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3004800" cy="9753600"/>
  <p:notesSz cx="6858000" cy="9144000"/>
  <p:embeddedFontLst>
    <p:embeddedFont>
      <p:font typeface="Amiri" pitchFamily="2" charset="-78"/>
      <p:regular r:id="rId47"/>
      <p:bold r:id="rId48"/>
      <p:italic r:id="rId49"/>
      <p:boldItalic r:id="rId50"/>
    </p:embeddedFont>
    <p:embeddedFont>
      <p:font typeface="DejaVu Sans" panose="020B0603030804020204" pitchFamily="34" charset="0"/>
      <p:regular r:id="rId51"/>
      <p:bold r:id="rId52"/>
    </p:embeddedFont>
    <p:embeddedFont>
      <p:font typeface="IranNastaliq" panose="02000503000000020003" pitchFamily="2" charset="0"/>
      <p:regular r:id="rId53"/>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lvl1pPr>
    <a:lvl2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lvl2pPr>
    <a:lvl3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lvl3pPr>
    <a:lvl4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lvl4pPr>
    <a:lvl5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lvl5pPr>
    <a:lvl6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lvl6pPr>
    <a:lvl7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lvl7pPr>
    <a:lvl8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lvl8pPr>
    <a:lvl9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a:tcStyle>
        <a:tcBdr/>
        <a:fill>
          <a:solidFill>
            <a:srgbClr val="000000">
              <a:alpha val="25000"/>
            </a:srgbClr>
          </a:solidFill>
        </a:fill>
      </a:tcStyle>
    </a:band2H>
    <a:firstCo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4B13F">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882B"/>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78BC"/>
          </a:solidFill>
        </a:fill>
      </a:tcStyle>
    </a:firstRow>
  </a:tblStyle>
  <a:tblStyle styleId="{EEE7283C-3CF3-47DC-8721-378D4A62B228}" styleName="">
    <a:tblBg/>
    <a:wholeTbl>
      <a:tcTxStyle b="off" i="off">
        <a:fontRef idx="minor">
          <a:srgbClr val="FFFFFF"/>
        </a:fontRef>
        <a:srgbClr val="FFFFFF"/>
      </a:tcTxStyle>
      <a:tcStyle>
        <a:tcBdr>
          <a:left>
            <a:ln w="25400" cap="flat">
              <a:solidFill>
                <a:srgbClr val="FFFFFF">
                  <a:alpha val="75000"/>
                </a:srgbClr>
              </a:solidFill>
              <a:custDash>
                <a:ds d="200000" sp="200000"/>
              </a:custDash>
              <a:miter lim="400000"/>
            </a:ln>
          </a:left>
          <a:right>
            <a:ln w="25400" cap="flat">
              <a:solidFill>
                <a:srgbClr val="FFFFFF">
                  <a:alpha val="75000"/>
                </a:srgbClr>
              </a:solidFill>
              <a:custDash>
                <a:ds d="200000" sp="200000"/>
              </a:custDash>
              <a:miter lim="400000"/>
            </a:ln>
          </a:right>
          <a:top>
            <a:ln w="25400" cap="flat">
              <a:solidFill>
                <a:srgbClr val="FFFFFF">
                  <a:alpha val="75000"/>
                </a:srgbClr>
              </a:solidFill>
              <a:custDash>
                <a:ds d="200000" sp="200000"/>
              </a:custDash>
              <a:miter lim="400000"/>
            </a:ln>
          </a:top>
          <a:bottom>
            <a:ln w="25400" cap="flat">
              <a:solidFill>
                <a:srgbClr val="FFFFFF">
                  <a:alpha val="75000"/>
                </a:srgbClr>
              </a:solidFill>
              <a:custDash>
                <a:ds d="200000" sp="200000"/>
              </a:custDash>
              <a:miter lim="400000"/>
            </a:ln>
          </a:bottom>
          <a:insideH>
            <a:ln w="25400" cap="flat">
              <a:solidFill>
                <a:srgbClr val="FFFFFF">
                  <a:alpha val="75000"/>
                </a:srgbClr>
              </a:solidFill>
              <a:custDash>
                <a:ds d="200000" sp="200000"/>
              </a:custDash>
              <a:miter lim="400000"/>
            </a:ln>
          </a:insideH>
          <a:insideV>
            <a:ln w="25400" cap="flat">
              <a:solidFill>
                <a:srgbClr val="FFFFFF">
                  <a:alpha val="75000"/>
                </a:srgbClr>
              </a:solidFill>
              <a:custDash>
                <a:ds d="2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12700" cap="flat">
              <a:solidFill>
                <a:srgbClr val="FFFFFF">
                  <a:alpha val="75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54545">
              <a:alpha val="41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alpha val="75000"/>
                </a:srgbClr>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82A2F"/>
        </a:fontRef>
        <a:srgbClr val="282A2F"/>
      </a:tcTxStyle>
      <a:tcStyle>
        <a:tcBdr>
          <a:left>
            <a:ln w="12700" cap="flat">
              <a:noFill/>
              <a:miter lim="400000"/>
            </a:ln>
          </a:left>
          <a:right>
            <a:ln w="12700" cap="flat">
              <a:noFill/>
              <a:miter lim="400000"/>
            </a:ln>
          </a:right>
          <a:top>
            <a:ln w="12700" cap="flat">
              <a:noFill/>
              <a:miter lim="400000"/>
            </a:ln>
          </a:top>
          <a:bottom>
            <a:ln w="25400" cap="flat">
              <a:solidFill>
                <a:srgbClr val="FFFFFF">
                  <a:alpha val="75000"/>
                </a:srgbClr>
              </a:solidFill>
              <a:prstDash val="solid"/>
              <a:miter lim="400000"/>
            </a:ln>
          </a:bottom>
          <a:insideH>
            <a:ln w="12700" cap="flat">
              <a:noFill/>
              <a:miter lim="400000"/>
            </a:ln>
          </a:insideH>
          <a:insideV>
            <a:ln w="12700" cap="flat">
              <a:noFill/>
              <a:miter lim="400000"/>
            </a:ln>
          </a:insideV>
        </a:tcBdr>
        <a:fill>
          <a:solidFill>
            <a:srgbClr val="FFBD5C">
              <a:alpha val="82000"/>
            </a:srgbClr>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254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B285"/>
          </a:solidFill>
        </a:fill>
      </a:tcStyle>
    </a:firstCol>
    <a:la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87B7"/>
          </a:solidFill>
        </a:fill>
      </a:tcStyle>
    </a:lastRow>
    <a:fir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254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7A8DB2"/>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a:tcStyle>
        <a:tcBdr/>
        <a:fill>
          <a:solidFill>
            <a:srgbClr val="DEDEDF">
              <a:alpha val="19000"/>
            </a:srgbClr>
          </a:solidFill>
        </a:fill>
      </a:tcStyle>
    </a:band2H>
    <a:firstCol>
      <a:tcTxStyle b="off" i="off">
        <a:fontRef idx="minor">
          <a:srgbClr val="FFFFFF"/>
        </a:fontRef>
        <a:srgbClr val="FFFFFF"/>
      </a:tcTxStyle>
      <a:tcStyle>
        <a:tcBdr>
          <a:left>
            <a:ln w="25400" cap="flat">
              <a:solidFill>
                <a:srgbClr val="FFFFFF"/>
              </a:solidFill>
              <a:prstDash val="solid"/>
              <a:miter lim="400000"/>
            </a:ln>
          </a:left>
          <a:right>
            <a:ln w="12700" cap="flat">
              <a:solidFill>
                <a:srgbClr val="FFFFFF"/>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444C55">
              <a:alpha val="50000"/>
            </a:srgbClr>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firstRow>
  </a:tblStyle>
  <a:tblStyle styleId="{2708684C-4D16-4618-839F-0558EEFCDFE6}" styleName="">
    <a:tblBg/>
    <a:wholeTbl>
      <a:tcTxStyle b="off" i="off">
        <a:fontRef idx="minor">
          <a:srgbClr val="FFFFFF"/>
        </a:fontRef>
        <a:srgbClr val="FFFFFF"/>
      </a:tcTxStyle>
      <a:tcStyle>
        <a:tcBdr>
          <a:left>
            <a:ln w="25400" cap="rnd">
              <a:solidFill>
                <a:srgbClr val="FFFFFF"/>
              </a:solidFill>
              <a:custDash>
                <a:ds d="100000" sp="200000"/>
              </a:custDash>
              <a:miter lim="400000"/>
            </a:ln>
          </a:left>
          <a:right>
            <a:ln w="25400" cap="rnd">
              <a:solidFill>
                <a:srgbClr val="FFFFFF"/>
              </a:solidFill>
              <a:custDash>
                <a:ds d="100000" sp="200000"/>
              </a:custDash>
              <a:miter lim="400000"/>
            </a:ln>
          </a:right>
          <a:top>
            <a:ln w="25400" cap="rnd">
              <a:solidFill>
                <a:srgbClr val="FFFFFF"/>
              </a:solidFill>
              <a:custDash>
                <a:ds d="100000" sp="200000"/>
              </a:custDash>
              <a:miter lim="400000"/>
            </a:ln>
          </a:top>
          <a:bottom>
            <a:ln w="25400" cap="rnd">
              <a:solidFill>
                <a:srgbClr val="FFFFFF"/>
              </a:solidFill>
              <a:custDash>
                <a:ds d="100000" sp="200000"/>
              </a:custDash>
              <a:miter lim="400000"/>
            </a:ln>
          </a:bottom>
          <a:insideH>
            <a:ln w="25400" cap="rnd">
              <a:solidFill>
                <a:srgbClr val="FFFFFF"/>
              </a:solidFill>
              <a:custDash>
                <a:ds d="100000" sp="200000"/>
              </a:custDash>
              <a:miter lim="400000"/>
            </a:ln>
          </a:insideH>
          <a:insideV>
            <a:ln w="25400" cap="rnd">
              <a:solidFill>
                <a:srgbClr val="FFFFFF"/>
              </a:solidFill>
              <a:custDash>
                <a:ds d="1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85" d="100"/>
          <a:sy n="85" d="100"/>
        </p:scale>
        <p:origin x="127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Arial"/>
        <a:ea typeface="Arial"/>
        <a:cs typeface="Arial"/>
        <a:sym typeface="Arial"/>
      </a:defRPr>
    </a:lvl1pPr>
    <a:lvl2pPr indent="228600" defTabSz="457200" latinLnBrk="0">
      <a:lnSpc>
        <a:spcPct val="117999"/>
      </a:lnSpc>
      <a:defRPr sz="2200">
        <a:latin typeface="Arial"/>
        <a:ea typeface="Arial"/>
        <a:cs typeface="Arial"/>
        <a:sym typeface="Arial"/>
      </a:defRPr>
    </a:lvl2pPr>
    <a:lvl3pPr indent="457200" defTabSz="457200" latinLnBrk="0">
      <a:lnSpc>
        <a:spcPct val="117999"/>
      </a:lnSpc>
      <a:defRPr sz="2200">
        <a:latin typeface="Arial"/>
        <a:ea typeface="Arial"/>
        <a:cs typeface="Arial"/>
        <a:sym typeface="Arial"/>
      </a:defRPr>
    </a:lvl3pPr>
    <a:lvl4pPr indent="685800" defTabSz="457200" latinLnBrk="0">
      <a:lnSpc>
        <a:spcPct val="117999"/>
      </a:lnSpc>
      <a:defRPr sz="2200">
        <a:latin typeface="Arial"/>
        <a:ea typeface="Arial"/>
        <a:cs typeface="Arial"/>
        <a:sym typeface="Arial"/>
      </a:defRPr>
    </a:lvl4pPr>
    <a:lvl5pPr indent="914400" defTabSz="457200" latinLnBrk="0">
      <a:lnSpc>
        <a:spcPct val="117999"/>
      </a:lnSpc>
      <a:defRPr sz="2200">
        <a:latin typeface="Arial"/>
        <a:ea typeface="Arial"/>
        <a:cs typeface="Arial"/>
        <a:sym typeface="Arial"/>
      </a:defRPr>
    </a:lvl5pPr>
    <a:lvl6pPr indent="1143000" defTabSz="457200" latinLnBrk="0">
      <a:lnSpc>
        <a:spcPct val="117999"/>
      </a:lnSpc>
      <a:defRPr sz="2200">
        <a:latin typeface="Arial"/>
        <a:ea typeface="Arial"/>
        <a:cs typeface="Arial"/>
        <a:sym typeface="Arial"/>
      </a:defRPr>
    </a:lvl6pPr>
    <a:lvl7pPr indent="1371600" defTabSz="457200" latinLnBrk="0">
      <a:lnSpc>
        <a:spcPct val="117999"/>
      </a:lnSpc>
      <a:defRPr sz="2200">
        <a:latin typeface="Arial"/>
        <a:ea typeface="Arial"/>
        <a:cs typeface="Arial"/>
        <a:sym typeface="Arial"/>
      </a:defRPr>
    </a:lvl7pPr>
    <a:lvl8pPr indent="1600200" defTabSz="457200" latinLnBrk="0">
      <a:lnSpc>
        <a:spcPct val="117999"/>
      </a:lnSpc>
      <a:defRPr sz="2200">
        <a:latin typeface="Arial"/>
        <a:ea typeface="Arial"/>
        <a:cs typeface="Arial"/>
        <a:sym typeface="Arial"/>
      </a:defRPr>
    </a:lvl8pPr>
    <a:lvl9pPr indent="1828800" defTabSz="457200" latinLnBrk="0">
      <a:lnSpc>
        <a:spcPct val="117999"/>
      </a:lnSpc>
      <a:defRPr sz="2200">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jstor.org/stable/20027613"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noRot="1" noChangeAspect="1"/>
          </p:cNvSpPr>
          <p:nvPr>
            <p:ph type="sldImg"/>
          </p:nvPr>
        </p:nvSpPr>
        <p:spPr>
          <a:prstGeom prst="rect">
            <a:avLst/>
          </a:prstGeom>
        </p:spPr>
        <p:txBody>
          <a:bodyPr/>
          <a:lstStyle/>
          <a:p>
            <a:endParaRPr/>
          </a:p>
        </p:txBody>
      </p:sp>
      <p:sp>
        <p:nvSpPr>
          <p:cNvPr id="124" name="Shape 124"/>
          <p:cNvSpPr>
            <a:spLocks noGrp="1"/>
          </p:cNvSpPr>
          <p:nvPr>
            <p:ph type="body" sz="quarter" idx="1"/>
          </p:nvPr>
        </p:nvSpPr>
        <p:spPr>
          <a:prstGeom prst="rect">
            <a:avLst/>
          </a:prstGeom>
        </p:spPr>
        <p:txBody>
          <a:bodyPr/>
          <a:lstStyle>
            <a:lvl1pPr>
              <a:defRPr>
                <a:latin typeface="Helvetica Neue"/>
                <a:ea typeface="Helvetica Neue"/>
                <a:cs typeface="Helvetica Neue"/>
                <a:sym typeface="Helvetica Neue"/>
              </a:defRPr>
            </a:lvl1pPr>
          </a:lstStyle>
          <a:p>
            <a:r>
              <a:t>{bildet: L’arrivée du Maréchal Randon à Alger en 1857. Ernest Francis Vacherot}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prstGeom prst="rect">
            <a:avLst/>
          </a:prstGeom>
        </p:spPr>
        <p:txBody>
          <a:bodyPr/>
          <a:lstStyle/>
          <a:p>
            <a:endParaRPr/>
          </a:p>
        </p:txBody>
      </p:sp>
      <p:sp>
        <p:nvSpPr>
          <p:cNvPr id="129" name="Shape 129"/>
          <p:cNvSpPr>
            <a:spLocks noGrp="1"/>
          </p:cNvSpPr>
          <p:nvPr>
            <p:ph type="body" sz="quarter" idx="1"/>
          </p:nvPr>
        </p:nvSpPr>
        <p:spPr>
          <a:prstGeom prst="rect">
            <a:avLst/>
          </a:prstGeom>
        </p:spPr>
        <p:txBody>
          <a:bodyPr/>
          <a:lstStyle/>
          <a:p>
            <a:r>
              <a:t>Dagens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Shape 133"/>
          <p:cNvSpPr>
            <a:spLocks noGrp="1" noRot="1" noChangeAspect="1"/>
          </p:cNvSpPr>
          <p:nvPr>
            <p:ph type="sldImg"/>
          </p:nvPr>
        </p:nvSpPr>
        <p:spPr>
          <a:prstGeom prst="rect">
            <a:avLst/>
          </a:prstGeom>
        </p:spPr>
        <p:txBody>
          <a:bodyPr/>
          <a:lstStyle/>
          <a:p>
            <a:endParaRPr/>
          </a:p>
        </p:txBody>
      </p:sp>
      <p:sp>
        <p:nvSpPr>
          <p:cNvPr id="134" name="Shape 134"/>
          <p:cNvSpPr>
            <a:spLocks noGrp="1"/>
          </p:cNvSpPr>
          <p:nvPr>
            <p:ph type="body" sz="quarter" idx="1"/>
          </p:nvPr>
        </p:nvSpPr>
        <p:spPr>
          <a:prstGeom prst="rect">
            <a:avLst/>
          </a:prstGeom>
        </p:spPr>
        <p:txBody>
          <a:bodyPr/>
          <a:lstStyle/>
          <a:p>
            <a:pPr>
              <a:defRPr i="1"/>
            </a:pPr>
            <a:r>
              <a:rPr i="0"/>
              <a:t>«Moderne» : konvensjonell: begynner rundt 1500, pga. </a:t>
            </a:r>
            <a:r>
              <a:rPr i="0" u="sng"/>
              <a:t>utviklinger i V-Europa</a:t>
            </a:r>
            <a:r>
              <a:rPr i="0"/>
              <a:t> </a:t>
            </a:r>
            <a:r>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p>
            <a:pPr>
              <a:defRPr>
                <a:latin typeface="Helvetica Neue"/>
                <a:ea typeface="Helvetica Neue"/>
                <a:cs typeface="Helvetica Neue"/>
                <a:sym typeface="Helvetica Neue"/>
              </a:defRPr>
            </a:pPr>
            <a:r>
              <a:rPr b="1"/>
              <a:t>Idéer?</a:t>
            </a:r>
            <a:r>
              <a:t> (Opplysning. (Menneskelig) </a:t>
            </a:r>
            <a:r>
              <a:rPr i="1" u="sng"/>
              <a:t>Fornuft</a:t>
            </a:r>
            <a:r>
              <a:t> [istf. gud-gitt orden/religion]. </a:t>
            </a:r>
            <a:r>
              <a:rPr i="1" u="sng"/>
              <a:t>Framskritt</a:t>
            </a:r>
            <a:r>
              <a:t> (verdsetting av ‹det nye› framfor det gamle) ➝ normativitet grunnet i fornuftens egen logikk [Kant], ikke i en tradisjon som stammer fra en annen epoke. Ideal ikke lenger i fortiden (slik at endring bare kan oppfattes som forfall [eller evt. gjenopprettelse av den gamle orden]); modern: den gamle orden er bare en av mange mulige, og ikke nødvendigvis den beste.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prstGeom prst="rect">
            <a:avLst/>
          </a:prstGeom>
        </p:spPr>
        <p:txBody>
          <a:bodyPr/>
          <a:lstStyle/>
          <a:p>
            <a:endParaRPr/>
          </a:p>
        </p:txBody>
      </p:sp>
      <p:sp>
        <p:nvSpPr>
          <p:cNvPr id="144" name="Shape 144"/>
          <p:cNvSpPr>
            <a:spLocks noGrp="1"/>
          </p:cNvSpPr>
          <p:nvPr>
            <p:ph type="body" sz="quarter" idx="1"/>
          </p:nvPr>
        </p:nvSpPr>
        <p:spPr>
          <a:prstGeom prst="rect">
            <a:avLst/>
          </a:prstGeom>
        </p:spPr>
        <p:txBody>
          <a:bodyPr/>
          <a:lstStyle/>
          <a:p>
            <a:pPr>
              <a:defRPr>
                <a:latin typeface="Helvetica Neue"/>
                <a:ea typeface="Helvetica Neue"/>
                <a:cs typeface="Helvetica Neue"/>
                <a:sym typeface="Helvetica Neue"/>
              </a:defRPr>
            </a:pPr>
            <a:r>
              <a:t>el.</a:t>
            </a:r>
          </a:p>
          <a:p>
            <a:pPr>
              <a:defRPr>
                <a:latin typeface="Helvetica Neue"/>
                <a:ea typeface="Helvetica Neue"/>
                <a:cs typeface="Helvetica Neue"/>
                <a:sym typeface="Helvetica Neue"/>
              </a:defRPr>
            </a:pPr>
            <a:r>
              <a:rPr b="1"/>
              <a:t>Strukturer?</a:t>
            </a:r>
            <a:r>
              <a:t> (globalisert økonomisk &amp; politisk </a:t>
            </a:r>
            <a:r>
              <a:rPr u="sng"/>
              <a:t>verdenssystem</a:t>
            </a:r>
            <a:r>
              <a:t>;</a:t>
            </a:r>
          </a:p>
          <a:p>
            <a:pPr>
              <a:defRPr>
                <a:latin typeface="Helvetica Neue"/>
                <a:ea typeface="Helvetica Neue"/>
                <a:cs typeface="Helvetica Neue"/>
                <a:sym typeface="Helvetica Neue"/>
              </a:defRPr>
            </a:pPr>
            <a:r>
              <a:t>- altomfattende </a:t>
            </a:r>
            <a:r>
              <a:rPr u="sng"/>
              <a:t>kolonisering av</a:t>
            </a:r>
            <a:r>
              <a:t> alle livsaspekter (</a:t>
            </a:r>
            <a:r>
              <a:rPr i="1" u="sng"/>
              <a:t>life worlds</a:t>
            </a:r>
            <a:r>
              <a:t>): institusjonalisert, byråkratisert, rasjonalisert &amp; teknologisert;</a:t>
            </a:r>
          </a:p>
          <a:p>
            <a:pPr>
              <a:defRPr>
                <a:latin typeface="Helvetica Neue"/>
                <a:ea typeface="Helvetica Neue"/>
                <a:cs typeface="Helvetica Neue"/>
                <a:sym typeface="Helvetica Neue"/>
              </a:defRPr>
            </a:pPr>
            <a:r>
              <a:t>- </a:t>
            </a:r>
            <a:r>
              <a:rPr u="sng"/>
              <a:t>strukturforandring</a:t>
            </a:r>
            <a:r>
              <a:t>: flere og flere aspekter ved livet (i økonomi og samfunn) blir systematisert, separert i egne kategorier og sub-systemer [</a:t>
            </a:r>
            <a:r>
              <a:rPr i="1"/>
              <a:t>Ausdifferenzierung</a:t>
            </a:r>
            <a:r>
              <a:t>], og underlagt upersonlige regelverk;</a:t>
            </a:r>
          </a:p>
          <a:p>
            <a:pPr marL="349250" indent="-349250">
              <a:buSzPct val="100000"/>
              <a:buChar char="-"/>
              <a:defRPr>
                <a:latin typeface="Helvetica Neue"/>
                <a:ea typeface="Helvetica Neue"/>
                <a:cs typeface="Helvetica Neue"/>
                <a:sym typeface="Helvetica Neue"/>
              </a:defRPr>
            </a:pPr>
            <a:r>
              <a:t>subjektiv selv-bevissthet; </a:t>
            </a:r>
            <a:r>
              <a:rPr u="sng"/>
              <a:t>individer </a:t>
            </a:r>
            <a:r>
              <a:rPr i="1" u="sng"/>
              <a:t>en masse</a:t>
            </a:r>
            <a:r>
              <a:t>; sosial &amp; politisk emansipasjon av ‹frie borgere› (den urbane, bourgeoise klasse), så ‹statsborgere› (etterhvert inkl. kvinner) fra en mer lukkede stenderordning (korporatisme).</a:t>
            </a:r>
          </a:p>
          <a:p>
            <a:pPr>
              <a:defRPr>
                <a:latin typeface="Helvetica Neue"/>
                <a:ea typeface="Helvetica Neue"/>
                <a:cs typeface="Helvetica Neue"/>
                <a:sym typeface="Helvetica Neue"/>
              </a:defRPr>
            </a:pPr>
            <a:endParaRPr/>
          </a:p>
          <a:p>
            <a:pPr>
              <a:defRPr>
                <a:latin typeface="Helvetica Neue"/>
                <a:ea typeface="Helvetica Neue"/>
                <a:cs typeface="Helvetica Neue"/>
                <a:sym typeface="Helvetica Neue"/>
              </a:defRPr>
            </a:pPr>
            <a:r>
              <a:t>NB: Det å bestemme «det moderne» ut fra utviklinger i «Vesten» blir mer og mer kritisert, og forskerne snakker om flerfoldige veier til og utforminger av «det moderne»: “</a:t>
            </a:r>
            <a:r>
              <a:rPr u="sng">
                <a:hlinkClick r:id="rId3"/>
              </a:rPr>
              <a:t>multiple modernities</a:t>
            </a:r>
            <a:r>
              <a:t>» (</a:t>
            </a:r>
            <a:r>
              <a:rPr cap="small"/>
              <a:t>Eisenstadt</a:t>
            </a:r>
            <a:r>
              <a:t>, i </a:t>
            </a:r>
            <a:r>
              <a:rPr i="1"/>
              <a:t>Daedalus</a:t>
            </a:r>
            <a:r>
              <a:t> 129(1), 2000, 1-19)</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prstGeom prst="rect">
            <a:avLst/>
          </a:prstGeom>
        </p:spPr>
        <p:txBody>
          <a:bodyPr/>
          <a:lstStyle/>
          <a:p>
            <a:endParaRPr/>
          </a:p>
        </p:txBody>
      </p:sp>
      <p:sp>
        <p:nvSpPr>
          <p:cNvPr id="149" name="Shape 149"/>
          <p:cNvSpPr>
            <a:spLocks noGrp="1"/>
          </p:cNvSpPr>
          <p:nvPr>
            <p:ph type="body" sz="quarter" idx="1"/>
          </p:nvPr>
        </p:nvSpPr>
        <p:spPr>
          <a:prstGeom prst="rect">
            <a:avLst/>
          </a:prstGeom>
        </p:spPr>
        <p:txBody>
          <a:bodyPr/>
          <a:lstStyle/>
          <a:p>
            <a:r>
              <a:t>Det lange 19. århundre… [1776 US &amp; 1789 FR rev. {+</a:t>
            </a:r>
            <a:r>
              <a:rPr i="1"/>
              <a:t>niẓām-ı cedīd</a:t>
            </a:r>
            <a:r>
              <a:t>} — 1914 1.VK]</a:t>
            </a:r>
          </a:p>
          <a:p>
            <a:pPr>
              <a:defRPr i="1"/>
            </a:pPr>
            <a:r>
              <a:t>• </a:t>
            </a:r>
            <a:r>
              <a:rPr i="0"/>
              <a:t>Det vokser fram </a:t>
            </a:r>
            <a:r>
              <a:t>↑ [plansje]</a:t>
            </a:r>
          </a:p>
          <a:p>
            <a:r>
              <a:t>• Kappløp om ressurskontroll og pol. innflytelse</a:t>
            </a:r>
          </a:p>
          <a:p>
            <a:r>
              <a:t>→ europ. imperialisme</a:t>
            </a:r>
          </a:p>
          <a:p>
            <a:r>
              <a:t>→ ‘defensive developmentalism’ </a:t>
            </a:r>
            <a:r>
              <a:rPr sz="2000"/>
              <a:t>(‘developmentalism’ er idéen/ideologien om at staten bør sørge for utviklingen av den nasjonale økonomien for å oppnå intern legitimering og for å integreres i det kapitalistiske verdensmarkedet på gunstigere vilkår) {rådende spesielt på 1950/60-t} {finner ingen oversettelse til norsk; «defensiv utvikling» har for lite vekt på statens rolle}.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r>
              <a:t>«lære av fienden»: hvorfor er Europ. blitt militært overlegen?</a:t>
            </a:r>
          </a:p>
          <a:p>
            <a:r>
              <a:t>→ Kopiere fiendens ordninger og teknologier</a:t>
            </a:r>
          </a:p>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r>
              <a:t>Ga opp økonomisk uavhengighet : cash crops; lånte av europ. banker for å finansiere reformene; mindre suksess i produktivitetsøkende tiltak for å fremme egen befolkningens økonomiske medgang</a:t>
            </a:r>
          </a:p>
          <a:p>
            <a:endParaRPr/>
          </a:p>
          <a:p>
            <a:r>
              <a:t>Staten blir mindre mektig utad, mens statens betydning vokser innad {</a:t>
            </a:r>
            <a:r>
              <a:rPr sz="2100" i="1"/>
              <a:t>! NB: det siste er en dialektisk prosess, v.i.: sentralmakten svekkes av noen av de samme reformprosessene — men samtidig blir ‹dagliglivet› mer påvirket av statlige grep → «kolonisering av livsverden»}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prstGeom prst="rect">
            <a:avLst/>
          </a:prstGeom>
        </p:spPr>
        <p:txBody>
          <a:bodyPr/>
          <a:lstStyle/>
          <a:p>
            <a:endParaRPr/>
          </a:p>
        </p:txBody>
      </p:sp>
      <p:sp>
        <p:nvSpPr>
          <p:cNvPr id="167" name="Shape 167"/>
          <p:cNvSpPr>
            <a:spLocks noGrp="1"/>
          </p:cNvSpPr>
          <p:nvPr>
            <p:ph type="body" sz="quarter" idx="1"/>
          </p:nvPr>
        </p:nvSpPr>
        <p:spPr>
          <a:prstGeom prst="rect">
            <a:avLst/>
          </a:prstGeom>
        </p:spPr>
        <p:txBody>
          <a:bodyPr/>
          <a:lstStyle/>
          <a:p>
            <a:r>
              <a:t>Nye eliter i militær, forvaltning, kultur: Efendiyya</a:t>
            </a:r>
          </a:p>
          <a:p>
            <a:r>
              <a:rPr i="1"/>
              <a:t>alla franca</a:t>
            </a:r>
            <a:r>
              <a:t> vs. </a:t>
            </a:r>
            <a:r>
              <a:rPr i="1"/>
              <a:t>alla turca</a:t>
            </a:r>
            <a:r>
              <a:t> (se romanklassikeren «Felāṭūn beğ </a:t>
            </a:r>
            <a:r>
              <a:rPr strike="sngStrike"/>
              <a:t>{i}</a:t>
            </a:r>
            <a:r>
              <a:t>le Rāḳım Efendī» | فلاطون بك ايله راقم افندي 1875)</a:t>
            </a:r>
          </a:p>
          <a:p>
            <a:endParaRPr/>
          </a:p>
          <a:p>
            <a:r>
              <a:t>OR grunnlov 1876 (i teori); IR 1906 (etter ‹konstitusjonsrevolusjon› 1905-11)</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noRot="1" noChangeAspect="1"/>
          </p:cNvSpPr>
          <p:nvPr>
            <p:ph type="sldImg"/>
          </p:nvPr>
        </p:nvSpPr>
        <p:spPr>
          <a:prstGeom prst="rect">
            <a:avLst/>
          </a:prstGeom>
        </p:spPr>
        <p:txBody>
          <a:bodyPr/>
          <a:lstStyle/>
          <a:p>
            <a:endParaRPr/>
          </a:p>
        </p:txBody>
      </p:sp>
      <p:sp>
        <p:nvSpPr>
          <p:cNvPr id="172" name="Shape 172"/>
          <p:cNvSpPr>
            <a:spLocks noGrp="1"/>
          </p:cNvSpPr>
          <p:nvPr>
            <p:ph type="body" sz="quarter" idx="1"/>
          </p:nvPr>
        </p:nvSpPr>
        <p:spPr>
          <a:prstGeom prst="rect">
            <a:avLst/>
          </a:prstGeom>
        </p:spPr>
        <p:txBody>
          <a:bodyPr/>
          <a:lstStyle/>
          <a:p>
            <a:r>
              <a:t>↑</a:t>
            </a:r>
          </a:p>
          <a:p>
            <a:r>
              <a:t>@ OR landreform 1858:</a:t>
            </a:r>
          </a:p>
          <a:p>
            <a:r>
              <a:t>	- formål: skape mer forutsigbart skattegrunnlag</a:t>
            </a:r>
          </a:p>
          <a:p>
            <a:r>
              <a:t>	- konsekvens: bønder flykter; store landeiere tar over (og blir lokale/regionale maktfaktorer / </a:t>
            </a:r>
            <a:r>
              <a:rPr i="1"/>
              <a:t>aʿyān</a:t>
            </a:r>
            <a:r>
              <a:t> [v.i.])</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noRot="1" noChangeAspect="1"/>
          </p:cNvSpPr>
          <p:nvPr>
            <p:ph type="sldImg"/>
          </p:nvPr>
        </p:nvSpPr>
        <p:spPr>
          <a:prstGeom prst="rect">
            <a:avLst/>
          </a:prstGeom>
        </p:spPr>
        <p:txBody>
          <a:bodyPr/>
          <a:lstStyle/>
          <a:p>
            <a:endParaRPr/>
          </a:p>
        </p:txBody>
      </p:sp>
      <p:sp>
        <p:nvSpPr>
          <p:cNvPr id="177" name="Shape 177"/>
          <p:cNvSpPr>
            <a:spLocks noGrp="1"/>
          </p:cNvSpPr>
          <p:nvPr>
            <p:ph type="body" sz="quarter" idx="1"/>
          </p:nvPr>
        </p:nvSpPr>
        <p:spPr>
          <a:prstGeom prst="rect">
            <a:avLst/>
          </a:prstGeom>
        </p:spPr>
        <p:txBody>
          <a:bodyPr/>
          <a:lstStyle/>
          <a:p>
            <a:r>
              <a:t>↑</a:t>
            </a:r>
          </a:p>
          <a:p>
            <a:r>
              <a:t>‹fri handel› (≠ toll, ≠ monopoler)</a:t>
            </a:r>
          </a:p>
          <a:p>
            <a:r>
              <a:t>toll: eg. i IR: 5% (russerne) mot 20% (iranerne) (se </a:t>
            </a:r>
            <a:r>
              <a:rPr cap="small"/>
              <a:t>Gelvin</a:t>
            </a:r>
            <a:r>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noRot="1" noChangeAspect="1"/>
          </p:cNvSpPr>
          <p:nvPr>
            <p:ph type="sldImg"/>
          </p:nvPr>
        </p:nvSpPr>
        <p:spPr>
          <a:prstGeom prst="rect">
            <a:avLst/>
          </a:prstGeom>
        </p:spPr>
        <p:txBody>
          <a:bodyPr/>
          <a:lstStyle/>
          <a:p>
            <a:endParaRPr/>
          </a:p>
        </p:txBody>
      </p:sp>
      <p:sp>
        <p:nvSpPr>
          <p:cNvPr id="181" name="Shape 181"/>
          <p:cNvSpPr>
            <a:spLocks noGrp="1"/>
          </p:cNvSpPr>
          <p:nvPr>
            <p:ph type="body" sz="quarter" idx="1"/>
          </p:nvPr>
        </p:nvSpPr>
        <p:spPr>
          <a:prstGeom prst="rect">
            <a:avLst/>
          </a:prstGeom>
        </p:spPr>
        <p:txBody>
          <a:bodyPr/>
          <a:lstStyle>
            <a:lvl1pPr>
              <a:defRPr sz="1600"/>
            </a:lvl1pPr>
          </a:lstStyle>
          <a:p>
            <a:r>
              <a:t>{OR, EG, TN, IR}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prstGeom prst="rect">
            <a:avLst/>
          </a:prstGeom>
        </p:spPr>
        <p:txBody>
          <a:bodyPr/>
          <a:lstStyle/>
          <a:p>
            <a:endParaRPr/>
          </a:p>
        </p:txBody>
      </p:sp>
      <p:sp>
        <p:nvSpPr>
          <p:cNvPr id="188" name="Shape 188"/>
          <p:cNvSpPr>
            <a:spLocks noGrp="1"/>
          </p:cNvSpPr>
          <p:nvPr>
            <p:ph type="body" sz="quarter" idx="1"/>
          </p:nvPr>
        </p:nvSpPr>
        <p:spPr>
          <a:prstGeom prst="rect">
            <a:avLst/>
          </a:prstGeom>
        </p:spPr>
        <p:txBody>
          <a:bodyPr/>
          <a:lstStyle/>
          <a:p>
            <a:r>
              <a:t>1700-t: tydeligere bevissthet om eksterne og interne utfordringer:</a:t>
            </a:r>
          </a:p>
          <a:p>
            <a:pPr marL="349250" indent="-349250">
              <a:buSzPct val="100000"/>
              <a:buChar char="•"/>
            </a:pPr>
            <a:r>
              <a:t>militære nederlag (kulminerte i 1789 katastrofe: slaget ved Rymnik/Boze: 120 000 yeñi çeri {YÇ} slått av 7/8000 RU &amp; Habsburg)</a:t>
            </a:r>
          </a:p>
          <a:p>
            <a:pPr marL="349250" indent="-349250">
              <a:buSzPct val="100000"/>
              <a:buChar char="•"/>
            </a:pPr>
            <a:r>
              <a:t>finansieringsproblemer / sviktende skatteinntekt for sentralregjeringen</a:t>
            </a:r>
          </a:p>
          <a:p>
            <a:endParaRPr/>
          </a:p>
          <a:p>
            <a:r>
              <a:t>→ tecdīd ! تجديد - rop («fornying!») øker fra midt-1700-t (på begge plan, mil. &amp; økon.)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noRot="1" noChangeAspect="1"/>
          </p:cNvSpPr>
          <p:nvPr>
            <p:ph type="sldImg"/>
          </p:nvPr>
        </p:nvSpPr>
        <p:spPr>
          <a:prstGeom prst="rect">
            <a:avLst/>
          </a:prstGeom>
        </p:spPr>
        <p:txBody>
          <a:bodyPr/>
          <a:lstStyle/>
          <a:p>
            <a:endParaRPr/>
          </a:p>
        </p:txBody>
      </p:sp>
      <p:sp>
        <p:nvSpPr>
          <p:cNvPr id="195" name="Shape 195"/>
          <p:cNvSpPr>
            <a:spLocks noGrp="1"/>
          </p:cNvSpPr>
          <p:nvPr>
            <p:ph type="body" sz="quarter" idx="1"/>
          </p:nvPr>
        </p:nvSpPr>
        <p:spPr>
          <a:prstGeom prst="rect">
            <a:avLst/>
          </a:prstGeom>
        </p:spPr>
        <p:txBody>
          <a:bodyPr/>
          <a:lstStyle/>
          <a:p>
            <a:r>
              <a:t>→ PRIMO: militærreform (← skattereform)</a:t>
            </a:r>
          </a:p>
          <a:p>
            <a:r>
              <a:t>Sulṭān Selīm Ⅲ (r. 1789-1807) : </a:t>
            </a:r>
            <a:r>
              <a:rPr i="1"/>
              <a:t>niẓām-ı cedīd</a:t>
            </a:r>
            <a:r>
              <a:t> (fra 1790 - 1807) ← </a:t>
            </a:r>
            <a:r>
              <a:rPr i="1"/>
              <a:t>īrād-ı cedīd</a:t>
            </a:r>
          </a:p>
          <a:p>
            <a:endParaRPr i="1"/>
          </a:p>
          <a:p>
            <a:r>
              <a:t>YÇ motstand &amp; opprør: Selīm avsatt (og senere drept)</a:t>
            </a:r>
          </a:p>
          <a:p>
            <a:endParaRPr/>
          </a:p>
          <a:p>
            <a:r>
              <a:t>Først 20 år senere klarte etterfølgeren (Maḥmūd Ⅱ; r. 1808-39) å avskaffe YÇ:</a:t>
            </a:r>
          </a:p>
          <a:p>
            <a:endParaRPr/>
          </a:p>
          <a:p>
            <a:r>
              <a:t>1826: Vāḳʿa-i Ḫayrīye | واقعهٔ خيريه («Den gagnlige hendelsen»)</a:t>
            </a:r>
          </a:p>
          <a:p>
            <a:r>
              <a:t>Yeñi çeri oppløst; lederne drept; eiendom beslaglagt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r>
              <a:t>Institusjonell-teknologisk ‹modernisering› (modell: Europa)</a:t>
            </a:r>
            <a:r>
              <a:rPr sz="1600"/>
              <a:t> [v/ʿAbd ül-Mecîd Ⅰ, r. 1839-61]</a:t>
            </a:r>
          </a:p>
          <a:p>
            <a:r>
              <a:t>Periode 1: litt mer ‹nedenfra› (nye, ‹moderne› eliter)</a:t>
            </a:r>
          </a:p>
          <a:p>
            <a:r>
              <a:t>Periode 2: litt mer ‹ovenfra› (à la det nye Tyske Keiserriket)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noRot="1" noChangeAspect="1"/>
          </p:cNvSpPr>
          <p:nvPr>
            <p:ph type="sldImg"/>
          </p:nvPr>
        </p:nvSpPr>
        <p:spPr>
          <a:prstGeom prst="rect">
            <a:avLst/>
          </a:prstGeom>
        </p:spPr>
        <p:txBody>
          <a:bodyPr/>
          <a:lstStyle/>
          <a:p>
            <a:endParaRPr/>
          </a:p>
        </p:txBody>
      </p:sp>
      <p:sp>
        <p:nvSpPr>
          <p:cNvPr id="210" name="Shape 210"/>
          <p:cNvSpPr>
            <a:spLocks noGrp="1"/>
          </p:cNvSpPr>
          <p:nvPr>
            <p:ph type="body" sz="quarter" idx="1"/>
          </p:nvPr>
        </p:nvSpPr>
        <p:spPr>
          <a:prstGeom prst="rect">
            <a:avLst/>
          </a:prstGeom>
        </p:spPr>
        <p:txBody>
          <a:bodyPr/>
          <a:lstStyle/>
          <a:p>
            <a:r>
              <a:t>Reformer:</a:t>
            </a:r>
          </a:p>
          <a:p>
            <a:pPr marL="349250" indent="-349250">
              <a:buSzPct val="100000"/>
              <a:buChar char="•"/>
            </a:pPr>
            <a:r>
              <a:t>militær</a:t>
            </a:r>
          </a:p>
          <a:p>
            <a:pPr marL="349250" indent="-349250">
              <a:buSzPct val="100000"/>
              <a:buChar char="•"/>
            </a:pPr>
            <a:r>
              <a:t>beskattning</a:t>
            </a:r>
          </a:p>
          <a:p>
            <a:pPr marL="349250" indent="-349250">
              <a:buSzPct val="100000"/>
              <a:buChar char="•"/>
            </a:pPr>
            <a:r>
              <a:t>forvaltning (mer omfattende sentralstatsbyråkrati)</a:t>
            </a:r>
          </a:p>
          <a:p>
            <a:pPr marL="349250" indent="-349250">
              <a:buSzPct val="100000"/>
              <a:buChar char="•"/>
            </a:pPr>
            <a:r>
              <a:t>utdanningsreform (for forvaltning og militær)</a:t>
            </a:r>
          </a:p>
          <a:p>
            <a:pPr marL="349250" indent="-349250">
              <a:buSzPct val="100000"/>
              <a:buChar char="•"/>
            </a:pPr>
            <a:r>
              <a:t>kodifisering av lovverket (</a:t>
            </a:r>
            <a:r>
              <a:rPr i="1"/>
              <a:t>mecelle</a:t>
            </a:r>
            <a:r>
              <a:t>)</a:t>
            </a:r>
          </a:p>
          <a:p>
            <a:pPr marL="349250" indent="-349250">
              <a:buSzPct val="100000"/>
              <a:buChar char="•"/>
            </a:pPr>
            <a:r>
              <a:t>rettssikkerhet og likestilling av statsborgerne (ʿ</a:t>
            </a:r>
            <a:r>
              <a:rPr i="1"/>
              <a:t>osmānlılar</a:t>
            </a:r>
            <a:r>
              <a:t>) uansett religion (</a:t>
            </a:r>
            <a:r>
              <a:rPr i="1"/>
              <a:t>Ḫaṭṭ-ı șerīf</a:t>
            </a:r>
            <a:r>
              <a:t> 1839; </a:t>
            </a:r>
            <a:r>
              <a:rPr i="1"/>
              <a:t>Iṣlāḥāt fermanı</a:t>
            </a:r>
            <a:r>
              <a:t> 1856)</a:t>
            </a:r>
          </a:p>
          <a:p>
            <a:pPr marL="349250" indent="-349250">
              <a:buSzPct val="100000"/>
              <a:buChar char="•"/>
            </a:pPr>
            <a:r>
              <a:t>utbygging av infrastruktur (jernbane, telegraf, dampskipfart…)</a:t>
            </a:r>
          </a:p>
          <a:p>
            <a:pPr marL="349250" indent="-349250">
              <a:buSzPct val="100000"/>
              <a:buChar char="•"/>
            </a:pPr>
            <a:r>
              <a:t>forsøk å bygge opp industri og forbedre landbruks-produktivitet</a:t>
            </a:r>
          </a:p>
          <a:p>
            <a:r>
              <a:t>→ dyre tiltak! Staten åpner for europ. investeringer (konsesjoner!) &amp; låner av europ. banker.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noRot="1" noChangeAspect="1"/>
          </p:cNvSpPr>
          <p:nvPr>
            <p:ph type="sldImg"/>
          </p:nvPr>
        </p:nvSpPr>
        <p:spPr>
          <a:prstGeom prst="rect">
            <a:avLst/>
          </a:prstGeom>
        </p:spPr>
        <p:txBody>
          <a:bodyPr/>
          <a:lstStyle/>
          <a:p>
            <a:endParaRPr/>
          </a:p>
        </p:txBody>
      </p:sp>
      <p:sp>
        <p:nvSpPr>
          <p:cNvPr id="214" name="Shape 214"/>
          <p:cNvSpPr>
            <a:spLocks noGrp="1"/>
          </p:cNvSpPr>
          <p:nvPr>
            <p:ph type="body" sz="quarter" idx="1"/>
          </p:nvPr>
        </p:nvSpPr>
        <p:spPr>
          <a:prstGeom prst="rect">
            <a:avLst/>
          </a:prstGeom>
        </p:spPr>
        <p:txBody>
          <a:bodyPr/>
          <a:lstStyle/>
          <a:p>
            <a:r>
              <a:t>Liberté — Égalité — Fraternité : Ελευθερία — Ισότης — Αδελφότης  : حريت — مساوات — اخوت</a:t>
            </a:r>
          </a:p>
          <a:p>
            <a:r>
              <a:t>→</a:t>
            </a:r>
          </a:p>
          <a:p>
            <a:r>
              <a:t>1856 I اصلاحات خط همايونى (</a:t>
            </a:r>
            <a:r>
              <a:rPr i="1"/>
              <a:t>Iṣlâḥât-i Ḫaṭṭ-ı Hümâyûnu</a:t>
            </a:r>
            <a:r>
              <a:t>: likestiller kristne og jøder med muslimer som ʿos̠mânske statsborgere [inkl. militærtjeneste])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prstGeom prst="rect">
            <a:avLst/>
          </a:prstGeom>
        </p:spPr>
        <p:txBody>
          <a:bodyPr/>
          <a:lstStyle/>
          <a:p>
            <a:endParaRPr/>
          </a:p>
        </p:txBody>
      </p:sp>
      <p:sp>
        <p:nvSpPr>
          <p:cNvPr id="220" name="Shape 220"/>
          <p:cNvSpPr>
            <a:spLocks noGrp="1"/>
          </p:cNvSpPr>
          <p:nvPr>
            <p:ph type="body" sz="quarter" idx="1"/>
          </p:nvPr>
        </p:nvSpPr>
        <p:spPr>
          <a:prstGeom prst="rect">
            <a:avLst/>
          </a:prstGeom>
        </p:spPr>
        <p:txBody>
          <a:bodyPr/>
          <a:lstStyle/>
          <a:p>
            <a:r>
              <a:t>Pro-reform avantgarde: nye eliter, med ny mil./admin. skolegang, inspirert av europ. forbilde, etterspør </a:t>
            </a:r>
            <a:r>
              <a:rPr i="1" u="sng"/>
              <a:t>friheter</a:t>
            </a:r>
            <a:r>
              <a:t> for nye sosiale aktører (=seg selv), i økonomi, privat sikkerhet (mot statlig overgrep) og politisk innflytelse.</a:t>
            </a:r>
          </a:p>
          <a:p>
            <a:endParaRPr/>
          </a:p>
          <a:p>
            <a:r>
              <a:t>→ motstand</a:t>
            </a:r>
          </a:p>
          <a:p>
            <a:pPr marL="349250" indent="-349250">
              <a:buSzPct val="100000"/>
              <a:buChar char="•"/>
              <a:defRPr i="1"/>
            </a:pPr>
            <a:r>
              <a:t>yeñi çeri</a:t>
            </a:r>
          </a:p>
          <a:p>
            <a:pPr marL="349250" indent="-349250">
              <a:buSzPct val="100000"/>
              <a:buChar char="•"/>
            </a:pPr>
            <a:r>
              <a:rPr i="1"/>
              <a:t>aʿyān</a:t>
            </a:r>
            <a:r>
              <a:t> &amp; ‹land lords› (innehaver av </a:t>
            </a:r>
            <a:r>
              <a:rPr i="1"/>
              <a:t>iltizām</a:t>
            </a:r>
            <a:r>
              <a:t>/</a:t>
            </a:r>
            <a:r>
              <a:rPr i="1"/>
              <a:t>malikāne</a:t>
            </a:r>
            <a:r>
              <a:t>)</a:t>
            </a:r>
          </a:p>
          <a:p>
            <a:pPr marL="349250" indent="-349250">
              <a:buSzPct val="100000"/>
              <a:buChar char="•"/>
            </a:pPr>
            <a:r>
              <a:rPr i="1"/>
              <a:t>ʿulamāʾ</a:t>
            </a:r>
            <a:r>
              <a:t> (hvis rolle i rettsvesen og utdanning ble innskrenket)</a:t>
            </a:r>
          </a:p>
          <a:p>
            <a:pPr marL="349250" indent="-349250">
              <a:buSzPct val="100000"/>
              <a:buChar char="•"/>
            </a:pPr>
            <a:r>
              <a:t>muslimer som mistet privilegier; kristne som ble vernepliktige; osv.</a:t>
            </a:r>
          </a:p>
          <a:p>
            <a:r>
              <a:t>Generelt: mere rettigheter → folk </a:t>
            </a:r>
            <a:r>
              <a:rPr i="1"/>
              <a:t>krever</a:t>
            </a:r>
            <a:r>
              <a:t> mer → grunnlovsbevegelse</a:t>
            </a:r>
          </a:p>
          <a:p>
            <a:endParaRPr/>
          </a:p>
          <a:p>
            <a:r>
              <a:t>P1 ender med den «1. grunnlovsperioden» 1876-78 [1876 قانون اساسى (grunnlov)]</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a:spLocks noGrp="1" noRot="1" noChangeAspect="1"/>
          </p:cNvSpPr>
          <p:nvPr>
            <p:ph type="sldImg"/>
          </p:nvPr>
        </p:nvSpPr>
        <p:spPr>
          <a:prstGeom prst="rect">
            <a:avLst/>
          </a:prstGeom>
        </p:spPr>
        <p:txBody>
          <a:bodyPr/>
          <a:lstStyle/>
          <a:p>
            <a:endParaRPr/>
          </a:p>
        </p:txBody>
      </p:sp>
      <p:sp>
        <p:nvSpPr>
          <p:cNvPr id="225" name="Shape 225"/>
          <p:cNvSpPr>
            <a:spLocks noGrp="1"/>
          </p:cNvSpPr>
          <p:nvPr>
            <p:ph type="body" sz="quarter" idx="1"/>
          </p:nvPr>
        </p:nvSpPr>
        <p:spPr>
          <a:prstGeom prst="rect">
            <a:avLst/>
          </a:prstGeom>
        </p:spPr>
        <p:txBody>
          <a:bodyPr/>
          <a:lstStyle/>
          <a:p>
            <a:r>
              <a:t>1875: OR bankerott; 1881 </a:t>
            </a:r>
            <a:r>
              <a:rPr i="1"/>
              <a:t>Düyūn-ı ʿUmūmiye-i ʿOs̱māniye Vāridāt-ı Muḫassasa İdāresi</a:t>
            </a:r>
            <a:r>
              <a:t>: europ. kontroll over statsgjeld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noRot="1" noChangeAspect="1"/>
          </p:cNvSpPr>
          <p:nvPr>
            <p:ph type="sldImg"/>
          </p:nvPr>
        </p:nvSpPr>
        <p:spPr>
          <a:prstGeom prst="rect">
            <a:avLst/>
          </a:prstGeom>
        </p:spPr>
        <p:txBody>
          <a:bodyPr/>
          <a:lstStyle/>
          <a:p>
            <a:endParaRPr/>
          </a:p>
        </p:txBody>
      </p:sp>
      <p:sp>
        <p:nvSpPr>
          <p:cNvPr id="231" name="Shape 231"/>
          <p:cNvSpPr>
            <a:spLocks noGrp="1"/>
          </p:cNvSpPr>
          <p:nvPr>
            <p:ph type="body" sz="quarter" idx="1"/>
          </p:nvPr>
        </p:nvSpPr>
        <p:spPr>
          <a:prstGeom prst="rect">
            <a:avLst/>
          </a:prstGeom>
        </p:spPr>
        <p:txBody>
          <a:bodyPr/>
          <a:lstStyle/>
          <a:p>
            <a:pPr>
              <a:defRPr sz="1900"/>
            </a:pPr>
            <a:r>
              <a:t>{Mehmet Ali = Meḥmed ʿAlī = Muḥammad ʿAlī} (r. 1805/11-1849) &amp; hans dynasti (</a:t>
            </a:r>
            <a:r>
              <a:rPr i="1"/>
              <a:t>khedīvene</a:t>
            </a:r>
            <a:r>
              <a:t>)</a:t>
            </a:r>
          </a:p>
          <a:p>
            <a:r>
              <a:t>* </a:t>
            </a:r>
            <a:r>
              <a:rPr u="sng"/>
              <a:t>Mil. &amp; admin. reform</a:t>
            </a:r>
            <a:r>
              <a:t>: Mamlūkene drept (1811); land beslaglagt (også </a:t>
            </a:r>
            <a:r>
              <a:rPr i="1"/>
              <a:t>waqf</a:t>
            </a:r>
            <a:r>
              <a:t>, </a:t>
            </a:r>
            <a:r>
              <a:rPr i="1"/>
              <a:t>iltizām</a:t>
            </a:r>
            <a:r>
              <a:t>). </a:t>
            </a:r>
            <a:r>
              <a:rPr sz="2000"/>
              <a:t>{Påskudd: EG = Dār al-ḥarb (pga fransk okkupasjon)}</a:t>
            </a:r>
          </a:p>
          <a:p>
            <a:r>
              <a:t>* </a:t>
            </a:r>
            <a:r>
              <a:rPr u="sng"/>
              <a:t>Ekspansjon</a:t>
            </a:r>
            <a:r>
              <a:t>:</a:t>
            </a:r>
          </a:p>
          <a:p>
            <a:pPr marL="349250" indent="-349250">
              <a:buSzPct val="100000"/>
              <a:buChar char="•"/>
            </a:pPr>
            <a:r>
              <a:t>SD: gull, </a:t>
            </a:r>
            <a:r>
              <a:rPr u="sng"/>
              <a:t>slaver</a:t>
            </a:r>
            <a:r>
              <a:t>, elfenben</a:t>
            </a:r>
          </a:p>
          <a:p>
            <a:pPr marL="349250" indent="-349250">
              <a:buSzPct val="100000"/>
              <a:buChar char="•"/>
            </a:pPr>
            <a:r>
              <a:t>Ḥijāz: Ḥaramayn; kaffehandel</a:t>
            </a:r>
          </a:p>
          <a:p>
            <a:pPr marL="349250" indent="-349250">
              <a:buSzPct val="100000"/>
              <a:buChar char="•"/>
            </a:pPr>
            <a:r>
              <a:t>SY: Levante-havn; tre &amp; silke fra LB</a:t>
            </a:r>
          </a:p>
          <a:p>
            <a:r>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236"/>
          <p:cNvSpPr>
            <a:spLocks noGrp="1" noRot="1" noChangeAspect="1"/>
          </p:cNvSpPr>
          <p:nvPr>
            <p:ph type="sldImg"/>
          </p:nvPr>
        </p:nvSpPr>
        <p:spPr>
          <a:prstGeom prst="rect">
            <a:avLst/>
          </a:prstGeom>
        </p:spPr>
        <p:txBody>
          <a:bodyPr/>
          <a:lstStyle/>
          <a:p>
            <a:endParaRPr/>
          </a:p>
        </p:txBody>
      </p:sp>
      <p:sp>
        <p:nvSpPr>
          <p:cNvPr id="237" name="Shape 237"/>
          <p:cNvSpPr>
            <a:spLocks noGrp="1"/>
          </p:cNvSpPr>
          <p:nvPr>
            <p:ph type="body" sz="quarter" idx="1"/>
          </p:nvPr>
        </p:nvSpPr>
        <p:spPr>
          <a:prstGeom prst="rect">
            <a:avLst/>
          </a:prstGeom>
        </p:spPr>
        <p:txBody>
          <a:bodyPr/>
          <a:lstStyle/>
          <a:p>
            <a:r>
              <a:t>M ʿA holdning: CS</a:t>
            </a:r>
            <a:r>
              <a:rPr sz="1600"/>
              <a:t> {=Clancy-Smith &amp; Smith} </a:t>
            </a:r>
            <a:r>
              <a:t>70</a:t>
            </a:r>
          </a:p>
          <a:p>
            <a:r>
              <a:t>«Jeg har bestemt meg for å etablere hele det europeiske systemet. […] hvis jeg finner ut at egypterne hadde lurt meg, ville jeg ta livet av dem.»</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a:spLocks noGrp="1" noRot="1" noChangeAspect="1"/>
          </p:cNvSpPr>
          <p:nvPr>
            <p:ph type="sldImg"/>
          </p:nvPr>
        </p:nvSpPr>
        <p:spPr>
          <a:prstGeom prst="rect">
            <a:avLst/>
          </a:prstGeom>
        </p:spPr>
        <p:txBody>
          <a:bodyPr/>
          <a:lstStyle/>
          <a:p>
            <a:endParaRPr/>
          </a:p>
        </p:txBody>
      </p:sp>
      <p:sp>
        <p:nvSpPr>
          <p:cNvPr id="243" name="Shape 243"/>
          <p:cNvSpPr>
            <a:spLocks noGrp="1"/>
          </p:cNvSpPr>
          <p:nvPr>
            <p:ph type="body" sz="quarter" idx="1"/>
          </p:nvPr>
        </p:nvSpPr>
        <p:spPr>
          <a:prstGeom prst="rect">
            <a:avLst/>
          </a:prstGeom>
        </p:spPr>
        <p:txBody>
          <a:bodyPr/>
          <a:lstStyle/>
          <a:p>
            <a:r>
              <a:t>CS 70: Det å erstatte hele den gamle orden med et nytt, europeisk system vil nok skape usikkerhet og uro i hele samfunnet – men framtidige generasjoner vil takke meg:</a:t>
            </a:r>
          </a:p>
          <a:p>
            <a:r>
              <a:t>«De vil nok ikke føle seg trygge — men det vil barna deres.»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a:spLocks noGrp="1" noRot="1" noChangeAspect="1"/>
          </p:cNvSpPr>
          <p:nvPr>
            <p:ph type="sldImg"/>
          </p:nvPr>
        </p:nvSpPr>
        <p:spPr>
          <a:prstGeom prst="rect">
            <a:avLst/>
          </a:prstGeom>
        </p:spPr>
        <p:txBody>
          <a:bodyPr/>
          <a:lstStyle/>
          <a:p>
            <a:endParaRPr/>
          </a:p>
        </p:txBody>
      </p:sp>
      <p:sp>
        <p:nvSpPr>
          <p:cNvPr id="249" name="Shape 249"/>
          <p:cNvSpPr>
            <a:spLocks noGrp="1"/>
          </p:cNvSpPr>
          <p:nvPr>
            <p:ph type="body" sz="quarter" idx="1"/>
          </p:nvPr>
        </p:nvSpPr>
        <p:spPr>
          <a:prstGeom prst="rect">
            <a:avLst/>
          </a:prstGeom>
        </p:spPr>
        <p:txBody>
          <a:bodyPr/>
          <a:lstStyle/>
          <a:p>
            <a:r>
              <a:t>Kritikk fra den nye «efendiyya»-klassen: CS 70</a:t>
            </a:r>
          </a:p>
          <a:p>
            <a:r>
              <a:t>«Et land kan ikke være rikt uten å være styrt godt […]. Med mindre lovene blir laget av folket selv, vil de aldri håndheves uten mange tvangstiltak […]. Dette […] er noe som er </a:t>
            </a:r>
            <a:r>
              <a:rPr i="1"/>
              <a:t>mer</a:t>
            </a:r>
            <a:r>
              <a:t> egnet til å føre til en folks fornedrelse enn å bli underkastet av fremmede makter.»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noRot="1" noChangeAspect="1"/>
          </p:cNvSpPr>
          <p:nvPr>
            <p:ph type="sldImg"/>
          </p:nvPr>
        </p:nvSpPr>
        <p:spPr>
          <a:prstGeom prst="rect">
            <a:avLst/>
          </a:prstGeom>
        </p:spPr>
        <p:txBody>
          <a:bodyPr/>
          <a:lstStyle/>
          <a:p>
            <a:endParaRPr/>
          </a:p>
        </p:txBody>
      </p:sp>
      <p:sp>
        <p:nvSpPr>
          <p:cNvPr id="253" name="Shape 253"/>
          <p:cNvSpPr>
            <a:spLocks noGrp="1"/>
          </p:cNvSpPr>
          <p:nvPr>
            <p:ph type="body" sz="quarter" idx="1"/>
          </p:nvPr>
        </p:nvSpPr>
        <p:spPr>
          <a:prstGeom prst="rect">
            <a:avLst/>
          </a:prstGeom>
        </p:spPr>
        <p:txBody>
          <a:bodyPr/>
          <a:lstStyle/>
          <a:p>
            <a:r>
              <a:t>Store infrastruktur-prosjekter</a:t>
            </a:r>
          </a:p>
          <a:p>
            <a:r>
              <a:t>gjennomført med tvangsarbeid (corvée ≈ hoveri)</a:t>
            </a:r>
          </a:p>
          <a:p>
            <a:r>
              <a:t>[her: irrigasjonskanal; ellers størst/symbolsk: Suezkanalen, 1859-69]</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t>Sosiale omveltninger: mer avhengig lønnsarbeid (i landbruk, bomull-industri, infrastrukturprosjekter).</a:t>
            </a:r>
          </a:p>
          <a:p>
            <a:r>
              <a:t>{Om utsuging spes. av landbefolkningen se CS 65-8}</a:t>
            </a:r>
          </a:p>
          <a:p>
            <a:r>
              <a:t>↑</a:t>
            </a:r>
          </a:p>
          <a:p>
            <a:r>
              <a:t>1876 statsbankerott — 1 år etter OR bankerott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hape 264"/>
          <p:cNvSpPr>
            <a:spLocks noGrp="1" noRot="1" noChangeAspect="1"/>
          </p:cNvSpPr>
          <p:nvPr>
            <p:ph type="sldImg"/>
          </p:nvPr>
        </p:nvSpPr>
        <p:spPr>
          <a:prstGeom prst="rect">
            <a:avLst/>
          </a:prstGeom>
        </p:spPr>
        <p:txBody>
          <a:bodyPr/>
          <a:lstStyle/>
          <a:p>
            <a:endParaRPr/>
          </a:p>
        </p:txBody>
      </p:sp>
      <p:sp>
        <p:nvSpPr>
          <p:cNvPr id="265" name="Shape 265"/>
          <p:cNvSpPr>
            <a:spLocks noGrp="1"/>
          </p:cNvSpPr>
          <p:nvPr>
            <p:ph type="body" sz="quarter" idx="1"/>
          </p:nvPr>
        </p:nvSpPr>
        <p:spPr>
          <a:prstGeom prst="rect">
            <a:avLst/>
          </a:prstGeom>
        </p:spPr>
        <p:txBody>
          <a:bodyPr/>
          <a:lstStyle/>
          <a:p>
            <a:r>
              <a:t>Aḥmad Bey (r. 1837–1855)</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a:spLocks noGrp="1" noRot="1" noChangeAspect="1"/>
          </p:cNvSpPr>
          <p:nvPr>
            <p:ph type="sldImg"/>
          </p:nvPr>
        </p:nvSpPr>
        <p:spPr>
          <a:prstGeom prst="rect">
            <a:avLst/>
          </a:prstGeom>
        </p:spPr>
        <p:txBody>
          <a:bodyPr/>
          <a:lstStyle/>
          <a:p>
            <a:endParaRPr/>
          </a:p>
        </p:txBody>
      </p:sp>
      <p:sp>
        <p:nvSpPr>
          <p:cNvPr id="272" name="Shape 272"/>
          <p:cNvSpPr>
            <a:spLocks noGrp="1"/>
          </p:cNvSpPr>
          <p:nvPr>
            <p:ph type="body" sz="quarter" idx="1"/>
          </p:nvPr>
        </p:nvSpPr>
        <p:spPr>
          <a:prstGeom prst="rect">
            <a:avLst/>
          </a:prstGeom>
        </p:spPr>
        <p:txBody>
          <a:bodyPr/>
          <a:lstStyle/>
          <a:p>
            <a:r>
              <a:t>Qājār IR : minst ‹moderne› utvikling på 1800-t. Hvorfor?</a:t>
            </a:r>
          </a:p>
          <a:p>
            <a:pPr marL="349250" indent="-349250">
              <a:buSzPct val="100000"/>
              <a:buChar char="•"/>
            </a:pPr>
            <a:r>
              <a:t>Qājārene ikke så godt/langt/dypt etablert (fra c. 1800)</a:t>
            </a:r>
            <a:r>
              <a:rPr sz="1700"/>
              <a:t> {1796 Shāh}</a:t>
            </a:r>
          </a:p>
          <a:p>
            <a:pPr marL="920750" lvl="1" indent="-349250">
              <a:buSzPct val="100000"/>
              <a:buChar char="•"/>
            </a:pPr>
            <a:r>
              <a:t>Landet ødelagt etter 1700-t krigene</a:t>
            </a:r>
          </a:p>
          <a:p>
            <a:pPr marL="920750" lvl="1" indent="-349250">
              <a:buSzPct val="100000"/>
              <a:buChar char="•"/>
            </a:pPr>
            <a:r>
              <a:t>Lite kontroll utenfor hoved-byene</a:t>
            </a:r>
          </a:p>
          <a:p>
            <a:pPr marL="920750" lvl="1" indent="-349250">
              <a:buSzPct val="100000"/>
              <a:buChar char="•"/>
            </a:pPr>
            <a:r>
              <a:t>Utbalanserer forskj. grupperinger &amp; makthavere istf. å utvide sentralmakt</a:t>
            </a:r>
          </a:p>
          <a:p>
            <a:pPr marL="920750" lvl="1" indent="-349250">
              <a:buSzPct val="100000"/>
              <a:buChar char="•"/>
            </a:pPr>
            <a:r>
              <a:t>«Selger» økon. produktive sektorer til utlendinger</a:t>
            </a:r>
          </a:p>
          <a:p>
            <a:pPr marL="349250" indent="-349250">
              <a:buSzPct val="100000"/>
              <a:buChar char="•"/>
            </a:pPr>
            <a:r>
              <a:t>GB-RU rivalitet (“Great Game”): bremser øk. utvikling {begge prøver å blokkere den andre}</a:t>
            </a:r>
          </a:p>
          <a:p>
            <a:endParaRPr/>
          </a:p>
          <a:p>
            <a:r>
              <a:t>{bildet: ناصر الدين شاه Nāṣer od-Din Shāh, r. 1831-1896}</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noRot="1" noChangeAspect="1"/>
          </p:cNvSpPr>
          <p:nvPr>
            <p:ph type="sldImg"/>
          </p:nvPr>
        </p:nvSpPr>
        <p:spPr>
          <a:prstGeom prst="rect">
            <a:avLst/>
          </a:prstGeom>
        </p:spPr>
        <p:txBody>
          <a:bodyPr/>
          <a:lstStyle/>
          <a:p>
            <a:endParaRPr/>
          </a:p>
        </p:txBody>
      </p:sp>
      <p:sp>
        <p:nvSpPr>
          <p:cNvPr id="276" name="Shape 276"/>
          <p:cNvSpPr>
            <a:spLocks noGrp="1"/>
          </p:cNvSpPr>
          <p:nvPr>
            <p:ph type="body" sz="quarter" idx="1"/>
          </p:nvPr>
        </p:nvSpPr>
        <p:spPr>
          <a:prstGeom prst="rect">
            <a:avLst/>
          </a:prstGeom>
        </p:spPr>
        <p:txBody>
          <a:bodyPr/>
          <a:lstStyle/>
          <a:p>
            <a:r>
              <a:t>Iran mellom RU og GB</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prstGeom prst="rect">
            <a:avLst/>
          </a:prstGeom>
        </p:spPr>
        <p:txBody>
          <a:bodyPr/>
          <a:lstStyle/>
          <a:p>
            <a:endParaRPr/>
          </a:p>
        </p:txBody>
      </p:sp>
      <p:sp>
        <p:nvSpPr>
          <p:cNvPr id="283" name="Shape 283"/>
          <p:cNvSpPr>
            <a:spLocks noGrp="1"/>
          </p:cNvSpPr>
          <p:nvPr>
            <p:ph type="body" sz="quarter" idx="1"/>
          </p:nvPr>
        </p:nvSpPr>
        <p:spPr>
          <a:prstGeom prst="rect">
            <a:avLst/>
          </a:prstGeom>
        </p:spPr>
        <p:txBody>
          <a:bodyPr/>
          <a:lstStyle/>
          <a:p>
            <a:r>
              <a:t>1. Reuter-konsesjon 1872: “the most complete […] surrender of the entire […] resources of a kingdom into foreign hands […] in history” (Curzon, imperialist)</a:t>
            </a:r>
          </a:p>
          <a:p>
            <a:r>
              <a:t>→ protest → opphevd (mot 40 000 £ bot)</a:t>
            </a:r>
          </a:p>
          <a:p>
            <a:endParaRPr/>
          </a:p>
          <a:p>
            <a:r>
              <a:t>2. Tobakk-konsesjon 1890: → «Tobakkoppstand/-bevegelse» (نهضت تنباكو) : konsesjon (til en britisk major) for dyrking, produksjon &amp; salg av all tobakk. → protest (tobakk-bøndene &amp; -forhandlere + {proto}nasjonale krefter [inkl. Shāhens yndlingssønn] + del av geistlighet + RU) → tvinger Shāh å annulere konsesjonen (mot bot — inkl. 6% renter = 500 000 £ finansiert via lån, dekket av GB kontroll over toll).</a:t>
            </a:r>
          </a:p>
          <a:p>
            <a:r>
              <a:t>Effekt:</a:t>
            </a:r>
          </a:p>
          <a:p>
            <a:pPr marL="349250" indent="-349250">
              <a:buSzPct val="100000"/>
              <a:buChar char="•"/>
            </a:pPr>
            <a:r>
              <a:t>første vellykkede opprør mot absolutt hersker: presedens!</a:t>
            </a:r>
          </a:p>
          <a:p>
            <a:pPr marL="349250" indent="-349250">
              <a:buSzPct val="100000"/>
              <a:buChar char="•"/>
            </a:pPr>
            <a:r>
              <a:t>geistlighetens rolle (som fokus &amp; talerør for motstand mot shāh) styrket: presedens! {selv om basert på forfalsket fatwà}</a:t>
            </a:r>
          </a:p>
          <a:p>
            <a:pPr marL="349250" indent="-349250">
              <a:buSzPct val="100000"/>
              <a:buChar char="•"/>
            </a:pPr>
            <a:r>
              <a:t>statsgjeld → GB finanskontroll</a:t>
            </a:r>
          </a:p>
          <a:p>
            <a:endParaRPr/>
          </a:p>
          <a:p>
            <a:r>
              <a:t>3. Olje-konsesjon 1901 {1ste i MØ} → GB blir hovedaksjonær (for omstilling av krigsflåten fra kull til olje + finansiell utbytte [40 mio £ for GB vs 2 mio for IR {i.e. mindre enn de 16% stipulert i konsesjonen 1901!} : presedens!]</a:t>
            </a:r>
          </a:p>
          <a:p>
            <a:endParaRPr/>
          </a:p>
          <a:p>
            <a:r>
              <a:t>NB: GB vinner mer økonomisk; RU vinner litt territorium i Kaukasus.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r>
              <a:t>definisjon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Shape 297"/>
          <p:cNvSpPr>
            <a:spLocks noGrp="1" noRot="1" noChangeAspect="1"/>
          </p:cNvSpPr>
          <p:nvPr>
            <p:ph type="sldImg"/>
          </p:nvPr>
        </p:nvSpPr>
        <p:spPr>
          <a:prstGeom prst="rect">
            <a:avLst/>
          </a:prstGeom>
        </p:spPr>
        <p:txBody>
          <a:bodyPr/>
          <a:lstStyle/>
          <a:p>
            <a:endParaRPr/>
          </a:p>
        </p:txBody>
      </p:sp>
      <p:sp>
        <p:nvSpPr>
          <p:cNvPr id="298" name="Shape 298"/>
          <p:cNvSpPr>
            <a:spLocks noGrp="1"/>
          </p:cNvSpPr>
          <p:nvPr>
            <p:ph type="body" sz="quarter" idx="1"/>
          </p:nvPr>
        </p:nvSpPr>
        <p:spPr>
          <a:prstGeom prst="rect">
            <a:avLst/>
          </a:prstGeom>
        </p:spPr>
        <p:txBody>
          <a:bodyPr/>
          <a:lstStyle/>
          <a:p>
            <a:r>
              <a:t>{bankerott: 1869 TN, 1875 OR, 1876 EG} </a:t>
            </a:r>
          </a:p>
          <a:p>
            <a:r>
              <a:t>Kapitalistisk kontekst: ↑</a:t>
            </a:r>
          </a:p>
          <a:p>
            <a:pPr>
              <a:defRPr sz="2000"/>
            </a:pPr>
            <a:r>
              <a:t>Globalt: «</a:t>
            </a:r>
            <a:r>
              <a:rPr u="sng"/>
              <a:t>Den lange depresjonen</a:t>
            </a:r>
            <a:r>
              <a:t>» 1873-79/96: {1871 DE + 1873 US gir opp sølv-taler/dollar} sølv- og råvarepriser kollapser; men takket være bl.a. ny teknologi &amp; billigere råvarer:</a:t>
            </a:r>
          </a:p>
          <a:p>
            <a:pPr>
              <a:defRPr sz="2000"/>
            </a:pPr>
            <a:r>
              <a:rPr u="sng"/>
              <a:t>2. industriell revolusjon</a:t>
            </a:r>
            <a:r>
              <a:t>: investeringer i infrastruktur [jernbane!] &amp; produktivitet øker: mer industrivarer trenger marked→ekspansjon innad [arbeidere; konsum] og utad [kolonier]}</a:t>
            </a:r>
          </a:p>
          <a:p>
            <a:pPr>
              <a:defRPr sz="1800"/>
            </a:pPr>
            <a:r>
              <a:t>{bildet: Cecil Rhodes}</a:t>
            </a:r>
          </a:p>
          <a:p>
            <a:endParaRPr/>
          </a:p>
          <a:p>
            <a:r>
              <a:t>Cf. CS 39, tale til fransk statsminister 1884 som rettferdiggjør den koloniale ekspansjonspolitikken:* nødvendig for å sikre markeder – og bærer av «sivilisatoriske ideer av høyeste betydning» {norsk oversettelse nedenfor}</a:t>
            </a:r>
          </a:p>
          <a:p>
            <a:endParaRPr/>
          </a:p>
          <a:p>
            <a:pPr algn="just">
              <a:defRPr sz="1600"/>
            </a:pPr>
            <a:r>
              <a:t>* «Messieurs, je suis confus de faire un appel aussi prolongé à l’attention bienveillante de la Chambre, mais je ne crois pas remplir à celle tribune une tâche inutile. Elle est laborieuse pour moi comme pour vous, mais il y a, je crois, quelque intérêt à résumer et à condenser, sous forme d’arguments, les principes, les mobiles, </a:t>
            </a:r>
            <a:r>
              <a:rPr u="sng"/>
              <a:t>les intérêts divers qui justifient la politique d’expansion coloniale</a:t>
            </a:r>
            <a:r>
              <a:t>, bien entendu, sage, modérée et ne perdant jamais de vue les grands intérêts continentaux qui sont le premier intérêt de ce pays. Je disais, pour appuyer cette proposition, à savoir qu'en fait, comme on le dit, la politique d'expansion coloniale est un système politique et économique; je disais qu’on pouvait rattacher ce système à trois ordres d’idées: à des idées </a:t>
            </a:r>
            <a:r>
              <a:rPr u="sng"/>
              <a:t>économiques</a:t>
            </a:r>
            <a:r>
              <a:t>, à des idées de </a:t>
            </a:r>
            <a:r>
              <a:rPr u="sng"/>
              <a:t>civilisation</a:t>
            </a:r>
            <a:r>
              <a:t> de la plus haute portée, et à des idées d’ordre </a:t>
            </a:r>
            <a:r>
              <a:rPr u="sng"/>
              <a:t>politique</a:t>
            </a:r>
            <a:r>
              <a:t> et patriotique.</a:t>
            </a:r>
          </a:p>
          <a:p>
            <a:pPr algn="just">
              <a:defRPr sz="1600"/>
            </a:pPr>
            <a:r>
              <a:t>Sur le terrain économique, je me suis permis de placer devant vous, en les appuyant de quelques chiffres, les considérations qui justifient la politique d’expansion coloniale, au point de vue de ce besoin, de plus en plus impérieusement senti par les populations industrielles de l’Europe et particulièrement de notre riche et laborieux pays de France: </a:t>
            </a:r>
            <a:r>
              <a:rPr u="sng"/>
              <a:t>le besoin de débouchés</a:t>
            </a:r>
            <a:r>
              <a:t>. Est-ce que c’est quelque chose de chimérique? est-ce que c’est une vue d’avenir, ou bien n’est-ce pas un besoin pressant, et on peut dire le cri de notre population industrielle? Je ne fais que formuler d’une manière générale ce que chacun de vous, dans les différentes parties de la France, est en situation de constater. Oui, ce qui manque à notre grande industrie, que les traités de 1860 ont irrévocablement dirigée dans la voie de l’exportation, ce qui lui manque de plus en plus, ce sont les débouchés. Pourquoi? parce qu’a côté d’elle, l’Allemagne se couvre de barrières, parce que, au delà de l’Océan, les États-Unis d’Amérique sont devenus protectionnistes, et protectionnistes à outrance; parce que non seulement ces grands marchés, je ne dis pas se ferment, mais se rétrécissent, deviennent de plus en plus difficiles à atteindre par nos produits industriels; parce que ces grands États commencent à verser sur nos propres marchés des produits qu’on n’y voyait pas autrefois. Ce n’est pas une vérité seulement pour l’agriculture, qui a été si cruellement éprouvée, et pour laquelle la concurrence n'est plus limitée à ce cercle de grands États européens pour lesquels avaient été édifiées en quelque sorte les anciennes théories économiques; aujourd’hui, vous ne l’ignorez pas, la concurrence, la loi de l'offre et de la demande, la liberté des échanges, l’influence des spéculations, tout cela rayonne dans un cercle qui s’étend jusqu'aux extrémités du monde. (</a:t>
            </a:r>
            <a:r>
              <a:rPr i="1"/>
              <a:t>Très bien! très bien!</a:t>
            </a:r>
            <a:r>
              <a:t>)» (</a:t>
            </a:r>
            <a:r>
              <a:rPr i="1"/>
              <a:t>Discours et opinions de Jules Ferry</a:t>
            </a:r>
            <a:r>
              <a:t>, ed. Paul Robiquet, t. 5: </a:t>
            </a:r>
            <a:r>
              <a:rPr i="1"/>
              <a:t>Discours sur la politique extérieure et coloniale, 2e partie: Affaires tunisienne [suite et fin]. – Congo. — Madagascar. – Égypte. – Tonkin.</a:t>
            </a:r>
            <a:r>
              <a:t> Paris: Colin, [1897], p. 199-200 [extrait du </a:t>
            </a:r>
            <a:r>
              <a:rPr i="1"/>
              <a:t>Discours du 21 juillet 1884</a:t>
            </a:r>
            <a:r>
              <a:t>])</a:t>
            </a:r>
          </a:p>
          <a:p>
            <a:pPr algn="just">
              <a:defRPr sz="1600"/>
            </a:pPr>
            <a:endParaRPr/>
          </a:p>
          <a:p>
            <a:pPr algn="just">
              <a:defRPr sz="1600"/>
            </a:pPr>
            <a:r>
              <a:t>«…  jeg tror det har en viss verdi å oppsummere og sammenfatte, i form av argumenter, de prinsippene, drivkreftene og de ulike interessene som rettferdiggjør den koloniale ekspansjonspolitikken - som selvfølgelig er klok, moderat og aldri taper av syne de store kontinentale interessene som er dette landets fremste prioritet. For å underbygge denne påstanden, nemlig at kolonipolitikken faktisk er et politisk og økonomisk system, vil jeg si at dette systemet kan knyttes til tre tankeretninger: økonomiske ideer, sivilisatoriske ideer av høyeste betydning, og politiske og patriotiske ideer.</a:t>
            </a:r>
          </a:p>
          <a:p>
            <a:pPr algn="just">
              <a:defRPr sz="1600"/>
            </a:pPr>
            <a:r>
              <a:t>På det økonomiske området har jeg tillatt meg å legge fram for dere, støttet av noen tall, de betraktningene som rettferdiggjør kolonipolitikken ut fra et behov som føles stadig mer presserende blant de industrielle befolkningene i Europa, og særlig i vårt rike og arbeidsomme Frankrike: behovet for nye markeder. Er dette noe innbilt? Er det en fremtidsvisjon, eller er det ikke snarere et presserende behov, ja, man kan si et nødrop fra vår industrielle befolkning? Jeg bare formulerer på generelt grunnlag det som hver og en av dere kan bekrefte fra deres ulike deler av Frankrike. Ja, det som vår storindustri mangler, som handelsavtalene fra 1860 ugjenkallelig har ført inn på eksportens vei, det som den mangler mer og mer, er markeder. Hvorfor? Fordi Tyskland ved siden av oss reiser handelshindringer, fordi USA på den andre siden av havet har blitt proteksjonistisk, ja ultraproteksjonistisk; fordi ikke bare disse store markedene, jeg sier ikke stenger seg, men innsnevres og blir stadig vanskeligere å nå med våre industriprodukter; fordi disse store statene begynner å oversvømme våre egne markeder med produkter man ikke så tidligere. Dette gjelder ikke bare landbruket, som har blitt så hardt rammet, og hvor konkurransen ikke lenger er begrenset til denne kretsen av store europeiske stater som de gamle økonomiske teoriene nærmest var bygget for. I dag vet dere godt at konkurransen, loven om tilbud og etterspørsel, handelsfriheten, spekulasjonenes innflytelse - alt dette stråler nå ut i en sirkel som strekker seg til verdens ytterkanter.»</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Shape 344"/>
          <p:cNvSpPr>
            <a:spLocks noGrp="1" noRot="1" noChangeAspect="1"/>
          </p:cNvSpPr>
          <p:nvPr>
            <p:ph type="sldImg"/>
          </p:nvPr>
        </p:nvSpPr>
        <p:spPr>
          <a:prstGeom prst="rect">
            <a:avLst/>
          </a:prstGeom>
        </p:spPr>
        <p:txBody>
          <a:bodyPr/>
          <a:lstStyle/>
          <a:p>
            <a:endParaRPr/>
          </a:p>
        </p:txBody>
      </p:sp>
      <p:sp>
        <p:nvSpPr>
          <p:cNvPr id="345" name="Shape 345"/>
          <p:cNvSpPr>
            <a:spLocks noGrp="1"/>
          </p:cNvSpPr>
          <p:nvPr>
            <p:ph type="body" sz="quarter" idx="1"/>
          </p:nvPr>
        </p:nvSpPr>
        <p:spPr>
          <a:prstGeom prst="rect">
            <a:avLst/>
          </a:prstGeom>
        </p:spPr>
        <p:txBody>
          <a:bodyPr/>
          <a:lstStyle/>
          <a:p>
            <a:r>
              <a:rPr i="1"/>
              <a:t>Holdning</a:t>
            </a:r>
            <a:r>
              <a:t>: «Hvilket foretak som et </a:t>
            </a:r>
            <a:r>
              <a:rPr b="1"/>
              <a:t>opplyst samfunn</a:t>
            </a:r>
            <a:r>
              <a:t> kan påta seg er mer </a:t>
            </a:r>
            <a:r>
              <a:rPr b="1"/>
              <a:t>edelt</a:t>
            </a:r>
            <a:r>
              <a:t> og mer </a:t>
            </a:r>
            <a:r>
              <a:rPr b="1"/>
              <a:t>lønnsomt</a:t>
            </a:r>
            <a:r>
              <a:t> enn å </a:t>
            </a:r>
            <a:r>
              <a:rPr i="1"/>
              <a:t>bringe fruktbare områder og store befolkninger ut av barbariet</a:t>
            </a:r>
            <a:r>
              <a:t>? Å skape fred mellom stridende stammer, å yte rettferdighet der alt var vold, å løse slavens lenker, å </a:t>
            </a:r>
            <a:r>
              <a:rPr u="sng"/>
              <a:t>hente rikdommen opp av jorden</a:t>
            </a:r>
            <a:r>
              <a:t>, å </a:t>
            </a:r>
            <a:r>
              <a:rPr b="1"/>
              <a:t>så de første frøene til handel og læring</a:t>
            </a:r>
            <a:r>
              <a:t>, å øke hele folks evne til glede </a:t>
            </a:r>
            <a:r>
              <a:rPr sz="1800"/>
              <a:t>{og minske deres utsikter til smerte}</a:t>
            </a:r>
            <a:r>
              <a:t> – finnes det et </a:t>
            </a:r>
            <a:r>
              <a:rPr i="1"/>
              <a:t>vakrere ideal</a:t>
            </a:r>
            <a:r>
              <a:t> eller en mer </a:t>
            </a:r>
            <a:r>
              <a:rPr i="1"/>
              <a:t>verdifull belønning</a:t>
            </a:r>
            <a:r>
              <a:t> som kan inspirere menneskelig innsats? </a:t>
            </a:r>
            <a:r>
              <a:rPr b="1"/>
              <a:t>Gjerningen er </a:t>
            </a:r>
            <a:r>
              <a:rPr b="1" i="1"/>
              <a:t>edel</a:t>
            </a:r>
            <a:r>
              <a:t>, </a:t>
            </a:r>
            <a:r>
              <a:rPr sz="1800"/>
              <a:t>{utøvelsen styrkende}</a:t>
            </a:r>
            <a:r>
              <a:t>, og </a:t>
            </a:r>
            <a:r>
              <a:rPr b="1" u="sng"/>
              <a:t>resultatet</a:t>
            </a:r>
            <a:r>
              <a:t> ofte </a:t>
            </a:r>
            <a:r>
              <a:rPr b="1" u="sng"/>
              <a:t>svært lønnsomt</a:t>
            </a:r>
            <a:r>
              <a:t>. Men </a:t>
            </a:r>
            <a:r>
              <a:rPr sz="1800">
                <a:latin typeface="Amiri"/>
                <a:ea typeface="Amiri"/>
                <a:cs typeface="Amiri"/>
                <a:sym typeface="Amiri"/>
              </a:rPr>
              <a:t>{denne} </a:t>
            </a:r>
            <a:r>
              <a:rPr sz="1800" b="1"/>
              <a:t>kostbare imperialismen</a:t>
            </a:r>
            <a:r>
              <a:rPr sz="1800">
                <a:latin typeface="Amiri"/>
                <a:ea typeface="Amiri"/>
                <a:cs typeface="Amiri"/>
                <a:sym typeface="Amiri"/>
              </a:rPr>
              <a:t> {møter ikke på velvilje hos de usiviliserte barbarene:}</a:t>
            </a:r>
            <a:r>
              <a:t> ⇒ </a:t>
            </a:r>
            <a:r>
              <a:rPr b="1"/>
              <a:t>Ville folkeslag, uvitende om sitt eget barbari</a:t>
            </a:r>
            <a:r>
              <a:t>, </a:t>
            </a:r>
            <a:r>
              <a:rPr sz="1800"/>
              <a:t>{ufølsomme for lidelse,}</a:t>
            </a:r>
            <a:r>
              <a:t> </a:t>
            </a:r>
            <a:r>
              <a:rPr b="1"/>
              <a:t>likegyldige til livet men hardnakket knyttet til sin frihet</a:t>
            </a:r>
            <a:r>
              <a:t>, sees å </a:t>
            </a:r>
            <a:r>
              <a:rPr b="1"/>
              <a:t>motsette seg de filantropiske erobrerne</a:t>
            </a:r>
            <a:r>
              <a:t> med raseri, og tusenvis av dem omkommer før de blir overbevist at de har tatt feil."</a:t>
            </a:r>
          </a:p>
          <a:p>
            <a:endParaRPr/>
          </a:p>
          <a:p>
            <a:r>
              <a:t>Original:“What enterprise that an </a:t>
            </a:r>
            <a:r>
              <a:rPr b="1"/>
              <a:t>enlightened community</a:t>
            </a:r>
            <a:r>
              <a:t> may attempt is more </a:t>
            </a:r>
            <a:r>
              <a:rPr b="1"/>
              <a:t>noble</a:t>
            </a:r>
            <a:r>
              <a:t> and more </a:t>
            </a:r>
            <a:r>
              <a:rPr b="1"/>
              <a:t>profitable</a:t>
            </a:r>
            <a:r>
              <a:t> than the </a:t>
            </a:r>
            <a:r>
              <a:rPr i="1"/>
              <a:t>reclamation from barbarism</a:t>
            </a:r>
            <a:r>
              <a:t> of fertile regions and large populations? To give peace to warring tribes, to administer justice where all was violence, to strike the chains off the slave, to draw the richness from the soil, to </a:t>
            </a:r>
            <a:r>
              <a:rPr b="1"/>
              <a:t>plant the earliest seeds of commerce and learning</a:t>
            </a:r>
            <a:r>
              <a:t>, to incr</a:t>
            </a:r>
            <a:r>
              <a:rPr u="sng"/>
              <a:t>ea</a:t>
            </a:r>
            <a:r>
              <a:t>se in whole peoples their capacities for pleasure and diminish their chances of pain—what more beautiful ideal or more valuable reward can inspire human effort? The </a:t>
            </a:r>
            <a:r>
              <a:rPr b="1"/>
              <a:t>act is virtuous</a:t>
            </a:r>
            <a:r>
              <a:t>, </a:t>
            </a:r>
            <a:r>
              <a:rPr strike="sngStrike"/>
              <a:t>the exercise invigorating</a:t>
            </a:r>
            <a:r>
              <a:t>, and the </a:t>
            </a:r>
            <a:r>
              <a:rPr b="1"/>
              <a:t>result</a:t>
            </a:r>
            <a:r>
              <a:t> often </a:t>
            </a:r>
            <a:r>
              <a:rPr b="1"/>
              <a:t>extremely profitable</a:t>
            </a:r>
            <a:r>
              <a:t>. </a:t>
            </a:r>
            <a:r>
              <a:rPr u="sng"/>
              <a:t>Yet</a:t>
            </a:r>
            <a:r>
              <a:t> {</a:t>
            </a:r>
            <a:r>
              <a:rPr sz="1600"/>
              <a:t>as the mind turns from the wonderful cloudland of aspiration to the ugly scaffolding of attempt and achievement, a succession of opposite ideas arise.</a:t>
            </a:r>
            <a:r>
              <a:t> </a:t>
            </a:r>
            <a:r>
              <a:rPr strike="sngStrike"/>
              <a:t>Industrious races are displayed stinted and starved for the sake of an </a:t>
            </a:r>
            <a:r>
              <a:rPr b="1" strike="sngStrike"/>
              <a:t>expensive Imperialism</a:t>
            </a:r>
            <a:r>
              <a:rPr strike="sngStrike"/>
              <a:t> which they can only enjoy, if they are well fed.</a:t>
            </a:r>
            <a:r>
              <a:t>} ⇒ </a:t>
            </a:r>
            <a:r>
              <a:rPr b="1"/>
              <a:t>Wild peoples</a:t>
            </a:r>
            <a:r>
              <a:t>, </a:t>
            </a:r>
            <a:r>
              <a:rPr b="1"/>
              <a:t>ignorant of their barbarism</a:t>
            </a:r>
            <a:r>
              <a:t>, {callous of suffering,} </a:t>
            </a:r>
            <a:r>
              <a:rPr b="1"/>
              <a:t>careless of life but tenacious of liberty</a:t>
            </a:r>
            <a:r>
              <a:t>, are seen to </a:t>
            </a:r>
            <a:r>
              <a:rPr b="1"/>
              <a:t>resist with fury the philanthropic invaders</a:t>
            </a:r>
            <a:r>
              <a:t>, and to perish in thousands before they are convinced of their mistake.” (Churchill, </a:t>
            </a:r>
            <a:r>
              <a:rPr i="1"/>
              <a:t>The River War</a:t>
            </a:r>
            <a:r>
              <a:t>, 1899, Ⅰ 18-19)</a:t>
            </a:r>
          </a:p>
          <a:p>
            <a:endParaRPr/>
          </a:p>
          <a:p>
            <a:r>
              <a:t>===</a:t>
            </a:r>
          </a:p>
          <a:p>
            <a:pPr>
              <a:defRPr sz="1600"/>
            </a:pPr>
            <a:r>
              <a:t>For et annet eksempel på blandingen av ‹sivilisatorisk› overlegenhetsfølelse og imperialistiske formål, se følgende sitat fra den tyske nasjonal-liberale avisen »Die Welt am Montag« i anledning den tyske keiserens besøk i OR:</a:t>
            </a:r>
          </a:p>
          <a:p>
            <a:pPr>
              <a:defRPr sz="1600"/>
            </a:pPr>
            <a:r>
              <a:t>»Nur die Türkei kann das Indien Deutschlands werden. […] Der Sultan muß unser Freund bleiben, natürlich mit dem Hintergedanken, daß wir ihn ›zum Fressen gern‹ haben. Zunächst freilich kann unsere Freundschaft völlig selbstlos sein. Wir helfen den Türken, Eisenbahnen bauen und Häfen anlegen. […] Der ›kranke Mann‹ wird gesund gemacht, so gründlich kuriert, daß er, wenn er aus dem Genesungsschlaf aufwacht, nicht mehr zum Wiedererkennen ist. Man möchte meinen, er sehe ordentlich blond, blauäugig germanisch aus. Durch unsere liebende Umarmung haben wir ihm soviel deutsche Säfte einfiltriert, daß er kaum noch von einem Deutschen zu unterscheiden ist. So können und wollen wir die Erben der Türkei werden, von ihr selbst dazu eingesetzt. Wir pflegen den Erblasser getreulichst bis zu seinem Tode. […] Diesem Zukunftsgedanken hat die Kaiserreise kräftig vorgearbeitet.«</a:t>
            </a:r>
          </a:p>
          <a:p>
            <a:pPr>
              <a:defRPr sz="1600"/>
            </a:pPr>
            <a:r>
              <a:t>[«Bare Tyrkia kan bli Tysklands India. [...] Sultanen må forbli vår venn, naturligvis med den baktanke om at han ›er til å spise opp‹. Til å begynne med kan vennskapet vårt være helt uselvisk. Vi hjelper tyrkerne med å bygge jernbaner og anlegge havner. [...] Den ›syke mannen‹ blir grundig helbredet, så grundig kurert at han ikke lenger er til å kjenne igjen når han våkner fra sin rekonvalesenssøvn. Man skulle nesten tro at han ser skikkelig blond og blåøyd germansk ut. Gjennom vår kjærlige omfavnelse har vi infiltrert ham med så mye tysk saft at det er knapt mulig å skille ham fra en ekte tysker. Slik kan og vil vi bli Tyrkias arvinger, utpekt av han selv. Vi vil pleie arvelateren trofast til han dør. [...] Keiserens reise har gjort mye for å berede grunnen for denne fremtidstanken.»]</a:t>
            </a:r>
          </a:p>
          <a:p>
            <a:pPr>
              <a:defRPr sz="1600"/>
            </a:pPr>
            <a:r>
              <a:t>(</a:t>
            </a:r>
            <a:r>
              <a:rPr i="1"/>
              <a:t>Die Welt am Montag. Unabhängige Zeitung für Politik und Kultur</a:t>
            </a:r>
            <a:r>
              <a:t>. Berlin, 21.11.1898; sitert etter Seçil Deren, </a:t>
            </a:r>
            <a:r>
              <a:rPr i="1"/>
              <a:t>German ideas and expectations on expansion in the Near East (1890-1915)</a:t>
            </a:r>
            <a:r>
              <a:t>, PhD thesis, Middle East Technical University, Ankara, Nov. 2004, pp. 77-78 &lt;https://etd.lib.metu.edu.tr/upload/12605565/index.pdf&gt;)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Shape 349"/>
          <p:cNvSpPr>
            <a:spLocks noGrp="1" noRot="1" noChangeAspect="1"/>
          </p:cNvSpPr>
          <p:nvPr>
            <p:ph type="sldImg"/>
          </p:nvPr>
        </p:nvSpPr>
        <p:spPr>
          <a:prstGeom prst="rect">
            <a:avLst/>
          </a:prstGeom>
        </p:spPr>
        <p:txBody>
          <a:bodyPr/>
          <a:lstStyle/>
          <a:p>
            <a:endParaRPr/>
          </a:p>
        </p:txBody>
      </p:sp>
      <p:sp>
        <p:nvSpPr>
          <p:cNvPr id="350" name="Shape 350"/>
          <p:cNvSpPr>
            <a:spLocks noGrp="1"/>
          </p:cNvSpPr>
          <p:nvPr>
            <p:ph type="body" sz="quarter" idx="1"/>
          </p:nvPr>
        </p:nvSpPr>
        <p:spPr>
          <a:prstGeom prst="rect">
            <a:avLst/>
          </a:prstGeom>
        </p:spPr>
        <p:txBody>
          <a:bodyPr/>
          <a:lstStyle/>
          <a:p>
            <a:pPr>
              <a:defRPr sz="1800"/>
            </a:pPr>
            <a:r>
              <a:t>Vi skiller mellom </a:t>
            </a:r>
            <a:r>
              <a:rPr b="1"/>
              <a:t>3 forskjellige former for imperialisme</a:t>
            </a:r>
            <a:r>
              <a:t>: direkte/formell; indirekte/uformell; og en mellomform (protektorat):</a:t>
            </a:r>
          </a:p>
          <a:p>
            <a:pPr algn="ctr">
              <a:defRPr sz="1800" i="1"/>
            </a:pPr>
            <a:r>
              <a:t>{ved tid:}</a:t>
            </a:r>
          </a:p>
          <a:p>
            <a:pPr>
              <a:defRPr sz="1800"/>
            </a:pPr>
            <a:r>
              <a:t>- </a:t>
            </a:r>
            <a:r>
              <a:rPr b="1"/>
              <a:t>Formell imperialisme</a:t>
            </a:r>
            <a:r>
              <a:t>: Dette innebærer at en </a:t>
            </a:r>
            <a:r>
              <a:rPr b="1"/>
              <a:t>imperialistisk makt tar direkte politisk kontroll over et annet land eller område</a:t>
            </a:r>
            <a:r>
              <a:t>. Dette kan skje gjennom militær erobring og direkte styre, hvor kolonimakten innsetter sine egne tjenestemenn og lover for å administrere området. </a:t>
            </a:r>
            <a:r>
              <a:rPr sz="1200"/>
              <a:t>{</a:t>
            </a:r>
            <a:r>
              <a:rPr sz="1400"/>
              <a:t>Eksempel: Algerie under fransk styre : eksempel på formell imperialisme og etablering av bosettingsplantasjekolonier. Kjennetegnet er </a:t>
            </a:r>
            <a:r>
              <a:rPr sz="1400" b="1" u="sng"/>
              <a:t>direkte administrativ og politisk kontroll</a:t>
            </a:r>
            <a:r>
              <a:rPr sz="1400"/>
              <a:t> fra kolonimaktens side.}</a:t>
            </a:r>
          </a:p>
          <a:p>
            <a:pPr>
              <a:defRPr sz="1800"/>
            </a:pPr>
            <a:endParaRPr sz="1400"/>
          </a:p>
          <a:p>
            <a:pPr>
              <a:defRPr sz="1800"/>
            </a:pPr>
            <a:r>
              <a:t>- </a:t>
            </a:r>
            <a:r>
              <a:rPr b="1"/>
              <a:t>Uformell imperialisme</a:t>
            </a:r>
            <a:r>
              <a:t>: Dette refererer til en situasjon der en </a:t>
            </a:r>
            <a:r>
              <a:rPr b="1"/>
              <a:t>imperialistisk makt har betydelig økonomisk og politisk innflytelse eller kontroll over et annet land uten direkte politisk styre</a:t>
            </a:r>
            <a:r>
              <a:t>. Kontrollen utøves ofte gjennom økonomiske midler, som for eksempel kontroll over viktige ressurser (som bomull eller olje), påvirkning av handel og investeringer, eller gjennom press og trusler. </a:t>
            </a:r>
            <a:r>
              <a:rPr sz="1400"/>
              <a:t>Egypt før 1882 kan ansees som et eksempel siden Frankrike og Storbritannia i økende grad skaffet seg økonomisk kontroll som endte med utenlandsk kontroll over Egypts finanssystem. {Hovedeksemplet vi har her er Libanon, hvor Frankrike økte sin innflytelse ved å bruke kristne befolkningsgrupper som mellommenn for handelsinteresser. Kjennetegnet er </a:t>
            </a:r>
            <a:r>
              <a:rPr sz="1400" b="1" u="sng"/>
              <a:t>indirekte kontroll</a:t>
            </a:r>
            <a:r>
              <a:rPr sz="1400"/>
              <a:t> hovedsakelig gjennom økonomisk og politisk press, uten direkte styre.}</a:t>
            </a:r>
          </a:p>
          <a:p>
            <a:pPr>
              <a:defRPr sz="1800"/>
            </a:pPr>
            <a:endParaRPr sz="1400"/>
          </a:p>
          <a:p>
            <a:pPr>
              <a:defRPr sz="1800"/>
            </a:pPr>
            <a:r>
              <a:t>- </a:t>
            </a:r>
            <a:r>
              <a:rPr b="1"/>
              <a:t>Protektorat</a:t>
            </a:r>
            <a:r>
              <a:t>: Et protektorat er en mellomform mellom formell og uformell imperialisme der </a:t>
            </a:r>
            <a:r>
              <a:rPr b="1"/>
              <a:t>en stat eller et område ved formell avtale er underlagt «beskyttelse» og delvis kontroll av en annen, sterkere stat</a:t>
            </a:r>
            <a:r>
              <a:t>. Den «beskyttede» staten beholder i hvert fall formelt selvstendighet og en viss grad av indre selvstyre, men utenrikspolitikk, militæret, finansvesen og viktige sektorer av økonomien kontrolleres av protektoratmakten. </a:t>
            </a:r>
            <a:r>
              <a:rPr sz="1400"/>
              <a:t>{Hovedeksemplet for oss er Egypt som ble </a:t>
            </a:r>
            <a:r>
              <a:rPr sz="1400" i="1"/>
              <a:t>de facto</a:t>
            </a:r>
            <a:r>
              <a:rPr sz="1400"/>
              <a:t> styrt som et protektorat fra 1882 i det GB styrte politikken v.h.a. formelt utnevnte statssekretærer og en generalguvernør, selv om protektoratet offisielt (</a:t>
            </a:r>
            <a:r>
              <a:rPr sz="1400" i="1"/>
              <a:t>de jure</a:t>
            </a:r>
            <a:r>
              <a:rPr sz="1400"/>
              <a:t>) bare ble erklært etter at 1.VK brøt ut for å løsrive EG fra OR også offisielt. </a:t>
            </a:r>
            <a:r>
              <a:rPr sz="1400" cap="small"/>
              <a:t>Gelvin</a:t>
            </a:r>
            <a:r>
              <a:rPr sz="1400"/>
              <a:t> (4. utg. s. 92) viser til flere eksempler fra Nord-Afrika og Gulfen. Mandatene opprettet av Folkeforbundet etter 1. verdenskrig kan også ansees som en form for protektorat, men de betegnes vanligvis ikke som det, mest fordi de ble opprettet under betegnelsen «mandat».}</a:t>
            </a:r>
          </a:p>
          <a:p>
            <a:pPr>
              <a:defRPr sz="1800"/>
            </a:pPr>
            <a:endParaRPr sz="1400"/>
          </a:p>
          <a:p>
            <a:pPr>
              <a:defRPr sz="1800"/>
            </a:pPr>
            <a:r>
              <a:t>NB: </a:t>
            </a:r>
            <a:r>
              <a:rPr b="1"/>
              <a:t>Bosetterkolonialisme</a:t>
            </a:r>
            <a:r>
              <a:t> står på et annet plan siden definisjonen her ikke legger vekt på graden av formell kontroll, men på et konkret kjennetegn på bakken, nemlig </a:t>
            </a:r>
            <a:r>
              <a:rPr b="1"/>
              <a:t>massiv innvandring av bosettere fra ett eller flere land til et annet territorium, med sikte på å etablere en permanent bosetning og ofte å erstatte eller tilsidesette den opprinnelige befolkningen</a:t>
            </a:r>
            <a:r>
              <a:t>. Bosetterne tilegner seg land og ressurser, og etablerer nye politiske og sosiale strukturer som favoriserer dem selv og ekskluderer eller diskriminerer den opprinnelige befolkningen. Plantasjekolonialismen i Algerie under fransk styre er et eksempel på en slik </a:t>
            </a:r>
            <a:r>
              <a:rPr b="1"/>
              <a:t>permanent etablering av en ny befolkning</a:t>
            </a:r>
            <a:r>
              <a:t> (mest fra Frankrike og Italia) på bekostning av den eksisterende befolkningen og deres land. Sionistiske bosettingsprosjekter i Palestina fra 1880-tallet tok direkte inspirasjon av det. Amerika, Sør-Afrika, Australia og New Zealand er kjente eksempler fra andre verdensdeler, men russisk bosetting i Sibir eller tysk bosetting øst for Elbe i middelalderen kan også analyseres som bosetterkolonialisme (men i hvert fall det siste eksemplet vil normalt ikke bli ansett som en form for imperialisme siden «imperialisme» har blitt etablert som et begrep for en senere historisk periode, dvs. fra midten av 1800-tallet).]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Shape 353"/>
          <p:cNvSpPr>
            <a:spLocks noGrp="1" noRot="1" noChangeAspect="1"/>
          </p:cNvSpPr>
          <p:nvPr>
            <p:ph type="sldImg"/>
          </p:nvPr>
        </p:nvSpPr>
        <p:spPr>
          <a:prstGeom prst="rect">
            <a:avLst/>
          </a:prstGeom>
        </p:spPr>
        <p:txBody>
          <a:bodyPr/>
          <a:lstStyle/>
          <a:p>
            <a:endParaRPr/>
          </a:p>
        </p:txBody>
      </p:sp>
      <p:sp>
        <p:nvSpPr>
          <p:cNvPr id="354" name="Shape 354"/>
          <p:cNvSpPr>
            <a:spLocks noGrp="1"/>
          </p:cNvSpPr>
          <p:nvPr>
            <p:ph type="body" sz="quarter" idx="1"/>
          </p:nvPr>
        </p:nvSpPr>
        <p:spPr>
          <a:prstGeom prst="rect">
            <a:avLst/>
          </a:prstGeom>
        </p:spPr>
        <p:txBody>
          <a:bodyPr/>
          <a:lstStyle>
            <a:lvl1pPr algn="r">
              <a:defRPr sz="1900"/>
            </a:lvl1pPr>
          </a:lstStyle>
          <a:p>
            <a:r>
              <a:t>{DZ, EG, LB}</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Shape 359"/>
          <p:cNvSpPr>
            <a:spLocks noGrp="1" noRot="1" noChangeAspect="1"/>
          </p:cNvSpPr>
          <p:nvPr>
            <p:ph type="sldImg"/>
          </p:nvPr>
        </p:nvSpPr>
        <p:spPr>
          <a:prstGeom prst="rect">
            <a:avLst/>
          </a:prstGeom>
        </p:spPr>
        <p:txBody>
          <a:bodyPr/>
          <a:lstStyle/>
          <a:p>
            <a:endParaRPr/>
          </a:p>
        </p:txBody>
      </p:sp>
      <p:sp>
        <p:nvSpPr>
          <p:cNvPr id="360" name="Shape 360"/>
          <p:cNvSpPr>
            <a:spLocks noGrp="1"/>
          </p:cNvSpPr>
          <p:nvPr>
            <p:ph type="body" sz="quarter" idx="1"/>
          </p:nvPr>
        </p:nvSpPr>
        <p:spPr>
          <a:prstGeom prst="rect">
            <a:avLst/>
          </a:prstGeom>
        </p:spPr>
        <p:txBody>
          <a:bodyPr/>
          <a:lstStyle/>
          <a:p>
            <a:pPr>
              <a:defRPr i="1" u="sng"/>
            </a:pPr>
            <a:r>
              <a:rPr u="none"/>
              <a:t>Ⅰ. Eksempel for </a:t>
            </a:r>
            <a:r>
              <a:t>formell</a:t>
            </a:r>
            <a:r>
              <a:rPr u="none"/>
              <a:t> imperialisme: DZ:</a:t>
            </a:r>
          </a:p>
          <a:p>
            <a:r>
              <a:t>Barbaresk-korsarene svekket mot 1800.</a:t>
            </a:r>
          </a:p>
          <a:p>
            <a:r>
              <a:t>1790-t: FR kjøper DZ korn (bl.a. for invasjon av EG) men tilbakeholder betaling → «fluevisp-episode» brukt av FR som påskudd til blokade (1827) og</a:t>
            </a:r>
          </a:p>
          <a:p>
            <a:r>
              <a:t>{} </a:t>
            </a:r>
            <a:r>
              <a:rPr sz="1800"/>
              <a:t>fra 1830 erobring av DZ — for å støtte opp under FR monarkiets minkende popularitet</a:t>
            </a:r>
          </a:p>
          <a:p>
            <a:pPr>
              <a:defRPr sz="1800"/>
            </a:pPr>
            <a:r>
              <a:t>1848 (etter ʿAbd al-Qādir mil. motstand knust): 3 DZ départements integrert del av FR</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p>
            <a:r>
              <a:t>fra 1830 erobring av DZ — for å støtte opp under FR monarkiets minkende popularitet</a:t>
            </a:r>
          </a:p>
          <a:p>
            <a:r>
              <a:t>1848 (etter ʿAbd al-Qādir mil. motstand knust):</a:t>
            </a:r>
          </a:p>
          <a:p>
            <a:r>
              <a:t>{} </a:t>
            </a:r>
            <a:r>
              <a:rPr sz="1800"/>
              <a:t>3 DZ départements integrert del av FR</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Shape 369"/>
          <p:cNvSpPr>
            <a:spLocks noGrp="1" noRot="1" noChangeAspect="1"/>
          </p:cNvSpPr>
          <p:nvPr>
            <p:ph type="sldImg"/>
          </p:nvPr>
        </p:nvSpPr>
        <p:spPr>
          <a:prstGeom prst="rect">
            <a:avLst/>
          </a:prstGeom>
        </p:spPr>
        <p:txBody>
          <a:bodyPr/>
          <a:lstStyle/>
          <a:p>
            <a:endParaRPr/>
          </a:p>
        </p:txBody>
      </p:sp>
      <p:sp>
        <p:nvSpPr>
          <p:cNvPr id="370" name="Shape 370"/>
          <p:cNvSpPr>
            <a:spLocks noGrp="1"/>
          </p:cNvSpPr>
          <p:nvPr>
            <p:ph type="body" sz="quarter" idx="1"/>
          </p:nvPr>
        </p:nvSpPr>
        <p:spPr>
          <a:prstGeom prst="rect">
            <a:avLst/>
          </a:prstGeom>
        </p:spPr>
        <p:txBody>
          <a:bodyPr/>
          <a:lstStyle/>
          <a:p>
            <a:r>
              <a:t>3 DZ départements integrert del av FR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Shape 375"/>
          <p:cNvSpPr>
            <a:spLocks noGrp="1" noRot="1" noChangeAspect="1"/>
          </p:cNvSpPr>
          <p:nvPr>
            <p:ph type="sldImg"/>
          </p:nvPr>
        </p:nvSpPr>
        <p:spPr>
          <a:prstGeom prst="rect">
            <a:avLst/>
          </a:prstGeom>
        </p:spPr>
        <p:txBody>
          <a:bodyPr/>
          <a:lstStyle/>
          <a:p>
            <a:endParaRPr/>
          </a:p>
        </p:txBody>
      </p:sp>
      <p:sp>
        <p:nvSpPr>
          <p:cNvPr id="376" name="Shape 376"/>
          <p:cNvSpPr>
            <a:spLocks noGrp="1"/>
          </p:cNvSpPr>
          <p:nvPr>
            <p:ph type="body" sz="quarter" idx="1"/>
          </p:nvPr>
        </p:nvSpPr>
        <p:spPr>
          <a:prstGeom prst="rect">
            <a:avLst/>
          </a:prstGeom>
        </p:spPr>
        <p:txBody>
          <a:bodyPr/>
          <a:lstStyle/>
          <a:p>
            <a:r>
              <a:t>↑</a:t>
            </a:r>
          </a:p>
          <a:p>
            <a:r>
              <a:t>DZ framstilt som «ødemark», ødelagt av en tilbakestående befolkning</a:t>
            </a:r>
          </a:p>
          <a:p>
            <a:r>
              <a:rPr i="1"/>
              <a:t>sujets</a:t>
            </a:r>
            <a:r>
              <a:t> = undersåtte = andreklasses, både økonomisk og politisk</a:t>
            </a:r>
          </a:p>
          <a:p>
            <a:endParaRPr/>
          </a:p>
          <a:p>
            <a:r>
              <a:t>Fra 1.VK (250 000 DZere til FR) vokser rop på emansipasjon &amp; uavhengighet (DZ nasjonalfølelse)</a:t>
            </a:r>
          </a:p>
          <a:p>
            <a:endParaRPr/>
          </a:p>
          <a:p>
            <a:r>
              <a:t>Betydning ellers:</a:t>
            </a:r>
          </a:p>
          <a:p>
            <a:pPr marL="349250" indent="-349250">
              <a:buSzPct val="100000"/>
              <a:buChar char="•"/>
            </a:pPr>
            <a:r>
              <a:t>DZ som treningsarena for andre FR kolonier osv.</a:t>
            </a:r>
          </a:p>
          <a:p>
            <a:pPr marL="349250" indent="-349250">
              <a:buSzPct val="100000"/>
              <a:buChar char="•"/>
            </a:pPr>
            <a:r>
              <a:t>DZ plantasje-kolonister som modell for sionist. bosetninger i PS (Baron de Rothschild) fra 1880; Herzl 1898: vi lever i en «kolonitid» der overbefolkning fører til etablering av kolonier for å bosette emigranter (CS 43)</a:t>
            </a:r>
          </a:p>
          <a:p>
            <a:pPr marL="349250" indent="-349250">
              <a:buSzPct val="100000"/>
              <a:buChar char="•"/>
            </a:pPr>
            <a:endParaRPr/>
          </a:p>
          <a:p>
            <a:r>
              <a:t>Ettervirkninger:</a:t>
            </a:r>
          </a:p>
          <a:p>
            <a:pPr marL="349250" indent="-349250">
              <a:buSzPct val="100000"/>
              <a:buChar char="•"/>
            </a:pPr>
            <a:r>
              <a:t>DZ ansett som FR ‹moderland› (til forskjell fra andre kolonier) → spesielt blodig frigjøringskrig (1954-62) </a:t>
            </a:r>
          </a:p>
          <a:p>
            <a:pPr marL="349250" indent="-349250">
              <a:buSzPct val="100000"/>
              <a:buChar char="•"/>
            </a:pPr>
            <a:r>
              <a:t>→ «</a:t>
            </a:r>
            <a:r>
              <a:rPr i="1"/>
              <a:t> Tiers-mondisme</a:t>
            </a:r>
            <a:r>
              <a:t> »; modell for andre frigjøringskrig</a:t>
            </a:r>
          </a:p>
          <a:p>
            <a:pPr marL="349250" indent="-349250">
              <a:buSzPct val="100000"/>
              <a:buChar char="•"/>
            </a:pPr>
            <a:r>
              <a:t>Militær blir herskende klasse</a:t>
            </a:r>
          </a:p>
          <a:p>
            <a:endParaRPr/>
          </a:p>
          <a:p>
            <a:pPr>
              <a:defRPr sz="1700"/>
            </a:pPr>
            <a:r>
              <a:t>{For en post-kolonial dekonstruksjon av hvordan kolonister kunne se seg selv som fattige utvandrere til et øde land, som mennesker som ikke deltok i undertrykkelse, og av hvordan de ‹innfødte› blir for det meste ikke sett, ja usynliggjort i dette narrativet, se Sarra Grira, « Algérie. En finir avec le mythe Camus », </a:t>
            </a:r>
            <a:r>
              <a:rPr i="1"/>
              <a:t>OrientⅩⅪ</a:t>
            </a:r>
            <a:r>
              <a:t>, 7. aug. 2023, &lt;https://orientxxi.info/lu-vu-entendu/algerie-en-finir-avec-le-mythe-camus,6652&gt;. Det er en del interessante paralleller til ʿAmōs ʿŌz’ (1939-2018) erindringer fra 2002, </a:t>
            </a:r>
            <a:r>
              <a:rPr i="1"/>
              <a:t>A Tale of Love and Darkness</a:t>
            </a:r>
            <a:r>
              <a:t> (עמוס עוז, סיפור על אהבה וחושך).}</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Shape 381"/>
          <p:cNvSpPr>
            <a:spLocks noGrp="1" noRot="1" noChangeAspect="1"/>
          </p:cNvSpPr>
          <p:nvPr>
            <p:ph type="sldImg"/>
          </p:nvPr>
        </p:nvSpPr>
        <p:spPr>
          <a:prstGeom prst="rect">
            <a:avLst/>
          </a:prstGeom>
        </p:spPr>
        <p:txBody>
          <a:bodyPr/>
          <a:lstStyle/>
          <a:p>
            <a:endParaRPr/>
          </a:p>
        </p:txBody>
      </p:sp>
      <p:sp>
        <p:nvSpPr>
          <p:cNvPr id="382" name="Shape 382"/>
          <p:cNvSpPr>
            <a:spLocks noGrp="1"/>
          </p:cNvSpPr>
          <p:nvPr>
            <p:ph type="body" sz="quarter" idx="1"/>
          </p:nvPr>
        </p:nvSpPr>
        <p:spPr>
          <a:prstGeom prst="rect">
            <a:avLst/>
          </a:prstGeom>
        </p:spPr>
        <p:txBody>
          <a:bodyPr/>
          <a:lstStyle/>
          <a:p>
            <a:pPr>
              <a:defRPr i="1" u="sng"/>
            </a:pPr>
            <a:r>
              <a:rPr u="none"/>
              <a:t>Ⅱ. Eksempel for </a:t>
            </a:r>
            <a:r>
              <a:t>protektorat</a:t>
            </a:r>
            <a:r>
              <a:rPr u="none"/>
              <a:t>: EG:</a:t>
            </a:r>
          </a:p>
          <a:p>
            <a:r>
              <a:t>↑ </a:t>
            </a:r>
            <a:r>
              <a:rPr i="1"/>
              <a:t>{plansje}</a:t>
            </a:r>
            <a:r>
              <a:t>;</a:t>
            </a:r>
          </a:p>
          <a:p>
            <a:r>
              <a:t>ʿUrābī: produkt av nye muligheter for arabisk-talende i den nye hæren : representant for den nye middelklassen som vender seg mot den tyrkiske overklassen som blokkerer dem, og mot fremmed kontroll av landet sitt.</a:t>
            </a:r>
          </a:p>
          <a:p>
            <a:endParaRPr/>
          </a:p>
          <a:p>
            <a:r>
              <a:t>GB okkupasjon for å sikre Suez-kanalen (India!; {Disraeli hadde kjøpt 44% av Suez-aksjene fra EG i 1875}), tilbakebetaling av gjeld, brit. investeringer, hindre FR innflytelse &amp; forebygge ustabilitet i regionen. — GB opprettet et regime som i praksis (</a:t>
            </a:r>
            <a:r>
              <a:rPr i="1"/>
              <a:t>de facto</a:t>
            </a:r>
            <a:r>
              <a:t>) fungerte som protektorat, selv om dette offisielt (</a:t>
            </a:r>
            <a:r>
              <a:rPr i="1"/>
              <a:t>de jure</a:t>
            </a:r>
            <a:r>
              <a:t>) bare ble erklært etter at 1.VK brøt ut, for å løsrive EG fra OR også offisielt (se FL 7).</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Shape 387"/>
          <p:cNvSpPr>
            <a:spLocks noGrp="1" noRot="1" noChangeAspect="1"/>
          </p:cNvSpPr>
          <p:nvPr>
            <p:ph type="sldImg"/>
          </p:nvPr>
        </p:nvSpPr>
        <p:spPr>
          <a:prstGeom prst="rect">
            <a:avLst/>
          </a:prstGeom>
        </p:spPr>
        <p:txBody>
          <a:bodyPr/>
          <a:lstStyle/>
          <a:p>
            <a:endParaRPr/>
          </a:p>
        </p:txBody>
      </p:sp>
      <p:sp>
        <p:nvSpPr>
          <p:cNvPr id="388" name="Shape 388"/>
          <p:cNvSpPr>
            <a:spLocks noGrp="1"/>
          </p:cNvSpPr>
          <p:nvPr>
            <p:ph type="body" sz="quarter" idx="1"/>
          </p:nvPr>
        </p:nvSpPr>
        <p:spPr>
          <a:prstGeom prst="rect">
            <a:avLst/>
          </a:prstGeom>
        </p:spPr>
        <p:txBody>
          <a:bodyPr/>
          <a:lstStyle/>
          <a:p>
            <a:r>
              <a:t>↑. Br. consul-general (Lord Cromer) mektigst. Lord Cromer, </a:t>
            </a:r>
            <a:r>
              <a:rPr i="1"/>
              <a:t>Erindringer</a:t>
            </a:r>
            <a:r>
              <a:t> (G 98): </a:t>
            </a:r>
          </a:p>
          <a:p>
            <a:endParaRPr/>
          </a:p>
          <a:p>
            <a:r>
              <a:t>den «av natur logisk tenkende og handlene europæer» vs. den «ulogiske, kronglete orientalen»</a:t>
            </a:r>
          </a:p>
          <a:p>
            <a:endParaRPr/>
          </a:p>
          <a:p>
            <a:pPr>
              <a:defRPr sz="2000"/>
            </a:pPr>
            <a:r>
              <a:t>{«de enorme investeringene til engelse kapitalister»: Lord Lyall i brev til Cromer 1908 [CS 41]}</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Shape 393"/>
          <p:cNvSpPr>
            <a:spLocks noGrp="1" noRot="1" noChangeAspect="1"/>
          </p:cNvSpPr>
          <p:nvPr>
            <p:ph type="sldImg"/>
          </p:nvPr>
        </p:nvSpPr>
        <p:spPr>
          <a:prstGeom prst="rect">
            <a:avLst/>
          </a:prstGeom>
        </p:spPr>
        <p:txBody>
          <a:bodyPr/>
          <a:lstStyle/>
          <a:p>
            <a:endParaRPr/>
          </a:p>
        </p:txBody>
      </p:sp>
      <p:sp>
        <p:nvSpPr>
          <p:cNvPr id="394" name="Shape 394"/>
          <p:cNvSpPr>
            <a:spLocks noGrp="1"/>
          </p:cNvSpPr>
          <p:nvPr>
            <p:ph type="body" sz="quarter" idx="1"/>
          </p:nvPr>
        </p:nvSpPr>
        <p:spPr>
          <a:prstGeom prst="rect">
            <a:avLst/>
          </a:prstGeom>
        </p:spPr>
        <p:txBody>
          <a:bodyPr/>
          <a:lstStyle/>
          <a:p>
            <a:pPr>
              <a:defRPr i="1"/>
            </a:pPr>
            <a:r>
              <a:t>Ⅲ. Eksempel for </a:t>
            </a:r>
            <a:r>
              <a:rPr u="sng"/>
              <a:t>informell</a:t>
            </a:r>
            <a:r>
              <a:t> imperialisme: LB:</a:t>
            </a:r>
          </a:p>
          <a:p>
            <a:r>
              <a:t>Tidligere: mye mer fredelig koeksistens – cf. CS 45: misjonærer:</a:t>
            </a:r>
          </a:p>
          <a:p>
            <a:endParaRPr/>
          </a:p>
          <a:p>
            <a:r>
              <a:t>«Vi beklager å måtte si at det fantes en slags sameksistens [sammensmeltning] mellom de kristne og muslimene [...] De besøkte hverandre ofte, noe som førte til fortrolige forbindelser mellom dem og som litt etter litt skapte et fellesskap i ideer og vaner [...]; dette [...] ble ansett som god takt og tone [...] mens det sannelig ikke resulterte i annet enn en svekkelse av de religiøse følelsene.»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Shape 398"/>
          <p:cNvSpPr>
            <a:spLocks noGrp="1" noRot="1" noChangeAspect="1"/>
          </p:cNvSpPr>
          <p:nvPr>
            <p:ph type="sldImg"/>
          </p:nvPr>
        </p:nvSpPr>
        <p:spPr>
          <a:prstGeom prst="rect">
            <a:avLst/>
          </a:prstGeom>
        </p:spPr>
        <p:txBody>
          <a:bodyPr/>
          <a:lstStyle/>
          <a:p>
            <a:endParaRPr/>
          </a:p>
        </p:txBody>
      </p:sp>
      <p:sp>
        <p:nvSpPr>
          <p:cNvPr id="399" name="Shape 399"/>
          <p:cNvSpPr>
            <a:spLocks noGrp="1"/>
          </p:cNvSpPr>
          <p:nvPr>
            <p:ph type="body" sz="quarter" idx="1"/>
          </p:nvPr>
        </p:nvSpPr>
        <p:spPr>
          <a:prstGeom prst="rect">
            <a:avLst/>
          </a:prstGeom>
        </p:spPr>
        <p:txBody>
          <a:bodyPr/>
          <a:lstStyle/>
          <a:p>
            <a:r>
              <a:t>↑</a:t>
            </a:r>
          </a:p>
          <a:p>
            <a:pPr>
              <a:defRPr sz="1600"/>
            </a:pPr>
            <a:endParaRPr/>
          </a:p>
          <a:p>
            <a:pPr>
              <a:defRPr sz="1600"/>
            </a:pPr>
            <a:r>
              <a:t>[hvis du er interessert i å vite mer om hvordan sekterisme ble til og hvordan det ‹fungerer› i LB, les</a:t>
            </a:r>
          </a:p>
          <a:p>
            <a:pPr marL="254000" indent="-254000">
              <a:buSzPct val="100000"/>
              <a:buChar char="•"/>
              <a:defRPr sz="1600"/>
            </a:pPr>
            <a:r>
              <a:t>Ussama Makdisi, </a:t>
            </a:r>
            <a:r>
              <a:rPr i="1"/>
              <a:t>Age of Coexistence: The Ecumenical Frame and the Making of the Modern Arab World</a:t>
            </a:r>
            <a:r>
              <a:t> (Berkeley: University of California Press, 2019) </a:t>
            </a:r>
          </a:p>
          <a:p>
            <a:pPr marL="254000" indent="-254000">
              <a:buSzPct val="100000"/>
              <a:buChar char="•"/>
              <a:defRPr sz="1600"/>
            </a:pPr>
            <a:r>
              <a:t>Ussama Makdisi, </a:t>
            </a:r>
            <a:r>
              <a:rPr i="1"/>
              <a:t>The Culture of Sectarianism: Community, History, and Violence in Nineteenth-Century Ottoman Lebanon </a:t>
            </a:r>
            <a:r>
              <a:t>(Berkeley: University of California Press, 2000)</a:t>
            </a:r>
          </a:p>
          <a:p>
            <a:pPr marL="254000" indent="-254000">
              <a:buSzPct val="100000"/>
              <a:buChar char="•"/>
              <a:defRPr sz="1600"/>
            </a:pPr>
            <a:r>
              <a:t>Max Weiss, </a:t>
            </a:r>
            <a:r>
              <a:rPr i="1"/>
              <a:t>In the Shadow of Sectarianism: Law, Shiʿism, and the Making of Modern Lebanon</a:t>
            </a:r>
            <a:r>
              <a:t> (Cambridge, MA: Harvard University Press, 2010)]</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Shape 404"/>
          <p:cNvSpPr>
            <a:spLocks noGrp="1" noRot="1" noChangeAspect="1"/>
          </p:cNvSpPr>
          <p:nvPr>
            <p:ph type="sldImg"/>
          </p:nvPr>
        </p:nvSpPr>
        <p:spPr>
          <a:prstGeom prst="rect">
            <a:avLst/>
          </a:prstGeom>
        </p:spPr>
        <p:txBody>
          <a:bodyPr/>
          <a:lstStyle/>
          <a:p>
            <a:endParaRPr/>
          </a:p>
        </p:txBody>
      </p:sp>
      <p:sp>
        <p:nvSpPr>
          <p:cNvPr id="405" name="Shape 405"/>
          <p:cNvSpPr>
            <a:spLocks noGrp="1"/>
          </p:cNvSpPr>
          <p:nvPr>
            <p:ph type="body" sz="quarter" idx="1"/>
          </p:nvPr>
        </p:nvSpPr>
        <p:spPr>
          <a:prstGeom prst="rect">
            <a:avLst/>
          </a:prstGeom>
        </p:spPr>
        <p:txBody>
          <a:bodyPr/>
          <a:lstStyle/>
          <a:p>
            <a:r>
              <a:t>↑.</a:t>
            </a:r>
          </a:p>
          <a:p>
            <a:r>
              <a:t>LB autonom (متصرفية لبنان </a:t>
            </a:r>
            <a:r>
              <a:rPr i="1"/>
              <a:t>mütaṣarrıfiyyet Lübnān</a:t>
            </a:r>
            <a:r>
              <a:t>) under kristen (armensk, dvs. ikke-lokal) fullmektig «</a:t>
            </a:r>
            <a:r>
              <a:rPr i="1"/>
              <a:t>plénipotentiaire»</a:t>
            </a:r>
            <a:r>
              <a:t> (&gt; </a:t>
            </a:r>
            <a:r>
              <a:rPr i="1"/>
              <a:t>mutaṣarrıf</a:t>
            </a:r>
            <a:r>
              <a:t>) under europ. garanti</a:t>
            </a:r>
          </a:p>
          <a:p>
            <a:endParaRPr/>
          </a:p>
          <a:p>
            <a:r>
              <a:t>Rådgivende forsamling (مجلس </a:t>
            </a:r>
            <a:r>
              <a:rPr i="1"/>
              <a:t>majlis</a:t>
            </a:r>
            <a:r>
              <a:t>): 4 maronitter, 3 druser, 2 gresk-ortodokse, 1 gresk-katolikk, 1 sunnit, 1 shīʿit : fikserer et system som låser politikk til religion/sekt</a:t>
            </a:r>
          </a:p>
          <a:p>
            <a:endParaRPr/>
          </a:p>
          <a:p>
            <a:r>
              <a:t>Dette preger LB fortsatt i dag.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teltekst"/>
          <p:cNvSpPr txBox="1">
            <a:spLocks noGrp="1"/>
          </p:cNvSpPr>
          <p:nvPr>
            <p:ph type="title"/>
          </p:nvPr>
        </p:nvSpPr>
        <p:spPr>
          <a:xfrm>
            <a:off x="1270000" y="2616200"/>
            <a:ext cx="10464800" cy="2540000"/>
          </a:xfrm>
          <a:prstGeom prst="rect">
            <a:avLst/>
          </a:prstGeom>
        </p:spPr>
        <p:txBody>
          <a:bodyPr anchor="b"/>
          <a:lstStyle/>
          <a:p>
            <a:r>
              <a:t>Titteltekst</a:t>
            </a:r>
          </a:p>
        </p:txBody>
      </p:sp>
      <p:sp>
        <p:nvSpPr>
          <p:cNvPr id="12" name="Brødtekst nivå én…"/>
          <p:cNvSpPr txBox="1">
            <a:spLocks noGrp="1"/>
          </p:cNvSpPr>
          <p:nvPr>
            <p:ph type="body" sz="quarter" idx="1"/>
          </p:nvPr>
        </p:nvSpPr>
        <p:spPr>
          <a:xfrm>
            <a:off x="1270000" y="5207000"/>
            <a:ext cx="10464800" cy="1663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Brødtekst nivå én</a:t>
            </a:r>
          </a:p>
          <a:p>
            <a:pPr lvl="1"/>
            <a:r>
              <a:t>Brødtekst nivå to</a:t>
            </a:r>
          </a:p>
          <a:p>
            <a:pPr lvl="2"/>
            <a:r>
              <a:t>Brødtekst nivå tre</a:t>
            </a:r>
          </a:p>
          <a:p>
            <a:pPr lvl="3"/>
            <a:r>
              <a:t>Brødtekst nivå fire</a:t>
            </a:r>
          </a:p>
          <a:p>
            <a:pPr lvl="4"/>
            <a:r>
              <a:t>Brødtekst nivå fem</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1358900" y="-1143000"/>
            <a:ext cx="14668500" cy="10058400"/>
          </a:xfrm>
          <a:prstGeom prst="rect">
            <a:avLst/>
          </a:prstGeom>
          <a:ln w="9525">
            <a:round/>
          </a:ln>
        </p:spPr>
        <p:txBody>
          <a:bodyPr lIns="91439" tIns="45719" rIns="91439" bIns="45719" anchor="t">
            <a:noAutofit/>
          </a:bodyPr>
          <a:lstStyle/>
          <a:p>
            <a:endParaRPr/>
          </a:p>
        </p:txBody>
      </p:sp>
      <p:sp>
        <p:nvSpPr>
          <p:cNvPr id="21" name="Titteltekst"/>
          <p:cNvSpPr txBox="1">
            <a:spLocks noGrp="1"/>
          </p:cNvSpPr>
          <p:nvPr>
            <p:ph type="title"/>
          </p:nvPr>
        </p:nvSpPr>
        <p:spPr>
          <a:xfrm>
            <a:off x="1181100" y="6794500"/>
            <a:ext cx="10642600" cy="1511300"/>
          </a:xfrm>
          <a:prstGeom prst="rect">
            <a:avLst/>
          </a:prstGeom>
        </p:spPr>
        <p:txBody>
          <a:bodyPr/>
          <a:lstStyle/>
          <a:p>
            <a:r>
              <a:t>Titteltekst</a:t>
            </a:r>
          </a:p>
        </p:txBody>
      </p:sp>
      <p:sp>
        <p:nvSpPr>
          <p:cNvPr id="22" name="Brødtekst nivå én…"/>
          <p:cNvSpPr txBox="1">
            <a:spLocks noGrp="1"/>
          </p:cNvSpPr>
          <p:nvPr>
            <p:ph type="body" sz="quarter" idx="1"/>
          </p:nvPr>
        </p:nvSpPr>
        <p:spPr>
          <a:xfrm>
            <a:off x="1181100" y="8382000"/>
            <a:ext cx="10642600" cy="939800"/>
          </a:xfrm>
          <a:prstGeom prst="rect">
            <a:avLst/>
          </a:prstGeom>
        </p:spPr>
        <p:txBody>
          <a:bodyPr anchor="t"/>
          <a:lstStyle>
            <a:lvl1pPr marL="0" indent="0" algn="ctr">
              <a:spcBef>
                <a:spcPts val="0"/>
              </a:spcBef>
              <a:buSzTx/>
              <a:buNone/>
              <a:defRPr>
                <a:latin typeface="Futura"/>
                <a:ea typeface="Futura"/>
                <a:cs typeface="Futura"/>
                <a:sym typeface="Futura"/>
              </a:defRPr>
            </a:lvl1pPr>
            <a:lvl2pPr marL="0" indent="0" algn="ctr">
              <a:spcBef>
                <a:spcPts val="0"/>
              </a:spcBef>
              <a:buSzTx/>
              <a:buNone/>
              <a:defRPr>
                <a:latin typeface="Futura"/>
                <a:ea typeface="Futura"/>
                <a:cs typeface="Futura"/>
                <a:sym typeface="Futura"/>
              </a:defRPr>
            </a:lvl2pPr>
            <a:lvl3pPr marL="0" indent="0" algn="ctr">
              <a:spcBef>
                <a:spcPts val="0"/>
              </a:spcBef>
              <a:buSzTx/>
              <a:buNone/>
              <a:defRPr>
                <a:latin typeface="Futura"/>
                <a:ea typeface="Futura"/>
                <a:cs typeface="Futura"/>
                <a:sym typeface="Futura"/>
              </a:defRPr>
            </a:lvl3pPr>
            <a:lvl4pPr marL="0" indent="0" algn="ctr">
              <a:spcBef>
                <a:spcPts val="0"/>
              </a:spcBef>
              <a:buSzTx/>
              <a:buNone/>
              <a:defRPr>
                <a:latin typeface="Futura"/>
                <a:ea typeface="Futura"/>
                <a:cs typeface="Futura"/>
                <a:sym typeface="Futura"/>
              </a:defRPr>
            </a:lvl4pPr>
            <a:lvl5pPr marL="0" indent="0" algn="ctr">
              <a:spcBef>
                <a:spcPts val="0"/>
              </a:spcBef>
              <a:buSzTx/>
              <a:buNone/>
              <a:defRPr>
                <a:latin typeface="Futura"/>
                <a:ea typeface="Futura"/>
                <a:cs typeface="Futura"/>
                <a:sym typeface="Futura"/>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teltekst"/>
          <p:cNvSpPr txBox="1">
            <a:spLocks noGrp="1"/>
          </p:cNvSpPr>
          <p:nvPr>
            <p:ph type="title"/>
          </p:nvPr>
        </p:nvSpPr>
        <p:spPr>
          <a:xfrm>
            <a:off x="1270000" y="3606800"/>
            <a:ext cx="10464800" cy="2540000"/>
          </a:xfrm>
          <a:prstGeom prst="rect">
            <a:avLst/>
          </a:prstGeom>
        </p:spPr>
        <p:txBody>
          <a:bodyPr/>
          <a:lstStyle/>
          <a:p>
            <a:r>
              <a:t>Titteltekst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2044700" y="-25400"/>
            <a:ext cx="12534901" cy="8648700"/>
          </a:xfrm>
          <a:prstGeom prst="rect">
            <a:avLst/>
          </a:prstGeom>
          <a:ln w="9525">
            <a:round/>
          </a:ln>
        </p:spPr>
        <p:txBody>
          <a:bodyPr lIns="91439" tIns="45719" rIns="91439" bIns="45719" anchor="t">
            <a:noAutofit/>
          </a:bodyPr>
          <a:lstStyle/>
          <a:p>
            <a:endParaRPr/>
          </a:p>
        </p:txBody>
      </p:sp>
      <p:sp>
        <p:nvSpPr>
          <p:cNvPr id="39" name="Titteltekst"/>
          <p:cNvSpPr txBox="1">
            <a:spLocks noGrp="1"/>
          </p:cNvSpPr>
          <p:nvPr>
            <p:ph type="title"/>
          </p:nvPr>
        </p:nvSpPr>
        <p:spPr>
          <a:xfrm>
            <a:off x="609600" y="1155700"/>
            <a:ext cx="5994400" cy="3568700"/>
          </a:xfrm>
          <a:prstGeom prst="rect">
            <a:avLst/>
          </a:prstGeom>
        </p:spPr>
        <p:txBody>
          <a:bodyPr anchor="b"/>
          <a:lstStyle>
            <a:lvl1pPr>
              <a:defRPr sz="5800"/>
            </a:lvl1pPr>
          </a:lstStyle>
          <a:p>
            <a:r>
              <a:t>Titteltekst</a:t>
            </a:r>
          </a:p>
        </p:txBody>
      </p:sp>
      <p:sp>
        <p:nvSpPr>
          <p:cNvPr id="40" name="Brødtekst nivå én…"/>
          <p:cNvSpPr txBox="1">
            <a:spLocks noGrp="1"/>
          </p:cNvSpPr>
          <p:nvPr>
            <p:ph type="body" sz="quarter" idx="1"/>
          </p:nvPr>
        </p:nvSpPr>
        <p:spPr>
          <a:xfrm>
            <a:off x="609600" y="4762500"/>
            <a:ext cx="5994400" cy="3568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Brødtekst nivå én</a:t>
            </a:r>
          </a:p>
          <a:p>
            <a:pPr lvl="1"/>
            <a:r>
              <a:t>Brødtekst nivå to</a:t>
            </a:r>
          </a:p>
          <a:p>
            <a:pPr lvl="2"/>
            <a:r>
              <a:t>Brødtekst nivå tre</a:t>
            </a:r>
          </a:p>
          <a:p>
            <a:pPr lvl="3"/>
            <a:r>
              <a:t>Brødtekst nivå fire</a:t>
            </a:r>
          </a:p>
          <a:p>
            <a:pPr lvl="4"/>
            <a:r>
              <a:t>Brødtekst nivå fem</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teltekst"/>
          <p:cNvSpPr txBox="1">
            <a:spLocks noGrp="1"/>
          </p:cNvSpPr>
          <p:nvPr>
            <p:ph type="title"/>
          </p:nvPr>
        </p:nvSpPr>
        <p:spPr>
          <a:prstGeom prst="rect">
            <a:avLst/>
          </a:prstGeom>
        </p:spPr>
        <p:txBody>
          <a:bodyPr/>
          <a:lstStyle/>
          <a:p>
            <a:r>
              <a:t>Titteltekst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teltekst"/>
          <p:cNvSpPr txBox="1">
            <a:spLocks noGrp="1"/>
          </p:cNvSpPr>
          <p:nvPr>
            <p:ph type="title"/>
          </p:nvPr>
        </p:nvSpPr>
        <p:spPr>
          <a:prstGeom prst="rect">
            <a:avLst/>
          </a:prstGeom>
        </p:spPr>
        <p:txBody>
          <a:bodyPr/>
          <a:lstStyle/>
          <a:p>
            <a:r>
              <a:t>Titteltekst</a:t>
            </a:r>
          </a:p>
        </p:txBody>
      </p:sp>
      <p:sp>
        <p:nvSpPr>
          <p:cNvPr id="57" name="Brødtekst nivå én…"/>
          <p:cNvSpPr txBox="1">
            <a:spLocks noGrp="1"/>
          </p:cNvSpPr>
          <p:nvPr>
            <p:ph type="body" idx="1"/>
          </p:nvPr>
        </p:nvSpPr>
        <p:spPr>
          <a:xfrm>
            <a:off x="1270000" y="2768600"/>
            <a:ext cx="10464800" cy="5740400"/>
          </a:xfrm>
          <a:prstGeom prst="rect">
            <a:avLst/>
          </a:prstGeom>
        </p:spPr>
        <p:txBody>
          <a:bodyPr/>
          <a:lstStyle/>
          <a:p>
            <a:r>
              <a:t>Brødtekst nivå én</a:t>
            </a:r>
          </a:p>
          <a:p>
            <a:pPr lvl="1"/>
            <a:r>
              <a:t>Brødtekst nivå to</a:t>
            </a:r>
          </a:p>
          <a:p>
            <a:pPr lvl="2"/>
            <a:r>
              <a:t>Brødtekst nivå tre</a:t>
            </a:r>
          </a:p>
          <a:p>
            <a:pPr lvl="3"/>
            <a:r>
              <a:t>Brødtekst nivå fire</a:t>
            </a:r>
          </a:p>
          <a:p>
            <a:pPr lvl="4"/>
            <a:r>
              <a:t>Brødtekst nivå fem</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idx="21"/>
          </p:nvPr>
        </p:nvSpPr>
        <p:spPr>
          <a:xfrm>
            <a:off x="3543300" y="2018930"/>
            <a:ext cx="10299700" cy="7112001"/>
          </a:xfrm>
          <a:prstGeom prst="rect">
            <a:avLst/>
          </a:prstGeom>
          <a:ln w="9525">
            <a:round/>
          </a:ln>
        </p:spPr>
        <p:txBody>
          <a:bodyPr lIns="91439" tIns="45719" rIns="91439" bIns="45719" anchor="t">
            <a:noAutofit/>
          </a:bodyPr>
          <a:lstStyle/>
          <a:p>
            <a:endParaRPr/>
          </a:p>
        </p:txBody>
      </p:sp>
      <p:sp>
        <p:nvSpPr>
          <p:cNvPr id="66" name="Titteltekst"/>
          <p:cNvSpPr txBox="1">
            <a:spLocks noGrp="1"/>
          </p:cNvSpPr>
          <p:nvPr>
            <p:ph type="title"/>
          </p:nvPr>
        </p:nvSpPr>
        <p:spPr>
          <a:prstGeom prst="rect">
            <a:avLst/>
          </a:prstGeom>
        </p:spPr>
        <p:txBody>
          <a:bodyPr/>
          <a:lstStyle/>
          <a:p>
            <a:r>
              <a:t>Titteltekst</a:t>
            </a:r>
          </a:p>
        </p:txBody>
      </p:sp>
      <p:sp>
        <p:nvSpPr>
          <p:cNvPr id="67" name="Brødtekst nivå én…"/>
          <p:cNvSpPr txBox="1">
            <a:spLocks noGrp="1"/>
          </p:cNvSpPr>
          <p:nvPr>
            <p:ph type="body" sz="half" idx="1"/>
          </p:nvPr>
        </p:nvSpPr>
        <p:spPr>
          <a:xfrm>
            <a:off x="1270000" y="2946400"/>
            <a:ext cx="5270500" cy="6096000"/>
          </a:xfrm>
          <a:prstGeom prst="rect">
            <a:avLst/>
          </a:prstGeom>
        </p:spPr>
        <p:txBody>
          <a:bodyPr/>
          <a:lstStyle>
            <a:lvl1pPr>
              <a:spcBef>
                <a:spcPts val="3200"/>
              </a:spcBef>
              <a:defRPr sz="3200"/>
            </a:lvl1pPr>
            <a:lvl2pPr marL="965200" indent="-482600">
              <a:spcBef>
                <a:spcPts val="3200"/>
              </a:spcBef>
              <a:defRPr sz="3200"/>
            </a:lvl2pPr>
            <a:lvl3pPr marL="1447800" indent="-482600">
              <a:spcBef>
                <a:spcPts val="3200"/>
              </a:spcBef>
              <a:defRPr sz="3200"/>
            </a:lvl3pPr>
            <a:lvl4pPr marL="1930400" indent="-482600">
              <a:spcBef>
                <a:spcPts val="3200"/>
              </a:spcBef>
              <a:defRPr sz="3200"/>
            </a:lvl4pPr>
            <a:lvl5pPr marL="2413000" indent="-482600">
              <a:spcBef>
                <a:spcPts val="3200"/>
              </a:spcBef>
              <a:defRPr sz="32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68" name="Slide Number"/>
          <p:cNvSpPr txBox="1">
            <a:spLocks noGrp="1"/>
          </p:cNvSpPr>
          <p:nvPr>
            <p:ph type="sldNum" sz="quarter" idx="2"/>
          </p:nvPr>
        </p:nvSpPr>
        <p:spPr>
          <a:xfrm>
            <a:off x="6261376" y="9283700"/>
            <a:ext cx="405186" cy="368301"/>
          </a:xfrm>
          <a:prstGeom prst="rect">
            <a:avLst/>
          </a:prstGeom>
        </p:spPr>
        <p:txBody>
          <a:bodyPr/>
          <a:lstStyle>
            <a:lvl1pPr algn="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rødtekst nivå én…"/>
          <p:cNvSpPr txBox="1">
            <a:spLocks noGrp="1"/>
          </p:cNvSpPr>
          <p:nvPr>
            <p:ph type="body" idx="1"/>
          </p:nvPr>
        </p:nvSpPr>
        <p:spPr>
          <a:prstGeom prst="rect">
            <a:avLst/>
          </a:prstGeom>
        </p:spPr>
        <p:txBody>
          <a:bodyPr/>
          <a:lstStyle/>
          <a:p>
            <a:r>
              <a:t>Brødtekst nivå én</a:t>
            </a:r>
          </a:p>
          <a:p>
            <a:pPr lvl="1"/>
            <a:r>
              <a:t>Brødtekst nivå to</a:t>
            </a:r>
          </a:p>
          <a:p>
            <a:pPr lvl="2"/>
            <a:r>
              <a:t>Brødtekst nivå tre</a:t>
            </a:r>
          </a:p>
          <a:p>
            <a:pPr lvl="3"/>
            <a:r>
              <a:t>Brødtekst nivå fire</a:t>
            </a:r>
          </a:p>
          <a:p>
            <a:pPr lvl="4"/>
            <a:r>
              <a:t>Brødtekst nivå fem</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idx="21"/>
          </p:nvPr>
        </p:nvSpPr>
        <p:spPr>
          <a:xfrm>
            <a:off x="4703923" y="3389019"/>
            <a:ext cx="9639301" cy="6401759"/>
          </a:xfrm>
          <a:prstGeom prst="rect">
            <a:avLst/>
          </a:prstGeom>
          <a:ln w="9525">
            <a:round/>
          </a:ln>
        </p:spPr>
        <p:txBody>
          <a:bodyPr lIns="91439" tIns="45719" rIns="91439" bIns="45719" anchor="t">
            <a:noAutofit/>
          </a:bodyPr>
          <a:lstStyle/>
          <a:p>
            <a:endParaRPr/>
          </a:p>
        </p:txBody>
      </p:sp>
      <p:sp>
        <p:nvSpPr>
          <p:cNvPr id="84" name="Image"/>
          <p:cNvSpPr>
            <a:spLocks noGrp="1"/>
          </p:cNvSpPr>
          <p:nvPr>
            <p:ph type="pic" sz="half" idx="22"/>
          </p:nvPr>
        </p:nvSpPr>
        <p:spPr>
          <a:xfrm rot="21600000">
            <a:off x="7281774" y="-1330382"/>
            <a:ext cx="4978401" cy="6332526"/>
          </a:xfrm>
          <a:prstGeom prst="rect">
            <a:avLst/>
          </a:prstGeom>
          <a:ln w="9525">
            <a:round/>
          </a:ln>
        </p:spPr>
        <p:txBody>
          <a:bodyPr lIns="91439" tIns="45719" rIns="91439" bIns="45719" anchor="t">
            <a:noAutofit/>
          </a:bodyPr>
          <a:lstStyle/>
          <a:p>
            <a:endParaRPr/>
          </a:p>
        </p:txBody>
      </p:sp>
      <p:sp>
        <p:nvSpPr>
          <p:cNvPr id="85" name="Image"/>
          <p:cNvSpPr>
            <a:spLocks noGrp="1"/>
          </p:cNvSpPr>
          <p:nvPr>
            <p:ph type="pic" idx="23"/>
          </p:nvPr>
        </p:nvSpPr>
        <p:spPr>
          <a:xfrm rot="21600000">
            <a:off x="-3213100" y="762000"/>
            <a:ext cx="12280900" cy="8496301"/>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1270000" y="6362700"/>
            <a:ext cx="10464800" cy="571500"/>
          </a:xfrm>
          <a:prstGeom prst="rect">
            <a:avLst/>
          </a:prstGeom>
        </p:spPr>
        <p:txBody>
          <a:bodyPr anchor="t">
            <a:spAutoFit/>
          </a:bodyPr>
          <a:lstStyle>
            <a:lvl1pPr marL="0" indent="0" algn="ctr">
              <a:spcBef>
                <a:spcPts val="0"/>
              </a:spcBef>
              <a:buSzTx/>
              <a:buNone/>
              <a:defRPr sz="2400"/>
            </a:lvl1pPr>
          </a:lstStyle>
          <a:p>
            <a:r>
              <a:t>–Johnny Appleseed</a:t>
            </a:r>
          </a:p>
        </p:txBody>
      </p:sp>
      <p:sp>
        <p:nvSpPr>
          <p:cNvPr id="94" name="“Type a quote here.”"/>
          <p:cNvSpPr txBox="1">
            <a:spLocks noGrp="1"/>
          </p:cNvSpPr>
          <p:nvPr>
            <p:ph type="body" sz="quarter" idx="22"/>
          </p:nvPr>
        </p:nvSpPr>
        <p:spPr>
          <a:xfrm>
            <a:off x="1270000" y="4521200"/>
            <a:ext cx="10464800" cy="711200"/>
          </a:xfrm>
          <a:prstGeom prst="rect">
            <a:avLst/>
          </a:prstGeom>
        </p:spPr>
        <p:txBody>
          <a:bodyPr>
            <a:spAutoFit/>
          </a:bodyPr>
          <a:lstStyle>
            <a:lvl1pPr marL="0" indent="0" algn="ctr">
              <a:spcBef>
                <a:spcPts val="2400"/>
              </a:spcBef>
              <a:buSzTx/>
              <a:buNone/>
              <a:defRPr sz="3800"/>
            </a:lvl1pPr>
          </a:lstStyle>
          <a:p>
            <a:r>
              <a:t>“Type a quote here.”</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769775" y="-216731"/>
            <a:ext cx="14960601" cy="10287001"/>
          </a:xfrm>
          <a:prstGeom prst="rect">
            <a:avLst/>
          </a:prstGeom>
          <a:ln w="88900"/>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1DF"/>
        </a:solidFill>
        <a:effectLst/>
      </p:bgPr>
    </p:bg>
    <p:spTree>
      <p:nvGrpSpPr>
        <p:cNvPr id="1" name=""/>
        <p:cNvGrpSpPr/>
        <p:nvPr/>
      </p:nvGrpSpPr>
      <p:grpSpPr>
        <a:xfrm>
          <a:off x="0" y="0"/>
          <a:ext cx="0" cy="0"/>
          <a:chOff x="0" y="0"/>
          <a:chExt cx="0" cy="0"/>
        </a:xfrm>
      </p:grpSpPr>
      <p:sp>
        <p:nvSpPr>
          <p:cNvPr id="2" name="Brødtekst nivå én…"/>
          <p:cNvSpPr txBox="1">
            <a:spLocks noGrp="1"/>
          </p:cNvSpPr>
          <p:nvPr>
            <p:ph type="body" idx="1"/>
          </p:nvPr>
        </p:nvSpPr>
        <p:spPr>
          <a:xfrm>
            <a:off x="1270000" y="1066800"/>
            <a:ext cx="10464800" cy="762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Brødtekst nivå én</a:t>
            </a:r>
          </a:p>
          <a:p>
            <a:pPr lvl="1"/>
            <a:r>
              <a:t>Brødtekst nivå to</a:t>
            </a:r>
          </a:p>
          <a:p>
            <a:pPr lvl="2"/>
            <a:r>
              <a:t>Brødtekst nivå tre</a:t>
            </a:r>
          </a:p>
          <a:p>
            <a:pPr lvl="3"/>
            <a:r>
              <a:t>Brødtekst nivå fire</a:t>
            </a:r>
          </a:p>
          <a:p>
            <a:pPr lvl="4"/>
            <a:r>
              <a:t>Brødtekst nivå fem</a:t>
            </a:r>
          </a:p>
        </p:txBody>
      </p:sp>
      <p:sp>
        <p:nvSpPr>
          <p:cNvPr id="3" name="Titteltekst"/>
          <p:cNvSpPr txBox="1">
            <a:spLocks noGrp="1"/>
          </p:cNvSpPr>
          <p:nvPr>
            <p:ph type="title"/>
          </p:nvPr>
        </p:nvSpPr>
        <p:spPr>
          <a:xfrm>
            <a:off x="1270000" y="203200"/>
            <a:ext cx="10464800" cy="254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Titteltekst</a:t>
            </a:r>
          </a:p>
        </p:txBody>
      </p:sp>
      <p:sp>
        <p:nvSpPr>
          <p:cNvPr id="4" name="Slide Number"/>
          <p:cNvSpPr txBox="1">
            <a:spLocks noGrp="1"/>
          </p:cNvSpPr>
          <p:nvPr>
            <p:ph type="sldNum" sz="quarter" idx="2"/>
          </p:nvPr>
        </p:nvSpPr>
        <p:spPr>
          <a:xfrm>
            <a:off x="6299337" y="9283700"/>
            <a:ext cx="405186" cy="368301"/>
          </a:xfrm>
          <a:prstGeom prst="rect">
            <a:avLst/>
          </a:prstGeom>
          <a:ln w="12700">
            <a:miter lim="400000"/>
          </a:ln>
        </p:spPr>
        <p:txBody>
          <a:bodyPr wrap="none" lIns="50800" tIns="50800" rIns="50800" bIns="50800" anchor="b">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51504D"/>
          </a:solidFill>
          <a:uFillTx/>
          <a:latin typeface="+mn-lt"/>
          <a:ea typeface="+mn-ea"/>
          <a:cs typeface="+mn-cs"/>
          <a:sym typeface="DejaVu Sans"/>
        </a:defRPr>
      </a:lvl1pPr>
      <a:lvl2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51504D"/>
          </a:solidFill>
          <a:uFillTx/>
          <a:latin typeface="+mn-lt"/>
          <a:ea typeface="+mn-ea"/>
          <a:cs typeface="+mn-cs"/>
          <a:sym typeface="DejaVu Sans"/>
        </a:defRPr>
      </a:lvl2pPr>
      <a:lvl3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51504D"/>
          </a:solidFill>
          <a:uFillTx/>
          <a:latin typeface="+mn-lt"/>
          <a:ea typeface="+mn-ea"/>
          <a:cs typeface="+mn-cs"/>
          <a:sym typeface="DejaVu Sans"/>
        </a:defRPr>
      </a:lvl3pPr>
      <a:lvl4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51504D"/>
          </a:solidFill>
          <a:uFillTx/>
          <a:latin typeface="+mn-lt"/>
          <a:ea typeface="+mn-ea"/>
          <a:cs typeface="+mn-cs"/>
          <a:sym typeface="DejaVu Sans"/>
        </a:defRPr>
      </a:lvl4pPr>
      <a:lvl5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51504D"/>
          </a:solidFill>
          <a:uFillTx/>
          <a:latin typeface="+mn-lt"/>
          <a:ea typeface="+mn-ea"/>
          <a:cs typeface="+mn-cs"/>
          <a:sym typeface="DejaVu Sans"/>
        </a:defRPr>
      </a:lvl5pPr>
      <a:lvl6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51504D"/>
          </a:solidFill>
          <a:uFillTx/>
          <a:latin typeface="+mn-lt"/>
          <a:ea typeface="+mn-ea"/>
          <a:cs typeface="+mn-cs"/>
          <a:sym typeface="DejaVu Sans"/>
        </a:defRPr>
      </a:lvl6pPr>
      <a:lvl7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51504D"/>
          </a:solidFill>
          <a:uFillTx/>
          <a:latin typeface="+mn-lt"/>
          <a:ea typeface="+mn-ea"/>
          <a:cs typeface="+mn-cs"/>
          <a:sym typeface="DejaVu Sans"/>
        </a:defRPr>
      </a:lvl7pPr>
      <a:lvl8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51504D"/>
          </a:solidFill>
          <a:uFillTx/>
          <a:latin typeface="+mn-lt"/>
          <a:ea typeface="+mn-ea"/>
          <a:cs typeface="+mn-cs"/>
          <a:sym typeface="DejaVu Sans"/>
        </a:defRPr>
      </a:lvl8pPr>
      <a:lvl9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51504D"/>
          </a:solidFill>
          <a:uFillTx/>
          <a:latin typeface="+mn-lt"/>
          <a:ea typeface="+mn-ea"/>
          <a:cs typeface="+mn-cs"/>
          <a:sym typeface="DejaVu Sans"/>
        </a:defRPr>
      </a:lvl9pPr>
    </p:titleStyle>
    <p:bodyStyle>
      <a:lvl1pPr marL="228600" marR="0" indent="-228600" algn="l" defTabSz="457200" latinLnBrk="0">
        <a:lnSpc>
          <a:spcPct val="100000"/>
        </a:lnSpc>
        <a:spcBef>
          <a:spcPts val="3600"/>
        </a:spcBef>
        <a:spcAft>
          <a:spcPts val="0"/>
        </a:spcAft>
        <a:buClrTx/>
        <a:buSzPct val="100000"/>
        <a:buFontTx/>
        <a:buChar char="•"/>
        <a:tabLst/>
        <a:defRPr sz="3600" b="0" i="0" u="none" strike="noStrike" cap="none" spc="0" baseline="0">
          <a:solidFill>
            <a:srgbClr val="51504D"/>
          </a:solidFill>
          <a:uFillTx/>
          <a:latin typeface="+mn-lt"/>
          <a:ea typeface="+mn-ea"/>
          <a:cs typeface="+mn-cs"/>
          <a:sym typeface="DejaVu Sans"/>
        </a:defRPr>
      </a:lvl1pPr>
      <a:lvl2pPr marL="11430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mn-lt"/>
          <a:ea typeface="+mn-ea"/>
          <a:cs typeface="+mn-cs"/>
          <a:sym typeface="DejaVu Sans"/>
        </a:defRPr>
      </a:lvl2pPr>
      <a:lvl3pPr marL="17145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mn-lt"/>
          <a:ea typeface="+mn-ea"/>
          <a:cs typeface="+mn-cs"/>
          <a:sym typeface="DejaVu Sans"/>
        </a:defRPr>
      </a:lvl3pPr>
      <a:lvl4pPr marL="22860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mn-lt"/>
          <a:ea typeface="+mn-ea"/>
          <a:cs typeface="+mn-cs"/>
          <a:sym typeface="DejaVu Sans"/>
        </a:defRPr>
      </a:lvl4pPr>
      <a:lvl5pPr marL="28575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mn-lt"/>
          <a:ea typeface="+mn-ea"/>
          <a:cs typeface="+mn-cs"/>
          <a:sym typeface="DejaVu Sans"/>
        </a:defRPr>
      </a:lvl5pPr>
      <a:lvl6pPr marL="3429000" marR="0" indent="-571500" algn="l" defTabSz="457200" latinLnBrk="0">
        <a:lnSpc>
          <a:spcPct val="100000"/>
        </a:lnSpc>
        <a:spcBef>
          <a:spcPts val="3600"/>
        </a:spcBef>
        <a:spcAft>
          <a:spcPts val="0"/>
        </a:spcAft>
        <a:buClrTx/>
        <a:buSzPct val="43000"/>
        <a:buFontTx/>
        <a:buBlip>
          <a:blip r:embed="rId14"/>
        </a:buBlip>
        <a:tabLst/>
        <a:defRPr sz="3600" b="0" i="0" u="none" strike="noStrike" cap="none" spc="0" baseline="0">
          <a:solidFill>
            <a:srgbClr val="51504D"/>
          </a:solidFill>
          <a:uFillTx/>
          <a:latin typeface="+mn-lt"/>
          <a:ea typeface="+mn-ea"/>
          <a:cs typeface="+mn-cs"/>
          <a:sym typeface="DejaVu Sans"/>
        </a:defRPr>
      </a:lvl6pPr>
      <a:lvl7pPr marL="4000500" marR="0" indent="-571500" algn="l" defTabSz="457200" latinLnBrk="0">
        <a:lnSpc>
          <a:spcPct val="100000"/>
        </a:lnSpc>
        <a:spcBef>
          <a:spcPts val="3600"/>
        </a:spcBef>
        <a:spcAft>
          <a:spcPts val="0"/>
        </a:spcAft>
        <a:buClrTx/>
        <a:buSzPct val="43000"/>
        <a:buFontTx/>
        <a:buBlip>
          <a:blip r:embed="rId14"/>
        </a:buBlip>
        <a:tabLst/>
        <a:defRPr sz="3600" b="0" i="0" u="none" strike="noStrike" cap="none" spc="0" baseline="0">
          <a:solidFill>
            <a:srgbClr val="51504D"/>
          </a:solidFill>
          <a:uFillTx/>
          <a:latin typeface="+mn-lt"/>
          <a:ea typeface="+mn-ea"/>
          <a:cs typeface="+mn-cs"/>
          <a:sym typeface="DejaVu Sans"/>
        </a:defRPr>
      </a:lvl7pPr>
      <a:lvl8pPr marL="4572000" marR="0" indent="-571500" algn="l" defTabSz="457200" latinLnBrk="0">
        <a:lnSpc>
          <a:spcPct val="100000"/>
        </a:lnSpc>
        <a:spcBef>
          <a:spcPts val="3600"/>
        </a:spcBef>
        <a:spcAft>
          <a:spcPts val="0"/>
        </a:spcAft>
        <a:buClrTx/>
        <a:buSzPct val="43000"/>
        <a:buFontTx/>
        <a:buBlip>
          <a:blip r:embed="rId14"/>
        </a:buBlip>
        <a:tabLst/>
        <a:defRPr sz="3600" b="0" i="0" u="none" strike="noStrike" cap="none" spc="0" baseline="0">
          <a:solidFill>
            <a:srgbClr val="51504D"/>
          </a:solidFill>
          <a:uFillTx/>
          <a:latin typeface="+mn-lt"/>
          <a:ea typeface="+mn-ea"/>
          <a:cs typeface="+mn-cs"/>
          <a:sym typeface="DejaVu Sans"/>
        </a:defRPr>
      </a:lvl8pPr>
      <a:lvl9pPr marL="5143500" marR="0" indent="-571500" algn="l" defTabSz="457200" latinLnBrk="0">
        <a:lnSpc>
          <a:spcPct val="100000"/>
        </a:lnSpc>
        <a:spcBef>
          <a:spcPts val="3600"/>
        </a:spcBef>
        <a:spcAft>
          <a:spcPts val="0"/>
        </a:spcAft>
        <a:buClrTx/>
        <a:buSzPct val="43000"/>
        <a:buFontTx/>
        <a:buBlip>
          <a:blip r:embed="rId14"/>
        </a:buBlip>
        <a:tabLst/>
        <a:defRPr sz="3600" b="0" i="0" u="none" strike="noStrike" cap="none" spc="0" baseline="0">
          <a:solidFill>
            <a:srgbClr val="51504D"/>
          </a:solidFill>
          <a:uFillTx/>
          <a:latin typeface="+mn-lt"/>
          <a:ea typeface="+mn-ea"/>
          <a:cs typeface="+mn-cs"/>
          <a:sym typeface="DejaVu Sans"/>
        </a:defRPr>
      </a:lvl9pPr>
    </p:bodyStyle>
    <p:otherStyle>
      <a:lvl1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DejaVu Sans"/>
        </a:defRPr>
      </a:lvl1pPr>
      <a:lvl2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DejaVu Sans"/>
        </a:defRPr>
      </a:lvl2pPr>
      <a:lvl3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DejaVu Sans"/>
        </a:defRPr>
      </a:lvl3pPr>
      <a:lvl4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DejaVu Sans"/>
        </a:defRPr>
      </a:lvl4pPr>
      <a:lvl5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DejaVu Sans"/>
        </a:defRPr>
      </a:lvl5pPr>
      <a:lvl6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DejaVu Sans"/>
        </a:defRPr>
      </a:lvl6pPr>
      <a:lvl7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DejaVu Sans"/>
        </a:defRPr>
      </a:lvl7pPr>
      <a:lvl8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DejaVu Sans"/>
        </a:defRPr>
      </a:lvl8pPr>
      <a:lvl9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DejaVu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lbrecht.hofheinz@ikos.uio.no"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ti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tif"/><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2.tif"/><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4.tif"/><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6.ti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7.tif"/><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19.tif"/></Relationships>
</file>

<file path=ppt/slides/_rels/slide30.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1.tif"/><Relationship Id="rId21" Type="http://schemas.openxmlformats.org/officeDocument/2006/relationships/image" Target="../media/image39.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notesSlide" Target="../notesSlides/notesSlide32.xml"/><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24.png"/><Relationship Id="rId11" Type="http://schemas.openxmlformats.org/officeDocument/2006/relationships/image" Target="../media/image29.png"/><Relationship Id="rId24" Type="http://schemas.openxmlformats.org/officeDocument/2006/relationships/image" Target="../media/image42.png"/><Relationship Id="rId5" Type="http://schemas.openxmlformats.org/officeDocument/2006/relationships/image" Target="../media/image23.png"/><Relationship Id="rId15" Type="http://schemas.openxmlformats.org/officeDocument/2006/relationships/image" Target="../media/image33.png"/><Relationship Id="rId23" Type="http://schemas.openxmlformats.org/officeDocument/2006/relationships/image" Target="../media/image41.png"/><Relationship Id="rId10" Type="http://schemas.openxmlformats.org/officeDocument/2006/relationships/image" Target="../media/image28.png"/><Relationship Id="rId19"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 Id="rId22" Type="http://schemas.openxmlformats.org/officeDocument/2006/relationships/image" Target="../media/image4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4.tif"/><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45.tif"/></Relationships>
</file>

<file path=ppt/slides/_rels/slide37.xml.rels><?xml version="1.0" encoding="UTF-8" standalone="yes"?>
<Relationships xmlns="http://schemas.openxmlformats.org/package/2006/relationships"><Relationship Id="rId3" Type="http://schemas.openxmlformats.org/officeDocument/2006/relationships/image" Target="../media/image46.tif"/><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7.tif"/><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8.tif"/><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0.tif"/><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52.tif"/><Relationship Id="rId2" Type="http://schemas.openxmlformats.org/officeDocument/2006/relationships/image" Target="../media/image51.t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albrecht.hofheinz@ikos.uio.no"/>
          <p:cNvSpPr txBox="1"/>
          <p:nvPr/>
        </p:nvSpPr>
        <p:spPr>
          <a:xfrm>
            <a:off x="5525920" y="8830958"/>
            <a:ext cx="7403753" cy="7969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51504D"/>
                </a:solidFill>
                <a:latin typeface="Futura"/>
                <a:ea typeface="Futura"/>
                <a:cs typeface="Futura"/>
                <a:sym typeface="Futura"/>
                <a:hlinkClick r:id="rId3"/>
              </a:defRPr>
            </a:lvl1pPr>
          </a:lstStyle>
          <a:p>
            <a:r>
              <a:rPr>
                <a:hlinkClick r:id="rId3"/>
              </a:rPr>
              <a:t>albrecht.hofheinz@ikos.uio.no</a:t>
            </a:r>
          </a:p>
        </p:txBody>
      </p:sp>
      <p:pic>
        <p:nvPicPr>
          <p:cNvPr id="120" name="Arrival_of_Marshal_Randon_in_Algier-Ernest-Francis_Vacherot_mg_5120.jpg" descr="Arrival_of_Marshal_Randon_in_Algier-Ernest-Francis_Vacherot_mg_5120.jpg"/>
          <p:cNvPicPr>
            <a:picLocks noChangeAspect="1"/>
          </p:cNvPicPr>
          <p:nvPr/>
        </p:nvPicPr>
        <p:blipFill>
          <a:blip r:embed="rId4"/>
          <a:stretch>
            <a:fillRect/>
          </a:stretch>
        </p:blipFill>
        <p:spPr>
          <a:xfrm>
            <a:off x="5704492" y="1122259"/>
            <a:ext cx="7046609" cy="5527882"/>
          </a:xfrm>
          <a:prstGeom prst="rect">
            <a:avLst/>
          </a:prstGeom>
          <a:ln w="88900">
            <a:miter lim="400000"/>
          </a:ln>
        </p:spPr>
      </p:pic>
      <p:sp>
        <p:nvSpPr>
          <p:cNvPr id="121" name="Høst 2025…"/>
          <p:cNvSpPr txBox="1"/>
          <p:nvPr/>
        </p:nvSpPr>
        <p:spPr>
          <a:xfrm>
            <a:off x="2138303" y="5119312"/>
            <a:ext cx="3372520" cy="24754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r">
              <a:defRPr sz="3600">
                <a:solidFill>
                  <a:srgbClr val="51504D"/>
                </a:solidFill>
                <a:latin typeface="Brill Roman"/>
                <a:ea typeface="Brill Roman"/>
                <a:cs typeface="Brill Roman"/>
                <a:sym typeface="Brill Roman"/>
              </a:defRPr>
            </a:pPr>
            <a:r>
              <a:t>Høst 2025</a:t>
            </a:r>
          </a:p>
          <a:p>
            <a:pPr algn="r">
              <a:defRPr sz="3600">
                <a:solidFill>
                  <a:srgbClr val="51504D"/>
                </a:solidFill>
                <a:latin typeface="Brill Roman"/>
                <a:ea typeface="Brill Roman"/>
                <a:cs typeface="Brill Roman"/>
                <a:sym typeface="Brill Roman"/>
              </a:defRPr>
            </a:pPr>
            <a:r>
              <a:t>Forelesning 4:</a:t>
            </a:r>
          </a:p>
          <a:p>
            <a:pPr algn="r">
              <a:defRPr sz="3600">
                <a:solidFill>
                  <a:srgbClr val="51504D"/>
                </a:solidFill>
                <a:latin typeface="Brill Roman"/>
                <a:ea typeface="Brill Roman"/>
                <a:cs typeface="Brill Roman"/>
                <a:sym typeface="Brill Roman"/>
              </a:defRPr>
            </a:pPr>
            <a:r>
              <a:t>1800-tallet Ⅰ</a:t>
            </a:r>
          </a:p>
        </p:txBody>
      </p:sp>
      <p:sp>
        <p:nvSpPr>
          <p:cNvPr id="122" name="Midtøstens…"/>
          <p:cNvSpPr txBox="1"/>
          <p:nvPr/>
        </p:nvSpPr>
        <p:spPr>
          <a:xfrm>
            <a:off x="383174" y="989387"/>
            <a:ext cx="5214564" cy="37271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pPr algn="r" defTabSz="388620">
              <a:defRPr sz="6885">
                <a:solidFill>
                  <a:srgbClr val="51504D"/>
                </a:solidFill>
                <a:latin typeface="Futura Bold"/>
                <a:ea typeface="Futura Bold"/>
                <a:cs typeface="Futura Bold"/>
                <a:sym typeface="Futura Bold"/>
              </a:defRPr>
            </a:pPr>
            <a:r>
              <a:t>Midtøstens</a:t>
            </a:r>
          </a:p>
          <a:p>
            <a:pPr algn="r" defTabSz="388620">
              <a:defRPr sz="6885">
                <a:solidFill>
                  <a:srgbClr val="51504D"/>
                </a:solidFill>
                <a:latin typeface="Futura Bold"/>
                <a:ea typeface="Futura Bold"/>
                <a:cs typeface="Futura Bold"/>
                <a:sym typeface="Futura Bold"/>
              </a:defRPr>
            </a:pPr>
            <a:r>
              <a:t>Historie</a:t>
            </a:r>
          </a:p>
          <a:p>
            <a:pPr algn="r" defTabSz="388620">
              <a:defRPr sz="3655">
                <a:solidFill>
                  <a:srgbClr val="51504D"/>
                </a:solidFill>
                <a:latin typeface="Futura Bold"/>
                <a:ea typeface="Futura Bold"/>
                <a:cs typeface="Futura Bold"/>
                <a:sym typeface="Futura Bold"/>
              </a:defRPr>
            </a:pPr>
            <a:r>
              <a:t>(MØNA 1505)</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1800-tallet Ⅰ"/>
          <p:cNvSpPr txBox="1">
            <a:spLocks noGrp="1"/>
          </p:cNvSpPr>
          <p:nvPr>
            <p:ph type="title"/>
          </p:nvPr>
        </p:nvSpPr>
        <p:spPr>
          <a:prstGeom prst="rect">
            <a:avLst/>
          </a:prstGeom>
        </p:spPr>
        <p:txBody>
          <a:bodyPr/>
          <a:lstStyle/>
          <a:p>
            <a:r>
              <a:t>1800-tallet Ⅰ</a:t>
            </a:r>
          </a:p>
        </p:txBody>
      </p:sp>
      <p:sp>
        <p:nvSpPr>
          <p:cNvPr id="127" name="“Defensive developmentalism” :    politisk-institusjonell «modernisering»…"/>
          <p:cNvSpPr txBox="1">
            <a:spLocks noGrp="1"/>
          </p:cNvSpPr>
          <p:nvPr>
            <p:ph type="body" idx="1"/>
          </p:nvPr>
        </p:nvSpPr>
        <p:spPr>
          <a:prstGeom prst="rect">
            <a:avLst/>
          </a:prstGeom>
        </p:spPr>
        <p:txBody>
          <a:bodyPr/>
          <a:lstStyle/>
          <a:p>
            <a:pPr>
              <a:buAutoNum type="arabicPeriod"/>
            </a:pPr>
            <a:r>
              <a:t> “Defensive developmentalism” :</a:t>
            </a:r>
            <a:br/>
            <a:r>
              <a:t>   politisk-institusjonell «modernisering» </a:t>
            </a:r>
          </a:p>
          <a:p>
            <a:pPr>
              <a:buAutoNum type="arabicPeriod"/>
            </a:pPr>
            <a:r>
              <a:t> Imperialisme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Det ‹moderne› tidsalder"/>
          <p:cNvSpPr txBox="1">
            <a:spLocks noGrp="1"/>
          </p:cNvSpPr>
          <p:nvPr>
            <p:ph type="title"/>
          </p:nvPr>
        </p:nvSpPr>
        <p:spPr>
          <a:prstGeom prst="rect">
            <a:avLst/>
          </a:prstGeom>
        </p:spPr>
        <p:txBody>
          <a:bodyPr/>
          <a:lstStyle/>
          <a:p>
            <a:r>
              <a:t>Det ‹moderne› tidsalder</a:t>
            </a:r>
          </a:p>
        </p:txBody>
      </p:sp>
      <p:sp>
        <p:nvSpPr>
          <p:cNvPr id="132" name="Konvensjonell betegnelse!!  —  I «Vesten»:…"/>
          <p:cNvSpPr txBox="1">
            <a:spLocks noGrp="1"/>
          </p:cNvSpPr>
          <p:nvPr>
            <p:ph type="body" idx="1"/>
          </p:nvPr>
        </p:nvSpPr>
        <p:spPr>
          <a:xfrm>
            <a:off x="1270000" y="2768600"/>
            <a:ext cx="10353727" cy="5740400"/>
          </a:xfrm>
          <a:prstGeom prst="rect">
            <a:avLst/>
          </a:prstGeom>
        </p:spPr>
        <p:txBody>
          <a:bodyPr/>
          <a:lstStyle/>
          <a:p>
            <a:pPr marL="148589" indent="-148589" defTabSz="297179">
              <a:spcBef>
                <a:spcPts val="2300"/>
              </a:spcBef>
              <a:defRPr sz="2340"/>
            </a:pPr>
            <a:r>
              <a:t>Konvensjonell betegnelse!!  —  I «Vesten»:</a:t>
            </a:r>
          </a:p>
          <a:p>
            <a:pPr marL="148589" indent="-148589" defTabSz="297179">
              <a:spcBef>
                <a:spcPts val="2300"/>
              </a:spcBef>
              <a:defRPr sz="2340"/>
            </a:pPr>
            <a:r>
              <a:t>ca. 1500 - ca. 1750: «tidlig moderne»</a:t>
            </a:r>
          </a:p>
          <a:p>
            <a:pPr marL="742949" lvl="1" indent="-371474" defTabSz="297179">
              <a:spcBef>
                <a:spcPts val="2300"/>
              </a:spcBef>
              <a:defRPr sz="2340"/>
            </a:pPr>
            <a:r>
              <a:t>Boktrykk (1451). Reformasjon (1517) (➝ slutt på den ‹ene› katolske verden)</a:t>
            </a:r>
          </a:p>
          <a:p>
            <a:pPr marL="742949" lvl="1" indent="-371474" defTabSz="297179">
              <a:spcBef>
                <a:spcPts val="2300"/>
              </a:spcBef>
              <a:defRPr sz="2340"/>
            </a:pPr>
            <a:r>
              <a:t>«Reconquista» (1492) ➝ Conquista : Amerika «oppdaget»</a:t>
            </a:r>
          </a:p>
          <a:p>
            <a:pPr marL="742949" lvl="1" indent="-371474" defTabSz="297179">
              <a:spcBef>
                <a:spcPts val="2300"/>
              </a:spcBef>
              <a:defRPr sz="2340"/>
            </a:pPr>
            <a:r>
              <a:t>«Kopernikansk revolusjon» → naturvitenskap framfor dogma</a:t>
            </a:r>
          </a:p>
          <a:p>
            <a:pPr marL="148589" indent="-148589" defTabSz="297179">
              <a:spcBef>
                <a:spcPts val="2300"/>
              </a:spcBef>
              <a:defRPr sz="2340"/>
            </a:pPr>
            <a:r>
              <a:t>«moderne tid»</a:t>
            </a:r>
          </a:p>
          <a:p>
            <a:pPr marL="742949" lvl="1" indent="-371474" defTabSz="297179">
              <a:spcBef>
                <a:spcPts val="2300"/>
              </a:spcBef>
              <a:defRPr sz="2340"/>
            </a:pPr>
            <a:r>
              <a:t>3 revolusjoner: industriell (ca. 1760-); amerikansk (1776); fransk (1789)</a:t>
            </a:r>
          </a:p>
          <a:p>
            <a:pPr marL="742949" lvl="1" indent="-371474" defTabSz="297179">
              <a:spcBef>
                <a:spcPts val="2300"/>
              </a:spcBef>
              <a:defRPr sz="2340"/>
            </a:pPr>
            <a:r>
              <a:t>bestemte </a:t>
            </a:r>
            <a:r>
              <a:rPr cap="all"/>
              <a:t>idéer</a:t>
            </a:r>
            <a:r>
              <a:t>? eller bestemte STRUKTURER?</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Moderne›: idéer?"/>
          <p:cNvSpPr txBox="1">
            <a:spLocks noGrp="1"/>
          </p:cNvSpPr>
          <p:nvPr>
            <p:ph type="title"/>
          </p:nvPr>
        </p:nvSpPr>
        <p:spPr>
          <a:prstGeom prst="rect">
            <a:avLst/>
          </a:prstGeom>
        </p:spPr>
        <p:txBody>
          <a:bodyPr/>
          <a:lstStyle/>
          <a:p>
            <a:r>
              <a:t>‹Moderne›: idéer?</a:t>
            </a:r>
          </a:p>
        </p:txBody>
      </p:sp>
      <p:sp>
        <p:nvSpPr>
          <p:cNvPr id="137" name="Opplysningstiden: Vekt på fornuft fremfor gud-gitt orden…"/>
          <p:cNvSpPr txBox="1">
            <a:spLocks noGrp="1"/>
          </p:cNvSpPr>
          <p:nvPr>
            <p:ph type="body" idx="1"/>
          </p:nvPr>
        </p:nvSpPr>
        <p:spPr>
          <a:xfrm>
            <a:off x="1270000" y="2768600"/>
            <a:ext cx="10790558" cy="5740400"/>
          </a:xfrm>
          <a:prstGeom prst="rect">
            <a:avLst/>
          </a:prstGeom>
        </p:spPr>
        <p:txBody>
          <a:bodyPr/>
          <a:lstStyle/>
          <a:p>
            <a:pPr marL="198881" indent="-198881" defTabSz="397763">
              <a:spcBef>
                <a:spcPts val="3100"/>
              </a:spcBef>
              <a:defRPr sz="3132"/>
            </a:pPr>
            <a:r>
              <a:t>Opplysningstiden: Vekt på </a:t>
            </a:r>
            <a:r>
              <a:rPr b="1"/>
              <a:t>fornuft</a:t>
            </a:r>
            <a:r>
              <a:t> fremfor gud-gitt orden</a:t>
            </a:r>
          </a:p>
          <a:p>
            <a:pPr marL="198881" indent="-198881" defTabSz="397763">
              <a:spcBef>
                <a:spcPts val="3100"/>
              </a:spcBef>
              <a:defRPr sz="3132"/>
            </a:pPr>
            <a:r>
              <a:rPr b="1"/>
              <a:t>Framskritt</a:t>
            </a:r>
            <a:r>
              <a:t>: Verdsetting av nye ideer over gamle tradisjoner</a:t>
            </a:r>
          </a:p>
          <a:p>
            <a:pPr marL="198881" indent="-198881" defTabSz="397763">
              <a:spcBef>
                <a:spcPts val="3100"/>
              </a:spcBef>
              <a:defRPr sz="3132"/>
            </a:pPr>
            <a:r>
              <a:t>Normativitet basert på fornuftens egen logikk (Kant)</a:t>
            </a:r>
          </a:p>
          <a:p>
            <a:pPr marL="198881" indent="-198881" defTabSz="397763">
              <a:spcBef>
                <a:spcPts val="3100"/>
              </a:spcBef>
              <a:defRPr sz="3132"/>
            </a:pPr>
            <a:r>
              <a:rPr b="1"/>
              <a:t>Idealet</a:t>
            </a:r>
            <a:r>
              <a:t> ligger </a:t>
            </a:r>
            <a:r>
              <a:rPr b="1"/>
              <a:t>ikke lenger i fortid</a:t>
            </a:r>
          </a:p>
          <a:p>
            <a:pPr marL="198881" indent="-198881" defTabSz="397763">
              <a:spcBef>
                <a:spcPts val="3100"/>
              </a:spcBef>
              <a:defRPr sz="3132"/>
            </a:pPr>
            <a:r>
              <a:t>Den gamle orden (</a:t>
            </a:r>
            <a:r>
              <a:rPr i="1"/>
              <a:t>ancien régime</a:t>
            </a:r>
            <a:r>
              <a:t>): Bare én av mange alternativer, ikke den beste</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Moderne›: strukturer?"/>
          <p:cNvSpPr txBox="1">
            <a:spLocks noGrp="1"/>
          </p:cNvSpPr>
          <p:nvPr>
            <p:ph type="title"/>
          </p:nvPr>
        </p:nvSpPr>
        <p:spPr>
          <a:prstGeom prst="rect">
            <a:avLst/>
          </a:prstGeom>
        </p:spPr>
        <p:txBody>
          <a:bodyPr/>
          <a:lstStyle/>
          <a:p>
            <a:r>
              <a:t>‹Moderne›: strukturer?</a:t>
            </a:r>
          </a:p>
        </p:txBody>
      </p:sp>
      <p:sp>
        <p:nvSpPr>
          <p:cNvPr id="142" name="Globalisert økonomisk &amp; politisk verdenssystem…"/>
          <p:cNvSpPr txBox="1">
            <a:spLocks noGrp="1"/>
          </p:cNvSpPr>
          <p:nvPr>
            <p:ph type="body" idx="1"/>
          </p:nvPr>
        </p:nvSpPr>
        <p:spPr>
          <a:xfrm>
            <a:off x="1270000" y="2768600"/>
            <a:ext cx="10790558" cy="5740400"/>
          </a:xfrm>
          <a:prstGeom prst="rect">
            <a:avLst/>
          </a:prstGeom>
        </p:spPr>
        <p:txBody>
          <a:bodyPr/>
          <a:lstStyle/>
          <a:p>
            <a:pPr marL="208026" indent="-208026" defTabSz="416052">
              <a:spcBef>
                <a:spcPts val="3200"/>
              </a:spcBef>
              <a:defRPr sz="3276"/>
            </a:pPr>
            <a:r>
              <a:t>Globalisert økonomisk &amp; politisk </a:t>
            </a:r>
            <a:r>
              <a:rPr b="1"/>
              <a:t>verdenssystem</a:t>
            </a:r>
          </a:p>
          <a:p>
            <a:pPr marL="208026" indent="-208026" defTabSz="416052">
              <a:spcBef>
                <a:spcPts val="3200"/>
              </a:spcBef>
              <a:defRPr sz="3276"/>
            </a:pPr>
            <a:r>
              <a:rPr b="1"/>
              <a:t>Kolonisering av livsverden</a:t>
            </a:r>
            <a:r>
              <a:t>: Institusjonalisert, rasjonalisert, byråkratisert, teknologisert</a:t>
            </a:r>
          </a:p>
          <a:p>
            <a:pPr marL="208026" indent="-208026" defTabSz="416052">
              <a:spcBef>
                <a:spcPts val="3200"/>
              </a:spcBef>
              <a:defRPr sz="3276"/>
            </a:pPr>
            <a:r>
              <a:rPr b="1"/>
              <a:t>Strukturforandring</a:t>
            </a:r>
            <a:r>
              <a:t>: Stadig flere aspekter i økonomi/samfunn blir utskilt med egne regelverk</a:t>
            </a:r>
          </a:p>
          <a:p>
            <a:pPr marL="208026" indent="-208026" defTabSz="416052">
              <a:spcBef>
                <a:spcPts val="3200"/>
              </a:spcBef>
              <a:defRPr sz="3276"/>
            </a:pPr>
            <a:r>
              <a:t>Subjektiv selv-bevissthet: </a:t>
            </a:r>
            <a:r>
              <a:rPr b="1"/>
              <a:t>individer </a:t>
            </a:r>
            <a:r>
              <a:rPr b="1" i="1"/>
              <a:t>en masse</a:t>
            </a:r>
          </a:p>
          <a:p>
            <a:pPr marL="208026" indent="-208026" defTabSz="416052">
              <a:spcBef>
                <a:spcPts val="3200"/>
              </a:spcBef>
              <a:defRPr sz="3276"/>
            </a:pPr>
            <a:r>
              <a:t>Sosial/politisk </a:t>
            </a:r>
            <a:r>
              <a:rPr b="1"/>
              <a:t>emansipasjon</a:t>
            </a:r>
            <a:r>
              <a:t>: ‹frie borgere› → ‹statsborgere›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Moderne» i MØNA"/>
          <p:cNvSpPr txBox="1">
            <a:spLocks noGrp="1"/>
          </p:cNvSpPr>
          <p:nvPr>
            <p:ph type="title"/>
          </p:nvPr>
        </p:nvSpPr>
        <p:spPr>
          <a:prstGeom prst="rect">
            <a:avLst/>
          </a:prstGeom>
        </p:spPr>
        <p:txBody>
          <a:bodyPr/>
          <a:lstStyle/>
          <a:p>
            <a:r>
              <a:t>«Moderne» i MØNA</a:t>
            </a:r>
          </a:p>
        </p:txBody>
      </p:sp>
      <p:sp>
        <p:nvSpPr>
          <p:cNvPr id="147" name="Økonomisk-politisk:…"/>
          <p:cNvSpPr txBox="1">
            <a:spLocks noGrp="1"/>
          </p:cNvSpPr>
          <p:nvPr>
            <p:ph type="body" idx="1"/>
          </p:nvPr>
        </p:nvSpPr>
        <p:spPr>
          <a:prstGeom prst="rect">
            <a:avLst/>
          </a:prstGeom>
        </p:spPr>
        <p:txBody>
          <a:bodyPr/>
          <a:lstStyle/>
          <a:p>
            <a:pPr marL="180594" indent="-180594" defTabSz="361188">
              <a:spcBef>
                <a:spcPts val="2800"/>
              </a:spcBef>
              <a:defRPr sz="2844"/>
            </a:pPr>
            <a:r>
              <a:t>Økonomisk-politisk:</a:t>
            </a:r>
          </a:p>
          <a:p>
            <a:pPr marL="902969" lvl="1" indent="-451484" defTabSz="361188">
              <a:spcBef>
                <a:spcPts val="2800"/>
              </a:spcBef>
              <a:defRPr sz="2844"/>
            </a:pPr>
            <a:r>
              <a:t>Økonomisk: Én global “Modern World System”</a:t>
            </a:r>
            <a:br/>
            <a:r>
              <a:t>(med sentrum og periferier)</a:t>
            </a:r>
          </a:p>
          <a:p>
            <a:pPr marL="902969" lvl="1" indent="-451484" defTabSz="361188">
              <a:spcBef>
                <a:spcPts val="2800"/>
              </a:spcBef>
              <a:defRPr sz="2844"/>
            </a:pPr>
            <a:r>
              <a:t>Nasjonalstat som modell (og som aktør)</a:t>
            </a:r>
          </a:p>
          <a:p>
            <a:pPr marL="902969" lvl="1" indent="-451484" defTabSz="361188">
              <a:spcBef>
                <a:spcPts val="2800"/>
              </a:spcBef>
              <a:defRPr sz="2844"/>
            </a:pPr>
            <a:r>
              <a:t>Teknologisk-organisatorisk omveltning</a:t>
            </a:r>
          </a:p>
          <a:p>
            <a:pPr marL="180594" indent="-180594" defTabSz="361188">
              <a:spcBef>
                <a:spcPts val="2800"/>
              </a:spcBef>
              <a:defRPr sz="2844"/>
            </a:pPr>
            <a:r>
              <a:t>Idéhistorisk:</a:t>
            </a:r>
          </a:p>
          <a:p>
            <a:pPr marL="902969" lvl="1" indent="-451484" defTabSz="361188">
              <a:spcBef>
                <a:spcPts val="2800"/>
              </a:spcBef>
              <a:defRPr sz="2844"/>
            </a:pPr>
            <a:r>
              <a:t>Grunnleggende kritikk av gamle autoritetsmodeller</a:t>
            </a:r>
          </a:p>
          <a:p>
            <a:pPr marL="902969" lvl="1" indent="-451484" defTabSz="361188">
              <a:spcBef>
                <a:spcPts val="2800"/>
              </a:spcBef>
              <a:defRPr sz="2844"/>
            </a:pPr>
            <a:r>
              <a:t>Individets vekt vokser; «individer </a:t>
            </a:r>
            <a:r>
              <a:rPr i="1"/>
              <a:t>en masse»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Defensive developmentalism”"/>
          <p:cNvSpPr txBox="1">
            <a:spLocks noGrp="1"/>
          </p:cNvSpPr>
          <p:nvPr>
            <p:ph type="title"/>
          </p:nvPr>
        </p:nvSpPr>
        <p:spPr>
          <a:xfrm>
            <a:off x="-55181" y="203200"/>
            <a:ext cx="13004801" cy="2540000"/>
          </a:xfrm>
          <a:prstGeom prst="rect">
            <a:avLst/>
          </a:prstGeom>
        </p:spPr>
        <p:txBody>
          <a:bodyPr/>
          <a:lstStyle/>
          <a:p>
            <a:r>
              <a:t>“Defensive developmentalism”</a:t>
            </a:r>
          </a:p>
        </p:txBody>
      </p:sp>
      <p:sp>
        <p:nvSpPr>
          <p:cNvPr id="152" name="Militær-reform: niẓâm-ı cedîd…"/>
          <p:cNvSpPr txBox="1">
            <a:spLocks noGrp="1"/>
          </p:cNvSpPr>
          <p:nvPr>
            <p:ph type="body" idx="1"/>
          </p:nvPr>
        </p:nvSpPr>
        <p:spPr>
          <a:prstGeom prst="rect">
            <a:avLst/>
          </a:prstGeom>
        </p:spPr>
        <p:txBody>
          <a:bodyPr/>
          <a:lstStyle/>
          <a:p>
            <a:pPr marL="863600" indent="-863600">
              <a:buAutoNum type="arabicPeriod"/>
            </a:pPr>
            <a:r>
              <a:rPr b="1"/>
              <a:t>Militær</a:t>
            </a:r>
            <a:r>
              <a:t>-reform: </a:t>
            </a:r>
            <a:r>
              <a:rPr i="1"/>
              <a:t>niẓâm-ı cedîd</a:t>
            </a:r>
          </a:p>
          <a:p>
            <a:pPr marL="863600" indent="-863600">
              <a:buAutoNum type="arabicPeriod"/>
            </a:pPr>
            <a:r>
              <a:rPr b="1"/>
              <a:t>Økonomi</a:t>
            </a:r>
            <a:r>
              <a:t>sk: skattereform; cash crops</a:t>
            </a:r>
          </a:p>
          <a:p>
            <a:pPr marL="863600" indent="-863600">
              <a:buAutoNum type="arabicPeriod"/>
            </a:pPr>
            <a:r>
              <a:rPr b="1"/>
              <a:t>Forvaltning</a:t>
            </a:r>
            <a:r>
              <a:t>sreform: Mer sentralisert &amp; standardisert (nye lov- &amp; regelverk)</a:t>
            </a:r>
          </a:p>
          <a:p>
            <a:pPr marL="863600" indent="-863600">
              <a:buAutoNum type="arabicPeriod"/>
            </a:pPr>
            <a:r>
              <a:rPr b="1"/>
              <a:t>Utdanning</a:t>
            </a:r>
            <a:r>
              <a:t>sreform (for mil. &amp; byråkr. formål; ‹sekulær›; statlig kontroll)</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passage-du-canal-de-suez.jpg" descr="passage-du-canal-de-suez.jpg"/>
          <p:cNvPicPr>
            <a:picLocks noChangeAspect="1"/>
          </p:cNvPicPr>
          <p:nvPr/>
        </p:nvPicPr>
        <p:blipFill>
          <a:blip r:embed="rId3"/>
          <a:srcRect t="14252"/>
          <a:stretch>
            <a:fillRect/>
          </a:stretch>
        </p:blipFill>
        <p:spPr>
          <a:xfrm>
            <a:off x="960928" y="5549793"/>
            <a:ext cx="8276287" cy="4634397"/>
          </a:xfrm>
          <a:prstGeom prst="rect">
            <a:avLst/>
          </a:prstGeom>
          <a:ln w="88900">
            <a:miter lim="400000"/>
          </a:ln>
        </p:spPr>
      </p:pic>
      <p:sp>
        <p:nvSpPr>
          <p:cNvPr id="157" name="For å forbli politisk uavhengige, ofrer herskerne økonomisk uavhengighet…"/>
          <p:cNvSpPr txBox="1">
            <a:spLocks noGrp="1"/>
          </p:cNvSpPr>
          <p:nvPr>
            <p:ph type="body" sz="half" idx="1"/>
          </p:nvPr>
        </p:nvSpPr>
        <p:spPr>
          <a:xfrm>
            <a:off x="1329910" y="2568102"/>
            <a:ext cx="10344980" cy="2879713"/>
          </a:xfrm>
          <a:prstGeom prst="rect">
            <a:avLst/>
          </a:prstGeom>
        </p:spPr>
        <p:txBody>
          <a:bodyPr/>
          <a:lstStyle/>
          <a:p>
            <a:pPr>
              <a:buClr>
                <a:srgbClr val="4F4E4B"/>
              </a:buClr>
              <a:buChar char="‣"/>
            </a:pPr>
            <a:r>
              <a:t>For å forbli politisk uavhengige, ofrer herskerne økonomisk uavhengighet</a:t>
            </a:r>
          </a:p>
          <a:p>
            <a:pPr>
              <a:buClr>
                <a:srgbClr val="4D4C49"/>
              </a:buClr>
              <a:buChar char="‣"/>
            </a:pPr>
            <a:r>
              <a:t>Staten ekspanderer innad : påvirker de enkeltes liv i mye større grad</a:t>
            </a:r>
          </a:p>
        </p:txBody>
      </p:sp>
      <p:sp>
        <p:nvSpPr>
          <p:cNvPr id="158" name="“Defensive developmentalism”"/>
          <p:cNvSpPr txBox="1">
            <a:spLocks noGrp="1"/>
          </p:cNvSpPr>
          <p:nvPr>
            <p:ph type="title"/>
          </p:nvPr>
        </p:nvSpPr>
        <p:spPr>
          <a:xfrm>
            <a:off x="-55181" y="203200"/>
            <a:ext cx="13004801" cy="2540000"/>
          </a:xfrm>
          <a:prstGeom prst="rect">
            <a:avLst/>
          </a:prstGeom>
        </p:spPr>
        <p:txBody>
          <a:bodyPr/>
          <a:lstStyle/>
          <a:p>
            <a:r>
              <a:t>“Defensive developmentalism”</a:t>
            </a:r>
          </a:p>
        </p:txBody>
      </p:sp>
      <p:sp>
        <p:nvSpPr>
          <p:cNvPr id="159" name="Åpning av Suezkanalen 1869"/>
          <p:cNvSpPr txBox="1"/>
          <p:nvPr/>
        </p:nvSpPr>
        <p:spPr>
          <a:xfrm>
            <a:off x="9524170" y="8928947"/>
            <a:ext cx="3005076" cy="81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2400">
                <a:solidFill>
                  <a:srgbClr val="000000"/>
                </a:solidFill>
              </a:defRPr>
            </a:lvl1pPr>
          </a:lstStyle>
          <a:p>
            <a:r>
              <a:t>Åpning av Suezkanalen 1869</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Nye eliter i militær, forvaltning, kultur"/>
          <p:cNvSpPr txBox="1">
            <a:spLocks noGrp="1"/>
          </p:cNvSpPr>
          <p:nvPr>
            <p:ph type="title"/>
          </p:nvPr>
        </p:nvSpPr>
        <p:spPr>
          <a:prstGeom prst="rect">
            <a:avLst/>
          </a:prstGeom>
        </p:spPr>
        <p:txBody>
          <a:bodyPr/>
          <a:lstStyle/>
          <a:p>
            <a:r>
              <a:t>Nye eliter i militær, forvaltning, kultur</a:t>
            </a:r>
          </a:p>
        </p:txBody>
      </p:sp>
      <p:sp>
        <p:nvSpPr>
          <p:cNvPr id="164" name="Nye ‹vestlig orienterte› eliter strever etter mer innflytelse ↔ tradisjonelle eliter…"/>
          <p:cNvSpPr txBox="1">
            <a:spLocks noGrp="1"/>
          </p:cNvSpPr>
          <p:nvPr>
            <p:ph type="body" sz="half" idx="1"/>
          </p:nvPr>
        </p:nvSpPr>
        <p:spPr>
          <a:xfrm>
            <a:off x="1270000" y="2768600"/>
            <a:ext cx="6248841" cy="5740400"/>
          </a:xfrm>
          <a:prstGeom prst="rect">
            <a:avLst/>
          </a:prstGeom>
        </p:spPr>
        <p:txBody>
          <a:bodyPr/>
          <a:lstStyle/>
          <a:p>
            <a:pPr marL="221742" indent="-221742" defTabSz="443484">
              <a:spcBef>
                <a:spcPts val="3400"/>
              </a:spcBef>
              <a:defRPr sz="3492"/>
            </a:pPr>
            <a:r>
              <a:t>Nye ‹vestlig orienterte› eliter strever etter mer innflytelse ↔ tradisjonelle eliter</a:t>
            </a:r>
          </a:p>
          <a:p>
            <a:pPr marL="221742" indent="-221742" defTabSz="443484">
              <a:spcBef>
                <a:spcPts val="3400"/>
              </a:spcBef>
              <a:defRPr sz="3492"/>
            </a:pPr>
            <a:r>
              <a:t>Nye eliter krever mer formalisert innflytelse &amp; innskrenking av monarkens makt → grunnlov (OR 1876/1908; IR 1906/1908)</a:t>
            </a:r>
          </a:p>
        </p:txBody>
      </p:sp>
      <p:pic>
        <p:nvPicPr>
          <p:cNvPr id="165" name="Felâtun Bey ve Râkım Efendi.jpg" descr="Felâtun Bey ve Râkım Efendi.jpg"/>
          <p:cNvPicPr>
            <a:picLocks noChangeAspect="1"/>
          </p:cNvPicPr>
          <p:nvPr/>
        </p:nvPicPr>
        <p:blipFill>
          <a:blip r:embed="rId3"/>
          <a:stretch>
            <a:fillRect/>
          </a:stretch>
        </p:blipFill>
        <p:spPr>
          <a:xfrm>
            <a:off x="8024045" y="2481157"/>
            <a:ext cx="4732742" cy="7375702"/>
          </a:xfrm>
          <a:prstGeom prst="rect">
            <a:avLst/>
          </a:prstGeom>
          <a:ln w="889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Hva svekker sentralmakten?"/>
          <p:cNvSpPr txBox="1">
            <a:spLocks noGrp="1"/>
          </p:cNvSpPr>
          <p:nvPr>
            <p:ph type="title"/>
          </p:nvPr>
        </p:nvSpPr>
        <p:spPr>
          <a:prstGeom prst="rect">
            <a:avLst/>
          </a:prstGeom>
        </p:spPr>
        <p:txBody>
          <a:bodyPr/>
          <a:lstStyle/>
          <a:p>
            <a:r>
              <a:t>Hva svekker sentralmakten?</a:t>
            </a:r>
          </a:p>
        </p:txBody>
      </p:sp>
      <p:sp>
        <p:nvSpPr>
          <p:cNvPr id="170" name="Internt:…"/>
          <p:cNvSpPr txBox="1">
            <a:spLocks noGrp="1"/>
          </p:cNvSpPr>
          <p:nvPr>
            <p:ph type="body" idx="1"/>
          </p:nvPr>
        </p:nvSpPr>
        <p:spPr>
          <a:prstGeom prst="rect">
            <a:avLst/>
          </a:prstGeom>
        </p:spPr>
        <p:txBody>
          <a:bodyPr/>
          <a:lstStyle/>
          <a:p>
            <a:r>
              <a:t>Internt:</a:t>
            </a:r>
          </a:p>
          <a:p>
            <a:pPr lvl="1"/>
            <a:r>
              <a:t>Motstand fra tradisjonelle &amp; lokale eliter (</a:t>
            </a:r>
            <a:r>
              <a:rPr i="1"/>
              <a:t>aʿyān</a:t>
            </a:r>
            <a:r>
              <a:t>)</a:t>
            </a:r>
          </a:p>
          <a:p>
            <a:pPr lvl="1"/>
            <a:r>
              <a:t>Nye eliter krever mer formalisert innflytelse &amp; innskrenking av monarkens makt</a:t>
            </a:r>
          </a:p>
          <a:p>
            <a:pPr lvl="1"/>
            <a:r>
              <a:t>Reformer som virker mot sin hensikt (f.eks. OR privatisering av land 1858)</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Externt:…"/>
          <p:cNvSpPr txBox="1">
            <a:spLocks noGrp="1"/>
          </p:cNvSpPr>
          <p:nvPr>
            <p:ph type="body" idx="1"/>
          </p:nvPr>
        </p:nvSpPr>
        <p:spPr>
          <a:prstGeom prst="rect">
            <a:avLst/>
          </a:prstGeom>
        </p:spPr>
        <p:txBody>
          <a:bodyPr/>
          <a:lstStyle/>
          <a:p>
            <a:r>
              <a:t>Externt:</a:t>
            </a:r>
          </a:p>
          <a:p>
            <a:pPr lvl="1"/>
            <a:r>
              <a:t>Europ. sentralmakter forhindrer effektiv industrialisering :</a:t>
            </a:r>
          </a:p>
          <a:p>
            <a:pPr lvl="2"/>
            <a:r>
              <a:t>‹fri handel› styrker den sterkere</a:t>
            </a:r>
          </a:p>
          <a:p>
            <a:pPr lvl="2"/>
            <a:r>
              <a:t>Europeerne ofte mindre beskattet enn lokalbefolkningen</a:t>
            </a:r>
          </a:p>
        </p:txBody>
      </p:sp>
      <p:sp>
        <p:nvSpPr>
          <p:cNvPr id="175" name="Hva svekker sentralmakten?"/>
          <p:cNvSpPr txBox="1">
            <a:spLocks noGrp="1"/>
          </p:cNvSpPr>
          <p:nvPr>
            <p:ph type="title"/>
          </p:nvPr>
        </p:nvSpPr>
        <p:spPr>
          <a:prstGeom prst="rect">
            <a:avLst/>
          </a:prstGeom>
        </p:spPr>
        <p:txBody>
          <a:bodyPr/>
          <a:lstStyle/>
          <a:p>
            <a:r>
              <a:t>Hva svekker sentralmakten?</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lt;4 eksempler&gt;"/>
          <p:cNvSpPr txBox="1">
            <a:spLocks noGrp="1"/>
          </p:cNvSpPr>
          <p:nvPr>
            <p:ph type="title"/>
          </p:nvPr>
        </p:nvSpPr>
        <p:spPr>
          <a:prstGeom prst="rect">
            <a:avLst/>
          </a:prstGeom>
        </p:spPr>
        <p:txBody>
          <a:bodyPr/>
          <a:lstStyle/>
          <a:p>
            <a:r>
              <a:t>&lt;4 eksempler&gt;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OR"/>
          <p:cNvSpPr txBox="1">
            <a:spLocks noGrp="1"/>
          </p:cNvSpPr>
          <p:nvPr>
            <p:ph type="title"/>
          </p:nvPr>
        </p:nvSpPr>
        <p:spPr>
          <a:prstGeom prst="rect">
            <a:avLst/>
          </a:prstGeom>
        </p:spPr>
        <p:txBody>
          <a:bodyPr/>
          <a:lstStyle/>
          <a:p>
            <a:r>
              <a:t>OR</a:t>
            </a:r>
          </a:p>
        </p:txBody>
      </p:sp>
      <p:sp>
        <p:nvSpPr>
          <p:cNvPr id="184" name="Trussel:…"/>
          <p:cNvSpPr txBox="1">
            <a:spLocks noGrp="1"/>
          </p:cNvSpPr>
          <p:nvPr>
            <p:ph type="body" idx="1"/>
          </p:nvPr>
        </p:nvSpPr>
        <p:spPr>
          <a:xfrm>
            <a:off x="1270000" y="1862484"/>
            <a:ext cx="10464800" cy="5740401"/>
          </a:xfrm>
          <a:prstGeom prst="rect">
            <a:avLst/>
          </a:prstGeom>
        </p:spPr>
        <p:txBody>
          <a:bodyPr/>
          <a:lstStyle/>
          <a:p>
            <a:r>
              <a:t>Trussel:</a:t>
            </a:r>
          </a:p>
          <a:p>
            <a:pPr lvl="1"/>
            <a:r>
              <a:t>ekstern: militære nederlag mot RU/AT</a:t>
            </a:r>
          </a:p>
          <a:p>
            <a:pPr lvl="1"/>
            <a:r>
              <a:t>intern: sentrifugale krefter (</a:t>
            </a:r>
            <a:r>
              <a:rPr i="1"/>
              <a:t>aʿyān</a:t>
            </a:r>
            <a:r>
              <a:t> ! </a:t>
            </a:r>
            <a:r>
              <a:rPr>
                <a:latin typeface="Amiri"/>
                <a:ea typeface="Amiri"/>
                <a:cs typeface="Amiri"/>
                <a:sym typeface="Amiri"/>
              </a:rPr>
              <a:t>اعيان</a:t>
            </a:r>
            <a:r>
              <a:t>) </a:t>
            </a:r>
          </a:p>
          <a:p>
            <a:r>
              <a:t>→ tecdîd ! </a:t>
            </a:r>
            <a:r>
              <a:rPr>
                <a:latin typeface="Amiri"/>
                <a:ea typeface="Amiri"/>
                <a:cs typeface="Amiri"/>
                <a:sym typeface="Amiri"/>
              </a:rPr>
              <a:t>تجديد</a:t>
            </a:r>
            <a:br>
              <a:rPr>
                <a:latin typeface="Amiri"/>
                <a:ea typeface="Amiri"/>
                <a:cs typeface="Amiri"/>
                <a:sym typeface="Amiri"/>
              </a:rPr>
            </a:br>
            <a:r>
              <a:rPr>
                <a:latin typeface="Amiri"/>
                <a:ea typeface="Amiri"/>
                <a:cs typeface="Amiri"/>
                <a:sym typeface="Amiri"/>
              </a:rPr>
              <a:t>   </a:t>
            </a:r>
            <a:r>
              <a:t>(fornying!)</a:t>
            </a:r>
          </a:p>
        </p:txBody>
      </p:sp>
      <p:pic>
        <p:nvPicPr>
          <p:cNvPr id="185" name="Image" descr="Image"/>
          <p:cNvPicPr>
            <a:picLocks noChangeAspect="1"/>
          </p:cNvPicPr>
          <p:nvPr/>
        </p:nvPicPr>
        <p:blipFill>
          <a:blip r:embed="rId3"/>
          <a:stretch>
            <a:fillRect/>
          </a:stretch>
        </p:blipFill>
        <p:spPr>
          <a:xfrm>
            <a:off x="5162195" y="5677717"/>
            <a:ext cx="7620001" cy="3505201"/>
          </a:xfrm>
          <a:prstGeom prst="rect">
            <a:avLst/>
          </a:prstGeom>
          <a:ln w="88900">
            <a:miter lim="400000"/>
          </a:ln>
        </p:spPr>
      </p:pic>
      <p:sp>
        <p:nvSpPr>
          <p:cNvPr id="186" name="slaget ved Rymnik/Boze 1789"/>
          <p:cNvSpPr txBox="1"/>
          <p:nvPr/>
        </p:nvSpPr>
        <p:spPr>
          <a:xfrm>
            <a:off x="5120351" y="9254321"/>
            <a:ext cx="4645374"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7999"/>
              </a:lnSpc>
              <a:defRPr sz="2400">
                <a:solidFill>
                  <a:srgbClr val="000000"/>
                </a:solidFill>
              </a:defRPr>
            </a:lvl1pPr>
          </a:lstStyle>
          <a:p>
            <a:r>
              <a:t>slaget ved Rymnik/Boze 1789</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Dobbeltklikk her"/>
          <p:cNvSpPr txBox="1">
            <a:spLocks noGrp="1"/>
          </p:cNvSpPr>
          <p:nvPr>
            <p:ph type="title"/>
          </p:nvPr>
        </p:nvSpPr>
        <p:spPr>
          <a:prstGeom prst="rect">
            <a:avLst/>
          </a:prstGeom>
        </p:spPr>
        <p:txBody>
          <a:bodyPr/>
          <a:lstStyle/>
          <a:p>
            <a:endParaRPr/>
          </a:p>
        </p:txBody>
      </p:sp>
      <p:sp>
        <p:nvSpPr>
          <p:cNvPr id="191" name="Dobbeltklikk her"/>
          <p:cNvSpPr txBox="1">
            <a:spLocks noGrp="1"/>
          </p:cNvSpPr>
          <p:nvPr>
            <p:ph type="body" idx="1"/>
          </p:nvPr>
        </p:nvSpPr>
        <p:spPr>
          <a:prstGeom prst="rect">
            <a:avLst/>
          </a:prstGeom>
        </p:spPr>
        <p:txBody>
          <a:bodyPr/>
          <a:lstStyle/>
          <a:p>
            <a:endParaRPr/>
          </a:p>
        </p:txBody>
      </p:sp>
      <p:pic>
        <p:nvPicPr>
          <p:cNvPr id="192" name="Image" descr="Image"/>
          <p:cNvPicPr>
            <a:picLocks noChangeAspect="1"/>
          </p:cNvPicPr>
          <p:nvPr/>
        </p:nvPicPr>
        <p:blipFill>
          <a:blip r:embed="rId3"/>
          <a:stretch>
            <a:fillRect/>
          </a:stretch>
        </p:blipFill>
        <p:spPr>
          <a:xfrm>
            <a:off x="0" y="-13756"/>
            <a:ext cx="13004800" cy="9114199"/>
          </a:xfrm>
          <a:prstGeom prst="rect">
            <a:avLst/>
          </a:prstGeom>
          <a:ln w="88900">
            <a:miter lim="400000"/>
          </a:ln>
        </p:spPr>
      </p:pic>
      <p:sp>
        <p:nvSpPr>
          <p:cNvPr id="193" name="Sulṭān Selīm Ⅲ (r. 1789-1807) inspiserer en parade av den nye hæren (niẓām-ı cedīd)"/>
          <p:cNvSpPr txBox="1"/>
          <p:nvPr/>
        </p:nvSpPr>
        <p:spPr>
          <a:xfrm>
            <a:off x="14300" y="9267021"/>
            <a:ext cx="12575333"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lnSpc>
                <a:spcPct val="117999"/>
              </a:lnSpc>
              <a:defRPr sz="2300">
                <a:solidFill>
                  <a:srgbClr val="000000"/>
                </a:solidFill>
              </a:defRPr>
            </a:pPr>
            <a:r>
              <a:t>Sulṭān Selīm Ⅲ (r. 1789-1807) inspiserer en parade av den nye hæren (</a:t>
            </a:r>
            <a:r>
              <a:rPr i="1"/>
              <a:t>niẓām-ı cedīd</a:t>
            </a:r>
            <a:r>
              <a:t>)</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 name="pasted-movie.png" descr="pasted-movie.png"/>
          <p:cNvPicPr>
            <a:picLocks noChangeAspect="1"/>
          </p:cNvPicPr>
          <p:nvPr/>
        </p:nvPicPr>
        <p:blipFill>
          <a:blip r:embed="rId3"/>
          <a:srcRect l="22415" r="11162"/>
          <a:stretch>
            <a:fillRect/>
          </a:stretch>
        </p:blipFill>
        <p:spPr>
          <a:xfrm>
            <a:off x="8166365" y="0"/>
            <a:ext cx="4858943" cy="9753601"/>
          </a:xfrm>
          <a:prstGeom prst="rect">
            <a:avLst/>
          </a:prstGeom>
          <a:ln w="88900">
            <a:miter lim="400000"/>
          </a:ln>
        </p:spPr>
      </p:pic>
      <p:sp>
        <p:nvSpPr>
          <p:cNvPr id="198" name="2 reform-perioder"/>
          <p:cNvSpPr txBox="1">
            <a:spLocks noGrp="1"/>
          </p:cNvSpPr>
          <p:nvPr>
            <p:ph type="title"/>
          </p:nvPr>
        </p:nvSpPr>
        <p:spPr>
          <a:xfrm>
            <a:off x="732556" y="203200"/>
            <a:ext cx="7398606" cy="2540000"/>
          </a:xfrm>
          <a:prstGeom prst="rect">
            <a:avLst/>
          </a:prstGeom>
        </p:spPr>
        <p:txBody>
          <a:bodyPr/>
          <a:lstStyle/>
          <a:p>
            <a:r>
              <a:t>2 reform-perioder</a:t>
            </a:r>
          </a:p>
        </p:txBody>
      </p:sp>
      <p:sp>
        <p:nvSpPr>
          <p:cNvPr id="199" name="Tanẓīmāt (1839-76) تنظيمات خيريه…"/>
          <p:cNvSpPr txBox="1">
            <a:spLocks noGrp="1"/>
          </p:cNvSpPr>
          <p:nvPr>
            <p:ph type="body" idx="1"/>
          </p:nvPr>
        </p:nvSpPr>
        <p:spPr>
          <a:xfrm>
            <a:off x="554756" y="2768600"/>
            <a:ext cx="7670924" cy="6817775"/>
          </a:xfrm>
          <a:prstGeom prst="rect">
            <a:avLst/>
          </a:prstGeom>
        </p:spPr>
        <p:txBody>
          <a:bodyPr/>
          <a:lstStyle/>
          <a:p>
            <a:pPr marL="171450" indent="-171450" defTabSz="342900">
              <a:spcBef>
                <a:spcPts val="2700"/>
              </a:spcBef>
              <a:defRPr sz="2700"/>
            </a:pPr>
            <a:r>
              <a:t>Tanẓīmāt (1839-76) </a:t>
            </a:r>
            <a:r>
              <a:rPr sz="3000">
                <a:latin typeface="Amiri"/>
                <a:ea typeface="Amiri"/>
                <a:cs typeface="Amiri"/>
                <a:sym typeface="Amiri"/>
              </a:rPr>
              <a:t>تنظيمات خيريه</a:t>
            </a:r>
          </a:p>
          <a:p>
            <a:pPr marL="0" lvl="1" indent="428625" defTabSz="342900">
              <a:spcBef>
                <a:spcPts val="700"/>
              </a:spcBef>
              <a:buSzTx/>
              <a:buNone/>
              <a:defRPr sz="2700"/>
            </a:pPr>
            <a:r>
              <a:t>(ny ‹ordning› [«</a:t>
            </a:r>
            <a:r>
              <a:rPr i="1"/>
              <a:t>tanẓīm</a:t>
            </a:r>
            <a:r>
              <a:t>»] av viktige institusjoner)</a:t>
            </a:r>
          </a:p>
          <a:p>
            <a:pPr marL="171450" indent="-171450" defTabSz="342900">
              <a:spcBef>
                <a:spcPts val="2700"/>
              </a:spcBef>
              <a:defRPr sz="2700"/>
            </a:pPr>
            <a:r>
              <a:t>ʿAbdülḥamīd Ⅱ (r. 1876-1909) («ḥamīdiske» periode)</a:t>
            </a:r>
          </a:p>
          <a:p>
            <a:pPr marL="0" lvl="1" indent="428625" defTabSz="342900">
              <a:spcBef>
                <a:spcPts val="2700"/>
              </a:spcBef>
              <a:buSzTx/>
              <a:buNone/>
              <a:defRPr sz="2700"/>
            </a:pPr>
            <a:r>
              <a:t>∥ global prisfall &amp;                              andre industrielle revolusjon:                           hvordan overleve?</a:t>
            </a:r>
            <a:endParaRPr sz="2325"/>
          </a:p>
          <a:p>
            <a:pPr marL="0" lvl="1" indent="428625" defTabSz="342900">
              <a:spcBef>
                <a:spcPts val="1800"/>
              </a:spcBef>
              <a:buSzTx/>
              <a:buNone/>
              <a:defRPr sz="2700"/>
            </a:pPr>
            <a:r>
              <a:rPr sz="2325"/>
              <a:t>{forsvare seg mot ytre utfordringer &amp;           mot intern press for mer medbestemmelse}</a:t>
            </a:r>
          </a:p>
          <a:p>
            <a:pPr marL="0" indent="123825" defTabSz="342900">
              <a:spcBef>
                <a:spcPts val="2700"/>
              </a:spcBef>
              <a:buSzTx/>
              <a:buNone/>
              <a:defRPr sz="2700" u="sng"/>
            </a:pPr>
            <a:r>
              <a:t>Staten : svakere utad                               ↔ mektigere innad</a:t>
            </a:r>
          </a:p>
        </p:txBody>
      </p:sp>
      <p:sp>
        <p:nvSpPr>
          <p:cNvPr id="200" name="Gülhane-ediktet (1839)"/>
          <p:cNvSpPr txBox="1"/>
          <p:nvPr/>
        </p:nvSpPr>
        <p:spPr>
          <a:xfrm>
            <a:off x="5169327" y="9399525"/>
            <a:ext cx="3084166"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lnSpc>
                <a:spcPct val="117999"/>
              </a:lnSpc>
              <a:defRPr sz="2000" i="1">
                <a:solidFill>
                  <a:srgbClr val="000000"/>
                </a:solidFill>
              </a:defRPr>
            </a:pPr>
            <a:r>
              <a:t>Gülhane</a:t>
            </a:r>
            <a:r>
              <a:rPr i="0"/>
              <a:t>-ediktet (1839)</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Reformer"/>
          <p:cNvSpPr txBox="1">
            <a:spLocks noGrp="1"/>
          </p:cNvSpPr>
          <p:nvPr>
            <p:ph type="title"/>
          </p:nvPr>
        </p:nvSpPr>
        <p:spPr>
          <a:prstGeom prst="rect">
            <a:avLst/>
          </a:prstGeom>
        </p:spPr>
        <p:txBody>
          <a:bodyPr/>
          <a:lstStyle/>
          <a:p>
            <a:r>
              <a:t>Reformer</a:t>
            </a:r>
          </a:p>
        </p:txBody>
      </p:sp>
      <p:sp>
        <p:nvSpPr>
          <p:cNvPr id="205" name="Militær ← skattevesen ← byråkrati ← utdanning…"/>
          <p:cNvSpPr txBox="1">
            <a:spLocks noGrp="1"/>
          </p:cNvSpPr>
          <p:nvPr>
            <p:ph type="body" idx="1"/>
          </p:nvPr>
        </p:nvSpPr>
        <p:spPr>
          <a:xfrm>
            <a:off x="1016849" y="2274276"/>
            <a:ext cx="11552199" cy="5740401"/>
          </a:xfrm>
          <a:prstGeom prst="rect">
            <a:avLst/>
          </a:prstGeom>
        </p:spPr>
        <p:txBody>
          <a:bodyPr/>
          <a:lstStyle/>
          <a:p>
            <a:pPr marL="0" indent="0" defTabSz="429768">
              <a:spcBef>
                <a:spcPts val="3300"/>
              </a:spcBef>
              <a:buSzTx/>
              <a:buNone/>
              <a:defRPr sz="3384" b="1"/>
            </a:pPr>
            <a:r>
              <a:t>Militær ← skattevesen ← byråkrati ← utdanning</a:t>
            </a:r>
          </a:p>
          <a:p>
            <a:pPr marL="537209" indent="-537209" defTabSz="429768">
              <a:spcBef>
                <a:spcPts val="3300"/>
              </a:spcBef>
              <a:buChar char="-"/>
              <a:defRPr sz="3384">
                <a:solidFill>
                  <a:srgbClr val="F7F2E1"/>
                </a:solidFill>
              </a:defRPr>
            </a:pPr>
            <a:r>
              <a:t>Kodifisering av lovverket (</a:t>
            </a:r>
            <a:r>
              <a:rPr i="1"/>
              <a:t>mecelle</a:t>
            </a:r>
            <a:r>
              <a:t>)</a:t>
            </a:r>
          </a:p>
          <a:p>
            <a:pPr marL="537209" indent="-537209" defTabSz="429768">
              <a:spcBef>
                <a:spcPts val="3300"/>
              </a:spcBef>
              <a:buChar char="-"/>
              <a:defRPr sz="3384">
                <a:solidFill>
                  <a:srgbClr val="F7F2E1"/>
                </a:solidFill>
              </a:defRPr>
            </a:pPr>
            <a:r>
              <a:t>Likestilling av statsborgere («ʿ</a:t>
            </a:r>
            <a:r>
              <a:rPr i="1"/>
              <a:t>osmānlılar»</a:t>
            </a:r>
            <a:r>
              <a:t>)</a:t>
            </a:r>
          </a:p>
          <a:p>
            <a:pPr marL="537209" indent="-537209" defTabSz="429768">
              <a:spcBef>
                <a:spcPts val="3300"/>
              </a:spcBef>
              <a:buChar char="-"/>
              <a:defRPr sz="3384">
                <a:solidFill>
                  <a:srgbClr val="F7F2E1"/>
                </a:solidFill>
              </a:defRPr>
            </a:pPr>
            <a:r>
              <a:t>Infrastruktur utbygges (jernbane, telegraf)</a:t>
            </a:r>
          </a:p>
          <a:p>
            <a:pPr marL="537209" indent="-537209" defTabSz="429768">
              <a:spcBef>
                <a:spcPts val="3300"/>
              </a:spcBef>
              <a:buChar char="-"/>
              <a:defRPr sz="3384">
                <a:solidFill>
                  <a:srgbClr val="F7F2E1"/>
                </a:solidFill>
              </a:defRPr>
            </a:pPr>
            <a:r>
              <a:t>Industri og landbruk skal forbedres</a:t>
            </a:r>
          </a:p>
          <a:p>
            <a:pPr marL="0" indent="0" defTabSz="429768">
              <a:spcBef>
                <a:spcPts val="3300"/>
              </a:spcBef>
              <a:buSzTx/>
              <a:buNone/>
              <a:defRPr sz="3384">
                <a:solidFill>
                  <a:srgbClr val="F7F2E1"/>
                </a:solidFill>
              </a:defRPr>
            </a:pPr>
            <a:r>
              <a:t>! Dyre tiltak → Europeiske investeringer og lån</a:t>
            </a:r>
          </a:p>
        </p:txBody>
      </p:sp>
      <p:pic>
        <p:nvPicPr>
          <p:cNvPr id="206" name="pasted-movie.png" descr="pasted-movie.png"/>
          <p:cNvPicPr>
            <a:picLocks noChangeAspect="1"/>
          </p:cNvPicPr>
          <p:nvPr/>
        </p:nvPicPr>
        <p:blipFill>
          <a:blip r:embed="rId3"/>
          <a:stretch>
            <a:fillRect/>
          </a:stretch>
        </p:blipFill>
        <p:spPr>
          <a:xfrm>
            <a:off x="8234915" y="3332772"/>
            <a:ext cx="4508501" cy="5600701"/>
          </a:xfrm>
          <a:prstGeom prst="rect">
            <a:avLst/>
          </a:prstGeom>
          <a:ln w="88900">
            <a:miter lim="400000"/>
          </a:ln>
        </p:spPr>
      </p:pic>
      <p:sp>
        <p:nvSpPr>
          <p:cNvPr id="207" name="Kodifisering av lovverket (mecelle)…"/>
          <p:cNvSpPr txBox="1"/>
          <p:nvPr/>
        </p:nvSpPr>
        <p:spPr>
          <a:xfrm>
            <a:off x="908468" y="3262922"/>
            <a:ext cx="7215695" cy="574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marL="474344" indent="-474344" algn="l" defTabSz="379475">
              <a:spcBef>
                <a:spcPts val="2900"/>
              </a:spcBef>
              <a:buSzPct val="100000"/>
              <a:buChar char="-"/>
              <a:defRPr sz="2988">
                <a:solidFill>
                  <a:srgbClr val="000000"/>
                </a:solidFill>
              </a:defRPr>
            </a:pPr>
            <a:r>
              <a:t>Kodifisering av lovverket (</a:t>
            </a:r>
            <a:r>
              <a:rPr i="1"/>
              <a:t>mecelle</a:t>
            </a:r>
            <a:r>
              <a:t>)</a:t>
            </a:r>
          </a:p>
          <a:p>
            <a:pPr marL="474344" indent="-474344" algn="l" defTabSz="379475">
              <a:spcBef>
                <a:spcPts val="2900"/>
              </a:spcBef>
              <a:buSzPct val="100000"/>
              <a:buChar char="-"/>
              <a:defRPr sz="2988">
                <a:solidFill>
                  <a:srgbClr val="000000"/>
                </a:solidFill>
              </a:defRPr>
            </a:pPr>
            <a:r>
              <a:t>Likestilling av statsborgere («ʿ</a:t>
            </a:r>
            <a:r>
              <a:rPr i="1"/>
              <a:t>osmānlılar»</a:t>
            </a:r>
            <a:r>
              <a:t>)</a:t>
            </a:r>
          </a:p>
          <a:p>
            <a:pPr marL="474344" indent="-474344" algn="l" defTabSz="379475">
              <a:spcBef>
                <a:spcPts val="2900"/>
              </a:spcBef>
              <a:buSzPct val="100000"/>
              <a:buChar char="-"/>
              <a:defRPr sz="2988">
                <a:solidFill>
                  <a:srgbClr val="000000"/>
                </a:solidFill>
              </a:defRPr>
            </a:pPr>
            <a:r>
              <a:t>Infrastruktur utbygges (jernbane, telegraf)</a:t>
            </a:r>
          </a:p>
          <a:p>
            <a:pPr marL="474344" indent="-474344" algn="l" defTabSz="379475">
              <a:spcBef>
                <a:spcPts val="2900"/>
              </a:spcBef>
              <a:buSzPct val="100000"/>
              <a:buChar char="-"/>
              <a:defRPr sz="2988">
                <a:solidFill>
                  <a:srgbClr val="000000"/>
                </a:solidFill>
              </a:defRPr>
            </a:pPr>
            <a:r>
              <a:t>Industri og landbruk skal forbedres</a:t>
            </a:r>
          </a:p>
          <a:p>
            <a:pPr algn="l" defTabSz="379475">
              <a:spcBef>
                <a:spcPts val="2900"/>
              </a:spcBef>
              <a:defRPr sz="2988">
                <a:solidFill>
                  <a:srgbClr val="000000"/>
                </a:solidFill>
              </a:defRPr>
            </a:pPr>
            <a:r>
              <a:t>! Dyre tiltak → Europeiske investeringer og lån</a:t>
            </a:r>
          </a:p>
        </p:txBody>
      </p:sp>
      <p:sp>
        <p:nvSpPr>
          <p:cNvPr id="208" name="Mecelle (kodifisert lov, fra 1870-)"/>
          <p:cNvSpPr txBox="1"/>
          <p:nvPr/>
        </p:nvSpPr>
        <p:spPr>
          <a:xfrm>
            <a:off x="8325849" y="9000206"/>
            <a:ext cx="4326633"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lnSpc>
                <a:spcPct val="117999"/>
              </a:lnSpc>
              <a:defRPr sz="2000" i="1">
                <a:solidFill>
                  <a:srgbClr val="000000"/>
                </a:solidFill>
              </a:defRPr>
            </a:pPr>
            <a:r>
              <a:t>Mecelle</a:t>
            </a:r>
            <a:r>
              <a:rPr i="0"/>
              <a:t> (kodifisert lov, fra 1870-)</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Image" descr="Image"/>
          <p:cNvPicPr>
            <a:picLocks noChangeAspect="1"/>
          </p:cNvPicPr>
          <p:nvPr/>
        </p:nvPicPr>
        <p:blipFill>
          <a:blip r:embed="rId3"/>
          <a:stretch>
            <a:fillRect/>
          </a:stretch>
        </p:blipFill>
        <p:spPr>
          <a:xfrm>
            <a:off x="21780" y="0"/>
            <a:ext cx="12961240" cy="9753600"/>
          </a:xfrm>
          <a:prstGeom prst="rect">
            <a:avLst/>
          </a:prstGeom>
          <a:ln w="889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Felâtun Bey ve Râkım Efendi.jpg" descr="Felâtun Bey ve Râkım Efendi.jpg"/>
          <p:cNvPicPr>
            <a:picLocks noChangeAspect="1"/>
          </p:cNvPicPr>
          <p:nvPr/>
        </p:nvPicPr>
        <p:blipFill>
          <a:blip r:embed="rId3">
            <a:alphaModFix amt="35830"/>
          </a:blip>
          <a:stretch>
            <a:fillRect/>
          </a:stretch>
        </p:blipFill>
        <p:spPr>
          <a:xfrm>
            <a:off x="-526455" y="-7393226"/>
            <a:ext cx="13828921" cy="21551565"/>
          </a:xfrm>
          <a:prstGeom prst="rect">
            <a:avLst/>
          </a:prstGeom>
          <a:ln w="88900">
            <a:miter lim="400000"/>
          </a:ln>
        </p:spPr>
      </p:pic>
      <p:sp>
        <p:nvSpPr>
          <p:cNvPr id="217" name="Pro-reform: Nye eliter, europeisk inspirert…"/>
          <p:cNvSpPr txBox="1">
            <a:spLocks noGrp="1"/>
          </p:cNvSpPr>
          <p:nvPr>
            <p:ph type="body" idx="1"/>
          </p:nvPr>
        </p:nvSpPr>
        <p:spPr>
          <a:xfrm>
            <a:off x="1429113" y="2768600"/>
            <a:ext cx="10146574" cy="5740400"/>
          </a:xfrm>
          <a:prstGeom prst="rect">
            <a:avLst/>
          </a:prstGeom>
        </p:spPr>
        <p:txBody>
          <a:bodyPr/>
          <a:lstStyle/>
          <a:p>
            <a:pPr marL="520065" indent="-520065" defTabSz="416052">
              <a:spcBef>
                <a:spcPts val="3200"/>
              </a:spcBef>
              <a:buChar char="-"/>
              <a:defRPr sz="3276"/>
            </a:pPr>
            <a:r>
              <a:t>Pro-reform: Nye eliter, europeisk inspirert</a:t>
            </a:r>
          </a:p>
          <a:p>
            <a:pPr marL="1040130" lvl="1" indent="-520065" defTabSz="416052">
              <a:spcBef>
                <a:spcPts val="2100"/>
              </a:spcBef>
              <a:buSzPct val="100000"/>
              <a:buChar char="-"/>
              <a:defRPr sz="3276"/>
            </a:pPr>
            <a:r>
              <a:t>Krever større friheter i økonomi og politikk ift. de gamle elitene</a:t>
            </a:r>
          </a:p>
          <a:p>
            <a:pPr marL="520065" indent="-520065" defTabSz="416052">
              <a:spcBef>
                <a:spcPts val="3200"/>
              </a:spcBef>
              <a:buChar char="-"/>
              <a:defRPr sz="3276"/>
            </a:pPr>
            <a:r>
              <a:t>Motstand fra de gamle elitene:</a:t>
            </a:r>
          </a:p>
          <a:p>
            <a:pPr marL="1040130" lvl="1" indent="-520065" defTabSz="416052">
              <a:spcBef>
                <a:spcPts val="2100"/>
              </a:spcBef>
              <a:buSzPct val="100000"/>
              <a:buChar char="-"/>
              <a:defRPr sz="3276"/>
            </a:pPr>
            <a:r>
              <a:t>Y</a:t>
            </a:r>
            <a:r>
              <a:rPr i="1"/>
              <a:t>eñi çeri</a:t>
            </a:r>
            <a:r>
              <a:t>, </a:t>
            </a:r>
            <a:r>
              <a:rPr i="1"/>
              <a:t>aʿyān</a:t>
            </a:r>
            <a:r>
              <a:t>, store landeiere, </a:t>
            </a:r>
            <a:r>
              <a:rPr i="1"/>
              <a:t>ʿulamāʾ</a:t>
            </a:r>
          </a:p>
          <a:p>
            <a:pPr marL="1040130" lvl="1" indent="-520065" defTabSz="416052">
              <a:spcBef>
                <a:spcPts val="2100"/>
              </a:spcBef>
              <a:buSzPct val="100000"/>
              <a:buChar char="-"/>
              <a:defRPr sz="3276"/>
            </a:pPr>
            <a:r>
              <a:t>Muslimer mister privilegier;                      kristne blir vernepliktige</a:t>
            </a:r>
          </a:p>
          <a:p>
            <a:pPr marL="0" indent="0" defTabSz="416052">
              <a:spcBef>
                <a:spcPts val="3200"/>
              </a:spcBef>
              <a:buSzTx/>
              <a:buNone/>
              <a:defRPr sz="3276"/>
            </a:pPr>
            <a:r>
              <a:t>! Økte rettigheter fører til økende krav</a:t>
            </a:r>
          </a:p>
        </p:txBody>
      </p:sp>
      <p:sp>
        <p:nvSpPr>
          <p:cNvPr id="218" name="Reformer:…"/>
          <p:cNvSpPr txBox="1">
            <a:spLocks noGrp="1"/>
          </p:cNvSpPr>
          <p:nvPr>
            <p:ph type="title"/>
          </p:nvPr>
        </p:nvSpPr>
        <p:spPr>
          <a:prstGeom prst="rect">
            <a:avLst/>
          </a:prstGeom>
        </p:spPr>
        <p:txBody>
          <a:bodyPr/>
          <a:lstStyle/>
          <a:p>
            <a:r>
              <a:t>Reformer:</a:t>
            </a:r>
          </a:p>
          <a:p>
            <a:r>
              <a:t>Pro &amp; contra</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pasted-movie.png" descr="pasted-movie.png"/>
          <p:cNvPicPr>
            <a:picLocks noChangeAspect="1"/>
          </p:cNvPicPr>
          <p:nvPr/>
        </p:nvPicPr>
        <p:blipFill>
          <a:blip r:embed="rId3"/>
          <a:stretch>
            <a:fillRect/>
          </a:stretch>
        </p:blipFill>
        <p:spPr>
          <a:xfrm>
            <a:off x="0" y="1413303"/>
            <a:ext cx="13004801" cy="8383261"/>
          </a:xfrm>
          <a:prstGeom prst="rect">
            <a:avLst/>
          </a:prstGeom>
          <a:ln w="88900">
            <a:miter lim="400000"/>
          </a:ln>
        </p:spPr>
      </p:pic>
      <p:sp>
        <p:nvSpPr>
          <p:cNvPr id="223" name="Dyre reformer → lån fra europ. banker → 1875: OR bankerott; 1881: europeisk finanskontroll"/>
          <p:cNvSpPr txBox="1"/>
          <p:nvPr/>
        </p:nvSpPr>
        <p:spPr>
          <a:xfrm>
            <a:off x="-25400" y="18566"/>
            <a:ext cx="13055601" cy="1485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nSpc>
                <a:spcPct val="117999"/>
              </a:lnSpc>
              <a:defRPr sz="4300">
                <a:solidFill>
                  <a:srgbClr val="000000"/>
                </a:solidFill>
              </a:defRPr>
            </a:lvl1pPr>
          </a:lstStyle>
          <a:p>
            <a:r>
              <a:t>Dyre reformer → lån fra europ. banker → 1875: OR bankerott; 1881: europeisk finanskontroll</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Image" descr="Image"/>
          <p:cNvPicPr>
            <a:picLocks noChangeAspect="1"/>
          </p:cNvPicPr>
          <p:nvPr/>
        </p:nvPicPr>
        <p:blipFill>
          <a:blip r:embed="rId3">
            <a:alphaModFix amt="20705"/>
          </a:blip>
          <a:stretch>
            <a:fillRect/>
          </a:stretch>
        </p:blipFill>
        <p:spPr>
          <a:xfrm>
            <a:off x="5378749" y="-1"/>
            <a:ext cx="7668769" cy="9753601"/>
          </a:xfrm>
          <a:prstGeom prst="rect">
            <a:avLst/>
          </a:prstGeom>
          <a:ln w="88900">
            <a:miter lim="400000"/>
          </a:ln>
        </p:spPr>
      </p:pic>
      <p:sp>
        <p:nvSpPr>
          <p:cNvPr id="228" name="EG…"/>
          <p:cNvSpPr txBox="1">
            <a:spLocks noGrp="1"/>
          </p:cNvSpPr>
          <p:nvPr>
            <p:ph type="title"/>
          </p:nvPr>
        </p:nvSpPr>
        <p:spPr>
          <a:prstGeom prst="rect">
            <a:avLst/>
          </a:prstGeom>
        </p:spPr>
        <p:txBody>
          <a:bodyPr/>
          <a:lstStyle/>
          <a:p>
            <a:pPr defTabSz="374904">
              <a:defRPr sz="5904"/>
            </a:pPr>
            <a:r>
              <a:t>EG</a:t>
            </a:r>
          </a:p>
          <a:p>
            <a:pPr defTabSz="374904">
              <a:defRPr sz="5904"/>
            </a:pPr>
            <a:r>
              <a:t>(Meḥmed ʿAlī + Khedīvene)</a:t>
            </a:r>
          </a:p>
        </p:txBody>
      </p:sp>
      <p:sp>
        <p:nvSpPr>
          <p:cNvPr id="229" name="Mamlūkene eliminert; deres land blir statseiendom…"/>
          <p:cNvSpPr txBox="1">
            <a:spLocks noGrp="1"/>
          </p:cNvSpPr>
          <p:nvPr>
            <p:ph type="body" idx="1"/>
          </p:nvPr>
        </p:nvSpPr>
        <p:spPr>
          <a:prstGeom prst="rect">
            <a:avLst/>
          </a:prstGeom>
        </p:spPr>
        <p:txBody>
          <a:bodyPr/>
          <a:lstStyle/>
          <a:p>
            <a:pPr marL="173736" indent="-173736" defTabSz="347472">
              <a:spcBef>
                <a:spcPts val="2700"/>
              </a:spcBef>
              <a:defRPr sz="2736"/>
            </a:pPr>
            <a:r>
              <a:t>Mamlūkene eliminert; deres land blir statseiendom</a:t>
            </a:r>
          </a:p>
          <a:p>
            <a:pPr marL="173736" indent="-173736" defTabSz="347472">
              <a:spcBef>
                <a:spcPts val="2700"/>
              </a:spcBef>
              <a:defRPr sz="2736"/>
            </a:pPr>
            <a:r>
              <a:t>Militærreformer (FR/OR modell: verneplikt)</a:t>
            </a:r>
          </a:p>
          <a:p>
            <a:pPr marL="173736" indent="-173736" defTabSz="347472">
              <a:spcBef>
                <a:spcPts val="2700"/>
              </a:spcBef>
              <a:defRPr sz="2736"/>
            </a:pPr>
            <a:r>
              <a:t>Territorial ekspansjon (-Ḥijāz, SD, Levante)</a:t>
            </a:r>
          </a:p>
          <a:p>
            <a:pPr marL="173736" indent="-173736" defTabSz="347472">
              <a:spcBef>
                <a:spcPts val="2700"/>
              </a:spcBef>
              <a:defRPr sz="2736"/>
            </a:pPr>
            <a:r>
              <a:t>Mye privat land (</a:t>
            </a:r>
            <a:r>
              <a:rPr i="1"/>
              <a:t>iltizām</a:t>
            </a:r>
            <a:r>
              <a:t>, </a:t>
            </a:r>
            <a:r>
              <a:rPr i="1"/>
              <a:t>waqf</a:t>
            </a:r>
            <a:r>
              <a:t>, …) beslaglagt for staten</a:t>
            </a:r>
          </a:p>
          <a:p>
            <a:pPr marL="173736" indent="-173736" defTabSz="347472">
              <a:spcBef>
                <a:spcPts val="2700"/>
              </a:spcBef>
              <a:defRPr sz="2736"/>
            </a:pPr>
            <a:r>
              <a:t>Skattevesen sentralisert (≠ skatteforpakting)</a:t>
            </a:r>
          </a:p>
          <a:p>
            <a:pPr marL="173736" indent="-173736" defTabSz="347472">
              <a:spcBef>
                <a:spcPts val="2700"/>
              </a:spcBef>
              <a:defRPr sz="2736"/>
            </a:pPr>
            <a:r>
              <a:t>Statlig kontrollert dyrking av cash crops: bomull</a:t>
            </a:r>
          </a:p>
          <a:p>
            <a:pPr marL="173736" indent="-173736" defTabSz="347472">
              <a:spcBef>
                <a:spcPts val="2700"/>
              </a:spcBef>
              <a:defRPr sz="2736"/>
            </a:pPr>
            <a:r>
              <a:t>Infrastruktur: irrigasjon; jernbane; telegraf…</a:t>
            </a:r>
          </a:p>
          <a:p>
            <a:pPr marL="173736" indent="-173736" defTabSz="347472">
              <a:spcBef>
                <a:spcPts val="2700"/>
              </a:spcBef>
              <a:defRPr sz="2736"/>
            </a:pPr>
            <a:r>
              <a:t>Utdanning: studenter sendt til Europa</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I have determined to effect the entire establishment of the European system. […] if I found [Egyptians] had deceived me I would put them to death.”"/>
          <p:cNvSpPr txBox="1">
            <a:spLocks noGrp="1"/>
          </p:cNvSpPr>
          <p:nvPr>
            <p:ph type="body" idx="22"/>
          </p:nvPr>
        </p:nvSpPr>
        <p:spPr>
          <a:xfrm>
            <a:off x="541324" y="2339999"/>
            <a:ext cx="4623794" cy="5073602"/>
          </a:xfrm>
          <a:prstGeom prst="rect">
            <a:avLst/>
          </a:prstGeom>
        </p:spPr>
        <p:txBody>
          <a:bodyPr/>
          <a:lstStyle>
            <a:lvl1pPr>
              <a:defRPr>
                <a:latin typeface="Chalkboard"/>
                <a:ea typeface="Chalkboard"/>
                <a:cs typeface="Chalkboard"/>
                <a:sym typeface="Chalkboard"/>
              </a:defRPr>
            </a:lvl1pPr>
          </a:lstStyle>
          <a:p>
            <a:r>
              <a:t>“I have determined to effect the entire establishment of the European system. […] if I found [Egyptians] had deceived me I would put them to death.”</a:t>
            </a:r>
          </a:p>
        </p:txBody>
      </p:sp>
      <p:sp>
        <p:nvSpPr>
          <p:cNvPr id="234" name="–Meḥmed ʿAlī"/>
          <p:cNvSpPr txBox="1">
            <a:spLocks noGrp="1"/>
          </p:cNvSpPr>
          <p:nvPr>
            <p:ph type="body" idx="21"/>
          </p:nvPr>
        </p:nvSpPr>
        <p:spPr>
          <a:xfrm>
            <a:off x="1213381" y="7681319"/>
            <a:ext cx="3279680" cy="457201"/>
          </a:xfrm>
          <a:prstGeom prst="rect">
            <a:avLst/>
          </a:prstGeom>
        </p:spPr>
        <p:txBody>
          <a:bodyPr/>
          <a:lstStyle/>
          <a:p>
            <a:r>
              <a:t>–Meḥmed ʿAlī</a:t>
            </a:r>
          </a:p>
        </p:txBody>
      </p:sp>
      <p:pic>
        <p:nvPicPr>
          <p:cNvPr id="235" name="Image" descr="Image"/>
          <p:cNvPicPr>
            <a:picLocks noChangeAspect="1"/>
          </p:cNvPicPr>
          <p:nvPr/>
        </p:nvPicPr>
        <p:blipFill>
          <a:blip r:embed="rId3"/>
          <a:stretch>
            <a:fillRect/>
          </a:stretch>
        </p:blipFill>
        <p:spPr>
          <a:xfrm>
            <a:off x="5378749" y="-1"/>
            <a:ext cx="7668769" cy="9753601"/>
          </a:xfrm>
          <a:prstGeom prst="rect">
            <a:avLst/>
          </a:prstGeom>
          <a:ln w="88900">
            <a:miter lim="400000"/>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a14="http://schemas.microsoft.com/office/drawing/2010/main" xmlns:m="http://schemas.openxmlformats.org/officeDocument/2006/math"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Meḥmed ʿAlî"/>
          <p:cNvSpPr txBox="1">
            <a:spLocks noGrp="1"/>
          </p:cNvSpPr>
          <p:nvPr>
            <p:ph type="body" idx="21"/>
          </p:nvPr>
        </p:nvSpPr>
        <p:spPr>
          <a:prstGeom prst="rect">
            <a:avLst/>
          </a:prstGeom>
        </p:spPr>
        <p:txBody>
          <a:bodyPr/>
          <a:lstStyle/>
          <a:p>
            <a:r>
              <a:t>–Meḥmed ʿAlî</a:t>
            </a:r>
          </a:p>
        </p:txBody>
      </p:sp>
      <p:sp>
        <p:nvSpPr>
          <p:cNvPr id="240" name="“They will not believe they are safe — their children will.”"/>
          <p:cNvSpPr txBox="1">
            <a:spLocks noGrp="1"/>
          </p:cNvSpPr>
          <p:nvPr>
            <p:ph type="body" idx="22"/>
          </p:nvPr>
        </p:nvSpPr>
        <p:spPr>
          <a:xfrm>
            <a:off x="247286" y="3895749"/>
            <a:ext cx="4846762" cy="1962102"/>
          </a:xfrm>
          <a:prstGeom prst="rect">
            <a:avLst/>
          </a:prstGeom>
        </p:spPr>
        <p:txBody>
          <a:bodyPr/>
          <a:lstStyle>
            <a:lvl1pPr>
              <a:defRPr>
                <a:latin typeface="Chalkboard"/>
                <a:ea typeface="Chalkboard"/>
                <a:cs typeface="Chalkboard"/>
                <a:sym typeface="Chalkboard"/>
              </a:defRPr>
            </a:lvl1pPr>
          </a:lstStyle>
          <a:p>
            <a:r>
              <a:t>“They will not believe they are safe — their children will.”</a:t>
            </a:r>
          </a:p>
        </p:txBody>
      </p:sp>
      <p:pic>
        <p:nvPicPr>
          <p:cNvPr id="241" name="Image" descr="Image"/>
          <p:cNvPicPr>
            <a:picLocks noChangeAspect="1"/>
          </p:cNvPicPr>
          <p:nvPr/>
        </p:nvPicPr>
        <p:blipFill>
          <a:blip r:embed="rId3"/>
          <a:stretch>
            <a:fillRect/>
          </a:stretch>
        </p:blipFill>
        <p:spPr>
          <a:xfrm>
            <a:off x="5378749" y="-1"/>
            <a:ext cx="7668769" cy="9753601"/>
          </a:xfrm>
          <a:prstGeom prst="rect">
            <a:avLst/>
          </a:prstGeom>
          <a:ln w="88900">
            <a:miter lim="400000"/>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a14="http://schemas.microsoft.com/office/drawing/2010/main" xmlns:m="http://schemas.openxmlformats.org/officeDocument/2006/math"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Joseph Hekekyān"/>
          <p:cNvSpPr txBox="1">
            <a:spLocks noGrp="1"/>
          </p:cNvSpPr>
          <p:nvPr>
            <p:ph type="body" idx="21"/>
          </p:nvPr>
        </p:nvSpPr>
        <p:spPr>
          <a:xfrm>
            <a:off x="2610536" y="7855598"/>
            <a:ext cx="10464801" cy="571501"/>
          </a:xfrm>
          <a:prstGeom prst="rect">
            <a:avLst/>
          </a:prstGeom>
        </p:spPr>
        <p:txBody>
          <a:bodyPr/>
          <a:lstStyle/>
          <a:p>
            <a:r>
              <a:t>–Joseph Hekekyān</a:t>
            </a:r>
          </a:p>
        </p:txBody>
      </p:sp>
      <p:sp>
        <p:nvSpPr>
          <p:cNvPr id="246" name="“A country cannot be rich without being well governed […] unless these laws be made by the people themselves, they will never be enforced without many coercive measures […] this […] tends more to the debasement of a people than their subversion by foreig"/>
          <p:cNvSpPr txBox="1">
            <a:spLocks noGrp="1"/>
          </p:cNvSpPr>
          <p:nvPr>
            <p:ph type="body" idx="22"/>
          </p:nvPr>
        </p:nvSpPr>
        <p:spPr>
          <a:xfrm>
            <a:off x="3831641" y="2339999"/>
            <a:ext cx="8022591" cy="5073602"/>
          </a:xfrm>
          <a:prstGeom prst="rect">
            <a:avLst/>
          </a:prstGeom>
        </p:spPr>
        <p:txBody>
          <a:bodyPr/>
          <a:lstStyle>
            <a:lvl1pPr>
              <a:defRPr>
                <a:latin typeface="Chalkboard"/>
                <a:ea typeface="Chalkboard"/>
                <a:cs typeface="Chalkboard"/>
                <a:sym typeface="Chalkboard"/>
              </a:defRPr>
            </a:lvl1pPr>
          </a:lstStyle>
          <a:p>
            <a:r>
              <a:t>“A country cannot be rich without being well governed […] unless these laws be made by the people themselves, they will never be enforced without many coercive measures […] this […] tends more to the debasement of a people than their subversion by foreign arms”</a:t>
            </a:r>
          </a:p>
        </p:txBody>
      </p:sp>
      <p:pic>
        <p:nvPicPr>
          <p:cNvPr id="247" name="Image" descr="Image"/>
          <p:cNvPicPr>
            <a:picLocks noChangeAspect="1"/>
          </p:cNvPicPr>
          <p:nvPr/>
        </p:nvPicPr>
        <p:blipFill>
          <a:blip r:embed="rId3"/>
          <a:stretch>
            <a:fillRect/>
          </a:stretch>
        </p:blipFill>
        <p:spPr>
          <a:xfrm>
            <a:off x="-477983" y="-19461"/>
            <a:ext cx="3810001" cy="5105401"/>
          </a:xfrm>
          <a:prstGeom prst="rect">
            <a:avLst/>
          </a:prstGeom>
          <a:ln w="889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1" name="Image" descr="Image"/>
          <p:cNvPicPr>
            <a:picLocks noChangeAspect="1"/>
          </p:cNvPicPr>
          <p:nvPr/>
        </p:nvPicPr>
        <p:blipFill>
          <a:blip r:embed="rId3"/>
          <a:stretch>
            <a:fillRect/>
          </a:stretch>
        </p:blipFill>
        <p:spPr>
          <a:xfrm>
            <a:off x="790617" y="565260"/>
            <a:ext cx="11423566" cy="8623080"/>
          </a:xfrm>
          <a:prstGeom prst="rect">
            <a:avLst/>
          </a:prstGeom>
          <a:ln w="889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EG: konsekvensene"/>
          <p:cNvSpPr txBox="1">
            <a:spLocks noGrp="1"/>
          </p:cNvSpPr>
          <p:nvPr>
            <p:ph type="title"/>
          </p:nvPr>
        </p:nvSpPr>
        <p:spPr>
          <a:prstGeom prst="rect">
            <a:avLst/>
          </a:prstGeom>
        </p:spPr>
        <p:txBody>
          <a:bodyPr/>
          <a:lstStyle/>
          <a:p>
            <a:r>
              <a:t>EG: konsekvensene</a:t>
            </a:r>
          </a:p>
        </p:txBody>
      </p:sp>
      <p:sp>
        <p:nvSpPr>
          <p:cNvPr id="256" name="Store sosiale omveltninger (eiendomsforhold, verneplikt, tvangsarbeid, utarmede bønder søker arbeid i byene, nye sosio-økon. klasser)…"/>
          <p:cNvSpPr txBox="1">
            <a:spLocks noGrp="1"/>
          </p:cNvSpPr>
          <p:nvPr>
            <p:ph type="body" idx="1"/>
          </p:nvPr>
        </p:nvSpPr>
        <p:spPr>
          <a:prstGeom prst="rect">
            <a:avLst/>
          </a:prstGeom>
        </p:spPr>
        <p:txBody>
          <a:bodyPr/>
          <a:lstStyle/>
          <a:p>
            <a:pPr marL="201168" indent="-201168" defTabSz="402336">
              <a:spcBef>
                <a:spcPts val="3100"/>
              </a:spcBef>
              <a:defRPr sz="3168"/>
            </a:pPr>
            <a:r>
              <a:t>Store sosiale omveltninger (eiendomsforhold, verneplikt, tvangsarbeid, utarmede bønder søker arbeid i byene, nye sosio-økon. klasser)</a:t>
            </a:r>
          </a:p>
          <a:p>
            <a:pPr marL="201168" indent="-201168" defTabSz="402336">
              <a:spcBef>
                <a:spcPts val="3100"/>
              </a:spcBef>
              <a:defRPr sz="3168"/>
            </a:pPr>
            <a:r>
              <a:t>Avhengighet fra bomull-marked/-priser vokser</a:t>
            </a:r>
          </a:p>
          <a:p>
            <a:pPr marL="201168" indent="-201168" defTabSz="402336">
              <a:spcBef>
                <a:spcPts val="3100"/>
              </a:spcBef>
              <a:defRPr sz="3168"/>
            </a:pPr>
            <a:r>
              <a:t>US borgerkrig 1861-65 → bomull-boom i EG → lån for finansiering av infrastruktur (Suez-kanal m.fl.) &amp;c → 1865 bomullpris kollapser + 1873 depresjon → 1876 statsbankerott → « Caisse de la dette publique » (GB/FR finanskontroll) → ʿUrābī-opprør 1881 → Britisk okkupasjon 1882</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N"/>
          <p:cNvSpPr txBox="1">
            <a:spLocks noGrp="1"/>
          </p:cNvSpPr>
          <p:nvPr>
            <p:ph type="title"/>
          </p:nvPr>
        </p:nvSpPr>
        <p:spPr>
          <a:prstGeom prst="rect">
            <a:avLst/>
          </a:prstGeom>
        </p:spPr>
        <p:txBody>
          <a:bodyPr/>
          <a:lstStyle/>
          <a:p>
            <a:r>
              <a:t>TN</a:t>
            </a:r>
          </a:p>
        </p:txBody>
      </p:sp>
      <p:pic>
        <p:nvPicPr>
          <p:cNvPr id="261" name="Image" descr="Image"/>
          <p:cNvPicPr>
            <a:picLocks noChangeAspect="1"/>
          </p:cNvPicPr>
          <p:nvPr/>
        </p:nvPicPr>
        <p:blipFill>
          <a:blip r:embed="rId3">
            <a:alphaModFix amt="42516"/>
          </a:blip>
          <a:srcRect l="85" t="91" r="141" b="121"/>
          <a:stretch>
            <a:fillRect/>
          </a:stretch>
        </p:blipFill>
        <p:spPr>
          <a:xfrm>
            <a:off x="9013758" y="1895673"/>
            <a:ext cx="4837511" cy="5962254"/>
          </a:xfrm>
          <a:custGeom>
            <a:avLst/>
            <a:gdLst/>
            <a:ahLst/>
            <a:cxnLst>
              <a:cxn ang="0">
                <a:pos x="wd2" y="hd2"/>
              </a:cxn>
              <a:cxn ang="5400000">
                <a:pos x="wd2" y="hd2"/>
              </a:cxn>
              <a:cxn ang="10800000">
                <a:pos x="wd2" y="hd2"/>
              </a:cxn>
              <a:cxn ang="16200000">
                <a:pos x="wd2" y="hd2"/>
              </a:cxn>
            </a:cxnLst>
            <a:rect l="0" t="0" r="r" b="b"/>
            <a:pathLst>
              <a:path w="21600" h="21600" extrusionOk="0">
                <a:moveTo>
                  <a:pt x="10540" y="0"/>
                </a:moveTo>
                <a:cubicBezTo>
                  <a:pt x="9506" y="14"/>
                  <a:pt x="9050" y="36"/>
                  <a:pt x="9059" y="69"/>
                </a:cubicBezTo>
                <a:cubicBezTo>
                  <a:pt x="9072" y="118"/>
                  <a:pt x="8773" y="226"/>
                  <a:pt x="8394" y="311"/>
                </a:cubicBezTo>
                <a:cubicBezTo>
                  <a:pt x="7380" y="537"/>
                  <a:pt x="5849" y="1182"/>
                  <a:pt x="4941" y="1766"/>
                </a:cubicBezTo>
                <a:cubicBezTo>
                  <a:pt x="2710" y="3199"/>
                  <a:pt x="1051" y="5521"/>
                  <a:pt x="392" y="8128"/>
                </a:cubicBezTo>
                <a:cubicBezTo>
                  <a:pt x="279" y="8574"/>
                  <a:pt x="154" y="8879"/>
                  <a:pt x="90" y="8867"/>
                </a:cubicBezTo>
                <a:cubicBezTo>
                  <a:pt x="44" y="8858"/>
                  <a:pt x="17" y="9549"/>
                  <a:pt x="0" y="10957"/>
                </a:cubicBezTo>
                <a:cubicBezTo>
                  <a:pt x="17" y="12289"/>
                  <a:pt x="47" y="12828"/>
                  <a:pt x="96" y="12819"/>
                </a:cubicBezTo>
                <a:cubicBezTo>
                  <a:pt x="166" y="12807"/>
                  <a:pt x="280" y="13077"/>
                  <a:pt x="392" y="13520"/>
                </a:cubicBezTo>
                <a:cubicBezTo>
                  <a:pt x="796" y="15118"/>
                  <a:pt x="1829" y="17041"/>
                  <a:pt x="2851" y="18098"/>
                </a:cubicBezTo>
                <a:cubicBezTo>
                  <a:pt x="3131" y="18386"/>
                  <a:pt x="3360" y="18668"/>
                  <a:pt x="3360" y="18726"/>
                </a:cubicBezTo>
                <a:cubicBezTo>
                  <a:pt x="3360" y="18783"/>
                  <a:pt x="3410" y="18831"/>
                  <a:pt x="3472" y="18831"/>
                </a:cubicBezTo>
                <a:cubicBezTo>
                  <a:pt x="3630" y="18831"/>
                  <a:pt x="4230" y="19348"/>
                  <a:pt x="4148" y="19415"/>
                </a:cubicBezTo>
                <a:cubicBezTo>
                  <a:pt x="4111" y="19445"/>
                  <a:pt x="4135" y="19469"/>
                  <a:pt x="4202" y="19469"/>
                </a:cubicBezTo>
                <a:cubicBezTo>
                  <a:pt x="4268" y="19469"/>
                  <a:pt x="4588" y="19644"/>
                  <a:pt x="4912" y="19857"/>
                </a:cubicBezTo>
                <a:cubicBezTo>
                  <a:pt x="5237" y="20071"/>
                  <a:pt x="5839" y="20401"/>
                  <a:pt x="6250" y="20592"/>
                </a:cubicBezTo>
                <a:cubicBezTo>
                  <a:pt x="7037" y="20957"/>
                  <a:pt x="8702" y="21458"/>
                  <a:pt x="9151" y="21463"/>
                </a:cubicBezTo>
                <a:cubicBezTo>
                  <a:pt x="9297" y="21465"/>
                  <a:pt x="9444" y="21503"/>
                  <a:pt x="9477" y="21547"/>
                </a:cubicBezTo>
                <a:cubicBezTo>
                  <a:pt x="9494" y="21569"/>
                  <a:pt x="9933" y="21587"/>
                  <a:pt x="10721" y="21600"/>
                </a:cubicBezTo>
                <a:cubicBezTo>
                  <a:pt x="11611" y="21587"/>
                  <a:pt x="12216" y="21572"/>
                  <a:pt x="12259" y="21554"/>
                </a:cubicBezTo>
                <a:cubicBezTo>
                  <a:pt x="12353" y="21514"/>
                  <a:pt x="12723" y="21421"/>
                  <a:pt x="13080" y="21348"/>
                </a:cubicBezTo>
                <a:cubicBezTo>
                  <a:pt x="13437" y="21276"/>
                  <a:pt x="14075" y="21093"/>
                  <a:pt x="14497" y="20944"/>
                </a:cubicBezTo>
                <a:cubicBezTo>
                  <a:pt x="14920" y="20795"/>
                  <a:pt x="15308" y="20696"/>
                  <a:pt x="15362" y="20723"/>
                </a:cubicBezTo>
                <a:cubicBezTo>
                  <a:pt x="15416" y="20750"/>
                  <a:pt x="15434" y="20736"/>
                  <a:pt x="15399" y="20691"/>
                </a:cubicBezTo>
                <a:cubicBezTo>
                  <a:pt x="15331" y="20602"/>
                  <a:pt x="16278" y="20074"/>
                  <a:pt x="16514" y="20070"/>
                </a:cubicBezTo>
                <a:cubicBezTo>
                  <a:pt x="16595" y="20069"/>
                  <a:pt x="16663" y="20032"/>
                  <a:pt x="16665" y="19988"/>
                </a:cubicBezTo>
                <a:cubicBezTo>
                  <a:pt x="16668" y="19887"/>
                  <a:pt x="18407" y="18479"/>
                  <a:pt x="18506" y="18497"/>
                </a:cubicBezTo>
                <a:cubicBezTo>
                  <a:pt x="18547" y="18505"/>
                  <a:pt x="18569" y="18482"/>
                  <a:pt x="18556" y="18445"/>
                </a:cubicBezTo>
                <a:cubicBezTo>
                  <a:pt x="18520" y="18351"/>
                  <a:pt x="19359" y="17393"/>
                  <a:pt x="19477" y="17393"/>
                </a:cubicBezTo>
                <a:cubicBezTo>
                  <a:pt x="19531" y="17393"/>
                  <a:pt x="19554" y="17363"/>
                  <a:pt x="19527" y="17327"/>
                </a:cubicBezTo>
                <a:cubicBezTo>
                  <a:pt x="19499" y="17291"/>
                  <a:pt x="19697" y="16905"/>
                  <a:pt x="19966" y="16469"/>
                </a:cubicBezTo>
                <a:cubicBezTo>
                  <a:pt x="20694" y="15291"/>
                  <a:pt x="21433" y="13238"/>
                  <a:pt x="21433" y="12397"/>
                </a:cubicBezTo>
                <a:cubicBezTo>
                  <a:pt x="21433" y="12250"/>
                  <a:pt x="21479" y="12109"/>
                  <a:pt x="21533" y="12082"/>
                </a:cubicBezTo>
                <a:cubicBezTo>
                  <a:pt x="21561" y="12067"/>
                  <a:pt x="21584" y="11619"/>
                  <a:pt x="21600" y="10804"/>
                </a:cubicBezTo>
                <a:cubicBezTo>
                  <a:pt x="21584" y="9989"/>
                  <a:pt x="21561" y="9540"/>
                  <a:pt x="21533" y="9525"/>
                </a:cubicBezTo>
                <a:cubicBezTo>
                  <a:pt x="21479" y="9498"/>
                  <a:pt x="21433" y="9367"/>
                  <a:pt x="21433" y="9234"/>
                </a:cubicBezTo>
                <a:cubicBezTo>
                  <a:pt x="21433" y="9100"/>
                  <a:pt x="21343" y="8626"/>
                  <a:pt x="21231" y="8180"/>
                </a:cubicBezTo>
                <a:cubicBezTo>
                  <a:pt x="20233" y="4177"/>
                  <a:pt x="17009" y="1081"/>
                  <a:pt x="12995" y="270"/>
                </a:cubicBezTo>
                <a:cubicBezTo>
                  <a:pt x="12494" y="169"/>
                  <a:pt x="12056" y="62"/>
                  <a:pt x="12020" y="33"/>
                </a:cubicBezTo>
                <a:cubicBezTo>
                  <a:pt x="12004" y="20"/>
                  <a:pt x="11409" y="9"/>
                  <a:pt x="10540" y="0"/>
                </a:cubicBezTo>
                <a:close/>
              </a:path>
            </a:pathLst>
          </a:custGeom>
          <a:ln w="88900">
            <a:miter lim="400000"/>
          </a:ln>
        </p:spPr>
      </p:pic>
      <p:sp>
        <p:nvSpPr>
          <p:cNvPr id="262" name="Militærreformer (FR modell: verneplikt)…"/>
          <p:cNvSpPr txBox="1">
            <a:spLocks noGrp="1"/>
          </p:cNvSpPr>
          <p:nvPr>
            <p:ph type="body" idx="1"/>
          </p:nvPr>
        </p:nvSpPr>
        <p:spPr>
          <a:prstGeom prst="rect">
            <a:avLst/>
          </a:prstGeom>
        </p:spPr>
        <p:txBody>
          <a:bodyPr/>
          <a:lstStyle/>
          <a:p>
            <a:r>
              <a:rPr>
                <a:solidFill>
                  <a:srgbClr val="FF2600"/>
                </a:solidFill>
              </a:rPr>
              <a:t>Militær</a:t>
            </a:r>
            <a:r>
              <a:t>reformer (FR modell: verneplikt)</a:t>
            </a:r>
          </a:p>
          <a:p>
            <a:r>
              <a:rPr>
                <a:solidFill>
                  <a:srgbClr val="FF2600"/>
                </a:solidFill>
              </a:rPr>
              <a:t>Skatt</a:t>
            </a:r>
            <a:r>
              <a:t>ereformer</a:t>
            </a:r>
          </a:p>
          <a:p>
            <a:r>
              <a:rPr>
                <a:solidFill>
                  <a:srgbClr val="FF2600"/>
                </a:solidFill>
              </a:rPr>
              <a:t>Utdanning</a:t>
            </a:r>
            <a:r>
              <a:t>sreformer (sekulær; FR modell)</a:t>
            </a:r>
          </a:p>
          <a:p>
            <a:r>
              <a:rPr>
                <a:solidFill>
                  <a:srgbClr val="FF2600"/>
                </a:solidFill>
              </a:rPr>
              <a:t>Gjeld</a:t>
            </a:r>
            <a:r>
              <a:t> for å finansiere reformene</a:t>
            </a:r>
          </a:p>
          <a:p>
            <a:pPr marL="0" indent="0">
              <a:buSzTx/>
              <a:buNone/>
            </a:pPr>
            <a:r>
              <a:t>→ Stats</a:t>
            </a:r>
            <a:r>
              <a:rPr>
                <a:solidFill>
                  <a:srgbClr val="FF2600"/>
                </a:solidFill>
              </a:rPr>
              <a:t>bankerott</a:t>
            </a:r>
            <a:r>
              <a:t> 1869</a:t>
            </a:r>
          </a:p>
          <a:p>
            <a:pPr marL="0" indent="0">
              <a:buSzTx/>
              <a:buNone/>
            </a:pPr>
            <a:r>
              <a:t>→ </a:t>
            </a:r>
            <a:r>
              <a:rPr>
                <a:solidFill>
                  <a:srgbClr val="FF2600"/>
                </a:solidFill>
              </a:rPr>
              <a:t>europ. kontroll</a:t>
            </a:r>
            <a:r>
              <a:t>/protektorat 1881</a:t>
            </a:r>
          </a:p>
        </p:txBody>
      </p:sp>
      <p:sp>
        <p:nvSpPr>
          <p:cNvPr id="263" name="Aḥmad Bey (r. 1837–55)"/>
          <p:cNvSpPr txBox="1"/>
          <p:nvPr/>
        </p:nvSpPr>
        <p:spPr>
          <a:xfrm>
            <a:off x="9989922" y="7891646"/>
            <a:ext cx="2885183" cy="368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7999"/>
              </a:lnSpc>
              <a:defRPr sz="1800">
                <a:solidFill>
                  <a:srgbClr val="000000"/>
                </a:solidFill>
              </a:defRPr>
            </a:lvl1pPr>
          </a:lstStyle>
          <a:p>
            <a:r>
              <a:t>Aḥmad Bey (r. 1837–55)</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Image" descr="Image"/>
          <p:cNvPicPr>
            <a:picLocks noChangeAspect="1"/>
          </p:cNvPicPr>
          <p:nvPr/>
        </p:nvPicPr>
        <p:blipFill>
          <a:blip r:embed="rId3"/>
          <a:srcRect l="15431" r="15431"/>
          <a:stretch>
            <a:fillRect/>
          </a:stretch>
        </p:blipFill>
        <p:spPr>
          <a:xfrm>
            <a:off x="-37686" y="-67866"/>
            <a:ext cx="6837353" cy="9889443"/>
          </a:xfrm>
          <a:prstGeom prst="rect">
            <a:avLst/>
          </a:prstGeom>
          <a:ln w="88900">
            <a:miter lim="400000"/>
          </a:ln>
        </p:spPr>
      </p:pic>
      <p:sp>
        <p:nvSpPr>
          <p:cNvPr id="268" name="Īrān"/>
          <p:cNvSpPr txBox="1">
            <a:spLocks noGrp="1"/>
          </p:cNvSpPr>
          <p:nvPr>
            <p:ph type="title"/>
          </p:nvPr>
        </p:nvSpPr>
        <p:spPr>
          <a:xfrm>
            <a:off x="4076648" y="203200"/>
            <a:ext cx="10464801" cy="2540000"/>
          </a:xfrm>
          <a:prstGeom prst="rect">
            <a:avLst/>
          </a:prstGeom>
        </p:spPr>
        <p:txBody>
          <a:bodyPr/>
          <a:lstStyle/>
          <a:p>
            <a:r>
              <a:t>Īrān</a:t>
            </a:r>
          </a:p>
        </p:txBody>
      </p:sp>
      <p:sp>
        <p:nvSpPr>
          <p:cNvPr id="269" name="ødelagt etter 1700-t krigene…"/>
          <p:cNvSpPr txBox="1">
            <a:spLocks noGrp="1"/>
          </p:cNvSpPr>
          <p:nvPr>
            <p:ph type="body" sz="half" idx="1"/>
          </p:nvPr>
        </p:nvSpPr>
        <p:spPr>
          <a:xfrm>
            <a:off x="6888505" y="2768600"/>
            <a:ext cx="6597962" cy="5740400"/>
          </a:xfrm>
          <a:prstGeom prst="rect">
            <a:avLst/>
          </a:prstGeom>
        </p:spPr>
        <p:txBody>
          <a:bodyPr/>
          <a:lstStyle/>
          <a:p>
            <a:r>
              <a:t>ødelagt etter 1700-t krigene</a:t>
            </a:r>
          </a:p>
          <a:p>
            <a:r>
              <a:t>svak og lite dyptgående sentralmakt</a:t>
            </a:r>
          </a:p>
          <a:p>
            <a:r>
              <a:t>“stuck” mellom GB &amp; RU</a:t>
            </a:r>
          </a:p>
        </p:txBody>
      </p:sp>
      <p:sp>
        <p:nvSpPr>
          <p:cNvPr id="270" name="ناصر الدين شاه…"/>
          <p:cNvSpPr txBox="1"/>
          <p:nvPr/>
        </p:nvSpPr>
        <p:spPr>
          <a:xfrm>
            <a:off x="6846005" y="8026940"/>
            <a:ext cx="6152550"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2200">
                <a:solidFill>
                  <a:srgbClr val="000000"/>
                </a:solidFill>
              </a:defRPr>
            </a:pPr>
            <a:r>
              <a:rPr sz="3600">
                <a:latin typeface="IranNastaliq"/>
                <a:ea typeface="IranNastaliq"/>
                <a:cs typeface="IranNastaliq"/>
                <a:sym typeface="IranNastaliq"/>
              </a:rPr>
              <a:t>ناصر الدين شاه </a:t>
            </a:r>
          </a:p>
          <a:p>
            <a:pPr algn="l">
              <a:defRPr sz="2200">
                <a:solidFill>
                  <a:srgbClr val="000000"/>
                </a:solidFill>
              </a:defRPr>
            </a:pPr>
            <a:r>
              <a:t>Nāṣer od-Din Shāh (r. 1831-96)</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Image" descr="Image"/>
          <p:cNvPicPr>
            <a:picLocks noChangeAspect="1"/>
          </p:cNvPicPr>
          <p:nvPr/>
        </p:nvPicPr>
        <p:blipFill>
          <a:blip r:embed="rId3"/>
          <a:stretch>
            <a:fillRect/>
          </a:stretch>
        </p:blipFill>
        <p:spPr>
          <a:xfrm>
            <a:off x="635250" y="0"/>
            <a:ext cx="11734300" cy="9753600"/>
          </a:xfrm>
          <a:prstGeom prst="rect">
            <a:avLst/>
          </a:prstGeom>
          <a:ln w="889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Image" descr="Image"/>
          <p:cNvPicPr>
            <a:picLocks noChangeAspect="1"/>
          </p:cNvPicPr>
          <p:nvPr/>
        </p:nvPicPr>
        <p:blipFill>
          <a:blip r:embed="rId3"/>
          <a:stretch>
            <a:fillRect/>
          </a:stretch>
        </p:blipFill>
        <p:spPr>
          <a:xfrm>
            <a:off x="-390683" y="2864575"/>
            <a:ext cx="5080001" cy="3467101"/>
          </a:xfrm>
          <a:prstGeom prst="rect">
            <a:avLst/>
          </a:prstGeom>
          <a:ln w="88900">
            <a:miter lim="400000"/>
          </a:ln>
        </p:spPr>
      </p:pic>
      <p:sp>
        <p:nvSpPr>
          <p:cNvPr id="279" name="Konsesjoner til GB…"/>
          <p:cNvSpPr txBox="1">
            <a:spLocks noGrp="1"/>
          </p:cNvSpPr>
          <p:nvPr>
            <p:ph type="title"/>
          </p:nvPr>
        </p:nvSpPr>
        <p:spPr>
          <a:xfrm>
            <a:off x="453882" y="203200"/>
            <a:ext cx="10464801" cy="2540000"/>
          </a:xfrm>
          <a:prstGeom prst="rect">
            <a:avLst/>
          </a:prstGeom>
        </p:spPr>
        <p:txBody>
          <a:bodyPr/>
          <a:lstStyle/>
          <a:p>
            <a:pPr algn="l"/>
            <a:r>
              <a:t>Konsesjoner til GB</a:t>
            </a:r>
          </a:p>
          <a:p>
            <a:pPr algn="l"/>
            <a:r>
              <a:t>(ekstra-store)</a:t>
            </a:r>
          </a:p>
        </p:txBody>
      </p:sp>
      <p:sp>
        <p:nvSpPr>
          <p:cNvPr id="280" name="1872 Reuter: jernbane &amp; annen infrastruktur, mineraler &amp; andre naturressurser; statsbank…"/>
          <p:cNvSpPr txBox="1">
            <a:spLocks noGrp="1"/>
          </p:cNvSpPr>
          <p:nvPr>
            <p:ph type="body" sz="half" idx="1"/>
          </p:nvPr>
        </p:nvSpPr>
        <p:spPr>
          <a:xfrm>
            <a:off x="4909949" y="5135931"/>
            <a:ext cx="6203786" cy="4245097"/>
          </a:xfrm>
          <a:prstGeom prst="rect">
            <a:avLst/>
          </a:prstGeom>
        </p:spPr>
        <p:txBody>
          <a:bodyPr/>
          <a:lstStyle/>
          <a:p>
            <a:pPr marL="180594" indent="-180594" defTabSz="361188">
              <a:spcBef>
                <a:spcPts val="2800"/>
              </a:spcBef>
              <a:defRPr sz="2844"/>
            </a:pPr>
            <a:r>
              <a:t>1872 </a:t>
            </a:r>
            <a:r>
              <a:rPr b="1"/>
              <a:t>Reuter</a:t>
            </a:r>
            <a:r>
              <a:t>: jernbane &amp; annen infrastruktur, mineraler &amp; andre naturressurser; statsbank</a:t>
            </a:r>
          </a:p>
          <a:p>
            <a:pPr marL="180594" indent="-180594" defTabSz="361188">
              <a:spcBef>
                <a:spcPts val="2800"/>
              </a:spcBef>
              <a:defRPr sz="2844"/>
            </a:pPr>
            <a:r>
              <a:t>1890 </a:t>
            </a:r>
            <a:r>
              <a:rPr b="1"/>
              <a:t>Tobakk</a:t>
            </a:r>
            <a:r>
              <a:t> → «Tobakkopprør»</a:t>
            </a:r>
          </a:p>
          <a:p>
            <a:pPr marL="180594" indent="-180594" defTabSz="361188">
              <a:spcBef>
                <a:spcPts val="2800"/>
              </a:spcBef>
              <a:defRPr sz="2844"/>
            </a:pPr>
            <a:r>
              <a:t>1901 </a:t>
            </a:r>
            <a:r>
              <a:rPr b="1"/>
              <a:t>Olje</a:t>
            </a:r>
            <a:r>
              <a:t>. Funn 1908;         1913 kommersiell;                      1914: GB regjering tar over 51%</a:t>
            </a:r>
          </a:p>
        </p:txBody>
      </p:sp>
      <p:pic>
        <p:nvPicPr>
          <p:cNvPr id="281" name="Image" descr="Image"/>
          <p:cNvPicPr>
            <a:picLocks noChangeAspect="1"/>
          </p:cNvPicPr>
          <p:nvPr/>
        </p:nvPicPr>
        <p:blipFill>
          <a:blip r:embed="rId4"/>
          <a:stretch>
            <a:fillRect/>
          </a:stretch>
        </p:blipFill>
        <p:spPr>
          <a:xfrm>
            <a:off x="7069649" y="1370472"/>
            <a:ext cx="6616701" cy="3695701"/>
          </a:xfrm>
          <a:prstGeom prst="rect">
            <a:avLst/>
          </a:prstGeom>
          <a:ln w="889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Image" descr="Image"/>
          <p:cNvPicPr>
            <a:picLocks noChangeAspect="1"/>
          </p:cNvPicPr>
          <p:nvPr/>
        </p:nvPicPr>
        <p:blipFill>
          <a:blip r:embed="rId3"/>
          <a:stretch>
            <a:fillRect/>
          </a:stretch>
        </p:blipFill>
        <p:spPr>
          <a:xfrm>
            <a:off x="6687756" y="50800"/>
            <a:ext cx="7904217" cy="9753600"/>
          </a:xfrm>
          <a:prstGeom prst="rect">
            <a:avLst/>
          </a:prstGeom>
          <a:ln w="88900">
            <a:miter lim="400000"/>
          </a:ln>
        </p:spPr>
      </p:pic>
      <p:sp>
        <p:nvSpPr>
          <p:cNvPr id="286" name="«Imperialisme»"/>
          <p:cNvSpPr txBox="1">
            <a:spLocks noGrp="1"/>
          </p:cNvSpPr>
          <p:nvPr>
            <p:ph type="title"/>
          </p:nvPr>
        </p:nvSpPr>
        <p:spPr>
          <a:xfrm>
            <a:off x="-1362626" y="203200"/>
            <a:ext cx="10464801" cy="2540001"/>
          </a:xfrm>
          <a:prstGeom prst="rect">
            <a:avLst/>
          </a:prstGeom>
        </p:spPr>
        <p:txBody>
          <a:bodyPr/>
          <a:lstStyle/>
          <a:p>
            <a:r>
              <a:t>«Imperialisme»</a:t>
            </a:r>
          </a:p>
        </p:txBody>
      </p:sp>
      <p:sp>
        <p:nvSpPr>
          <p:cNvPr id="287" name="etablere økonomisk (&amp; ved behov: politisk, sosial, kulturell) kontroll over andre lands/samfunns vitale ressurser, for å…"/>
          <p:cNvSpPr txBox="1">
            <a:spLocks noGrp="1"/>
          </p:cNvSpPr>
          <p:nvPr>
            <p:ph type="body" sz="half" idx="1"/>
          </p:nvPr>
        </p:nvSpPr>
        <p:spPr>
          <a:xfrm>
            <a:off x="451464" y="2057399"/>
            <a:ext cx="6836621" cy="7400671"/>
          </a:xfrm>
          <a:prstGeom prst="rect">
            <a:avLst/>
          </a:prstGeom>
        </p:spPr>
        <p:txBody>
          <a:bodyPr/>
          <a:lstStyle/>
          <a:p>
            <a:pPr marL="468630" indent="-468630" defTabSz="374904">
              <a:spcBef>
                <a:spcPts val="2900"/>
              </a:spcBef>
              <a:buChar char="‣"/>
              <a:defRPr sz="2952"/>
            </a:pPr>
            <a:r>
              <a:t>etablere økonomisk (&amp; ved behov: politisk, sosial, kulturell) kontroll over andre lands/samfunns vitale ressurser, for å</a:t>
            </a:r>
          </a:p>
          <a:p>
            <a:pPr marL="937260" lvl="1" indent="-468630" defTabSz="374904">
              <a:spcBef>
                <a:spcPts val="2900"/>
              </a:spcBef>
              <a:buSzPct val="100000"/>
              <a:buChar char="‣"/>
              <a:defRPr sz="2952"/>
            </a:pPr>
            <a:r>
              <a:t>vinne tilgang til billige råvarer &amp; eksterne markeder (ettersom det interne marked mettes);</a:t>
            </a:r>
          </a:p>
          <a:p>
            <a:pPr marL="937260" lvl="1" indent="-468630" defTabSz="374904">
              <a:spcBef>
                <a:spcPts val="2900"/>
              </a:spcBef>
              <a:buSzPct val="100000"/>
              <a:buChar char="‣"/>
              <a:defRPr sz="2952"/>
            </a:pPr>
            <a:r>
              <a:t>øke egen vekt på verdensmarked / mot rivaliserende stater;</a:t>
            </a:r>
          </a:p>
          <a:p>
            <a:pPr marL="937260" lvl="1" indent="-468630" defTabSz="374904">
              <a:spcBef>
                <a:spcPts val="2900"/>
              </a:spcBef>
              <a:buSzPct val="100000"/>
              <a:buChar char="‣"/>
              <a:defRPr sz="2952"/>
            </a:pPr>
            <a:r>
              <a:t>opprettholde maktsystemet hjemme (subsidiere/tilfredsstille egen befolkning).</a:t>
            </a:r>
          </a:p>
        </p:txBody>
      </p:sp>
      <p:sp>
        <p:nvSpPr>
          <p:cNvPr id="288" name="Cecil Rhodes…"/>
          <p:cNvSpPr txBox="1"/>
          <p:nvPr/>
        </p:nvSpPr>
        <p:spPr>
          <a:xfrm>
            <a:off x="7605779" y="1841749"/>
            <a:ext cx="2194248" cy="1312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17999"/>
              </a:lnSpc>
              <a:defRPr sz="1800">
                <a:solidFill>
                  <a:schemeClr val="accent5">
                    <a:hueOff val="457874"/>
                    <a:satOff val="-29218"/>
                    <a:lumOff val="-29125"/>
                  </a:schemeClr>
                </a:solidFill>
              </a:defRPr>
            </a:pPr>
            <a:r>
              <a:t>Cecil Rhodes</a:t>
            </a:r>
          </a:p>
          <a:p>
            <a:pPr algn="r">
              <a:lnSpc>
                <a:spcPct val="117999"/>
              </a:lnSpc>
              <a:defRPr sz="1800">
                <a:solidFill>
                  <a:schemeClr val="accent5">
                    <a:hueOff val="457874"/>
                    <a:satOff val="-29218"/>
                    <a:lumOff val="-29125"/>
                  </a:schemeClr>
                </a:solidFill>
              </a:defRPr>
            </a:pPr>
            <a:r>
              <a:t>(1853-1902)</a:t>
            </a:r>
          </a:p>
          <a:p>
            <a:pPr algn="r">
              <a:lnSpc>
                <a:spcPct val="117999"/>
              </a:lnSpc>
              <a:defRPr sz="1800">
                <a:solidFill>
                  <a:schemeClr val="accent5">
                    <a:hueOff val="457874"/>
                    <a:satOff val="-29218"/>
                    <a:lumOff val="-29125"/>
                  </a:schemeClr>
                </a:solidFill>
              </a:defRPr>
            </a:pPr>
            <a:r>
              <a:t>brit. gruvemagnat</a:t>
            </a:r>
          </a:p>
          <a:p>
            <a:pPr algn="r">
              <a:lnSpc>
                <a:spcPct val="117999"/>
              </a:lnSpc>
              <a:defRPr sz="1800">
                <a:solidFill>
                  <a:schemeClr val="accent5">
                    <a:hueOff val="457874"/>
                    <a:satOff val="-29218"/>
                    <a:lumOff val="-29125"/>
                  </a:schemeClr>
                </a:solidFill>
              </a:defRPr>
            </a:pPr>
            <a:r>
              <a:t>&amp; erkeimperialist</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Image" descr="Image"/>
          <p:cNvPicPr>
            <a:picLocks noChangeAspect="1"/>
          </p:cNvPicPr>
          <p:nvPr/>
        </p:nvPicPr>
        <p:blipFill>
          <a:blip r:embed="rId3"/>
          <a:stretch>
            <a:fillRect/>
          </a:stretch>
        </p:blipFill>
        <p:spPr>
          <a:xfrm>
            <a:off x="6687756" y="50800"/>
            <a:ext cx="7904217" cy="9753600"/>
          </a:xfrm>
          <a:prstGeom prst="rect">
            <a:avLst/>
          </a:prstGeom>
          <a:ln w="88900">
            <a:miter lim="400000"/>
          </a:ln>
        </p:spPr>
      </p:pic>
      <p:sp>
        <p:nvSpPr>
          <p:cNvPr id="293" name="«Imperialisme»: kontekst"/>
          <p:cNvSpPr txBox="1">
            <a:spLocks noGrp="1"/>
          </p:cNvSpPr>
          <p:nvPr>
            <p:ph type="title"/>
          </p:nvPr>
        </p:nvSpPr>
        <p:spPr>
          <a:xfrm>
            <a:off x="-1437122" y="203200"/>
            <a:ext cx="10464801" cy="2540000"/>
          </a:xfrm>
          <a:prstGeom prst="rect">
            <a:avLst/>
          </a:prstGeom>
        </p:spPr>
        <p:txBody>
          <a:bodyPr/>
          <a:lstStyle>
            <a:lvl1pPr>
              <a:defRPr>
                <a:solidFill>
                  <a:srgbClr val="000000"/>
                </a:solidFill>
              </a:defRPr>
            </a:lvl1pPr>
          </a:lstStyle>
          <a:p>
            <a:r>
              <a:t>«Imperialisme»: kontekst</a:t>
            </a:r>
          </a:p>
        </p:txBody>
      </p:sp>
      <p:sp>
        <p:nvSpPr>
          <p:cNvPr id="294" name="Teknologiske gjennombrudd…"/>
          <p:cNvSpPr txBox="1">
            <a:spLocks noGrp="1"/>
          </p:cNvSpPr>
          <p:nvPr>
            <p:ph type="body" sz="half" idx="1"/>
          </p:nvPr>
        </p:nvSpPr>
        <p:spPr>
          <a:xfrm>
            <a:off x="215018" y="3554185"/>
            <a:ext cx="7478539" cy="5740401"/>
          </a:xfrm>
          <a:prstGeom prst="rect">
            <a:avLst/>
          </a:prstGeom>
        </p:spPr>
        <p:txBody>
          <a:bodyPr/>
          <a:lstStyle/>
          <a:p>
            <a:pPr marL="411480" indent="-411480" defTabSz="329184">
              <a:spcBef>
                <a:spcPts val="2500"/>
              </a:spcBef>
              <a:buChar char="‣"/>
              <a:defRPr sz="2592" u="sng"/>
            </a:pPr>
            <a:r>
              <a:t>Teknologiske gjennombrudd</a:t>
            </a:r>
          </a:p>
          <a:p>
            <a:pPr marL="0" indent="0" defTabSz="329184">
              <a:spcBef>
                <a:spcPts val="2500"/>
              </a:spcBef>
              <a:buSzTx/>
              <a:buNone/>
              <a:defRPr sz="2592"/>
            </a:pPr>
            <a:r>
              <a:t>→ Den andre industrielle revolusjonen</a:t>
            </a:r>
          </a:p>
          <a:p>
            <a:pPr marL="0" indent="0" defTabSz="329184">
              <a:spcBef>
                <a:spcPts val="2500"/>
              </a:spcBef>
              <a:buSzTx/>
              <a:buNone/>
              <a:defRPr sz="2592"/>
            </a:pPr>
            <a:r>
              <a:t>→ produktivitet øker</a:t>
            </a:r>
          </a:p>
          <a:p>
            <a:pPr marL="0" indent="0" defTabSz="329184">
              <a:spcBef>
                <a:spcPts val="2500"/>
              </a:spcBef>
              <a:buSzTx/>
              <a:buNone/>
              <a:defRPr sz="2592"/>
            </a:pPr>
            <a:r>
              <a:t>→ prisene faller; + sølvstandard gitt opp</a:t>
            </a:r>
          </a:p>
          <a:p>
            <a:pPr marL="0" indent="0" defTabSz="329184">
              <a:spcBef>
                <a:spcPts val="2500"/>
              </a:spcBef>
              <a:buSzTx/>
              <a:buNone/>
              <a:defRPr sz="2592"/>
            </a:pPr>
            <a:r>
              <a:t>→ «Den lange depresjonen» (1870t-1890t)</a:t>
            </a:r>
          </a:p>
          <a:p>
            <a:pPr marL="0" indent="0" defTabSz="329184">
              <a:spcBef>
                <a:spcPts val="4300"/>
              </a:spcBef>
              <a:buSzTx/>
              <a:buNone/>
              <a:defRPr sz="2592" u="sng"/>
            </a:pPr>
            <a:r>
              <a:t>Men kapitalistisk økonomi &amp; konsum ekspanderer</a:t>
            </a:r>
          </a:p>
          <a:p>
            <a:pPr marL="0" indent="0" defTabSz="329184">
              <a:spcBef>
                <a:spcPts val="2500"/>
              </a:spcBef>
              <a:buSzTx/>
              <a:buNone/>
              <a:defRPr sz="2592"/>
            </a:pPr>
            <a:r>
              <a:t>→ trenger markeder (internt: konsum;           eksternt: kolonier)</a:t>
            </a:r>
          </a:p>
        </p:txBody>
      </p:sp>
      <p:sp>
        <p:nvSpPr>
          <p:cNvPr id="295" name="Rectangle"/>
          <p:cNvSpPr/>
          <p:nvPr/>
        </p:nvSpPr>
        <p:spPr>
          <a:xfrm>
            <a:off x="11419837" y="9338318"/>
            <a:ext cx="3039900" cy="339445"/>
          </a:xfrm>
          <a:prstGeom prst="rect">
            <a:avLst/>
          </a:prstGeom>
          <a:solidFill>
            <a:srgbClr val="F7F2E1"/>
          </a:solidFill>
          <a:ln w="12700">
            <a:miter lim="400000"/>
          </a:ln>
        </p:spPr>
        <p:txBody>
          <a:bodyPr lIns="50800" tIns="50800" rIns="50800" bIns="50800" anchor="ctr"/>
          <a:lstStyle/>
          <a:p>
            <a:pPr>
              <a:defRPr sz="3200">
                <a:effectLst>
                  <a:outerShdw blurRad="63500" dist="25400" dir="2700000" rotWithShape="0">
                    <a:srgbClr val="000000">
                      <a:alpha val="70000"/>
                    </a:srgbClr>
                  </a:outerShdw>
                </a:effectLst>
              </a:defRPr>
            </a:pPr>
            <a:endParaRPr/>
          </a:p>
        </p:txBody>
      </p:sp>
      <p:sp>
        <p:nvSpPr>
          <p:cNvPr id="296" name="Cecil Rhodes…"/>
          <p:cNvSpPr txBox="1"/>
          <p:nvPr/>
        </p:nvSpPr>
        <p:spPr>
          <a:xfrm>
            <a:off x="7605779" y="1841749"/>
            <a:ext cx="2194248" cy="1312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17999"/>
              </a:lnSpc>
              <a:defRPr sz="1800">
                <a:solidFill>
                  <a:schemeClr val="accent5">
                    <a:hueOff val="457874"/>
                    <a:satOff val="-29218"/>
                    <a:lumOff val="-29125"/>
                  </a:schemeClr>
                </a:solidFill>
              </a:defRPr>
            </a:pPr>
            <a:r>
              <a:t>Cecil Rhodes</a:t>
            </a:r>
          </a:p>
          <a:p>
            <a:pPr algn="r">
              <a:lnSpc>
                <a:spcPct val="117999"/>
              </a:lnSpc>
              <a:defRPr sz="1800">
                <a:solidFill>
                  <a:schemeClr val="accent5">
                    <a:hueOff val="457874"/>
                    <a:satOff val="-29218"/>
                    <a:lumOff val="-29125"/>
                  </a:schemeClr>
                </a:solidFill>
              </a:defRPr>
            </a:pPr>
            <a:r>
              <a:t>(1853-1902)</a:t>
            </a:r>
          </a:p>
          <a:p>
            <a:pPr algn="r">
              <a:lnSpc>
                <a:spcPct val="117999"/>
              </a:lnSpc>
              <a:defRPr sz="1800">
                <a:solidFill>
                  <a:schemeClr val="accent5">
                    <a:hueOff val="457874"/>
                    <a:satOff val="-29218"/>
                    <a:lumOff val="-29125"/>
                  </a:schemeClr>
                </a:solidFill>
              </a:defRPr>
            </a:pPr>
            <a:r>
              <a:t>brit. gruvemagnat</a:t>
            </a:r>
          </a:p>
          <a:p>
            <a:pPr algn="r">
              <a:lnSpc>
                <a:spcPct val="117999"/>
              </a:lnSpc>
              <a:defRPr sz="1800">
                <a:solidFill>
                  <a:schemeClr val="accent5">
                    <a:hueOff val="457874"/>
                    <a:satOff val="-29218"/>
                    <a:lumOff val="-29125"/>
                  </a:schemeClr>
                </a:solidFill>
              </a:defRPr>
            </a:pPr>
            <a:r>
              <a:t>&amp; erkeimperialist</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BDFB9"/>
        </a:solidFill>
        <a:effectLst/>
      </p:bgPr>
    </p:bg>
    <p:spTree>
      <p:nvGrpSpPr>
        <p:cNvPr id="1" name=""/>
        <p:cNvGrpSpPr/>
        <p:nvPr/>
      </p:nvGrpSpPr>
      <p:grpSpPr>
        <a:xfrm>
          <a:off x="0" y="0"/>
          <a:ext cx="0" cy="0"/>
          <a:chOff x="0" y="0"/>
          <a:chExt cx="0" cy="0"/>
        </a:xfrm>
      </p:grpSpPr>
      <p:pic>
        <p:nvPicPr>
          <p:cNvPr id="300" name="Image" descr="Image"/>
          <p:cNvPicPr>
            <a:picLocks noChangeAspect="1"/>
          </p:cNvPicPr>
          <p:nvPr/>
        </p:nvPicPr>
        <p:blipFill>
          <a:blip r:embed="rId3"/>
          <a:stretch>
            <a:fillRect/>
          </a:stretch>
        </p:blipFill>
        <p:spPr>
          <a:xfrm>
            <a:off x="6012970" y="0"/>
            <a:ext cx="6990262" cy="9753601"/>
          </a:xfrm>
          <a:prstGeom prst="rect">
            <a:avLst/>
          </a:prstGeom>
          <a:ln w="88900">
            <a:miter lim="400000"/>
          </a:ln>
        </p:spPr>
      </p:pic>
      <p:grpSp>
        <p:nvGrpSpPr>
          <p:cNvPr id="304" name="Group"/>
          <p:cNvGrpSpPr/>
          <p:nvPr/>
        </p:nvGrpSpPr>
        <p:grpSpPr>
          <a:xfrm>
            <a:off x="295650" y="257972"/>
            <a:ext cx="7649211" cy="9164488"/>
            <a:chOff x="0" y="0"/>
            <a:chExt cx="7649209" cy="9164486"/>
          </a:xfrm>
        </p:grpSpPr>
        <p:pic>
          <p:nvPicPr>
            <p:cNvPr id="301" name="Image" descr="Image"/>
            <p:cNvPicPr>
              <a:picLocks/>
            </p:cNvPicPr>
            <p:nvPr/>
          </p:nvPicPr>
          <p:blipFill>
            <a:blip r:embed="rId4"/>
            <a:srcRect l="1168"/>
            <a:stretch>
              <a:fillRect/>
            </a:stretch>
          </p:blipFill>
          <p:spPr>
            <a:xfrm>
              <a:off x="0" y="0"/>
              <a:ext cx="7649210" cy="7501497"/>
            </a:xfrm>
            <a:prstGeom prst="rect">
              <a:avLst/>
            </a:prstGeom>
            <a:ln w="88900" cap="flat">
              <a:noFill/>
              <a:miter lim="400000"/>
            </a:ln>
            <a:effectLst/>
          </p:spPr>
        </p:pic>
        <p:pic>
          <p:nvPicPr>
            <p:cNvPr id="302" name="Image" descr="Image"/>
            <p:cNvPicPr>
              <a:picLocks/>
            </p:cNvPicPr>
            <p:nvPr/>
          </p:nvPicPr>
          <p:blipFill>
            <a:blip r:embed="rId5"/>
            <a:srcRect r="1345"/>
            <a:stretch>
              <a:fillRect/>
            </a:stretch>
          </p:blipFill>
          <p:spPr>
            <a:xfrm>
              <a:off x="6413" y="7485580"/>
              <a:ext cx="7635526" cy="1678907"/>
            </a:xfrm>
            <a:prstGeom prst="rect">
              <a:avLst/>
            </a:prstGeom>
            <a:ln w="88900" cap="flat">
              <a:noFill/>
              <a:miter lim="400000"/>
            </a:ln>
            <a:effectLst/>
          </p:spPr>
        </p:pic>
        <p:sp>
          <p:nvSpPr>
            <p:cNvPr id="303" name="Rectangle"/>
            <p:cNvSpPr/>
            <p:nvPr/>
          </p:nvSpPr>
          <p:spPr>
            <a:xfrm>
              <a:off x="6823170" y="8765306"/>
              <a:ext cx="759678" cy="347708"/>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3200">
                  <a:effectLst>
                    <a:outerShdw blurRad="63500" dist="25400" dir="2700000" rotWithShape="0">
                      <a:srgbClr val="000000">
                        <a:alpha val="70000"/>
                      </a:srgbClr>
                    </a:outerShdw>
                  </a:effectLst>
                </a:defRPr>
              </a:pPr>
              <a:endParaRPr/>
            </a:p>
          </p:txBody>
        </p:sp>
      </p:grpSp>
      <p:sp>
        <p:nvSpPr>
          <p:cNvPr id="305" name="Churchill,…"/>
          <p:cNvSpPr txBox="1"/>
          <p:nvPr/>
        </p:nvSpPr>
        <p:spPr>
          <a:xfrm>
            <a:off x="10150851" y="854592"/>
            <a:ext cx="2268811" cy="1316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defRPr sz="2600">
                <a:solidFill>
                  <a:srgbClr val="000000"/>
                </a:solidFill>
                <a:latin typeface="Chalkboard"/>
                <a:ea typeface="Chalkboard"/>
                <a:cs typeface="Chalkboard"/>
                <a:sym typeface="Chalkboard"/>
              </a:defRPr>
            </a:pPr>
            <a:r>
              <a:t>Churchill,</a:t>
            </a:r>
          </a:p>
          <a:p>
            <a:pPr algn="r">
              <a:defRPr sz="2600">
                <a:solidFill>
                  <a:srgbClr val="000000"/>
                </a:solidFill>
                <a:latin typeface="Chalkboard"/>
                <a:ea typeface="Chalkboard"/>
                <a:cs typeface="Chalkboard"/>
                <a:sym typeface="Chalkboard"/>
              </a:defRPr>
            </a:pPr>
            <a:r>
              <a:t>The River War</a:t>
            </a:r>
          </a:p>
          <a:p>
            <a:pPr algn="r">
              <a:defRPr sz="2600">
                <a:solidFill>
                  <a:srgbClr val="000000"/>
                </a:solidFill>
                <a:latin typeface="Chalkboard"/>
                <a:ea typeface="Chalkboard"/>
                <a:cs typeface="Chalkboard"/>
                <a:sym typeface="Chalkboard"/>
              </a:defRPr>
            </a:pPr>
            <a:r>
              <a:t>1899</a:t>
            </a:r>
          </a:p>
        </p:txBody>
      </p:sp>
      <p:pic>
        <p:nvPicPr>
          <p:cNvPr id="306" name="Line Line" descr="Line Line"/>
          <p:cNvPicPr>
            <a:picLocks/>
          </p:cNvPicPr>
          <p:nvPr/>
        </p:nvPicPr>
        <p:blipFill>
          <a:blip r:embed="rId6"/>
          <a:stretch>
            <a:fillRect/>
          </a:stretch>
        </p:blipFill>
        <p:spPr>
          <a:xfrm>
            <a:off x="4615646" y="642360"/>
            <a:ext cx="3168314" cy="93800"/>
          </a:xfrm>
          <a:prstGeom prst="rect">
            <a:avLst/>
          </a:prstGeom>
        </p:spPr>
      </p:pic>
      <p:pic>
        <p:nvPicPr>
          <p:cNvPr id="308" name="Line Line" descr="Line Line"/>
          <p:cNvPicPr>
            <a:picLocks/>
          </p:cNvPicPr>
          <p:nvPr/>
        </p:nvPicPr>
        <p:blipFill>
          <a:blip r:embed="rId7"/>
          <a:stretch>
            <a:fillRect/>
          </a:stretch>
        </p:blipFill>
        <p:spPr>
          <a:xfrm>
            <a:off x="3496595" y="1051819"/>
            <a:ext cx="782476" cy="100486"/>
          </a:xfrm>
          <a:prstGeom prst="rect">
            <a:avLst/>
          </a:prstGeom>
        </p:spPr>
      </p:pic>
      <p:pic>
        <p:nvPicPr>
          <p:cNvPr id="310" name="Line Line" descr="Line Line"/>
          <p:cNvPicPr>
            <a:picLocks/>
          </p:cNvPicPr>
          <p:nvPr/>
        </p:nvPicPr>
        <p:blipFill>
          <a:blip r:embed="rId8"/>
          <a:stretch>
            <a:fillRect/>
          </a:stretch>
        </p:blipFill>
        <p:spPr>
          <a:xfrm>
            <a:off x="5805532" y="1047231"/>
            <a:ext cx="1302270" cy="105385"/>
          </a:xfrm>
          <a:prstGeom prst="rect">
            <a:avLst/>
          </a:prstGeom>
        </p:spPr>
      </p:pic>
      <p:pic>
        <p:nvPicPr>
          <p:cNvPr id="312" name="Line Line" descr="Line Line"/>
          <p:cNvPicPr>
            <a:picLocks/>
          </p:cNvPicPr>
          <p:nvPr/>
        </p:nvPicPr>
        <p:blipFill>
          <a:blip r:embed="rId9"/>
          <a:stretch>
            <a:fillRect/>
          </a:stretch>
        </p:blipFill>
        <p:spPr>
          <a:xfrm>
            <a:off x="985183" y="1461821"/>
            <a:ext cx="3801085" cy="91234"/>
          </a:xfrm>
          <a:prstGeom prst="rect">
            <a:avLst/>
          </a:prstGeom>
        </p:spPr>
      </p:pic>
      <p:pic>
        <p:nvPicPr>
          <p:cNvPr id="314" name="Line Line" descr="Line Line"/>
          <p:cNvPicPr>
            <a:picLocks/>
          </p:cNvPicPr>
          <p:nvPr/>
        </p:nvPicPr>
        <p:blipFill>
          <a:blip r:embed="rId10"/>
          <a:stretch>
            <a:fillRect/>
          </a:stretch>
        </p:blipFill>
        <p:spPr>
          <a:xfrm>
            <a:off x="3770759" y="1900360"/>
            <a:ext cx="3991041" cy="90145"/>
          </a:xfrm>
          <a:prstGeom prst="rect">
            <a:avLst/>
          </a:prstGeom>
        </p:spPr>
      </p:pic>
      <p:pic>
        <p:nvPicPr>
          <p:cNvPr id="316" name="Line Line" descr="Line Line"/>
          <p:cNvPicPr>
            <a:picLocks/>
          </p:cNvPicPr>
          <p:nvPr/>
        </p:nvPicPr>
        <p:blipFill>
          <a:blip r:embed="rId11"/>
          <a:stretch>
            <a:fillRect/>
          </a:stretch>
        </p:blipFill>
        <p:spPr>
          <a:xfrm>
            <a:off x="4568526" y="2674568"/>
            <a:ext cx="3344197" cy="97298"/>
          </a:xfrm>
          <a:prstGeom prst="rect">
            <a:avLst/>
          </a:prstGeom>
        </p:spPr>
      </p:pic>
      <p:pic>
        <p:nvPicPr>
          <p:cNvPr id="318" name="Line Line" descr="Line Line"/>
          <p:cNvPicPr>
            <a:picLocks/>
          </p:cNvPicPr>
          <p:nvPr/>
        </p:nvPicPr>
        <p:blipFill>
          <a:blip r:embed="rId12"/>
          <a:stretch>
            <a:fillRect/>
          </a:stretch>
        </p:blipFill>
        <p:spPr>
          <a:xfrm>
            <a:off x="433977" y="3136666"/>
            <a:ext cx="1095751" cy="102042"/>
          </a:xfrm>
          <a:prstGeom prst="rect">
            <a:avLst/>
          </a:prstGeom>
        </p:spPr>
      </p:pic>
      <p:pic>
        <p:nvPicPr>
          <p:cNvPr id="320" name="Line Line" descr="Line Line"/>
          <p:cNvPicPr>
            <a:picLocks/>
          </p:cNvPicPr>
          <p:nvPr/>
        </p:nvPicPr>
        <p:blipFill>
          <a:blip r:embed="rId13"/>
          <a:stretch>
            <a:fillRect/>
          </a:stretch>
        </p:blipFill>
        <p:spPr>
          <a:xfrm>
            <a:off x="4216374" y="4787329"/>
            <a:ext cx="1933796" cy="91856"/>
          </a:xfrm>
          <a:prstGeom prst="rect">
            <a:avLst/>
          </a:prstGeom>
        </p:spPr>
      </p:pic>
      <p:pic>
        <p:nvPicPr>
          <p:cNvPr id="322" name="Line Line" descr="Line Line"/>
          <p:cNvPicPr>
            <a:picLocks/>
          </p:cNvPicPr>
          <p:nvPr/>
        </p:nvPicPr>
        <p:blipFill>
          <a:blip r:embed="rId14"/>
          <a:stretch>
            <a:fillRect/>
          </a:stretch>
        </p:blipFill>
        <p:spPr>
          <a:xfrm>
            <a:off x="3441311" y="5199587"/>
            <a:ext cx="770580" cy="91933"/>
          </a:xfrm>
          <a:prstGeom prst="rect">
            <a:avLst/>
          </a:prstGeom>
        </p:spPr>
      </p:pic>
      <p:pic>
        <p:nvPicPr>
          <p:cNvPr id="324" name="Line Line" descr="Line Line"/>
          <p:cNvPicPr>
            <a:picLocks/>
          </p:cNvPicPr>
          <p:nvPr/>
        </p:nvPicPr>
        <p:blipFill>
          <a:blip r:embed="rId15"/>
          <a:stretch>
            <a:fillRect/>
          </a:stretch>
        </p:blipFill>
        <p:spPr>
          <a:xfrm>
            <a:off x="5119110" y="5180381"/>
            <a:ext cx="2698363" cy="97921"/>
          </a:xfrm>
          <a:prstGeom prst="rect">
            <a:avLst/>
          </a:prstGeom>
        </p:spPr>
      </p:pic>
      <p:pic>
        <p:nvPicPr>
          <p:cNvPr id="326" name="Line Line" descr="Line Line"/>
          <p:cNvPicPr>
            <a:picLocks/>
          </p:cNvPicPr>
          <p:nvPr/>
        </p:nvPicPr>
        <p:blipFill>
          <a:blip r:embed="rId16"/>
          <a:stretch>
            <a:fillRect/>
          </a:stretch>
        </p:blipFill>
        <p:spPr>
          <a:xfrm>
            <a:off x="508155" y="5612077"/>
            <a:ext cx="465547" cy="104375"/>
          </a:xfrm>
          <a:prstGeom prst="rect">
            <a:avLst/>
          </a:prstGeom>
        </p:spPr>
      </p:pic>
      <p:pic>
        <p:nvPicPr>
          <p:cNvPr id="328" name="Line Line" descr="Line Line"/>
          <p:cNvPicPr>
            <a:picLocks/>
          </p:cNvPicPr>
          <p:nvPr/>
        </p:nvPicPr>
        <p:blipFill>
          <a:blip r:embed="rId17"/>
          <a:stretch>
            <a:fillRect/>
          </a:stretch>
        </p:blipFill>
        <p:spPr>
          <a:xfrm>
            <a:off x="2681488" y="7269505"/>
            <a:ext cx="2996398" cy="90534"/>
          </a:xfrm>
          <a:prstGeom prst="rect">
            <a:avLst/>
          </a:prstGeom>
        </p:spPr>
      </p:pic>
      <p:pic>
        <p:nvPicPr>
          <p:cNvPr id="330" name="Line Line" descr="Line Line"/>
          <p:cNvPicPr>
            <a:picLocks/>
          </p:cNvPicPr>
          <p:nvPr/>
        </p:nvPicPr>
        <p:blipFill>
          <a:blip r:embed="rId18"/>
          <a:stretch>
            <a:fillRect/>
          </a:stretch>
        </p:blipFill>
        <p:spPr>
          <a:xfrm>
            <a:off x="4920679" y="7700580"/>
            <a:ext cx="3035431" cy="105696"/>
          </a:xfrm>
          <a:prstGeom prst="rect">
            <a:avLst/>
          </a:prstGeom>
        </p:spPr>
      </p:pic>
      <p:pic>
        <p:nvPicPr>
          <p:cNvPr id="332" name="Line Line" descr="Line Line"/>
          <p:cNvPicPr>
            <a:picLocks/>
          </p:cNvPicPr>
          <p:nvPr/>
        </p:nvPicPr>
        <p:blipFill>
          <a:blip r:embed="rId19"/>
          <a:stretch>
            <a:fillRect/>
          </a:stretch>
        </p:blipFill>
        <p:spPr>
          <a:xfrm>
            <a:off x="479774" y="8112759"/>
            <a:ext cx="2542541" cy="100798"/>
          </a:xfrm>
          <a:prstGeom prst="rect">
            <a:avLst/>
          </a:prstGeom>
        </p:spPr>
      </p:pic>
      <p:pic>
        <p:nvPicPr>
          <p:cNvPr id="334" name="Line Line" descr="Line Line"/>
          <p:cNvPicPr>
            <a:picLocks/>
          </p:cNvPicPr>
          <p:nvPr/>
        </p:nvPicPr>
        <p:blipFill>
          <a:blip r:embed="rId20"/>
          <a:stretch>
            <a:fillRect/>
          </a:stretch>
        </p:blipFill>
        <p:spPr>
          <a:xfrm>
            <a:off x="5872013" y="8140207"/>
            <a:ext cx="2062792" cy="117982"/>
          </a:xfrm>
          <a:prstGeom prst="rect">
            <a:avLst/>
          </a:prstGeom>
        </p:spPr>
      </p:pic>
      <p:pic>
        <p:nvPicPr>
          <p:cNvPr id="336" name="Line Line" descr="Line Line"/>
          <p:cNvPicPr>
            <a:picLocks/>
          </p:cNvPicPr>
          <p:nvPr/>
        </p:nvPicPr>
        <p:blipFill>
          <a:blip r:embed="rId21"/>
          <a:stretch>
            <a:fillRect/>
          </a:stretch>
        </p:blipFill>
        <p:spPr>
          <a:xfrm>
            <a:off x="511498" y="8517863"/>
            <a:ext cx="3127338" cy="122880"/>
          </a:xfrm>
          <a:prstGeom prst="rect">
            <a:avLst/>
          </a:prstGeom>
        </p:spPr>
      </p:pic>
      <p:pic>
        <p:nvPicPr>
          <p:cNvPr id="338" name="Line Line" descr="Line Line"/>
          <p:cNvPicPr>
            <a:picLocks/>
          </p:cNvPicPr>
          <p:nvPr/>
        </p:nvPicPr>
        <p:blipFill>
          <a:blip r:embed="rId22"/>
          <a:stretch>
            <a:fillRect/>
          </a:stretch>
        </p:blipFill>
        <p:spPr>
          <a:xfrm>
            <a:off x="5305100" y="8564595"/>
            <a:ext cx="712186" cy="93410"/>
          </a:xfrm>
          <a:prstGeom prst="rect">
            <a:avLst/>
          </a:prstGeom>
        </p:spPr>
      </p:pic>
      <p:pic>
        <p:nvPicPr>
          <p:cNvPr id="340" name="Line Line" descr="Line Line"/>
          <p:cNvPicPr>
            <a:picLocks/>
          </p:cNvPicPr>
          <p:nvPr/>
        </p:nvPicPr>
        <p:blipFill>
          <a:blip r:embed="rId23"/>
          <a:stretch>
            <a:fillRect/>
          </a:stretch>
        </p:blipFill>
        <p:spPr>
          <a:xfrm>
            <a:off x="7465993" y="8549588"/>
            <a:ext cx="446108" cy="110361"/>
          </a:xfrm>
          <a:prstGeom prst="rect">
            <a:avLst/>
          </a:prstGeom>
        </p:spPr>
      </p:pic>
      <p:pic>
        <p:nvPicPr>
          <p:cNvPr id="342" name="Line Line" descr="Line Line"/>
          <p:cNvPicPr>
            <a:picLocks/>
          </p:cNvPicPr>
          <p:nvPr/>
        </p:nvPicPr>
        <p:blipFill>
          <a:blip r:embed="rId24"/>
          <a:stretch>
            <a:fillRect/>
          </a:stretch>
        </p:blipFill>
        <p:spPr>
          <a:xfrm>
            <a:off x="499446" y="8942096"/>
            <a:ext cx="3193352" cy="111450"/>
          </a:xfrm>
          <a:prstGeom prst="rect">
            <a:avLst/>
          </a:prstGeom>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Imperialisme»"/>
          <p:cNvSpPr txBox="1">
            <a:spLocks noGrp="1"/>
          </p:cNvSpPr>
          <p:nvPr>
            <p:ph type="title"/>
          </p:nvPr>
        </p:nvSpPr>
        <p:spPr>
          <a:prstGeom prst="rect">
            <a:avLst/>
          </a:prstGeom>
        </p:spPr>
        <p:txBody>
          <a:bodyPr/>
          <a:lstStyle/>
          <a:p>
            <a:r>
              <a:t>«Imperialisme»</a:t>
            </a:r>
          </a:p>
        </p:txBody>
      </p:sp>
      <p:sp>
        <p:nvSpPr>
          <p:cNvPr id="348" name="Informell (om mulig: billiger)…"/>
          <p:cNvSpPr txBox="1">
            <a:spLocks noGrp="1"/>
          </p:cNvSpPr>
          <p:nvPr>
            <p:ph type="body" idx="1"/>
          </p:nvPr>
        </p:nvSpPr>
        <p:spPr>
          <a:prstGeom prst="rect">
            <a:avLst/>
          </a:prstGeom>
        </p:spPr>
        <p:txBody>
          <a:bodyPr/>
          <a:lstStyle/>
          <a:p>
            <a:pPr marL="863600" indent="-863600">
              <a:buAutoNum type="alphaUcPeriod"/>
            </a:pPr>
            <a:r>
              <a:t>Informell (om mulig: billiger)</a:t>
            </a:r>
          </a:p>
          <a:p>
            <a:pPr marL="863600" indent="-863600">
              <a:buAutoNum type="alphaUcPeriod"/>
            </a:pPr>
            <a:r>
              <a:t>Formell (for å utestenge rivaler, eller realisere maktdrøm; men: dyrere; trenger kollaboratører)</a:t>
            </a:r>
          </a:p>
          <a:p>
            <a:pPr marL="863600" indent="-863600">
              <a:buAutoNum type="alphaUcPeriod"/>
            </a:pPr>
            <a:r>
              <a:t>«Protektorat» (FR/ES i TN, MA; GB i Gulfen, EG)</a:t>
            </a:r>
          </a:p>
          <a:p>
            <a:pPr marL="0" indent="0">
              <a:buSzTx/>
              <a:buNone/>
            </a:pPr>
            <a:r>
              <a:t>transfererer europ. admin. &amp; økon. institusjoner</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lt;3 eksempler&gt;"/>
          <p:cNvSpPr txBox="1">
            <a:spLocks noGrp="1"/>
          </p:cNvSpPr>
          <p:nvPr>
            <p:ph type="title"/>
          </p:nvPr>
        </p:nvSpPr>
        <p:spPr>
          <a:prstGeom prst="rect">
            <a:avLst/>
          </a:prstGeom>
        </p:spPr>
        <p:txBody>
          <a:bodyPr/>
          <a:lstStyle/>
          <a:p>
            <a:r>
              <a:t>&lt;3 eksempler&gt;</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Ⅰ: DZ: landnåm for [handel og] «ære»…"/>
          <p:cNvSpPr txBox="1">
            <a:spLocks noGrp="1"/>
          </p:cNvSpPr>
          <p:nvPr>
            <p:ph type="title"/>
          </p:nvPr>
        </p:nvSpPr>
        <p:spPr>
          <a:prstGeom prst="rect">
            <a:avLst/>
          </a:prstGeom>
        </p:spPr>
        <p:txBody>
          <a:bodyPr/>
          <a:lstStyle/>
          <a:p>
            <a:r>
              <a:t>Ⅰ: DZ: landnåm for [handel og] «ære»…</a:t>
            </a:r>
          </a:p>
        </p:txBody>
      </p:sp>
      <p:sp>
        <p:nvSpPr>
          <p:cNvPr id="357" name="Barbaresk-korsarene svekket mot 1800…"/>
          <p:cNvSpPr txBox="1">
            <a:spLocks noGrp="1"/>
          </p:cNvSpPr>
          <p:nvPr>
            <p:ph type="body" sz="half" idx="1"/>
          </p:nvPr>
        </p:nvSpPr>
        <p:spPr>
          <a:xfrm>
            <a:off x="306438" y="2768599"/>
            <a:ext cx="6512848" cy="6677462"/>
          </a:xfrm>
          <a:prstGeom prst="rect">
            <a:avLst/>
          </a:prstGeom>
        </p:spPr>
        <p:txBody>
          <a:bodyPr/>
          <a:lstStyle/>
          <a:p>
            <a:pPr marL="180594" indent="-180594" defTabSz="361188">
              <a:spcBef>
                <a:spcPts val="2800"/>
              </a:spcBef>
              <a:defRPr sz="2844"/>
            </a:pPr>
            <a:r>
              <a:t>Barbaresk-korsarene svekket mot 1800</a:t>
            </a:r>
          </a:p>
          <a:p>
            <a:pPr marL="180594" indent="-180594" defTabSz="361188">
              <a:spcBef>
                <a:spcPts val="2800"/>
              </a:spcBef>
              <a:defRPr sz="2844"/>
            </a:pPr>
            <a:r>
              <a:t>1790-t: FR kjøper DZ korn men tilbakeholder betaling → «fluevisp-episode» brukt av FR som påskudd til blokade (1827) og</a:t>
            </a:r>
          </a:p>
          <a:p>
            <a:pPr marL="180594" indent="-180594" defTabSz="361188">
              <a:spcBef>
                <a:spcPts val="2800"/>
              </a:spcBef>
              <a:defRPr sz="2844"/>
            </a:pPr>
            <a:r>
              <a:t>1830 erobring av DZ — for å støtte opp under FR monarkiets minkende popularitet</a:t>
            </a:r>
          </a:p>
          <a:p>
            <a:pPr marL="180594" indent="-180594" defTabSz="361188">
              <a:spcBef>
                <a:spcPts val="2800"/>
              </a:spcBef>
              <a:defRPr sz="2844"/>
            </a:pPr>
            <a:r>
              <a:t>1848 (etter ʿAbd al-Qādir mil. motstand knust): 3 DZ départements integrert del av FR</a:t>
            </a:r>
          </a:p>
        </p:txBody>
      </p:sp>
      <p:pic>
        <p:nvPicPr>
          <p:cNvPr id="358" name="pasted-movie.png" descr="pasted-movie.png"/>
          <p:cNvPicPr>
            <a:picLocks noChangeAspect="1"/>
          </p:cNvPicPr>
          <p:nvPr/>
        </p:nvPicPr>
        <p:blipFill>
          <a:blip r:embed="rId3"/>
          <a:stretch>
            <a:fillRect/>
          </a:stretch>
        </p:blipFill>
        <p:spPr>
          <a:xfrm>
            <a:off x="6404137" y="3746869"/>
            <a:ext cx="7125919" cy="4720922"/>
          </a:xfrm>
          <a:prstGeom prst="rect">
            <a:avLst/>
          </a:prstGeom>
          <a:ln w="889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Image" descr="Image"/>
          <p:cNvPicPr>
            <a:picLocks noChangeAspect="1"/>
          </p:cNvPicPr>
          <p:nvPr/>
        </p:nvPicPr>
        <p:blipFill>
          <a:blip r:embed="rId3"/>
          <a:stretch>
            <a:fillRect/>
          </a:stretch>
        </p:blipFill>
        <p:spPr>
          <a:xfrm>
            <a:off x="270970" y="249397"/>
            <a:ext cx="7741344" cy="6107060"/>
          </a:xfrm>
          <a:prstGeom prst="rect">
            <a:avLst/>
          </a:prstGeom>
          <a:ln w="88900">
            <a:miter lim="400000"/>
          </a:ln>
        </p:spPr>
      </p:pic>
      <p:pic>
        <p:nvPicPr>
          <p:cNvPr id="363" name="Image" descr="Image"/>
          <p:cNvPicPr>
            <a:picLocks noChangeAspect="1"/>
          </p:cNvPicPr>
          <p:nvPr/>
        </p:nvPicPr>
        <p:blipFill>
          <a:blip r:embed="rId4"/>
          <a:stretch>
            <a:fillRect/>
          </a:stretch>
        </p:blipFill>
        <p:spPr>
          <a:xfrm>
            <a:off x="8106141" y="4949468"/>
            <a:ext cx="5197137" cy="3464759"/>
          </a:xfrm>
          <a:prstGeom prst="rect">
            <a:avLst/>
          </a:prstGeom>
          <a:ln w="88900">
            <a:miter lim="400000"/>
          </a:ln>
        </p:spPr>
      </p:pic>
      <p:sp>
        <p:nvSpPr>
          <p:cNvPr id="364" name="عبد القادر الجزائري…"/>
          <p:cNvSpPr txBox="1"/>
          <p:nvPr/>
        </p:nvSpPr>
        <p:spPr>
          <a:xfrm>
            <a:off x="5203062" y="8502710"/>
            <a:ext cx="7741344"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a:defRPr sz="2400">
                <a:solidFill>
                  <a:srgbClr val="000000"/>
                </a:solidFill>
              </a:defRPr>
            </a:pPr>
            <a:r>
              <a:rPr sz="2900">
                <a:latin typeface="Sana Regular"/>
                <a:ea typeface="Sana Regular"/>
                <a:cs typeface="Sana Regular"/>
                <a:sym typeface="Sana Regular"/>
              </a:rPr>
              <a:t>عبد القادر الجزائري</a:t>
            </a:r>
          </a:p>
          <a:p>
            <a:pPr algn="r">
              <a:defRPr sz="2200">
                <a:solidFill>
                  <a:srgbClr val="000000"/>
                </a:solidFill>
              </a:defRPr>
            </a:pPr>
            <a:r>
              <a:t>ʿAbd al-Qādir al-Jazāʾirī (1808-83)</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 name="Image" descr="Image"/>
          <p:cNvPicPr>
            <a:picLocks noChangeAspect="1"/>
          </p:cNvPicPr>
          <p:nvPr/>
        </p:nvPicPr>
        <p:blipFill>
          <a:blip r:embed="rId3"/>
          <a:stretch>
            <a:fillRect/>
          </a:stretch>
        </p:blipFill>
        <p:spPr>
          <a:xfrm>
            <a:off x="-910843" y="-172339"/>
            <a:ext cx="14826486" cy="10098278"/>
          </a:xfrm>
          <a:prstGeom prst="rect">
            <a:avLst/>
          </a:prstGeom>
          <a:ln w="889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 name="Image" descr="Image"/>
          <p:cNvPicPr>
            <a:picLocks noChangeAspect="1"/>
          </p:cNvPicPr>
          <p:nvPr/>
        </p:nvPicPr>
        <p:blipFill>
          <a:blip r:embed="rId3"/>
          <a:stretch>
            <a:fillRect/>
          </a:stretch>
        </p:blipFill>
        <p:spPr>
          <a:xfrm>
            <a:off x="6754860" y="-1"/>
            <a:ext cx="6403880" cy="9753601"/>
          </a:xfrm>
          <a:prstGeom prst="rect">
            <a:avLst/>
          </a:prstGeom>
          <a:ln w="88900">
            <a:miter lim="400000"/>
          </a:ln>
        </p:spPr>
      </p:pic>
      <p:sp>
        <p:nvSpPr>
          <p:cNvPr id="373" name="FR (og IT/ES) kolonister…"/>
          <p:cNvSpPr txBox="1">
            <a:spLocks noGrp="1"/>
          </p:cNvSpPr>
          <p:nvPr>
            <p:ph type="body" sz="half" idx="1"/>
          </p:nvPr>
        </p:nvSpPr>
        <p:spPr>
          <a:xfrm>
            <a:off x="209284" y="2787615"/>
            <a:ext cx="6403880" cy="6518807"/>
          </a:xfrm>
          <a:prstGeom prst="rect">
            <a:avLst/>
          </a:prstGeom>
        </p:spPr>
        <p:txBody>
          <a:bodyPr/>
          <a:lstStyle/>
          <a:p>
            <a:pPr marL="226313" indent="-226313" defTabSz="452627">
              <a:spcBef>
                <a:spcPts val="3500"/>
              </a:spcBef>
              <a:defRPr sz="3564"/>
            </a:pPr>
            <a:r>
              <a:t>FR (og IT/ES) kolonister</a:t>
            </a:r>
          </a:p>
          <a:p>
            <a:pPr marL="226313" indent="-226313" defTabSz="452627">
              <a:spcBef>
                <a:spcPts val="3500"/>
              </a:spcBef>
              <a:defRPr sz="3564"/>
            </a:pPr>
            <a:r>
              <a:t>cash-crop plantasjer (korn, bomull, tobakk, vin)</a:t>
            </a:r>
          </a:p>
          <a:p>
            <a:pPr marL="226313" indent="-226313" defTabSz="452627">
              <a:spcBef>
                <a:spcPts val="3500"/>
              </a:spcBef>
              <a:defRPr sz="3564"/>
            </a:pPr>
            <a:r>
              <a:t>« mission civilisatrice »?</a:t>
            </a:r>
          </a:p>
          <a:p>
            <a:pPr marL="792098" lvl="1" indent="-226313" defTabSz="452627">
              <a:spcBef>
                <a:spcPts val="3500"/>
              </a:spcBef>
              <a:buSzPct val="100000"/>
              <a:defRPr sz="3564"/>
            </a:pPr>
            <a:r>
              <a:t>700 000 FR ‹borgere› vs 5 mio DZ ‹undersåtte›</a:t>
            </a:r>
          </a:p>
          <a:p>
            <a:pPr marL="792098" lvl="1" indent="-226313" defTabSz="452627">
              <a:spcBef>
                <a:spcPts val="3500"/>
              </a:spcBef>
              <a:buSzPct val="100000"/>
              <a:defRPr sz="3564"/>
            </a:pPr>
            <a:r>
              <a:t>DZere blir avhengige land- og løsarbeidere</a:t>
            </a:r>
          </a:p>
        </p:txBody>
      </p:sp>
      <p:sp>
        <p:nvSpPr>
          <p:cNvPr id="374" name="Ⅰ: DZ: … og landnåm for kolonister"/>
          <p:cNvSpPr txBox="1">
            <a:spLocks noGrp="1"/>
          </p:cNvSpPr>
          <p:nvPr>
            <p:ph type="title"/>
          </p:nvPr>
        </p:nvSpPr>
        <p:spPr>
          <a:xfrm>
            <a:off x="752462" y="203200"/>
            <a:ext cx="6801447" cy="2540000"/>
          </a:xfrm>
          <a:prstGeom prst="rect">
            <a:avLst/>
          </a:prstGeom>
        </p:spPr>
        <p:txBody>
          <a:bodyPr/>
          <a:lstStyle>
            <a:lvl1pPr algn="l" defTabSz="352043">
              <a:defRPr sz="5544"/>
            </a:lvl1pPr>
          </a:lstStyle>
          <a:p>
            <a:r>
              <a:t>Ⅰ: DZ: … og landnåm for kolonister</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6C6C6"/>
        </a:solidFill>
        <a:effectLst/>
      </p:bgPr>
    </p:bg>
    <p:spTree>
      <p:nvGrpSpPr>
        <p:cNvPr id="1" name=""/>
        <p:cNvGrpSpPr/>
        <p:nvPr/>
      </p:nvGrpSpPr>
      <p:grpSpPr>
        <a:xfrm>
          <a:off x="0" y="0"/>
          <a:ext cx="0" cy="0"/>
          <a:chOff x="0" y="0"/>
          <a:chExt cx="0" cy="0"/>
        </a:xfrm>
      </p:grpSpPr>
      <p:pic>
        <p:nvPicPr>
          <p:cNvPr id="378" name="Image" descr="Image"/>
          <p:cNvPicPr>
            <a:picLocks noChangeAspect="1"/>
          </p:cNvPicPr>
          <p:nvPr/>
        </p:nvPicPr>
        <p:blipFill>
          <a:blip r:embed="rId3"/>
          <a:stretch>
            <a:fillRect/>
          </a:stretch>
        </p:blipFill>
        <p:spPr>
          <a:xfrm>
            <a:off x="-2222500" y="-8467"/>
            <a:ext cx="8001000" cy="3810001"/>
          </a:xfrm>
          <a:prstGeom prst="rect">
            <a:avLst/>
          </a:prstGeom>
          <a:ln w="88900">
            <a:miter lim="400000"/>
          </a:ln>
        </p:spPr>
      </p:pic>
      <p:sp>
        <p:nvSpPr>
          <p:cNvPr id="379" name="Ⅱ: EG: voksende misnøye i befolkning truer makt &amp; kapital"/>
          <p:cNvSpPr txBox="1">
            <a:spLocks noGrp="1"/>
          </p:cNvSpPr>
          <p:nvPr>
            <p:ph type="title"/>
          </p:nvPr>
        </p:nvSpPr>
        <p:spPr>
          <a:xfrm>
            <a:off x="2086117" y="203200"/>
            <a:ext cx="10464801" cy="2540000"/>
          </a:xfrm>
          <a:prstGeom prst="rect">
            <a:avLst/>
          </a:prstGeom>
        </p:spPr>
        <p:txBody>
          <a:bodyPr/>
          <a:lstStyle>
            <a:lvl1pPr algn="r" defTabSz="352043">
              <a:defRPr sz="5544">
                <a:solidFill>
                  <a:srgbClr val="000000"/>
                </a:solidFill>
              </a:defRPr>
            </a:lvl1pPr>
          </a:lstStyle>
          <a:p>
            <a:r>
              <a:t>Ⅱ: EG: voksende misnøye i befolkning truer makt &amp; kapital</a:t>
            </a:r>
          </a:p>
        </p:txBody>
      </p:sp>
      <p:sp>
        <p:nvSpPr>
          <p:cNvPr id="380" name="ny, arabisk-talende middelklasse i militær &amp; forvaltning ↔ tyrk.-tal. osmansk/mamlūk. elite : krever bedre mulig- og rettigheter…"/>
          <p:cNvSpPr txBox="1">
            <a:spLocks noGrp="1"/>
          </p:cNvSpPr>
          <p:nvPr>
            <p:ph type="body" idx="1"/>
          </p:nvPr>
        </p:nvSpPr>
        <p:spPr>
          <a:xfrm>
            <a:off x="1469053" y="3783770"/>
            <a:ext cx="10464801" cy="5740401"/>
          </a:xfrm>
          <a:prstGeom prst="rect">
            <a:avLst/>
          </a:prstGeom>
        </p:spPr>
        <p:txBody>
          <a:bodyPr/>
          <a:lstStyle/>
          <a:p>
            <a:r>
              <a:t>ny, arabisk-talende middelklasse i militær &amp; forvaltning ↔ tyrk.-tal. osmansk/mamlūk. elite : krever bedre mulig- og rettigheter</a:t>
            </a:r>
          </a:p>
          <a:p>
            <a:r>
              <a:t>etter bankerott 1876: BR/FR kontroll over 50% av EG statsinntekt → EGerne opprørt</a:t>
            </a:r>
          </a:p>
          <a:p>
            <a:r>
              <a:t>→ Aḥmad ʿUrābī opprør 1882</a:t>
            </a:r>
          </a:p>
          <a:p>
            <a:r>
              <a:t>→ GB okkuperer EG</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4" name="Image" descr="Image"/>
          <p:cNvPicPr>
            <a:picLocks noChangeAspect="1"/>
          </p:cNvPicPr>
          <p:nvPr/>
        </p:nvPicPr>
        <p:blipFill>
          <a:blip r:embed="rId3">
            <a:alphaModFix amt="12330"/>
          </a:blip>
          <a:stretch>
            <a:fillRect/>
          </a:stretch>
        </p:blipFill>
        <p:spPr>
          <a:xfrm>
            <a:off x="0" y="-146973"/>
            <a:ext cx="13004800" cy="6491546"/>
          </a:xfrm>
          <a:prstGeom prst="rect">
            <a:avLst/>
          </a:prstGeom>
          <a:ln w="88900">
            <a:miter lim="400000"/>
          </a:ln>
        </p:spPr>
      </p:pic>
      <p:sp>
        <p:nvSpPr>
          <p:cNvPr id="385" name="GB plasserer ledende ‹eksperter› og offiserer i militær, forvaltning, departementer…"/>
          <p:cNvSpPr txBox="1">
            <a:spLocks noGrp="1"/>
          </p:cNvSpPr>
          <p:nvPr>
            <p:ph type="body" idx="1"/>
          </p:nvPr>
        </p:nvSpPr>
        <p:spPr>
          <a:xfrm>
            <a:off x="1270000" y="3525001"/>
            <a:ext cx="10464800" cy="5740401"/>
          </a:xfrm>
          <a:prstGeom prst="rect">
            <a:avLst/>
          </a:prstGeom>
        </p:spPr>
        <p:txBody>
          <a:bodyPr/>
          <a:lstStyle/>
          <a:p>
            <a:pPr marL="180594" indent="-180594" defTabSz="361188">
              <a:spcBef>
                <a:spcPts val="2800"/>
              </a:spcBef>
              <a:defRPr sz="2844"/>
            </a:pPr>
            <a:r>
              <a:t>GB plasserer ledende ‹eksperter› og offiserer i militær, forvaltning, departementer</a:t>
            </a:r>
          </a:p>
          <a:p>
            <a:pPr marL="180594" indent="-180594" defTabSz="361188">
              <a:spcBef>
                <a:spcPts val="2800"/>
              </a:spcBef>
              <a:defRPr sz="2844"/>
            </a:pPr>
            <a:r>
              <a:t>= styrer landet selv om det formelt er del av OR</a:t>
            </a:r>
          </a:p>
          <a:p>
            <a:pPr marL="180594" indent="-180594" defTabSz="361188">
              <a:spcBef>
                <a:spcPts val="2800"/>
              </a:spcBef>
              <a:defRPr sz="2844"/>
            </a:pPr>
            <a:r>
              <a:t>rasistiske idéer om «orientalene»</a:t>
            </a:r>
          </a:p>
          <a:p>
            <a:pPr marL="180594" indent="-180594" defTabSz="361188">
              <a:spcBef>
                <a:spcPts val="2800"/>
              </a:spcBef>
              <a:defRPr sz="2844"/>
            </a:pPr>
            <a:r>
              <a:t>bomull-dyrking for eksport (GB fabrikker); forhindrer EG fabrikker</a:t>
            </a:r>
          </a:p>
          <a:p>
            <a:pPr marL="180594" indent="-180594" defTabSz="361188">
              <a:spcBef>
                <a:spcPts val="2800"/>
              </a:spcBef>
              <a:defRPr sz="2844"/>
            </a:pPr>
            <a:r>
              <a:t>GB mot rask EG økon. &amp; sosial utvikling (i frykt for sosial uro og rebellion)</a:t>
            </a:r>
          </a:p>
          <a:p>
            <a:pPr marL="180594" indent="-180594" defTabSz="361188">
              <a:spcBef>
                <a:spcPts val="2800"/>
              </a:spcBef>
              <a:buChar char="→"/>
              <a:defRPr sz="2844" u="sng"/>
            </a:pPr>
            <a:r>
              <a:t> Imperial diskriminering fremmer ‹nasjonal› motstand</a:t>
            </a:r>
          </a:p>
        </p:txBody>
      </p:sp>
      <p:sp>
        <p:nvSpPr>
          <p:cNvPr id="386" name="Ⅱ: EG: kontroll for å sikre “immense investments of English capitalists”"/>
          <p:cNvSpPr txBox="1">
            <a:spLocks noGrp="1"/>
          </p:cNvSpPr>
          <p:nvPr>
            <p:ph type="title"/>
          </p:nvPr>
        </p:nvSpPr>
        <p:spPr>
          <a:prstGeom prst="rect">
            <a:avLst/>
          </a:prstGeom>
        </p:spPr>
        <p:txBody>
          <a:bodyPr/>
          <a:lstStyle>
            <a:lvl1pPr defTabSz="352043">
              <a:defRPr sz="5544"/>
            </a:lvl1pPr>
          </a:lstStyle>
          <a:p>
            <a:r>
              <a:t>Ⅱ: EG: kontroll for å sikre “immense investments of English capitalists”</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We are sorry to say that there was a sort of coexistence [fusion] between the Christians and Muslims […] They visited each other frequently, which resulted in intimate relations between them and which introduced, bit by bit, a community of ideas and hab"/>
          <p:cNvSpPr txBox="1">
            <a:spLocks noGrp="1"/>
          </p:cNvSpPr>
          <p:nvPr>
            <p:ph type="body" idx="22"/>
          </p:nvPr>
        </p:nvSpPr>
        <p:spPr>
          <a:xfrm>
            <a:off x="1270000" y="2446860"/>
            <a:ext cx="10464800" cy="5695902"/>
          </a:xfrm>
          <a:prstGeom prst="rect">
            <a:avLst/>
          </a:prstGeom>
        </p:spPr>
        <p:txBody>
          <a:bodyPr/>
          <a:lstStyle>
            <a:lvl1pPr>
              <a:defRPr>
                <a:latin typeface="Chalkboard"/>
                <a:ea typeface="Chalkboard"/>
                <a:cs typeface="Chalkboard"/>
                <a:sym typeface="Chalkboard"/>
              </a:defRPr>
            </a:lvl1pPr>
          </a:lstStyle>
          <a:p>
            <a:r>
              <a:t>“We are sorry to say that there was a sort of coexistence [fusion] between the Christians and Muslims […] They visited each other frequently, which resulted in intimate relations between them and which introduced, bit by bit, a community of ideas and habits […]; this […] […] passed for good manners […]while in truth it resulted in nothing more than the weakening of religious sentiments”</a:t>
            </a:r>
          </a:p>
        </p:txBody>
      </p:sp>
      <p:sp>
        <p:nvSpPr>
          <p:cNvPr id="391" name="–Paul Riccadonna, katolsk misjonær i LB fra 1830-t"/>
          <p:cNvSpPr txBox="1">
            <a:spLocks noGrp="1"/>
          </p:cNvSpPr>
          <p:nvPr>
            <p:ph type="body" idx="21"/>
          </p:nvPr>
        </p:nvSpPr>
        <p:spPr>
          <a:xfrm>
            <a:off x="1270000" y="8572189"/>
            <a:ext cx="10464800" cy="571501"/>
          </a:xfrm>
          <a:prstGeom prst="rect">
            <a:avLst/>
          </a:prstGeom>
        </p:spPr>
        <p:txBody>
          <a:bodyPr/>
          <a:lstStyle/>
          <a:p>
            <a:r>
              <a:t>–Paul Riccadonna, katolsk misjonær i LB fra 1830-t</a:t>
            </a:r>
          </a:p>
        </p:txBody>
      </p:sp>
      <p:sp>
        <p:nvSpPr>
          <p:cNvPr id="392" name="Ⅲ: LB: sekterisme?"/>
          <p:cNvSpPr txBox="1">
            <a:spLocks noGrp="1"/>
          </p:cNvSpPr>
          <p:nvPr>
            <p:ph type="title" idx="4294967295"/>
          </p:nvPr>
        </p:nvSpPr>
        <p:spPr>
          <a:prstGeom prst="rect">
            <a:avLst/>
          </a:prstGeom>
        </p:spPr>
        <p:txBody>
          <a:bodyPr lIns="0" tIns="0" rIns="0" bIns="0"/>
          <a:lstStyle/>
          <a:p>
            <a:r>
              <a:t>Ⅲ: LB: sekterisme?</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Europ. bruk av kristne middelsmenn…"/>
          <p:cNvSpPr txBox="1">
            <a:spLocks noGrp="1"/>
          </p:cNvSpPr>
          <p:nvPr>
            <p:ph type="body" idx="1"/>
          </p:nvPr>
        </p:nvSpPr>
        <p:spPr>
          <a:prstGeom prst="rect">
            <a:avLst/>
          </a:prstGeom>
        </p:spPr>
        <p:txBody>
          <a:bodyPr/>
          <a:lstStyle/>
          <a:p>
            <a:r>
              <a:t>Europ. bruk av kristne middelsmenn</a:t>
            </a:r>
          </a:p>
          <a:p>
            <a:r>
              <a:t>kristne får privilegier, blir mer velstående</a:t>
            </a:r>
          </a:p>
          <a:p>
            <a:r>
              <a:t>etter 1838: krever likestilling etter loven → politisering av religionssamfunn</a:t>
            </a:r>
          </a:p>
          <a:p>
            <a:r>
              <a:t>Europ. bevirker opprettelse av et maronittisk (N) og et drusisk (S) gouvernement</a:t>
            </a:r>
          </a:p>
        </p:txBody>
      </p:sp>
      <p:sp>
        <p:nvSpPr>
          <p:cNvPr id="397" name="Ⅲ: LB: hvordan sekterisme brukes"/>
          <p:cNvSpPr txBox="1">
            <a:spLocks noGrp="1"/>
          </p:cNvSpPr>
          <p:nvPr>
            <p:ph type="title"/>
          </p:nvPr>
        </p:nvSpPr>
        <p:spPr>
          <a:prstGeom prst="rect">
            <a:avLst/>
          </a:prstGeom>
        </p:spPr>
        <p:txBody>
          <a:bodyPr/>
          <a:lstStyle/>
          <a:p>
            <a:r>
              <a:t>Ⅲ: LB: hvordan sekterisme brukes</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 name="Image" descr="Image"/>
          <p:cNvPicPr>
            <a:picLocks noChangeAspect="1"/>
          </p:cNvPicPr>
          <p:nvPr/>
        </p:nvPicPr>
        <p:blipFill>
          <a:blip r:embed="rId3"/>
          <a:srcRect b="6003"/>
          <a:stretch>
            <a:fillRect/>
          </a:stretch>
        </p:blipFill>
        <p:spPr>
          <a:xfrm>
            <a:off x="9468310" y="4456130"/>
            <a:ext cx="3426424" cy="4772537"/>
          </a:xfrm>
          <a:prstGeom prst="rect">
            <a:avLst/>
          </a:prstGeom>
          <a:ln w="88900">
            <a:miter lim="400000"/>
          </a:ln>
        </p:spPr>
      </p:pic>
      <p:sp>
        <p:nvSpPr>
          <p:cNvPr id="402" name="Bondeopprør 1858 utvikler seg til sekterisk konflikt…"/>
          <p:cNvSpPr txBox="1">
            <a:spLocks noGrp="1"/>
          </p:cNvSpPr>
          <p:nvPr>
            <p:ph type="body" idx="1"/>
          </p:nvPr>
        </p:nvSpPr>
        <p:spPr>
          <a:xfrm>
            <a:off x="352645" y="2933129"/>
            <a:ext cx="8926494" cy="6312368"/>
          </a:xfrm>
          <a:prstGeom prst="rect">
            <a:avLst/>
          </a:prstGeom>
        </p:spPr>
        <p:txBody>
          <a:bodyPr/>
          <a:lstStyle/>
          <a:p>
            <a:pPr marL="462915" indent="-462915" defTabSz="370331">
              <a:spcBef>
                <a:spcPts val="2900"/>
              </a:spcBef>
              <a:buChar char="‣"/>
              <a:defRPr sz="2916"/>
            </a:pPr>
            <a:r>
              <a:t>Bondeopprør 1858 utvikler seg til sekterisk konflikt</a:t>
            </a:r>
          </a:p>
          <a:p>
            <a:pPr marL="462915" indent="-462915" defTabSz="370331">
              <a:spcBef>
                <a:spcPts val="2900"/>
              </a:spcBef>
              <a:buChar char="→ "/>
              <a:defRPr sz="2916"/>
            </a:pPr>
            <a:r>
              <a:t>borgerkrig 1860 (mest maronitter [+ sunna] mot druser [+shīʿa]</a:t>
            </a:r>
          </a:p>
          <a:p>
            <a:pPr marL="462915" indent="-462915" defTabSz="370331">
              <a:spcBef>
                <a:spcPts val="2900"/>
              </a:spcBef>
              <a:buChar char="→"/>
              <a:defRPr sz="2916"/>
            </a:pPr>
            <a:r>
              <a:t>pogromer mot kristne; massakre i Damaskus</a:t>
            </a:r>
          </a:p>
          <a:p>
            <a:pPr marL="462915" indent="-462915" defTabSz="370331">
              <a:spcBef>
                <a:spcPts val="2900"/>
              </a:spcBef>
              <a:buChar char="→"/>
              <a:defRPr sz="2916"/>
            </a:pPr>
            <a:r>
              <a:t>FR-ledet intervensjon</a:t>
            </a:r>
          </a:p>
          <a:p>
            <a:pPr marL="462915" indent="-462915" defTabSz="370331">
              <a:spcBef>
                <a:spcPts val="2900"/>
              </a:spcBef>
              <a:buChar char="→"/>
              <a:defRPr sz="2916"/>
            </a:pPr>
            <a:r>
              <a:t>1861 LB-kristen autonomi fra OR (under europ. beskyttelse)</a:t>
            </a:r>
          </a:p>
          <a:p>
            <a:pPr marL="462915" indent="-462915" defTabSz="370331">
              <a:spcBef>
                <a:spcPts val="2900"/>
              </a:spcBef>
              <a:buChar char="→"/>
              <a:defRPr sz="2916"/>
            </a:pPr>
            <a:r>
              <a:rPr i="1"/>
              <a:t>Majlis</a:t>
            </a:r>
            <a:r>
              <a:t> fikserer sekterisk system som låser politikk til religion</a:t>
            </a:r>
          </a:p>
        </p:txBody>
      </p:sp>
      <p:sp>
        <p:nvSpPr>
          <p:cNvPr id="403" name="Ⅲ: LB: hvordan sekterisme festes"/>
          <p:cNvSpPr txBox="1">
            <a:spLocks noGrp="1"/>
          </p:cNvSpPr>
          <p:nvPr>
            <p:ph type="title"/>
          </p:nvPr>
        </p:nvSpPr>
        <p:spPr>
          <a:prstGeom prst="rect">
            <a:avLst/>
          </a:prstGeom>
        </p:spPr>
        <p:txBody>
          <a:bodyPr/>
          <a:lstStyle/>
          <a:p>
            <a:r>
              <a:t>Ⅲ: LB: hvordan sekterisme festes</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7" name="Image" descr="Image"/>
          <p:cNvPicPr>
            <a:picLocks noChangeAspect="1"/>
          </p:cNvPicPr>
          <p:nvPr/>
        </p:nvPicPr>
        <p:blipFill>
          <a:blip r:embed="rId2"/>
          <a:stretch>
            <a:fillRect/>
          </a:stretch>
        </p:blipFill>
        <p:spPr>
          <a:xfrm>
            <a:off x="4564" y="98632"/>
            <a:ext cx="8632413" cy="9753601"/>
          </a:xfrm>
          <a:prstGeom prst="rect">
            <a:avLst/>
          </a:prstGeom>
          <a:ln w="88900">
            <a:miter lim="400000"/>
          </a:ln>
        </p:spPr>
      </p:pic>
      <p:pic>
        <p:nvPicPr>
          <p:cNvPr id="408" name="Image" descr="Image"/>
          <p:cNvPicPr>
            <a:picLocks noChangeAspect="1"/>
          </p:cNvPicPr>
          <p:nvPr/>
        </p:nvPicPr>
        <p:blipFill>
          <a:blip r:embed="rId3"/>
          <a:stretch>
            <a:fillRect/>
          </a:stretch>
        </p:blipFill>
        <p:spPr>
          <a:xfrm>
            <a:off x="7567136" y="98632"/>
            <a:ext cx="5527730" cy="9753601"/>
          </a:xfrm>
          <a:prstGeom prst="rect">
            <a:avLst/>
          </a:prstGeom>
          <a:ln w="88900">
            <a:miter lim="400000"/>
          </a:ln>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a:themeElements>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DejaVu Sans"/>
        <a:ea typeface="DejaVu Sans"/>
        <a:cs typeface="DejaVu Sans"/>
      </a:majorFont>
      <a:minorFont>
        <a:latin typeface="DejaVu Sans"/>
        <a:ea typeface="DejaVu Sans"/>
        <a:cs typeface="DejaVu Sans"/>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63500" dist="25400" dir="2700000" rotWithShape="0">
                <a:srgbClr val="000000">
                  <a:alpha val="70000"/>
                </a:srgbClr>
              </a:outerShdw>
            </a:effectLst>
            <a:uFillTx/>
            <a:latin typeface="+mn-lt"/>
            <a:ea typeface="+mn-ea"/>
            <a:cs typeface="+mn-cs"/>
            <a:sym typeface="DejaVu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halkboard">
  <a:themeElements>
    <a:clrScheme name="Chalkboard">
      <a:dk1>
        <a:srgbClr val="000000"/>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DejaVu Sans"/>
        <a:ea typeface="DejaVu Sans"/>
        <a:cs typeface="DejaVu Sans"/>
      </a:majorFont>
      <a:minorFont>
        <a:latin typeface="DejaVu Sans"/>
        <a:ea typeface="DejaVu Sans"/>
        <a:cs typeface="DejaVu Sans"/>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63500" dist="25400" dir="2700000" rotWithShape="0">
                <a:srgbClr val="000000">
                  <a:alpha val="70000"/>
                </a:srgbClr>
              </a:outerShdw>
            </a:effectLst>
            <a:uFillTx/>
            <a:latin typeface="+mn-lt"/>
            <a:ea typeface="+mn-ea"/>
            <a:cs typeface="+mn-cs"/>
            <a:sym typeface="DejaVu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DejaVu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6862</Words>
  <Application>Microsoft Macintosh PowerPoint</Application>
  <PresentationFormat>Custom</PresentationFormat>
  <Paragraphs>409</Paragraphs>
  <Slides>44</Slides>
  <Notes>43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Sana Regular</vt:lpstr>
      <vt:lpstr>Amiri</vt:lpstr>
      <vt:lpstr>Futura</vt:lpstr>
      <vt:lpstr>DejaVu Sans</vt:lpstr>
      <vt:lpstr>IranNastaliq</vt:lpstr>
      <vt:lpstr>Chalkboard</vt:lpstr>
      <vt:lpstr>PowerPoint Presentation</vt:lpstr>
      <vt:lpstr>1800-tallet Ⅰ</vt:lpstr>
      <vt:lpstr>Det ‹moderne› tidsalder</vt:lpstr>
      <vt:lpstr>‹Moderne›: idéer?</vt:lpstr>
      <vt:lpstr>‹Moderne›: strukturer?</vt:lpstr>
      <vt:lpstr>«Moderne» i MØNA</vt:lpstr>
      <vt:lpstr>“Defensive developmentalism”</vt:lpstr>
      <vt:lpstr>“Defensive developmentalism”</vt:lpstr>
      <vt:lpstr>Nye eliter i militær, forvaltning, kultur</vt:lpstr>
      <vt:lpstr>Hva svekker sentralmakten?</vt:lpstr>
      <vt:lpstr>Hva svekker sentralmakten?</vt:lpstr>
      <vt:lpstr>&lt;4 eksempler&gt;</vt:lpstr>
      <vt:lpstr>OR</vt:lpstr>
      <vt:lpstr>PowerPoint Presentation</vt:lpstr>
      <vt:lpstr>2 reform-perioder</vt:lpstr>
      <vt:lpstr>Reformer</vt:lpstr>
      <vt:lpstr>PowerPoint Presentation</vt:lpstr>
      <vt:lpstr>Reformer: Pro &amp; contra</vt:lpstr>
      <vt:lpstr>PowerPoint Presentation</vt:lpstr>
      <vt:lpstr>EG (Meḥmed ʿAlī + Khedīvene)</vt:lpstr>
      <vt:lpstr>PowerPoint Presentation</vt:lpstr>
      <vt:lpstr>PowerPoint Presentation</vt:lpstr>
      <vt:lpstr>PowerPoint Presentation</vt:lpstr>
      <vt:lpstr>PowerPoint Presentation</vt:lpstr>
      <vt:lpstr>EG: konsekvensene</vt:lpstr>
      <vt:lpstr>TN</vt:lpstr>
      <vt:lpstr>Īrān</vt:lpstr>
      <vt:lpstr>PowerPoint Presentation</vt:lpstr>
      <vt:lpstr>Konsesjoner til GB (ekstra-store)</vt:lpstr>
      <vt:lpstr>«Imperialisme»</vt:lpstr>
      <vt:lpstr>«Imperialisme»: kontekst</vt:lpstr>
      <vt:lpstr>PowerPoint Presentation</vt:lpstr>
      <vt:lpstr>«Imperialisme»</vt:lpstr>
      <vt:lpstr>&lt;3 eksempler&gt;</vt:lpstr>
      <vt:lpstr>Ⅰ: DZ: landnåm for [handel og] «ære»…</vt:lpstr>
      <vt:lpstr>PowerPoint Presentation</vt:lpstr>
      <vt:lpstr>PowerPoint Presentation</vt:lpstr>
      <vt:lpstr>Ⅰ: DZ: … og landnåm for kolonister</vt:lpstr>
      <vt:lpstr>Ⅱ: EG: voksende misnøye i befolkning truer makt &amp; kapital</vt:lpstr>
      <vt:lpstr>Ⅱ: EG: kontroll for å sikre “immense investments of English capitalists”</vt:lpstr>
      <vt:lpstr>Ⅲ: LB: sekterisme?</vt:lpstr>
      <vt:lpstr>Ⅲ: LB: hvordan sekterisme brukes</vt:lpstr>
      <vt:lpstr>Ⅲ: LB: hvordan sekterisme festes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Albrecht Hofheinz</cp:lastModifiedBy>
  <cp:revision>1</cp:revision>
  <dcterms:modified xsi:type="dcterms:W3CDTF">2025-09-17T12:34:40Z</dcterms:modified>
</cp:coreProperties>
</file>