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3004800" cy="9753600"/>
  <p:notesSz cx="6858000" cy="9144000"/>
  <p:embeddedFontLst>
    <p:embeddedFont>
      <p:font typeface="Amiri" pitchFamily="2" charset="-78"/>
      <p:regular r:id="rId46"/>
      <p:bold r:id="rId47"/>
      <p:italic r:id="rId48"/>
      <p:boldItalic r:id="rId49"/>
    </p:embeddedFont>
    <p:embeddedFont>
      <p:font typeface="Brill Bold" panose="020F0602050406030203" pitchFamily="34" charset="0"/>
      <p:bold r:id="rId50"/>
      <p:italic r:id="rId51"/>
      <p:boldItalic r:id="rId52"/>
    </p:embeddedFont>
    <p:embeddedFont>
      <p:font typeface="Brill Bold Italic" panose="020F0602050406030203" pitchFamily="34" charset="0"/>
      <p:bold r:id="rId53"/>
      <p:italic r:id="rId54"/>
      <p:boldItalic r:id="rId55"/>
    </p:embeddedFont>
    <p:embeddedFont>
      <p:font typeface="Brill Italic" panose="020F0602050406030203" pitchFamily="34" charset="0"/>
      <p:bold r:id="rId56"/>
      <p:italic r:id="rId57"/>
      <p:boldItalic r:id="rId58"/>
    </p:embeddedFont>
    <p:embeddedFont>
      <p:font typeface="Brill Roman" panose="020F0602050406030203" pitchFamily="34" charset="0"/>
      <p:regular r:id="rId59"/>
      <p:bold r:id="rId60"/>
      <p:italic r:id="rId61"/>
      <p:boldItalic r:id="rId62"/>
    </p:embeddedFont>
    <p:embeddedFont>
      <p:font typeface="Chalkduster" panose="03050602040202020205" pitchFamily="66" charset="77"/>
      <p:regular r:id="rId63"/>
    </p:embeddedFont>
    <p:embeddedFont>
      <p:font typeface="Noto Nastaliq Urdu" panose="020B0502040504020204" pitchFamily="34" charset="-78"/>
      <p:regular r:id="rId64"/>
      <p:bold r:id="rId65"/>
    </p:embeddedFont>
    <p:embeddedFont>
      <p:font typeface="Scheherazade New" pitchFamily="2" charset="-78"/>
      <p:regular r:id="rId66"/>
      <p:bold r:id="rId67"/>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1pPr>
    <a:lvl2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2pPr>
    <a:lvl3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3pPr>
    <a:lvl4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4pPr>
    <a:lvl5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5pPr>
    <a:lvl6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6pPr>
    <a:lvl7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7pPr>
    <a:lvl8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8pPr>
    <a:lvl9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a:tcStyle>
        <a:tcBdr/>
        <a:fill>
          <a:solidFill>
            <a:srgbClr val="000000">
              <a:alpha val="25000"/>
            </a:srgbClr>
          </a:solidFill>
        </a:fill>
      </a:tcStyle>
    </a:band2H>
    <a:firstCo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879BBB"/>
          </a:solid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879BBB"/>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4B13F">
              <a:alpha val="9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00882B"/>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0078BC"/>
          </a:solidFill>
        </a:fill>
      </a:tcStyle>
    </a:firstRow>
  </a:tblStyle>
  <a:tblStyle styleId="{EEE7283C-3CF3-47DC-8721-378D4A62B228}" styleName="">
    <a:tblBg/>
    <a:wholeTbl>
      <a:tcTxStyle b="off" i="off">
        <a:fontRef idx="minor">
          <a:srgbClr val="FFFFFF"/>
        </a:fontRef>
        <a:srgbClr val="FFFFFF"/>
      </a:tcTxStyle>
      <a:tcStyle>
        <a:tcBdr>
          <a:left>
            <a:ln w="25400" cap="flat">
              <a:solidFill>
                <a:srgbClr val="FFFFFF">
                  <a:alpha val="75000"/>
                </a:srgbClr>
              </a:solidFill>
              <a:custDash>
                <a:ds d="200000" sp="200000"/>
              </a:custDash>
              <a:miter lim="400000"/>
            </a:ln>
          </a:left>
          <a:right>
            <a:ln w="25400" cap="flat">
              <a:solidFill>
                <a:srgbClr val="FFFFFF">
                  <a:alpha val="75000"/>
                </a:srgbClr>
              </a:solidFill>
              <a:custDash>
                <a:ds d="200000" sp="200000"/>
              </a:custDash>
              <a:miter lim="400000"/>
            </a:ln>
          </a:right>
          <a:top>
            <a:ln w="25400" cap="flat">
              <a:solidFill>
                <a:srgbClr val="FFFFFF">
                  <a:alpha val="75000"/>
                </a:srgbClr>
              </a:solidFill>
              <a:custDash>
                <a:ds d="200000" sp="200000"/>
              </a:custDash>
              <a:miter lim="400000"/>
            </a:ln>
          </a:top>
          <a:bottom>
            <a:ln w="25400" cap="flat">
              <a:solidFill>
                <a:srgbClr val="FFFFFF">
                  <a:alpha val="75000"/>
                </a:srgbClr>
              </a:solidFill>
              <a:custDash>
                <a:ds d="200000" sp="200000"/>
              </a:custDash>
              <a:miter lim="400000"/>
            </a:ln>
          </a:bottom>
          <a:insideH>
            <a:ln w="25400" cap="flat">
              <a:solidFill>
                <a:srgbClr val="FFFFFF">
                  <a:alpha val="75000"/>
                </a:srgbClr>
              </a:solidFill>
              <a:custDash>
                <a:ds d="200000" sp="200000"/>
              </a:custDash>
              <a:miter lim="400000"/>
            </a:ln>
          </a:insideH>
          <a:insideV>
            <a:ln w="25400" cap="flat">
              <a:solidFill>
                <a:srgbClr val="FFFFFF">
                  <a:alpha val="75000"/>
                </a:srgbClr>
              </a:solidFill>
              <a:custDash>
                <a:ds d="2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noFill/>
              <a:miter lim="400000"/>
            </a:ln>
          </a:left>
          <a:right>
            <a:ln w="12700" cap="flat">
              <a:solidFill>
                <a:srgbClr val="FFFFFF">
                  <a:alpha val="75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54545">
              <a:alpha val="41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alpha val="75000"/>
                </a:srgbClr>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282A2F"/>
        </a:fontRef>
        <a:srgbClr val="282A2F"/>
      </a:tcTxStyle>
      <a:tcStyle>
        <a:tcBdr>
          <a:left>
            <a:ln w="12700" cap="flat">
              <a:noFill/>
              <a:miter lim="400000"/>
            </a:ln>
          </a:left>
          <a:right>
            <a:ln w="12700" cap="flat">
              <a:noFill/>
              <a:miter lim="400000"/>
            </a:ln>
          </a:right>
          <a:top>
            <a:ln w="12700" cap="flat">
              <a:noFill/>
              <a:miter lim="400000"/>
            </a:ln>
          </a:top>
          <a:bottom>
            <a:ln w="25400" cap="flat">
              <a:solidFill>
                <a:srgbClr val="FFFFFF">
                  <a:alpha val="75000"/>
                </a:srgbClr>
              </a:solidFill>
              <a:prstDash val="solid"/>
              <a:miter lim="400000"/>
            </a:ln>
          </a:bottom>
          <a:insideH>
            <a:ln w="12700" cap="flat">
              <a:noFill/>
              <a:miter lim="400000"/>
            </a:ln>
          </a:insideH>
          <a:insideV>
            <a:ln w="12700" cap="flat">
              <a:noFill/>
              <a:miter lim="400000"/>
            </a:ln>
          </a:insideV>
        </a:tcBdr>
        <a:fill>
          <a:solidFill>
            <a:srgbClr val="FFBD5C">
              <a:alpha val="82000"/>
            </a:srgbClr>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254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94B285"/>
          </a:solidFill>
        </a:fill>
      </a:tcStyle>
    </a:firstCol>
    <a:la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254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9487B7"/>
          </a:solidFill>
        </a:fill>
      </a:tcStyle>
    </a:lastRow>
    <a:fir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254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7A8DB2"/>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a:tcStyle>
        <a:tcBdr/>
        <a:fill>
          <a:solidFill>
            <a:srgbClr val="DEDEDF">
              <a:alpha val="19000"/>
            </a:srgbClr>
          </a:solidFill>
        </a:fill>
      </a:tcStyle>
    </a:band2H>
    <a:firstCol>
      <a:tcTxStyle b="off" i="off">
        <a:fontRef idx="minor">
          <a:srgbClr val="FFFFFF"/>
        </a:fontRef>
        <a:srgbClr val="FFFFFF"/>
      </a:tcTxStyle>
      <a:tcStyle>
        <a:tcBdr>
          <a:left>
            <a:ln w="25400" cap="flat">
              <a:solidFill>
                <a:srgbClr val="FFFFFF"/>
              </a:solidFill>
              <a:prstDash val="solid"/>
              <a:miter lim="400000"/>
            </a:ln>
          </a:left>
          <a:right>
            <a:ln w="12700" cap="flat">
              <a:solidFill>
                <a:srgbClr val="FFFFFF"/>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444C55">
              <a:alpha val="50000"/>
            </a:srgbClr>
          </a:solid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33373B">
              <a:alpha val="50000"/>
            </a:srgbClr>
          </a:solid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33373B">
              <a:alpha val="50000"/>
            </a:srgbClr>
          </a:solidFill>
        </a:fill>
      </a:tcStyle>
    </a:firstRow>
  </a:tblStyle>
  <a:tblStyle styleId="{2708684C-4D16-4618-839F-0558EEFCDFE6}" styleName="">
    <a:tblBg/>
    <a:wholeTbl>
      <a:tcTxStyle b="off" i="off">
        <a:fontRef idx="minor">
          <a:srgbClr val="FFFFFF"/>
        </a:fontRef>
        <a:srgbClr val="FFFFFF"/>
      </a:tcTxStyle>
      <a:tcStyle>
        <a:tcBdr>
          <a:left>
            <a:ln w="25400" cap="rnd">
              <a:solidFill>
                <a:srgbClr val="FFFFFF"/>
              </a:solidFill>
              <a:custDash>
                <a:ds d="100000" sp="200000"/>
              </a:custDash>
              <a:miter lim="400000"/>
            </a:ln>
          </a:left>
          <a:right>
            <a:ln w="25400" cap="rnd">
              <a:solidFill>
                <a:srgbClr val="FFFFFF"/>
              </a:solidFill>
              <a:custDash>
                <a:ds d="100000" sp="200000"/>
              </a:custDash>
              <a:miter lim="400000"/>
            </a:ln>
          </a:right>
          <a:top>
            <a:ln w="25400" cap="rnd">
              <a:solidFill>
                <a:srgbClr val="FFFFFF"/>
              </a:solidFill>
              <a:custDash>
                <a:ds d="100000" sp="200000"/>
              </a:custDash>
              <a:miter lim="400000"/>
            </a:ln>
          </a:top>
          <a:bottom>
            <a:ln w="25400" cap="rnd">
              <a:solidFill>
                <a:srgbClr val="FFFFFF"/>
              </a:solidFill>
              <a:custDash>
                <a:ds d="100000" sp="200000"/>
              </a:custDash>
              <a:miter lim="400000"/>
            </a:ln>
          </a:bottom>
          <a:insideH>
            <a:ln w="25400" cap="rnd">
              <a:solidFill>
                <a:srgbClr val="FFFFFF"/>
              </a:solidFill>
              <a:custDash>
                <a:ds d="100000" sp="200000"/>
              </a:custDash>
              <a:miter lim="400000"/>
            </a:ln>
          </a:insideH>
          <a:insideV>
            <a:ln w="25400" cap="rnd">
              <a:solidFill>
                <a:srgbClr val="FFFFFF"/>
              </a:solidFill>
              <a:custDash>
                <a:ds d="1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85" d="100"/>
          <a:sy n="85" d="100"/>
        </p:scale>
        <p:origin x="127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2.fntdata"/><Relationship Id="rId63" Type="http://schemas.openxmlformats.org/officeDocument/2006/relationships/font" Target="fonts/font18.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font" Target="fonts/font21.fntdata"/><Relationship Id="rId5" Type="http://schemas.openxmlformats.org/officeDocument/2006/relationships/slide" Target="slides/slide4.xml"/><Relationship Id="rId61" Type="http://schemas.openxmlformats.org/officeDocument/2006/relationships/font" Target="fonts/font1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font" Target="fonts/font19.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font" Target="fonts/font17.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5.fntdata"/><Relationship Id="rId55"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xfrm>
            <a:off x="1143000" y="685800"/>
            <a:ext cx="4572000" cy="3429000"/>
          </a:xfrm>
          <a:prstGeom prst="rect">
            <a:avLst/>
          </a:prstGeom>
        </p:spPr>
        <p:txBody>
          <a:bodyPr/>
          <a:lstStyle/>
          <a:p>
            <a:endParaRPr/>
          </a:p>
        </p:txBody>
      </p:sp>
      <p:sp>
        <p:nvSpPr>
          <p:cNvPr id="144" name="Shape 14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Arial"/>
        <a:ea typeface="Arial"/>
        <a:cs typeface="Arial"/>
        <a:sym typeface="Arial"/>
      </a:defRPr>
    </a:lvl1pPr>
    <a:lvl2pPr indent="228600" defTabSz="457200" latinLnBrk="0">
      <a:lnSpc>
        <a:spcPct val="117999"/>
      </a:lnSpc>
      <a:defRPr sz="2200">
        <a:latin typeface="Arial"/>
        <a:ea typeface="Arial"/>
        <a:cs typeface="Arial"/>
        <a:sym typeface="Arial"/>
      </a:defRPr>
    </a:lvl2pPr>
    <a:lvl3pPr indent="457200" defTabSz="457200" latinLnBrk="0">
      <a:lnSpc>
        <a:spcPct val="117999"/>
      </a:lnSpc>
      <a:defRPr sz="2200">
        <a:latin typeface="Arial"/>
        <a:ea typeface="Arial"/>
        <a:cs typeface="Arial"/>
        <a:sym typeface="Arial"/>
      </a:defRPr>
    </a:lvl3pPr>
    <a:lvl4pPr indent="685800" defTabSz="457200" latinLnBrk="0">
      <a:lnSpc>
        <a:spcPct val="117999"/>
      </a:lnSpc>
      <a:defRPr sz="2200">
        <a:latin typeface="Arial"/>
        <a:ea typeface="Arial"/>
        <a:cs typeface="Arial"/>
        <a:sym typeface="Arial"/>
      </a:defRPr>
    </a:lvl4pPr>
    <a:lvl5pPr indent="914400" defTabSz="457200" latinLnBrk="0">
      <a:lnSpc>
        <a:spcPct val="117999"/>
      </a:lnSpc>
      <a:defRPr sz="2200">
        <a:latin typeface="Arial"/>
        <a:ea typeface="Arial"/>
        <a:cs typeface="Arial"/>
        <a:sym typeface="Arial"/>
      </a:defRPr>
    </a:lvl5pPr>
    <a:lvl6pPr indent="1143000" defTabSz="457200" latinLnBrk="0">
      <a:lnSpc>
        <a:spcPct val="117999"/>
      </a:lnSpc>
      <a:defRPr sz="2200">
        <a:latin typeface="Arial"/>
        <a:ea typeface="Arial"/>
        <a:cs typeface="Arial"/>
        <a:sym typeface="Arial"/>
      </a:defRPr>
    </a:lvl6pPr>
    <a:lvl7pPr indent="1371600" defTabSz="457200" latinLnBrk="0">
      <a:lnSpc>
        <a:spcPct val="117999"/>
      </a:lnSpc>
      <a:defRPr sz="2200">
        <a:latin typeface="Arial"/>
        <a:ea typeface="Arial"/>
        <a:cs typeface="Arial"/>
        <a:sym typeface="Arial"/>
      </a:defRPr>
    </a:lvl7pPr>
    <a:lvl8pPr indent="1600200" defTabSz="457200" latinLnBrk="0">
      <a:lnSpc>
        <a:spcPct val="117999"/>
      </a:lnSpc>
      <a:defRPr sz="2200">
        <a:latin typeface="Arial"/>
        <a:ea typeface="Arial"/>
        <a:cs typeface="Arial"/>
        <a:sym typeface="Arial"/>
      </a:defRPr>
    </a:lvl8pPr>
    <a:lvl9pPr indent="1828800" defTabSz="457200" latinLnBrk="0">
      <a:lnSpc>
        <a:spcPct val="117999"/>
      </a:lnSpc>
      <a:defRPr sz="2200">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referenceworks.brillonline.com/entries/encyclopaedia-of-islam-2/madhhab-SIM_8798?s.num=0&amp;s.f.s2_parent=s.f.cluster.Encyclopaedia+of+Islam&amp;s.q=madhhab"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noRot="1" noChangeAspect="1"/>
          </p:cNvSpPr>
          <p:nvPr>
            <p:ph type="sldImg"/>
          </p:nvPr>
        </p:nvSpPr>
        <p:spPr>
          <a:prstGeom prst="rect">
            <a:avLst/>
          </a:prstGeom>
        </p:spPr>
        <p:txBody>
          <a:bodyPr/>
          <a:lstStyle/>
          <a:p>
            <a:endParaRPr/>
          </a:p>
        </p:txBody>
      </p:sp>
      <p:sp>
        <p:nvSpPr>
          <p:cNvPr id="151" name="Shape 151"/>
          <p:cNvSpPr>
            <a:spLocks noGrp="1"/>
          </p:cNvSpPr>
          <p:nvPr>
            <p:ph type="body" sz="quarter" idx="1"/>
          </p:nvPr>
        </p:nvSpPr>
        <p:spPr>
          <a:prstGeom prst="rect">
            <a:avLst/>
          </a:prstGeom>
        </p:spPr>
        <p:txBody>
          <a:bodyPr/>
          <a:lstStyle/>
          <a:p>
            <a:pPr>
              <a:defRPr sz="1800"/>
            </a:pPr>
            <a:r>
              <a:t>{bildet: ung-tyrkisk revolusjonsflagg 1908}</a:t>
            </a:r>
          </a:p>
          <a:p>
            <a:pPr>
              <a:defRPr sz="1800"/>
            </a:pPr>
            <a:endParaRPr/>
          </a:p>
          <a:p>
            <a:r>
              <a:t>Vi har sett hvordan MØ på 1800-t ble utsatt for og påvirket av utfordringer som hang sammen med europ. økonomisk, politisk, og militær </a:t>
            </a:r>
            <a:r>
              <a:rPr u="sng"/>
              <a:t>press</a:t>
            </a:r>
          </a:p>
          <a:p>
            <a:r>
              <a:t>og hvordan statene i regionen prøvde å innføre reformer (militær, økon., admin., utdanning,…) for å kunne stå imot dette ytre presset (“</a:t>
            </a:r>
            <a:r>
              <a:rPr u="sng"/>
              <a:t>defensive development</a:t>
            </a:r>
            <a:r>
              <a:t>”).</a:t>
            </a:r>
          </a:p>
          <a:p>
            <a:r>
              <a:t>→</a:t>
            </a:r>
          </a:p>
          <a:p>
            <a:r>
              <a:t>Rasjonalisering, byråkratisering, formalisering: strukturelle elementer i ‹</a:t>
            </a:r>
            <a:r>
              <a:rPr u="sng"/>
              <a:t>modernisering</a:t>
            </a:r>
            <a:r>
              <a:t>s›-prosess.</a:t>
            </a:r>
          </a:p>
          <a:p>
            <a:endParaRPr/>
          </a:p>
          <a:p>
            <a:r>
              <a:t>Vi har også sett hvordan disse reformer hadde veldig synlige konsekvenser i det offentlige og private rom, hvordan europ. mote spredte seg som uttrykk for å være ‹modern›, hvordan klokkeslett ble symbolet for å omorganisere arbeid og liv iht. en enhetlig, ‹mekanisk›, ‹objektiv› standard : «</a:t>
            </a:r>
            <a:r>
              <a:rPr u="sng"/>
              <a:t>kolonisering av livsverden</a:t>
            </a:r>
            <a:r>
              <a:t>»</a:t>
            </a:r>
          </a:p>
          <a:p>
            <a:endParaRPr/>
          </a:p>
          <a:p>
            <a:r>
              <a:t>Forskjellige reaksjoner / typer svar på disse utfordringene (koloniserende modernisering):</a:t>
            </a:r>
          </a:p>
          <a:p>
            <a:r>
              <a:t>folk/intellektuelle var (a) fascinert av europ. teknologi &amp; vitenskap, og (b) fryktet europ. makt</a:t>
            </a:r>
          </a:p>
          <a:p>
            <a:r>
              <a:t>→ mental/intellektuell utfordring: hvordan forstå det som foregår og bevare sin egenverdi &amp; selvrespekt?</a:t>
            </a:r>
          </a:p>
          <a:p>
            <a:endParaRPr/>
          </a:p>
          <a:p>
            <a:r>
              <a:t>Dagens: utdype diskusjon av intellektuelle svar til denne utfordringen.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prstGeom prst="rect">
            <a:avLst/>
          </a:prstGeom>
        </p:spPr>
        <p:txBody>
          <a:bodyPr/>
          <a:lstStyle/>
          <a:p>
            <a:endParaRPr/>
          </a:p>
        </p:txBody>
      </p:sp>
      <p:sp>
        <p:nvSpPr>
          <p:cNvPr id="156" name="Shape 156"/>
          <p:cNvSpPr>
            <a:spLocks noGrp="1"/>
          </p:cNvSpPr>
          <p:nvPr>
            <p:ph type="body" sz="quarter" idx="1"/>
          </p:nvPr>
        </p:nvSpPr>
        <p:spPr>
          <a:prstGeom prst="rect">
            <a:avLst/>
          </a:prstGeom>
        </p:spPr>
        <p:txBody>
          <a:bodyPr/>
          <a:lstStyle/>
          <a:p>
            <a:r>
              <a:t>eksempler:</a:t>
            </a:r>
          </a:p>
          <a:p>
            <a:pPr marL="349250" indent="-349250">
              <a:buSzPct val="100000"/>
              <a:buChar char="•"/>
            </a:pPr>
            <a:r>
              <a:t>-Nahḍa</a:t>
            </a:r>
          </a:p>
          <a:p>
            <a:pPr marL="349250" indent="-349250">
              <a:buSzPct val="100000"/>
              <a:buChar char="•"/>
            </a:pPr>
            <a:r>
              <a:t>islamsk modernisme</a:t>
            </a:r>
          </a:p>
          <a:p>
            <a:pPr marL="349250" indent="-349250">
              <a:buSzPct val="100000"/>
              <a:buChar char="•"/>
            </a:pPr>
            <a:r>
              <a:t>‹ortodoksi› i statlig régi</a:t>
            </a:r>
          </a:p>
          <a:p>
            <a:pPr marL="349250" indent="-349250">
              <a:buSzPct val="100000"/>
              <a:buChar char="•"/>
            </a:pPr>
            <a:r>
              <a:t>konservative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pPr>
              <a:defRPr sz="1500"/>
            </a:pPr>
            <a:r>
              <a:t>→ </a:t>
            </a:r>
            <a:r>
              <a:rPr i="1"/>
              <a:t>Nahḍa</a:t>
            </a:r>
            <a:r>
              <a:t>:</a:t>
            </a:r>
          </a:p>
          <a:p>
            <a:pPr marL="349250" indent="-349250">
              <a:buSzPct val="100000"/>
              <a:buChar char="•"/>
              <a:defRPr sz="1400"/>
            </a:pPr>
            <a:r>
              <a:t>«</a:t>
            </a:r>
            <a:r>
              <a:rPr b="1"/>
              <a:t>Oppstå</a:t>
            </a:r>
            <a:r>
              <a:t>» fra en nedgangsperiode; bevisst avgrensning fra det som rådet tidligere → førte til en ‹fornektelse› av reformarven fra 1700-t</a:t>
            </a:r>
          </a:p>
          <a:p>
            <a:pPr marL="349250" indent="-349250">
              <a:buSzPct val="100000"/>
              <a:buChar char="•"/>
              <a:defRPr sz="1400"/>
            </a:pPr>
            <a:r>
              <a:t>avskaffe det som hadde ført til «nedgangen» (</a:t>
            </a:r>
            <a:r>
              <a:rPr i="1"/>
              <a:t>inḥiṭāṭ</a:t>
            </a:r>
            <a:r>
              <a:t>)</a:t>
            </a:r>
          </a:p>
          <a:p>
            <a:pPr marL="349250" indent="-349250">
              <a:buSzPct val="100000"/>
              <a:buChar char="•"/>
              <a:defRPr sz="1400"/>
            </a:pPr>
            <a:r>
              <a:t>gjenoppdage det som er kjernen i ens egen kulturarv; rense det fra overflødige, uvesentlige elementer som hadde bidratt til nedgangen (språk!), forenkle tilgangen til denne kjernen for at flere skulle kunne forstå det</a:t>
            </a:r>
          </a:p>
          <a:p>
            <a:pPr marL="349250" indent="-349250">
              <a:buSzPct val="100000"/>
              <a:buChar char="•"/>
              <a:defRPr sz="1400"/>
            </a:pPr>
            <a:r>
              <a:t>lære av Europa alt det som er forenlig med ens egen religion</a:t>
            </a:r>
          </a:p>
          <a:p>
            <a:pPr marL="349250" indent="-349250">
              <a:buSzPct val="100000"/>
              <a:buChar char="•"/>
              <a:defRPr sz="1400"/>
            </a:pPr>
            <a:r>
              <a:t>en viss ‹sekularisering›: kristne arabere (fra Levanten) spiller en viktig rolle (samtidig som de anerkjenner islam som et kulturelt pregende element)</a:t>
            </a:r>
          </a:p>
          <a:p>
            <a:endParaRPr/>
          </a:p>
          <a:p>
            <a:r>
              <a:t>Lignende bevegelser blant tyrkerne («</a:t>
            </a:r>
            <a:r>
              <a:rPr i="1"/>
              <a:t>tanẓīmāt</a:t>
            </a:r>
            <a:r>
              <a:t>-litteratur»), perserne (تنوير الفكر)</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prstGeom prst="rect">
            <a:avLst/>
          </a:prstGeom>
        </p:spPr>
        <p:txBody>
          <a:bodyPr/>
          <a:lstStyle/>
          <a:p>
            <a:endParaRPr/>
          </a:p>
        </p:txBody>
      </p:sp>
      <p:sp>
        <p:nvSpPr>
          <p:cNvPr id="167" name="Shape 167"/>
          <p:cNvSpPr>
            <a:spLocks noGrp="1"/>
          </p:cNvSpPr>
          <p:nvPr>
            <p:ph type="body" sz="quarter" idx="1"/>
          </p:nvPr>
        </p:nvSpPr>
        <p:spPr>
          <a:prstGeom prst="rect">
            <a:avLst/>
          </a:prstGeom>
        </p:spPr>
        <p:txBody>
          <a:bodyPr/>
          <a:lstStyle/>
          <a:p>
            <a:pPr>
              <a:defRPr sz="1400"/>
            </a:pPr>
            <a:r>
              <a:t>al-Ṭahṭāwī sendt til Paris som imām for EG stud. 1826-31</a:t>
            </a:r>
          </a:p>
          <a:p>
            <a:pPr>
              <a:defRPr sz="1400" i="1"/>
            </a:pPr>
            <a:r>
              <a:t>Takhlīṣ al-ibrīz fī talkhīṣ Bārīz</a:t>
            </a:r>
            <a:r>
              <a:rPr i="0"/>
              <a:t> 1849 [‹konsis sammendrag av det som er vesentlig i Paris›]</a:t>
            </a:r>
          </a:p>
          <a:p>
            <a:pPr>
              <a:defRPr sz="1400" i="1"/>
            </a:pPr>
            <a:r>
              <a:rPr i="0"/>
              <a:t>beundrer fransk sivilisasjon, teknisk framskritt, og ikke minst politisk orden («frihet, likhet, brorskap»): alle er like foran loven og skal kunne utdannes til ethvert yrke; rettferdig beskatning; idéen om at borgerne tar ansvar for samfunn og stat i sin helhet; ytringsfrihet, rettssikkerhet og politisk medvirkning gjennom parlament.</a:t>
            </a:r>
          </a:p>
          <a:p>
            <a:pPr>
              <a:defRPr sz="1400" i="1"/>
            </a:pPr>
            <a:r>
              <a:rPr i="0"/>
              <a:t>‹Islam, riktig forstått, krever det samme› (“What we call the fundamentals of </a:t>
            </a:r>
            <a:r>
              <a:t>fiqh</a:t>
            </a:r>
            <a:r>
              <a:rPr i="0"/>
              <a:t>, they call ‘natural law’—rational regulations […] upon which they base their civil laws. What we call the branches of </a:t>
            </a:r>
            <a:r>
              <a:t>fiqh</a:t>
            </a:r>
            <a:r>
              <a:rPr i="0"/>
              <a:t>, they call civil rights. What we call justice, they call freedom and equality. The love of religion and the desire to protect it, they call love of country.”) Han fortsetter å si at islam betyr å elske og å forsvare sin tro og sitt hjemland (</a:t>
            </a:r>
            <a:r>
              <a:t>waṭan</a:t>
            </a:r>
            <a:r>
              <a:rPr i="0"/>
              <a:t>), men at muslimene har glemt den andre biten (</a:t>
            </a:r>
            <a:r>
              <a:t>waṭan</a:t>
            </a:r>
            <a:r>
              <a:rPr i="0"/>
              <a:t>) og må derfor minnes om den igjen.</a:t>
            </a:r>
          </a:p>
          <a:p>
            <a:pPr>
              <a:defRPr sz="1400" i="1"/>
            </a:pPr>
            <a:r>
              <a:rPr i="0"/>
              <a:t> : et av de tidligste moderne eksempler på </a:t>
            </a:r>
            <a:r>
              <a:t>nasjonal</a:t>
            </a:r>
            <a:r>
              <a:rPr i="0"/>
              <a:t>tanken i den arabiske verden.</a:t>
            </a:r>
          </a:p>
          <a:p>
            <a:pPr>
              <a:defRPr i="1"/>
            </a:pPr>
            <a:endParaRPr i="0"/>
          </a:p>
          <a:p>
            <a:pPr>
              <a:defRPr i="1"/>
            </a:pPr>
            <a:r>
              <a:rPr i="0"/>
              <a:t>Tilbake i Kairo, han grunnla 1835 “Språkskolen” (</a:t>
            </a:r>
            <a:r>
              <a:rPr i="0" u="sng"/>
              <a:t>مدرسة الألسن</a:t>
            </a:r>
            <a:r>
              <a:rPr i="0"/>
              <a:t>): tusenvis av bøker oversatt fra europ. språk.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pPr>
              <a:defRPr sz="1500"/>
            </a:pPr>
            <a:r>
              <a:t>Buṭrus al-Bustānī (1819-83):</a:t>
            </a:r>
          </a:p>
          <a:p>
            <a:pPr>
              <a:defRPr sz="1500"/>
            </a:pPr>
            <a:endParaRPr/>
          </a:p>
          <a:p>
            <a:pPr>
              <a:defRPr sz="1500"/>
            </a:pPr>
            <a:r>
              <a:t>aviser</a:t>
            </a:r>
          </a:p>
          <a:p>
            <a:pPr>
              <a:defRPr sz="1500"/>
            </a:pPr>
            <a:r>
              <a:t>7-bd mod. encyklopedi </a:t>
            </a:r>
            <a:r>
              <a:rPr i="1"/>
              <a:t>Dāʾirat al-Maʿārif</a:t>
            </a:r>
          </a:p>
          <a:p>
            <a:pPr>
              <a:defRPr sz="1500"/>
            </a:pPr>
            <a:r>
              <a:t>1st. mod. arab. ordbok </a:t>
            </a:r>
            <a:r>
              <a:rPr i="1"/>
              <a:t>Muʿjam Muḥīṭ al-Muḥīṭ</a:t>
            </a:r>
          </a:p>
          <a:p>
            <a:pPr>
              <a:defRPr sz="1500"/>
            </a:pPr>
            <a:r>
              <a:t>mod. arab. bibeloversettelse</a:t>
            </a:r>
          </a:p>
          <a:p>
            <a:pPr>
              <a:defRPr sz="1500"/>
            </a:pPr>
            <a:r>
              <a:t>→ viktig for moderne arab. språk!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prstGeom prst="rect">
            <a:avLst/>
          </a:prstGeom>
        </p:spPr>
        <p:txBody>
          <a:bodyPr/>
          <a:lstStyle/>
          <a:p>
            <a:endParaRPr/>
          </a:p>
        </p:txBody>
      </p:sp>
      <p:sp>
        <p:nvSpPr>
          <p:cNvPr id="180" name="Shape 180"/>
          <p:cNvSpPr>
            <a:spLocks noGrp="1"/>
          </p:cNvSpPr>
          <p:nvPr>
            <p:ph type="body" sz="quarter" idx="1"/>
          </p:nvPr>
        </p:nvSpPr>
        <p:spPr>
          <a:prstGeom prst="rect">
            <a:avLst/>
          </a:prstGeom>
        </p:spPr>
        <p:txBody>
          <a:bodyPr/>
          <a:lstStyle/>
          <a:p>
            <a:r>
              <a:t>Beslektede bevegelse oppstod i OR og Persia:</a:t>
            </a:r>
          </a:p>
          <a:p>
            <a:endParaRPr/>
          </a:p>
          <a:p>
            <a:r>
              <a:t>I OR: Yeñi ʿOs̱mānlılar (eg.: «Ny-osmanerne») (undergrunnsbevegelse) ↑</a:t>
            </a:r>
          </a:p>
          <a:p>
            <a:endParaRPr/>
          </a:p>
          <a:p>
            <a:r>
              <a:t>1876(-78): OR grunnlov (قانون اساسى)</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p>
            <a:r>
              <a:t>Viktigste medlem av Ung-osmanerne:</a:t>
            </a:r>
          </a:p>
          <a:p>
            <a:r>
              <a:t>Nāmıḳ Kemāl (1840-1888), publisist, politiker og forfatter; fremragende representant for </a:t>
            </a:r>
            <a:r>
              <a:rPr i="1"/>
              <a:t>tanẓīmāt-</a:t>
            </a:r>
            <a:r>
              <a:t>litteraturen (skrev. bl. a. et av de første tyrkiske teaterstykkene, i et nytt/forenklet språk (sl. med tidligere osmansk litteraturspråk)</a:t>
            </a:r>
          </a:p>
          <a:p>
            <a:pPr>
              <a:defRPr sz="1900"/>
            </a:pPr>
            <a:endParaRPr/>
          </a:p>
          <a:p>
            <a:pPr>
              <a:defRPr sz="1900"/>
            </a:pPr>
            <a:r>
              <a:t>Legg også merke til hvordan han kler seg!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prstGeom prst="rect">
            <a:avLst/>
          </a:prstGeom>
        </p:spPr>
        <p:txBody>
          <a:bodyPr/>
          <a:lstStyle/>
          <a:p>
            <a:endParaRPr/>
          </a:p>
        </p:txBody>
      </p:sp>
      <p:sp>
        <p:nvSpPr>
          <p:cNvPr id="192" name="Shape 192"/>
          <p:cNvSpPr>
            <a:spLocks noGrp="1"/>
          </p:cNvSpPr>
          <p:nvPr>
            <p:ph type="body" sz="quarter" idx="1"/>
          </p:nvPr>
        </p:nvSpPr>
        <p:spPr>
          <a:prstGeom prst="rect">
            <a:avLst/>
          </a:prstGeom>
        </p:spPr>
        <p:txBody>
          <a:bodyPr/>
          <a:lstStyle/>
          <a:p>
            <a:pPr lvl="1"/>
            <a:r>
              <a:t>Persia:</a:t>
            </a:r>
          </a:p>
          <a:p>
            <a:pPr lvl="1"/>
            <a:r>
              <a:t>دار الفنون «Kunstenes/teknikkenes hus» = teknisk høyskole, åpnet 1851 for ‹modern› utdanning av ledere i militær og forvaltning (medisin, ingeniørvitenskap, osv.). Fikk landets første trykkpresse. Forløper for Irans første universitet (U i Tehrān, 1934).</a:t>
            </a:r>
          </a:p>
          <a:p>
            <a:pPr lvl="1"/>
            <a:r>
              <a:t>Som i EG osv: ‹modern› utdannede kommer i kontakt med nye idéer → «opplysning» (تنوير الفكر) → krever reformer</a:t>
            </a:r>
          </a:p>
          <a:p>
            <a:pPr lvl="1"/>
            <a:r>
              <a:t>→ kilde til opposisjonsbevegelsen mot:</a:t>
            </a:r>
          </a:p>
          <a:p>
            <a:pPr lvl="1"/>
            <a:r>
              <a:t>	(a) Qājār-regimet og det som opplevdes som dets despotisme;</a:t>
            </a:r>
          </a:p>
          <a:p>
            <a:pPr lvl="1"/>
            <a:r>
              <a:t>	(b) ‹bakstreverske› religiøse ledere;</a:t>
            </a:r>
          </a:p>
          <a:p>
            <a:pPr lvl="1"/>
            <a:r>
              <a:t>	(c) 	imperialistisk innblanding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noRot="1" noChangeAspect="1"/>
          </p:cNvSpPr>
          <p:nvPr>
            <p:ph type="sldImg"/>
          </p:nvPr>
        </p:nvSpPr>
        <p:spPr>
          <a:prstGeom prst="rect">
            <a:avLst/>
          </a:prstGeom>
        </p:spPr>
        <p:txBody>
          <a:bodyPr/>
          <a:lstStyle/>
          <a:p>
            <a:endParaRPr/>
          </a:p>
        </p:txBody>
      </p:sp>
      <p:sp>
        <p:nvSpPr>
          <p:cNvPr id="198" name="Shape 198"/>
          <p:cNvSpPr>
            <a:spLocks noGrp="1"/>
          </p:cNvSpPr>
          <p:nvPr>
            <p:ph type="body" sz="quarter" idx="1"/>
          </p:nvPr>
        </p:nvSpPr>
        <p:spPr>
          <a:prstGeom prst="rect">
            <a:avLst/>
          </a:prstGeom>
        </p:spPr>
        <p:txBody>
          <a:bodyPr/>
          <a:lstStyle/>
          <a:p>
            <a:r>
              <a:t>cf. G 147-8: Malkom Khān [&lt;Melkumyān, av armensk opphav, 1833-1908], en intellektuell som ble utdannet i Paris, underviste litt ved </a:t>
            </a:r>
            <a:r>
              <a:rPr i="1"/>
              <a:t>Dār ol-fonūn</a:t>
            </a:r>
            <a:r>
              <a:t>, ble politisk rådgiver og skribent, bodde siden 1873 for det meste i eksil; påvirket av positivisme [myter &gt; religion &gt; filosofi &gt; vitenskap] og tidlig-sosialistiske idéer [Saint-Simonisme: økonomisk ordning til fordel for alle, ledet av opplyste eksperter i de vitenskapelige prinsippene])</a:t>
            </a:r>
          </a:p>
          <a:p>
            <a:r>
              <a:t>utga tidsskriftet </a:t>
            </a:r>
            <a:r>
              <a:rPr i="1"/>
              <a:t>Qānūn</a:t>
            </a:r>
            <a:r>
              <a:t> («Loven»), publ. i eksil i London 1890-98, smuglet inn i Persia, veldig innflytelsesrik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p>
            <a:r>
              <a:t>EG forfatter </a:t>
            </a:r>
            <a:r>
              <a:rPr b="1"/>
              <a:t>ʿĀʾisha al-Taymūriyya</a:t>
            </a:r>
            <a:r>
              <a:t>: med sin fars støtte (mot den konservative moren) ble hun en av den arabiske verdens første kvinnelige forfattere: «Jeg hadde ingen lyst til å bli bedre på kvinnesyslene. [...] Jeg syntes lyden av pennen mot papiret var det vakreste som fantes.»</a:t>
            </a:r>
          </a:p>
          <a:p>
            <a:r>
              <a:rPr b="1"/>
              <a:t>Qāsim Amīn</a:t>
            </a:r>
            <a:r>
              <a:t>: 1899 </a:t>
            </a:r>
            <a:r>
              <a:rPr i="1"/>
              <a:t>Taḥrīr al-marʾa</a:t>
            </a:r>
            <a:r>
              <a:t> [Kvinnefrigjørelsen] (isl.); 1900 </a:t>
            </a:r>
            <a:r>
              <a:rPr i="1"/>
              <a:t>al-Marʾa al-ǧadīda</a:t>
            </a:r>
            <a:r>
              <a:t> [Den nye kvinnen] (uten rekurs til isl. argumenter): «Sløret er symbolet på en eldgammel eiendomsrett [...] Det første skrittet mot kvinnefrigjøring er å rive av sløret og fullstendig utslette dets innflytelse.»</a:t>
            </a:r>
          </a:p>
          <a:p>
            <a:endParaRPr/>
          </a:p>
          <a:p>
            <a:r>
              <a:t>Kvinnesak og </a:t>
            </a:r>
            <a:r>
              <a:rPr b="1"/>
              <a:t>kvinnekamp: </a:t>
            </a:r>
            <a:r>
              <a:t>en </a:t>
            </a:r>
            <a:r>
              <a:rPr b="1"/>
              <a:t>sentral arena for både kritikk og forsvar av patriarkalske strukturer</a:t>
            </a:r>
            <a:r>
              <a:t>. Hva er patriarkat? Hvorfor er det så betydningsfull? :</a:t>
            </a:r>
          </a:p>
          <a:p>
            <a:pPr marL="349250" indent="-349250">
              <a:buSzPct val="100000"/>
              <a:buChar char="•"/>
            </a:pPr>
            <a:r>
              <a:t>Familie som ‹modell› av samfunnsorganisasjon; med et ‹overhode› som ‹her(r)sker›, lenker, forstår; sementerer mannens dominerende rolle i samfunn og politikk.</a:t>
            </a:r>
          </a:p>
          <a:p>
            <a:pPr marL="349250" indent="-349250">
              <a:buSzPct val="100000"/>
              <a:buChar char="•"/>
            </a:pPr>
            <a:r>
              <a:t>Familie er så viktig siden den er ‹reproduksjons-cellen› for samfunnet. Derfor er ‘family values’ / moral en kjernesak for mange konservative verden rundt som ser at endring i moralforestillinger og kjønnsnormer truer etablerte patriarkalske samfunnsstrukturer.</a:t>
            </a:r>
          </a:p>
          <a:p>
            <a:pPr marL="349250" indent="-349250">
              <a:buSzPct val="100000"/>
              <a:buChar char="•"/>
            </a:pPr>
            <a:endParaRPr/>
          </a:p>
          <a:p>
            <a:r>
              <a:t>Se også CS: «Orientalistiske» kvinnebilder bidrar til å framstille isl. samfunn som under-utviklet → legitimerer vestl. innblanding. Reaksjoner i øst: fra kvinnefrigjøring til forsvar av familieverdier.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prstGeom prst="rect">
            <a:avLst/>
          </a:prstGeom>
        </p:spPr>
        <p:txBody>
          <a:bodyPr/>
          <a:lstStyle/>
          <a:p>
            <a:endParaRPr/>
          </a:p>
        </p:txBody>
      </p:sp>
      <p:sp>
        <p:nvSpPr>
          <p:cNvPr id="212" name="Shape 212"/>
          <p:cNvSpPr>
            <a:spLocks noGrp="1"/>
          </p:cNvSpPr>
          <p:nvPr>
            <p:ph type="body" sz="quarter" idx="1"/>
          </p:nvPr>
        </p:nvSpPr>
        <p:spPr>
          <a:prstGeom prst="rect">
            <a:avLst/>
          </a:prstGeom>
        </p:spPr>
        <p:txBody>
          <a:bodyPr/>
          <a:lstStyle/>
          <a:p>
            <a:r>
              <a:t>Men -Nahḍa og lignende bevegelser fremstod som åpenlyst inspirert av europeiske modeller (symbol: oversettelser!)</a:t>
            </a:r>
          </a:p>
          <a:p>
            <a:r>
              <a:t>→</a:t>
            </a:r>
          </a:p>
          <a:p>
            <a:r>
              <a:t>andre kritiserte de som fulgte europ./vestl. modeller for tett: ‹håndlangere for vestl. imperialistiske interesser› (se -Afghānī mot Aḥmad Khān, CS 59)</a:t>
            </a:r>
          </a:p>
          <a:p>
            <a:endParaRPr/>
          </a:p>
          <a:p>
            <a:r>
              <a:t>→ Hvordan unngå denne fellen?</a:t>
            </a:r>
          </a:p>
          <a:p>
            <a:r>
              <a:t>Hva er kjernen i vår identitet? Hva er vårt som vi må bevare for ikke å miste oss selv?</a:t>
            </a:r>
          </a:p>
          <a:p>
            <a:r>
              <a:t>Hvordan forstå det som foregår, tilpasse oss de endrede forhold, og samtidig bevare egenverdi &amp; selvrespekt?</a:t>
            </a:r>
          </a:p>
          <a:p>
            <a:r>
              <a:t>→ ‹Europa har teknologi og vitenskap, men har gitt opp religion og sjel. Vi kan lære å bruke teknikker [materielle og organisatoriske] samtidig som vi bevarer vår sjel/religion› (et modell som også RU brukte)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prstGeom prst="rect">
            <a:avLst/>
          </a:prstGeom>
        </p:spPr>
        <p:txBody>
          <a:bodyPr/>
          <a:lstStyle/>
          <a:p>
            <a:endParaRPr/>
          </a:p>
        </p:txBody>
      </p:sp>
      <p:sp>
        <p:nvSpPr>
          <p:cNvPr id="217" name="Shape 217"/>
          <p:cNvSpPr>
            <a:spLocks noGrp="1"/>
          </p:cNvSpPr>
          <p:nvPr>
            <p:ph type="body" sz="quarter" idx="1"/>
          </p:nvPr>
        </p:nvSpPr>
        <p:spPr>
          <a:prstGeom prst="rect">
            <a:avLst/>
          </a:prstGeom>
        </p:spPr>
        <p:txBody>
          <a:bodyPr/>
          <a:lstStyle/>
          <a:p>
            <a:pPr>
              <a:defRPr sz="1800"/>
            </a:pPr>
            <a:r>
              <a:t>«islamske modernister» (al-Afghānī, Muḥammad ʿAbduh, Rashīd Riḍā og likesinnede) prøvde å finne svar på den moderne tids utfordringer ikke ved simpelthen å «oversette» og overta europeiske løsninger så langt det overhodet lot seg gjøre, men ved å besinne seg på det de oppfattet som kjernen av sin egen identitet (islam), og rense den fra alt som senere hadde grodd over og tildekket den:</a:t>
            </a:r>
          </a:p>
          <a:p>
            <a:endParaRPr/>
          </a:p>
          <a:p>
            <a:pPr>
              <a:defRPr sz="2000"/>
            </a:pPr>
            <a:r>
              <a:t>mot </a:t>
            </a:r>
            <a:r>
              <a:rPr i="1"/>
              <a:t>taqlīd</a:t>
            </a:r>
            <a:r>
              <a:t> (blind å følge forfedrenes løsninger)</a:t>
            </a:r>
          </a:p>
          <a:p>
            <a:pPr>
              <a:defRPr sz="2000"/>
            </a:pPr>
            <a:r>
              <a:t>mot folkelig overtro</a:t>
            </a:r>
          </a:p>
          <a:p>
            <a:pPr>
              <a:defRPr sz="2000"/>
            </a:pPr>
            <a:r>
              <a:t>mot blind etteraping av europeerne</a:t>
            </a:r>
          </a:p>
          <a:p>
            <a:pPr>
              <a:defRPr sz="2000"/>
            </a:pPr>
            <a:r>
              <a:t>: bruk fornuft! og klare bevis fra det Gud har satt (tilgj. gjn. vitenskap og religion [</a:t>
            </a:r>
            <a:r>
              <a:rPr i="1"/>
              <a:t>ijtihād</a:t>
            </a:r>
            <a:r>
              <a:t>!])</a:t>
            </a:r>
          </a:p>
          <a:p>
            <a:endParaRPr/>
          </a:p>
          <a:p>
            <a:pPr>
              <a:defRPr b="1"/>
            </a:pPr>
            <a:r>
              <a:t>: mennesket må stå på ‹to bein› : fornuft, og moral. Vitenskap og religion. Ikke glem det ene for det andre!</a:t>
            </a:r>
            <a:r>
              <a:rPr b="0"/>
              <a:t> (det er på moral, på verdisiden, at mange synes at europeerne skorter)</a:t>
            </a:r>
          </a:p>
          <a:p>
            <a:pPr>
              <a:defRPr b="1"/>
            </a:pPr>
            <a:endParaRPr b="0"/>
          </a:p>
          <a:p>
            <a:pPr>
              <a:defRPr b="1"/>
            </a:pPr>
            <a:r>
              <a:rPr b="0"/>
              <a:t>Samtidig: @ sitat tilskrevet Muḥammad ʿAbduh: «I Frankrike var det islam jeg så (men ikke muslimer); i Egypt derimot ser jeg muslimer — men ingen islam!»</a:t>
            </a:r>
            <a:r>
              <a:rPr sz="1600" b="0"/>
              <a:t> [“In France I saw Islam but no Muslims; in Egypt I see Muslims but no Islam”]</a:t>
            </a:r>
            <a:endParaRPr b="0"/>
          </a:p>
          <a:p>
            <a:pPr>
              <a:defRPr b="1"/>
            </a:pPr>
            <a:r>
              <a:rPr b="0"/>
              <a:t>dvs.: ‹vi muslimer har gitt opp/glemt våre kjerneverdier; vesten er på en måte blitt bedre å følge dem› (noe som er en anmodning om at muslimene bør besinne seg på nettopp disse kjerneverdiene)</a:t>
            </a:r>
          </a:p>
          <a:p>
            <a:pPr algn="r">
              <a:defRPr sz="2000" b="1"/>
            </a:pPr>
            <a:r>
              <a:rPr b="0"/>
              <a:t>NB: “There is no evidence that Muḥammad ʿAbduh ever made this statement; […] the fact that it is popularly cited from him shows an interest on the part of the modernist Muslim proponents of this idea to legitimate it by attributing it to </a:t>
            </a:r>
            <a:r>
              <a:rPr b="0" i="1"/>
              <a:t>the</a:t>
            </a:r>
            <a:r>
              <a:rPr b="0"/>
              <a:t> foundational Arab figure of modernist Islam.”</a:t>
            </a:r>
          </a:p>
          <a:p>
            <a:pPr algn="r">
              <a:defRPr sz="2000" b="1"/>
            </a:pPr>
            <a:r>
              <a:rPr b="0"/>
              <a:t>(Shahab Ahmed, </a:t>
            </a:r>
            <a:r>
              <a:rPr b="0" i="1"/>
              <a:t>What is Islam?</a:t>
            </a:r>
            <a:r>
              <a:rPr b="0"/>
              <a:t> Princeton 2016, p. 174 n. 141)</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prstGeom prst="rect">
            <a:avLst/>
          </a:prstGeom>
        </p:spPr>
        <p:txBody>
          <a:bodyPr/>
          <a:lstStyle/>
          <a:p>
            <a:endParaRPr/>
          </a:p>
        </p:txBody>
      </p:sp>
      <p:sp>
        <p:nvSpPr>
          <p:cNvPr id="227" name="Shape 227"/>
          <p:cNvSpPr>
            <a:spLocks noGrp="1"/>
          </p:cNvSpPr>
          <p:nvPr>
            <p:ph type="body" sz="quarter" idx="1"/>
          </p:nvPr>
        </p:nvSpPr>
        <p:spPr>
          <a:prstGeom prst="rect">
            <a:avLst/>
          </a:prstGeom>
        </p:spPr>
        <p:txBody>
          <a:bodyPr/>
          <a:lstStyle/>
          <a:p>
            <a:r>
              <a:t>Islamsk «modernisme»? el. «reform»? el. «salafisme»?</a:t>
            </a:r>
          </a:p>
          <a:p>
            <a:endParaRPr/>
          </a:p>
          <a:p>
            <a:r>
              <a:t>Forsøk å få muslimene å besinne seg på det som islam egentlig og opprinnelig står for</a:t>
            </a:r>
          </a:p>
          <a:p>
            <a:r>
              <a:t>for å styrke muslimenes selvstendighet mot vestlig imperialisme.</a:t>
            </a:r>
          </a:p>
          <a:p>
            <a:endParaRPr/>
          </a:p>
          <a:p>
            <a:r>
              <a:t>Stor innflytelse gjennom tidsskrifter (spes. </a:t>
            </a:r>
            <a:r>
              <a:rPr i="1"/>
              <a:t>al-Manār</a:t>
            </a:r>
            <a:r>
              <a:t>, 1898-1935, utg. R. Riḍā)</a:t>
            </a:r>
          </a:p>
          <a:p>
            <a:endParaRPr/>
          </a:p>
          <a:p>
            <a:r>
              <a:t>Mange forskjellige retninger, inkl. mer intellektuelle (både mer ‹åpne› [M. ʿAbduh] og mer ‹lukkede› [</a:t>
            </a:r>
            <a:r>
              <a:rPr i="1"/>
              <a:t>salafiyya</a:t>
            </a:r>
            <a:r>
              <a:t> etter R. Riḍā, spes. i Ḥijāz, der de flyter sammen med «Wahhābiyya» (egentlig: </a:t>
            </a:r>
            <a:r>
              <a:rPr i="1"/>
              <a:t>muwaḥḥidūn</a:t>
            </a:r>
            <a:r>
              <a:t> = «unitarister»)]</a:t>
            </a:r>
          </a:p>
          <a:p>
            <a:r>
              <a:t>og mer politiske (kalifatsbevegelsen i India; pan-islamisme)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noRot="1" noChangeAspect="1"/>
          </p:cNvSpPr>
          <p:nvPr>
            <p:ph type="sldImg"/>
          </p:nvPr>
        </p:nvSpPr>
        <p:spPr>
          <a:prstGeom prst="rect">
            <a:avLst/>
          </a:prstGeom>
        </p:spPr>
        <p:txBody>
          <a:bodyPr/>
          <a:lstStyle/>
          <a:p>
            <a:endParaRPr/>
          </a:p>
        </p:txBody>
      </p:sp>
      <p:sp>
        <p:nvSpPr>
          <p:cNvPr id="232" name="Shape 232"/>
          <p:cNvSpPr>
            <a:spLocks noGrp="1"/>
          </p:cNvSpPr>
          <p:nvPr>
            <p:ph type="body" sz="quarter" idx="1"/>
          </p:nvPr>
        </p:nvSpPr>
        <p:spPr>
          <a:prstGeom prst="rect">
            <a:avLst/>
          </a:prstGeom>
        </p:spPr>
        <p:txBody>
          <a:bodyPr/>
          <a:lstStyle/>
          <a:p>
            <a:r>
              <a:t>Arven etter al-Afghānī &amp; ʿAbduh munner etterhvert ut i 2 strømninger:</a:t>
            </a:r>
          </a:p>
          <a:p>
            <a:pPr marL="349250" indent="-349250">
              <a:buSzPct val="100000"/>
              <a:buChar char="•"/>
            </a:pPr>
            <a:r>
              <a:t>«Islamske modernister» i snevrere forstand (hvis </a:t>
            </a:r>
            <a:r>
              <a:rPr u="sng"/>
              <a:t>ideal er vitenskap og fornuft</a:t>
            </a:r>
            <a:r>
              <a:t>, men hvis modell (i praksis) er europeiske ordninger [noe som gjør dem sårbare overfor beskyldningen å etterape kolonisatorene])</a:t>
            </a:r>
            <a:r>
              <a:rPr sz="1800"/>
              <a:t> (f.eks. Sayyid Aḥmad Khān [1838-97]; se al-Afghānīs polemikk mot ham i CS 57-59)</a:t>
            </a:r>
          </a:p>
          <a:p>
            <a:pPr marL="349250" indent="-349250">
              <a:buSzPct val="100000"/>
              <a:buChar char="•"/>
            </a:pPr>
            <a:r>
              <a:t>Salafisme (Rashīd Riḍā [1865-1935]; salafister fra Kairo til Ḥijāz) som vektlegger mer og mer forbildet av «De rettferdige forfedre» السلف الصالح : </a:t>
            </a:r>
            <a:r>
              <a:rPr u="sng"/>
              <a:t>Ideal</a:t>
            </a:r>
            <a:r>
              <a:t> (&amp; modell): det ‹opprinnelige› </a:t>
            </a:r>
            <a:r>
              <a:rPr u="sng"/>
              <a:t>[‹autentiske›] muslimske samfunnet</a:t>
            </a:r>
            <a:r>
              <a:t> under Profeten og hans nærmeste etterfølgere (</a:t>
            </a:r>
            <a:r>
              <a:rPr i="1"/>
              <a:t>ṣaḥābà</a:t>
            </a:r>
            <a:r>
              <a:t> — </a:t>
            </a:r>
            <a:r>
              <a:rPr i="1"/>
              <a:t>tābiʿūn</a:t>
            </a:r>
            <a:r>
              <a:t> – </a:t>
            </a:r>
            <a:r>
              <a:rPr i="1"/>
              <a:t>tābiʿū al-tābiʿīn</a:t>
            </a:r>
            <a:r>
              <a:t>) [selv om de konkrete modellene ofte er avledet av europeiske ordninger)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r>
              <a:t>«Pan-islamisme»: fra idé / ‹forenende› ideologi til politisk prosjekt:</a:t>
            </a:r>
          </a:p>
          <a:p>
            <a:endParaRPr/>
          </a:p>
          <a:p>
            <a:pPr marL="349250" indent="-349250">
              <a:buSzPct val="100000"/>
              <a:buChar char="-"/>
            </a:pPr>
            <a:r>
              <a:t>reform av utdanningen: islam &amp; vitenskap</a:t>
            </a:r>
          </a:p>
          <a:p>
            <a:pPr marL="349250" indent="-349250">
              <a:buSzPct val="100000"/>
              <a:buChar char="-"/>
            </a:pPr>
            <a:r>
              <a:t>sterk hersker og stat (ny kalifat!)</a:t>
            </a:r>
          </a:p>
          <a:p>
            <a:pPr marL="349250" indent="-349250">
              <a:buSzPct val="100000"/>
              <a:buChar char="-"/>
            </a:pPr>
            <a:r>
              <a:t>moderne teknologi</a:t>
            </a:r>
          </a:p>
          <a:p>
            <a:pPr marL="349250" indent="-349250">
              <a:buSzPct val="100000"/>
              <a:buChar char="-"/>
            </a:pPr>
            <a:r>
              <a:t>moderne kommunikasjonsmidler (presse)</a:t>
            </a:r>
          </a:p>
          <a:p>
            <a:pPr marL="349250" indent="-349250">
              <a:buSzPct val="100000"/>
              <a:buChar char="-"/>
            </a:pPr>
            <a:r>
              <a:t>{moderne organisasjonsformer} ([halv-]hemmelige / undergrunnsorganisasjoner [en av al-Afghānīs tilhengere myrdet Shāh Nāṣir al-Dīn i 1896])</a:t>
            </a:r>
          </a:p>
          <a:p>
            <a:endParaRPr/>
          </a:p>
          <a:p>
            <a:r>
              <a:t>: aktivisme tilpasset den moderne tiden!   ↓</a:t>
            </a:r>
          </a:p>
          <a:p>
            <a:endParaRPr/>
          </a:p>
          <a:p>
            <a:r>
              <a:t>Mot slutten av al-Afghānīs liv prøvde osmansk sulṭān ʿAbd ül-Ḥamīd Ⅱ å vinne ham over til å fremme pan-Islamisme som ideologi for å styrke OR.</a:t>
            </a:r>
          </a:p>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noRot="1" noChangeAspect="1"/>
          </p:cNvSpPr>
          <p:nvPr>
            <p:ph type="sldImg"/>
          </p:nvPr>
        </p:nvSpPr>
        <p:spPr>
          <a:prstGeom prst="rect">
            <a:avLst/>
          </a:prstGeom>
        </p:spPr>
        <p:txBody>
          <a:bodyPr/>
          <a:lstStyle/>
          <a:p>
            <a:endParaRPr/>
          </a:p>
        </p:txBody>
      </p:sp>
      <p:sp>
        <p:nvSpPr>
          <p:cNvPr id="246" name="Shape 246"/>
          <p:cNvSpPr>
            <a:spLocks noGrp="1"/>
          </p:cNvSpPr>
          <p:nvPr>
            <p:ph type="body" sz="quarter" idx="1"/>
          </p:nvPr>
        </p:nvSpPr>
        <p:spPr>
          <a:prstGeom prst="rect">
            <a:avLst/>
          </a:prstGeom>
        </p:spPr>
        <p:txBody>
          <a:bodyPr/>
          <a:lstStyle/>
          <a:p>
            <a:pPr>
              <a:defRPr i="1"/>
            </a:pPr>
            <a:r>
              <a:t>al-Manār</a:t>
            </a:r>
            <a:r>
              <a:rPr i="0"/>
              <a:t> blir lest fra Marokko til Indonesia: stor innflytelse på utforming av idéer, selv etter at det ḥamīdiske </a:t>
            </a:r>
            <a:r>
              <a:t>politiske</a:t>
            </a:r>
            <a:r>
              <a:rPr i="0"/>
              <a:t> prosjekt «pan-islamisme» er slått feil.</a:t>
            </a:r>
          </a:p>
          <a:p>
            <a:pPr>
              <a:defRPr i="1"/>
            </a:pPr>
            <a:r>
              <a:rPr i="0"/>
              <a:t>(Bl.a. sammenheng med kalifat-avskaffelse 1924 og antikoloniale bevegelser [IN, m.fl.!])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noRot="1" noChangeAspect="1"/>
          </p:cNvSpPr>
          <p:nvPr>
            <p:ph type="sldImg"/>
          </p:nvPr>
        </p:nvSpPr>
        <p:spPr>
          <a:prstGeom prst="rect">
            <a:avLst/>
          </a:prstGeom>
        </p:spPr>
        <p:txBody>
          <a:bodyPr/>
          <a:lstStyle/>
          <a:p>
            <a:endParaRPr/>
          </a:p>
        </p:txBody>
      </p:sp>
      <p:sp>
        <p:nvSpPr>
          <p:cNvPr id="253" name="Shape 253"/>
          <p:cNvSpPr>
            <a:spLocks noGrp="1"/>
          </p:cNvSpPr>
          <p:nvPr>
            <p:ph type="body" sz="quarter" idx="1"/>
          </p:nvPr>
        </p:nvSpPr>
        <p:spPr>
          <a:prstGeom prst="rect">
            <a:avLst/>
          </a:prstGeom>
        </p:spPr>
        <p:txBody>
          <a:bodyPr/>
          <a:lstStyle/>
          <a:p>
            <a:r>
              <a:t>Både staten og mer ‹tradisjonelt› innstilte kretser så seg nødt til å reagere på disse nye stemmene som krevde en ny forståelse og en ny organisering av det etablerte verdisystem.</a:t>
            </a:r>
          </a:p>
          <a:p>
            <a:r>
              <a:t>→ 2 andre typer reaksjoner på ‹koloniserende modernisering›:</a:t>
            </a:r>
          </a:p>
          <a:p>
            <a:pPr marL="527755" indent="-527755">
              <a:buSzPct val="100000"/>
              <a:buAutoNum type="alphaLcParenBoth"/>
            </a:pPr>
            <a:r>
              <a:t>statlig ‹ortodoksi› (staten bestemmer hva den ‹rette troen› er) [eks.: ʿAbd ül-Ḥamīd Ⅱ]</a:t>
            </a:r>
          </a:p>
          <a:p>
            <a:pPr marL="527755" indent="-527755">
              <a:buSzPct val="100000"/>
              <a:buAutoNum type="alphaLcParenBoth"/>
            </a:pPr>
            <a:r>
              <a:t>konservative krefter i samfunnet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noRot="1" noChangeAspect="1"/>
          </p:cNvSpPr>
          <p:nvPr>
            <p:ph type="sldImg"/>
          </p:nvPr>
        </p:nvSpPr>
        <p:spPr>
          <a:prstGeom prst="rect">
            <a:avLst/>
          </a:prstGeom>
        </p:spPr>
        <p:txBody>
          <a:bodyPr/>
          <a:lstStyle/>
          <a:p>
            <a:endParaRPr/>
          </a:p>
        </p:txBody>
      </p:sp>
      <p:sp>
        <p:nvSpPr>
          <p:cNvPr id="259" name="Shape 259"/>
          <p:cNvSpPr>
            <a:spLocks noGrp="1"/>
          </p:cNvSpPr>
          <p:nvPr>
            <p:ph type="body" sz="quarter" idx="1"/>
          </p:nvPr>
        </p:nvSpPr>
        <p:spPr>
          <a:prstGeom prst="rect">
            <a:avLst/>
          </a:prstGeom>
        </p:spPr>
        <p:txBody>
          <a:bodyPr/>
          <a:lstStyle/>
          <a:p>
            <a:r>
              <a:t>I OR: etter at ʿ</a:t>
            </a:r>
            <a:r>
              <a:rPr i="1"/>
              <a:t>os̱mānlılıḳ</a:t>
            </a:r>
            <a:r>
              <a:t> (med likestilling av alle uansett rel.) var mislykket :</a:t>
            </a:r>
          </a:p>
          <a:p>
            <a:r>
              <a:t>ʿAbd ül-Ḥamīd Ⅱ fremmet «islamsk/osmansk» ID.</a:t>
            </a:r>
          </a:p>
          <a:p>
            <a:endParaRPr/>
          </a:p>
          <a:p>
            <a:r>
              <a:t>Dette skjer på bg av både </a:t>
            </a:r>
            <a:r>
              <a:rPr u="sng"/>
              <a:t>idé</a:t>
            </a:r>
            <a:r>
              <a:t>-strømninger og </a:t>
            </a:r>
            <a:r>
              <a:rPr u="sng"/>
              <a:t>demografiske</a:t>
            </a:r>
            <a:r>
              <a:t> endringer.</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hape 264"/>
          <p:cNvSpPr>
            <a:spLocks noGrp="1" noRot="1" noChangeAspect="1"/>
          </p:cNvSpPr>
          <p:nvPr>
            <p:ph type="sldImg"/>
          </p:nvPr>
        </p:nvSpPr>
        <p:spPr>
          <a:prstGeom prst="rect">
            <a:avLst/>
          </a:prstGeom>
        </p:spPr>
        <p:txBody>
          <a:bodyPr/>
          <a:lstStyle/>
          <a:p>
            <a:endParaRPr/>
          </a:p>
        </p:txBody>
      </p:sp>
      <p:sp>
        <p:nvSpPr>
          <p:cNvPr id="265" name="Shape 265"/>
          <p:cNvSpPr>
            <a:spLocks noGrp="1"/>
          </p:cNvSpPr>
          <p:nvPr>
            <p:ph type="body" sz="quarter" idx="1"/>
          </p:nvPr>
        </p:nvSpPr>
        <p:spPr>
          <a:prstGeom prst="rect">
            <a:avLst/>
          </a:prstGeom>
        </p:spPr>
        <p:txBody>
          <a:bodyPr/>
          <a:lstStyle/>
          <a:p>
            <a:r>
              <a:t>   * </a:t>
            </a:r>
            <a:r>
              <a:rPr u="sng"/>
              <a:t>Intellektuell basis</a:t>
            </a:r>
            <a:r>
              <a:t>: «islam» = ‹sjel›/hjerte av «Østens» ID/sivilisasjon («Øst {sjel} vs Vest {vitenskap/teknikk}») → Islam ikke lenger bare en religion, men en sivilisasjon {også anerkjent av kristne i -</a:t>
            </a:r>
            <a:r>
              <a:rPr i="1"/>
              <a:t>Nahḍa</a:t>
            </a:r>
            <a:r>
              <a:t>, og av arabiske nasjonalister}</a:t>
            </a:r>
          </a:p>
          <a:p>
            <a:r>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noRot="1" noChangeAspect="1"/>
          </p:cNvSpPr>
          <p:nvPr>
            <p:ph type="sldImg"/>
          </p:nvPr>
        </p:nvSpPr>
        <p:spPr>
          <a:prstGeom prst="rect">
            <a:avLst/>
          </a:prstGeom>
        </p:spPr>
        <p:txBody>
          <a:bodyPr/>
          <a:lstStyle/>
          <a:p>
            <a:endParaRPr/>
          </a:p>
        </p:txBody>
      </p:sp>
      <p:sp>
        <p:nvSpPr>
          <p:cNvPr id="269" name="Shape 269"/>
          <p:cNvSpPr>
            <a:spLocks noGrp="1"/>
          </p:cNvSpPr>
          <p:nvPr>
            <p:ph type="body" sz="quarter" idx="1"/>
          </p:nvPr>
        </p:nvSpPr>
        <p:spPr>
          <a:prstGeom prst="rect">
            <a:avLst/>
          </a:prstGeom>
        </p:spPr>
        <p:txBody>
          <a:bodyPr/>
          <a:lstStyle/>
          <a:p>
            <a:r>
              <a:t> * </a:t>
            </a:r>
            <a:r>
              <a:rPr u="sng"/>
              <a:t>Demografisk basis</a:t>
            </a:r>
            <a:r>
              <a:t>: tap av ikke-muslimsk befolkning på Balkan og innvandring av 2 mio muslimer fra Balkan/Kaukasus/Krım (som opplever at sin rel. ID blir viktigere enn sin lingvistiske ID)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a:spLocks noGrp="1" noRot="1" noChangeAspect="1"/>
          </p:cNvSpPr>
          <p:nvPr>
            <p:ph type="sldImg"/>
          </p:nvPr>
        </p:nvSpPr>
        <p:spPr>
          <a:prstGeom prst="rect">
            <a:avLst/>
          </a:prstGeom>
        </p:spPr>
        <p:txBody>
          <a:bodyPr/>
          <a:lstStyle/>
          <a:p>
            <a:endParaRPr/>
          </a:p>
        </p:txBody>
      </p:sp>
      <p:sp>
        <p:nvSpPr>
          <p:cNvPr id="275" name="Shape 275"/>
          <p:cNvSpPr>
            <a:spLocks noGrp="1"/>
          </p:cNvSpPr>
          <p:nvPr>
            <p:ph type="body" sz="quarter" idx="1"/>
          </p:nvPr>
        </p:nvSpPr>
        <p:spPr>
          <a:prstGeom prst="rect">
            <a:avLst/>
          </a:prstGeom>
        </p:spPr>
        <p:txBody>
          <a:bodyPr/>
          <a:lstStyle/>
          <a:p>
            <a:pPr marL="349250" indent="-349250">
              <a:buSzPct val="100000"/>
              <a:buChar char="-"/>
            </a:pPr>
            <a:r>
              <a:t>Kalifat gjenopplivet: for å mobilisere støtte eksternt (India! finansiering av Ḥijāz-banen! </a:t>
            </a:r>
            <a:r>
              <a:rPr sz="1900"/>
              <a:t>[som skulle øke OR kontroll på Arab. Halvøy, men ble finansiert av muslimer verden rundt som pilegrimsbane!]), </a:t>
            </a:r>
            <a:r>
              <a:t>og som rolle internt (legitimerer OR også i arabiske deler mot voksende ar. nasjonalfølelse)</a:t>
            </a:r>
          </a:p>
          <a:p>
            <a:pPr marL="349250" indent="-349250">
              <a:buSzPct val="100000"/>
              <a:buChar char="-"/>
            </a:pPr>
            <a:r>
              <a:t>+ staten mer aktivt på rel. felt:</a:t>
            </a:r>
          </a:p>
          <a:p>
            <a:pPr marL="920750" lvl="1" indent="-349250">
              <a:buSzPct val="100000"/>
              <a:buChar char="-"/>
            </a:pPr>
            <a:r>
              <a:t>knytter islamske institusjoner tettere til statlig oppsyn (moskeer, utdanning, rettsvesen)</a:t>
            </a:r>
          </a:p>
          <a:p>
            <a:pPr marL="920750" lvl="1" indent="-349250">
              <a:buSzPct val="100000"/>
              <a:buChar char="-"/>
            </a:pPr>
            <a:r>
              <a:t>ansetter muslimske lærde i mange deler av administrasjonen (også ‹utradisjonelle› som militær, landbruk, veibygging…)</a:t>
            </a:r>
          </a:p>
          <a:p>
            <a:pPr marL="920750" lvl="1" indent="-349250">
              <a:buSzPct val="100000"/>
              <a:buChar char="-"/>
            </a:pPr>
            <a:r>
              <a:t>støtter publisering av Q (monopol!) og sunnī-‹ortodokse› tekster; mål: kontroll over kanon</a:t>
            </a:r>
          </a:p>
          <a:p>
            <a:pPr marL="920750" lvl="1" indent="-349250">
              <a:buSzPct val="100000"/>
              <a:buChar char="-"/>
            </a:pPr>
            <a:r>
              <a:t>prøver å ‹misjonere› bl. ‹uortodokse› muslimer (shīʿa i IQ, ʿAlawiyya i SY, Alevi i Anatolia…) og omvende dem til sunni-islam</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Shape 278"/>
          <p:cNvSpPr>
            <a:spLocks noGrp="1" noRot="1" noChangeAspect="1"/>
          </p:cNvSpPr>
          <p:nvPr>
            <p:ph type="sldImg"/>
          </p:nvPr>
        </p:nvSpPr>
        <p:spPr>
          <a:prstGeom prst="rect">
            <a:avLst/>
          </a:prstGeom>
        </p:spPr>
        <p:txBody>
          <a:bodyPr/>
          <a:lstStyle/>
          <a:p>
            <a:endParaRPr/>
          </a:p>
        </p:txBody>
      </p:sp>
      <p:sp>
        <p:nvSpPr>
          <p:cNvPr id="279" name="Shape 279"/>
          <p:cNvSpPr>
            <a:spLocks noGrp="1"/>
          </p:cNvSpPr>
          <p:nvPr>
            <p:ph type="body" sz="quarter" idx="1"/>
          </p:nvPr>
        </p:nvSpPr>
        <p:spPr>
          <a:prstGeom prst="rect">
            <a:avLst/>
          </a:prstGeom>
        </p:spPr>
        <p:txBody>
          <a:bodyPr/>
          <a:lstStyle/>
          <a:p>
            <a:r>
              <a:t>ʿOs̱mānsk Qurʾāntrykk 1321: 1903</a:t>
            </a:r>
          </a:p>
          <a:p>
            <a:endParaRPr/>
          </a:p>
          <a:p>
            <a:r>
              <a:t>[staten har monopol på Qurʾāntrykk : symbol for statens bekymring over faren som ligger i boktrykk — og forsøk å hevde </a:t>
            </a:r>
            <a:r>
              <a:rPr u="sng"/>
              <a:t>statlig kontroll over hva som er ‹ortodoks›</a:t>
            </a:r>
            <a:r>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a:spLocks noGrp="1" noRot="1" noChangeAspect="1"/>
          </p:cNvSpPr>
          <p:nvPr>
            <p:ph type="sldImg"/>
          </p:nvPr>
        </p:nvSpPr>
        <p:spPr>
          <a:prstGeom prst="rect">
            <a:avLst/>
          </a:prstGeom>
        </p:spPr>
        <p:txBody>
          <a:bodyPr/>
          <a:lstStyle/>
          <a:p>
            <a:endParaRPr/>
          </a:p>
        </p:txBody>
      </p:sp>
      <p:sp>
        <p:nvSpPr>
          <p:cNvPr id="285" name="Shape 285"/>
          <p:cNvSpPr>
            <a:spLocks noGrp="1"/>
          </p:cNvSpPr>
          <p:nvPr>
            <p:ph type="body" sz="quarter" idx="1"/>
          </p:nvPr>
        </p:nvSpPr>
        <p:spPr>
          <a:prstGeom prst="rect">
            <a:avLst/>
          </a:prstGeom>
        </p:spPr>
        <p:txBody>
          <a:bodyPr/>
          <a:lstStyle/>
          <a:p>
            <a:pPr marL="349250" indent="-349250">
              <a:buSzPct val="100000"/>
              <a:buChar char="-"/>
            </a:pPr>
            <a:r>
              <a:t> → mao: tiltak som øker statens tilstedeværelse i, innflytelse på, og kontroll over det religiøse ‹felt›. Dermed blir det religiøse feltet også mer påvirket av det ‹moderne› statlige rammeverk (lover og institusjoner) → det religiøse feltet endrer seg, blir mer ‹moderne›</a:t>
            </a:r>
          </a:p>
          <a:p>
            <a:pPr marL="349250" indent="-349250">
              <a:buSzPct val="100000"/>
              <a:buChar char="-"/>
            </a:pPr>
            <a:r>
              <a:t>«Islam» som idé-‹</a:t>
            </a:r>
            <a:r>
              <a:rPr i="1"/>
              <a:t>system›</a:t>
            </a:r>
            <a:r>
              <a:t>/ideologi («det eneste bånd som knytter sammen arabere, tyrkere, kurdere, osv.» [</a:t>
            </a:r>
            <a:r>
              <a:rPr sz="1700"/>
              <a:t>cf.</a:t>
            </a:r>
            <a:r>
              <a:t> </a:t>
            </a:r>
            <a:r>
              <a:rPr sz="1900"/>
              <a:t>اتحاد محمدي جمعيتي</a:t>
            </a:r>
            <a:r>
              <a:rPr sz="1700"/>
              <a:t>, “Muhammadan Union”, et konservativt forbund som agerte mot ung-tyrkerne; G 155-7</a:t>
            </a:r>
            <a:r>
              <a:t>] — altså en politisk tankegang som svarer til en moderne politisk utfordring: enhet av territorium og verdisystem i den moderne nasjonalstaten</a:t>
            </a:r>
          </a:p>
          <a:p>
            <a:pPr marL="349250" indent="-349250">
              <a:buSzPct val="100000"/>
              <a:buChar char="-"/>
            </a:pPr>
            <a:r>
              <a:t>«Islam» som sentralt element i ID-konstruksjon for mange: ‹Vi er alle muslimer› — …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pPr marL="190500" indent="-190500">
              <a:buSzPct val="100000"/>
              <a:buChar char="*"/>
            </a:pPr>
            <a:r>
              <a:rPr sz="1200"/>
              <a:t>«Islam» som sentral element i ID-konstruksjon for mange: ‹Vi er alle muslimer› </a:t>
            </a:r>
            <a:r>
              <a:t>— i en kontekst der den moderne nasjonalstat har fått større betydning i den enkeltes liv (gjennom byråkratisert og ‹rasjonalisert› ‹kolonisering av livsverden› / skattevesen / verneplikt / arbeidsorganisasjon / utdanning / media… → staten får tettere grep om samfunnet; staten blir viktigere som samfunnsaktør → staten må tas med i regnestykket for samfunnsaktører som vil ha innflytelse</a:t>
            </a:r>
          </a:p>
          <a:p>
            <a:pPr marL="349250" indent="-349250">
              <a:buSzPct val="100000"/>
              <a:buChar char="*"/>
            </a:pPr>
            <a:r>
              <a:t>Denne konteksten preger måten islamsk ID blir forstått, konstruert: islam skal prege alle samfunnsområder og statlige institusjoner.</a:t>
            </a:r>
          </a:p>
          <a:p>
            <a:pPr marL="349250" indent="-349250">
              <a:buSzPct val="100000"/>
              <a:buChar char="*"/>
            </a:pPr>
            <a:r>
              <a:t>Også muslimer som vil bevare mer tradisjonelle forestillinger om islam (</a:t>
            </a:r>
            <a:r>
              <a:rPr i="1" u="sng">
                <a:hlinkClick r:id="rId3"/>
              </a:rPr>
              <a:t>madhāhib</a:t>
            </a:r>
            <a:r>
              <a:t>), blir påvirket av denne konteksten og begynner å ta i bruk ‹moderne› media (presse, boktrykk), organisasjonsformer (f.eks. registrerte forbund med byråkratiske regler; politiske partier), utdanningsinstitusjoner (formaliserte skoler, fra -Azhar til </a:t>
            </a:r>
            <a:r>
              <a:rPr i="1"/>
              <a:t>khalwa niẓāmiyya</a:t>
            </a:r>
            <a:r>
              <a:t> {modernisert koranskole}), og ikke minst: diskursive elementer (G 156: ‹framskritt›, ‹Øst mot Vest›) orientert mot ‹stat›, ‹nasjon›, og ‹folket› som adressat for sitt budskap.</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Shape 293"/>
          <p:cNvSpPr>
            <a:spLocks noGrp="1" noRot="1" noChangeAspect="1"/>
          </p:cNvSpPr>
          <p:nvPr>
            <p:ph type="sldImg"/>
          </p:nvPr>
        </p:nvSpPr>
        <p:spPr>
          <a:prstGeom prst="rect">
            <a:avLst/>
          </a:prstGeom>
        </p:spPr>
        <p:txBody>
          <a:bodyPr/>
          <a:lstStyle/>
          <a:p>
            <a:endParaRPr/>
          </a:p>
        </p:txBody>
      </p:sp>
      <p:sp>
        <p:nvSpPr>
          <p:cNvPr id="294" name="Shape 294"/>
          <p:cNvSpPr>
            <a:spLocks noGrp="1"/>
          </p:cNvSpPr>
          <p:nvPr>
            <p:ph type="body" sz="quarter" idx="1"/>
          </p:nvPr>
        </p:nvSpPr>
        <p:spPr>
          <a:prstGeom prst="rect">
            <a:avLst/>
          </a:prstGeom>
        </p:spPr>
        <p:txBody>
          <a:bodyPr/>
          <a:lstStyle/>
          <a:p>
            <a:r>
              <a:t>Mao. : både ‹sekulær› orienterte og mer ‹islamsk› orienterte intellektuelle</a:t>
            </a:r>
          </a:p>
          <a:p>
            <a:r>
              <a:t>er påvirket av konteksten de lever, tenker og skriver i: den moderne staten</a:t>
            </a:r>
          </a:p>
          <a:p>
            <a:r>
              <a:t>og må forholde seg til den om de vil ha innflytelse.</a:t>
            </a:r>
          </a:p>
          <a:p>
            <a:endParaRPr/>
          </a:p>
          <a:p>
            <a:r>
              <a:t>Derfor kan vi anse både -Nahḍa og isl. modernisme (eller i realiteten: et stort spekter av intellektuelle bevegelser) som </a:t>
            </a:r>
            <a:r>
              <a:rPr i="1"/>
              <a:t>moderne</a:t>
            </a:r>
            <a:r>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a:spLocks noGrp="1" noRot="1" noChangeAspect="1"/>
          </p:cNvSpPr>
          <p:nvPr>
            <p:ph type="sldImg"/>
          </p:nvPr>
        </p:nvSpPr>
        <p:spPr>
          <a:prstGeom prst="rect">
            <a:avLst/>
          </a:prstGeom>
        </p:spPr>
        <p:txBody>
          <a:bodyPr/>
          <a:lstStyle/>
          <a:p>
            <a:endParaRPr/>
          </a:p>
        </p:txBody>
      </p:sp>
      <p:sp>
        <p:nvSpPr>
          <p:cNvPr id="299" name="Shape 299"/>
          <p:cNvSpPr>
            <a:spLocks noGrp="1"/>
          </p:cNvSpPr>
          <p:nvPr>
            <p:ph type="body" sz="quarter" idx="1"/>
          </p:nvPr>
        </p:nvSpPr>
        <p:spPr>
          <a:prstGeom prst="rect">
            <a:avLst/>
          </a:prstGeom>
        </p:spPr>
        <p:txBody>
          <a:bodyPr/>
          <a:lstStyle/>
          <a:p>
            <a:r>
              <a:t>[hvordan definerte vi «moderne»? ↑</a:t>
            </a:r>
          </a:p>
          <a:p>
            <a:r>
              <a:t>… alle — </a:t>
            </a:r>
            <a:r>
              <a:rPr i="1"/>
              <a:t>al-Nahḍa-</a:t>
            </a:r>
            <a:r>
              <a:t>forfattere, muslimske reformaktivister, ʿos̱mānske religionsbyråkrater, til og med «tradisjons»-forfektere som i Muhammadan Union—er moderne: </a:t>
            </a:r>
            <a:r>
              <a:rPr i="1"/>
              <a:t>både</a:t>
            </a:r>
            <a:r>
              <a:t> iht. til de strukturelle rammene alle må tilpasse seg til</a:t>
            </a:r>
          </a:p>
          <a:p>
            <a:pPr>
              <a:defRPr i="1"/>
            </a:pPr>
            <a:r>
              <a:t>og</a:t>
            </a:r>
            <a:r>
              <a:rPr i="0"/>
              <a:t> iht. noen viktige idéer</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Shape 303"/>
          <p:cNvSpPr>
            <a:spLocks noGrp="1" noRot="1" noChangeAspect="1"/>
          </p:cNvSpPr>
          <p:nvPr>
            <p:ph type="sldImg"/>
          </p:nvPr>
        </p:nvSpPr>
        <p:spPr>
          <a:prstGeom prst="rect">
            <a:avLst/>
          </a:prstGeom>
        </p:spPr>
        <p:txBody>
          <a:bodyPr/>
          <a:lstStyle/>
          <a:p>
            <a:endParaRPr/>
          </a:p>
        </p:txBody>
      </p:sp>
      <p:sp>
        <p:nvSpPr>
          <p:cNvPr id="304" name="Shape 304"/>
          <p:cNvSpPr>
            <a:spLocks noGrp="1"/>
          </p:cNvSpPr>
          <p:nvPr>
            <p:ph type="body" sz="quarter" idx="1"/>
          </p:nvPr>
        </p:nvSpPr>
        <p:spPr>
          <a:prstGeom prst="rect">
            <a:avLst/>
          </a:prstGeom>
        </p:spPr>
        <p:txBody>
          <a:bodyPr/>
          <a:lstStyle/>
          <a:p>
            <a:r>
              <a:t>(fra FL 5) Eksempel: Hva er ‹modern› ved al-Afghānī, ʿAbduh, osv.?</a:t>
            </a:r>
          </a:p>
          <a:p>
            <a:pPr marL="349250" indent="-349250">
              <a:buSzPct val="100000"/>
              <a:buChar char="•"/>
            </a:pPr>
            <a:r>
              <a:t>både tankegods (forenkling, masser som adressat, individet, polit. ‹ideologi›,…) og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a:spLocks noGrp="1" noRot="1" noChangeAspect="1"/>
          </p:cNvSpPr>
          <p:nvPr>
            <p:ph type="sldImg"/>
          </p:nvPr>
        </p:nvSpPr>
        <p:spPr>
          <a:prstGeom prst="rect">
            <a:avLst/>
          </a:prstGeom>
        </p:spPr>
        <p:txBody>
          <a:bodyPr/>
          <a:lstStyle/>
          <a:p>
            <a:endParaRPr/>
          </a:p>
        </p:txBody>
      </p:sp>
      <p:sp>
        <p:nvSpPr>
          <p:cNvPr id="309" name="Shape 309"/>
          <p:cNvSpPr>
            <a:spLocks noGrp="1"/>
          </p:cNvSpPr>
          <p:nvPr>
            <p:ph type="body" sz="quarter" idx="1"/>
          </p:nvPr>
        </p:nvSpPr>
        <p:spPr>
          <a:prstGeom prst="rect">
            <a:avLst/>
          </a:prstGeom>
        </p:spPr>
        <p:txBody>
          <a:bodyPr/>
          <a:lstStyle/>
          <a:p>
            <a:pPr marL="349250" indent="-349250">
              <a:buSzPct val="100000"/>
              <a:buChar char="•"/>
            </a:pPr>
            <a:r>
              <a:t>…</a:t>
            </a:r>
          </a:p>
          <a:p>
            <a:pPr marL="349250" indent="-349250">
              <a:buSzPct val="100000"/>
              <a:buChar char="•"/>
            </a:pPr>
            <a:r>
              <a:t>strukturer</a:t>
            </a:r>
          </a:p>
          <a:p>
            <a:pPr marL="920750" lvl="1" indent="-349250">
              <a:buSzPct val="100000"/>
              <a:buChar char="•"/>
            </a:pPr>
            <a:r>
              <a:t>formaliserte forbund/partier;</a:t>
            </a:r>
          </a:p>
          <a:p>
            <a:pPr marL="920750" lvl="1" indent="-349250">
              <a:buSzPct val="100000"/>
              <a:buChar char="•"/>
            </a:pPr>
            <a:r>
              <a:t>forsøk å nå ut til «massene»:</a:t>
            </a:r>
          </a:p>
          <a:p>
            <a:pPr marL="1492250" lvl="2" indent="-349250">
              <a:buSzPct val="100000"/>
              <a:buChar char="•"/>
            </a:pPr>
            <a:r>
              <a:t>gjennom bruk av nye media (presse &amp; boktrykk) og konsekvensen dette har for hva som er «kanon»;</a:t>
            </a:r>
          </a:p>
          <a:p>
            <a:pPr marL="1492250" lvl="2" indent="-349250">
              <a:buSzPct val="100000"/>
              <a:buChar char="•"/>
            </a:pPr>
            <a:r>
              <a:t>gjn. satsing på utdanning (Azhar-reform; </a:t>
            </a:r>
            <a:r>
              <a:rPr i="1"/>
              <a:t>khalwa niẓāmiyya</a:t>
            </a:r>
            <a:r>
              <a:t>; …)</a:t>
            </a:r>
            <a:endParaRPr i="1"/>
          </a:p>
          <a:p>
            <a:pPr marL="920750" lvl="1" indent="-349250">
              <a:buSzPct val="100000"/>
              <a:buChar char="•"/>
            </a:pPr>
            <a:r>
              <a:t>for å oppnå politiske mål innenfor den nye, nasjonalstats-strukturerte verdensorden (inkl. panislamisme/kalifatsbevegelse, men for det meste innenfor eksisterende statlige rammer)</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Shape 312"/>
          <p:cNvSpPr>
            <a:spLocks noGrp="1" noRot="1" noChangeAspect="1"/>
          </p:cNvSpPr>
          <p:nvPr>
            <p:ph type="sldImg"/>
          </p:nvPr>
        </p:nvSpPr>
        <p:spPr>
          <a:prstGeom prst="rect">
            <a:avLst/>
          </a:prstGeom>
        </p:spPr>
        <p:txBody>
          <a:bodyPr/>
          <a:lstStyle/>
          <a:p>
            <a:endParaRPr/>
          </a:p>
        </p:txBody>
      </p:sp>
      <p:sp>
        <p:nvSpPr>
          <p:cNvPr id="313" name="Shape 313"/>
          <p:cNvSpPr>
            <a:spLocks noGrp="1"/>
          </p:cNvSpPr>
          <p:nvPr>
            <p:ph type="body" sz="quarter" idx="1"/>
          </p:nvPr>
        </p:nvSpPr>
        <p:spPr>
          <a:prstGeom prst="rect">
            <a:avLst/>
          </a:prstGeom>
        </p:spPr>
        <p:txBody>
          <a:bodyPr/>
          <a:lstStyle/>
          <a:p>
            <a:r>
              <a:t>Men mange synes jo at moderne = sekulær.</a:t>
            </a:r>
          </a:p>
          <a:p>
            <a:endParaRPr/>
          </a:p>
          <a:p>
            <a:r>
              <a:t>I MØNA finnes ‹sekulære› strømninger (Nahḍa som eksempel)</a:t>
            </a:r>
          </a:p>
          <a:p>
            <a:r>
              <a:t>men de står mindre sterk i offentligheten enn i Europa.</a:t>
            </a:r>
          </a:p>
          <a:p>
            <a:r>
              <a:t>Hvorfor?</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hape 316"/>
          <p:cNvSpPr>
            <a:spLocks noGrp="1" noRot="1" noChangeAspect="1"/>
          </p:cNvSpPr>
          <p:nvPr>
            <p:ph type="sldImg"/>
          </p:nvPr>
        </p:nvSpPr>
        <p:spPr>
          <a:prstGeom prst="rect">
            <a:avLst/>
          </a:prstGeom>
        </p:spPr>
        <p:txBody>
          <a:bodyPr/>
          <a:lstStyle/>
          <a:p>
            <a:endParaRPr/>
          </a:p>
        </p:txBody>
      </p:sp>
      <p:sp>
        <p:nvSpPr>
          <p:cNvPr id="317" name="Shape 317"/>
          <p:cNvSpPr>
            <a:spLocks noGrp="1"/>
          </p:cNvSpPr>
          <p:nvPr>
            <p:ph type="body" sz="quarter" idx="1"/>
          </p:nvPr>
        </p:nvSpPr>
        <p:spPr>
          <a:prstGeom prst="rect">
            <a:avLst/>
          </a:prstGeom>
        </p:spPr>
        <p:txBody>
          <a:bodyPr/>
          <a:lstStyle/>
          <a:p>
            <a:r>
              <a:t>Hvorfor spiller religion en sterkere rolle i offentligheten i MØNA?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Shape 321"/>
          <p:cNvSpPr>
            <a:spLocks noGrp="1" noRot="1" noChangeAspect="1"/>
          </p:cNvSpPr>
          <p:nvPr>
            <p:ph type="sldImg"/>
          </p:nvPr>
        </p:nvSpPr>
        <p:spPr>
          <a:prstGeom prst="rect">
            <a:avLst/>
          </a:prstGeom>
        </p:spPr>
        <p:txBody>
          <a:bodyPr/>
          <a:lstStyle/>
          <a:p>
            <a:endParaRPr/>
          </a:p>
        </p:txBody>
      </p:sp>
      <p:sp>
        <p:nvSpPr>
          <p:cNvPr id="322" name="Shape 322"/>
          <p:cNvSpPr>
            <a:spLocks noGrp="1"/>
          </p:cNvSpPr>
          <p:nvPr>
            <p:ph type="body" sz="quarter" idx="1"/>
          </p:nvPr>
        </p:nvSpPr>
        <p:spPr>
          <a:prstGeom prst="rect">
            <a:avLst/>
          </a:prstGeom>
        </p:spPr>
        <p:txBody>
          <a:bodyPr/>
          <a:lstStyle/>
          <a:p>
            <a:r>
              <a:t>Hvorfor spiller religion en sterkere rolle i offentligheten i MØNA?</a:t>
            </a:r>
          </a:p>
          <a:p>
            <a:endParaRPr/>
          </a:p>
          <a:p>
            <a:r>
              <a:t>→ forskjellig rolle for religionen i det offentlige liv:</a:t>
            </a:r>
          </a:p>
          <a:p>
            <a:r>
              <a:t>V-Europ. etter 1648: ‹cuius regio eius religio› : religion/rel. ID tett knyttet til statlig autoritet [til forskjell fra middelalderen med sin spenning mellom keiser og pave]. Nettopp pga. denne tette koblingen rel/stat krevde opplysningstiden en separasjon av rel. og stat → sekularisering; rel. blir ‹privat›</a:t>
            </a:r>
          </a:p>
          <a:p>
            <a:endParaRPr/>
          </a:p>
          <a:p>
            <a:r>
              <a:t>MØ-folk på 1800-t opplevde det som at rel. hadde blitt skjøvet bort. ‹Hva er det vi har som EU ikke har? : rel/sjel!›</a:t>
            </a:r>
          </a:p>
          <a:p>
            <a:r>
              <a:t>→ mange la spes. vekt på rel. som ID-kjerne → større betydning av rel. i det offentlige og statlige liv i MØ   ↓</a:t>
            </a:r>
          </a:p>
          <a:p>
            <a:endParaRPr/>
          </a:p>
          <a:p>
            <a:r>
              <a:t>➤ I historiografien ble begrepet “multiple modernities” utviklet for å ta hensyn til forskjellige ‹baner› (trajectories) til modernitet—dvs. for å slutte med en eurosentrisk tilnærming som anser Europa/Vesten som den eneste ‹riktige› modellen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r>
              <a:t>Husk: i den muslimske verden er ‹moderne› ikke </a:t>
            </a:r>
            <a:r>
              <a:rPr i="1"/>
              <a:t>bare</a:t>
            </a:r>
            <a:r>
              <a:t> et resultat av konfrontasjon med Europa.</a:t>
            </a:r>
          </a:p>
          <a:p>
            <a:r>
              <a:t>Forløpere på 1700-t!</a:t>
            </a:r>
          </a:p>
          <a:p>
            <a:r>
              <a:t>Uten disse ville reaksjonene på koloniserende modernisering kanskje sett annerledes ut</a:t>
            </a:r>
            <a:r>
              <a:rPr sz="2000"/>
              <a:t> {men her begir vi oss ut i kontrafaktisk historie…}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Shape 331"/>
          <p:cNvSpPr>
            <a:spLocks noGrp="1" noRot="1" noChangeAspect="1"/>
          </p:cNvSpPr>
          <p:nvPr>
            <p:ph type="sldImg"/>
          </p:nvPr>
        </p:nvSpPr>
        <p:spPr>
          <a:prstGeom prst="rect">
            <a:avLst/>
          </a:prstGeom>
        </p:spPr>
        <p:txBody>
          <a:bodyPr/>
          <a:lstStyle/>
          <a:p>
            <a:endParaRPr/>
          </a:p>
        </p:txBody>
      </p:sp>
      <p:sp>
        <p:nvSpPr>
          <p:cNvPr id="332" name="Shape 332"/>
          <p:cNvSpPr>
            <a:spLocks noGrp="1"/>
          </p:cNvSpPr>
          <p:nvPr>
            <p:ph type="body" sz="quarter" idx="1"/>
          </p:nvPr>
        </p:nvSpPr>
        <p:spPr>
          <a:prstGeom prst="rect">
            <a:avLst/>
          </a:prstGeom>
        </p:spPr>
        <p:txBody>
          <a:bodyPr/>
          <a:lstStyle/>
          <a:p>
            <a:pPr>
              <a:defRPr sz="1800"/>
            </a:pPr>
            <a:r>
              <a:t>Arven etter al-Afghānī &amp; ʿAbduh munner etterhvert ut i 2 strømninger</a:t>
            </a:r>
          </a:p>
          <a:p>
            <a:pPr marL="349250" indent="-349250">
              <a:buSzPct val="100000"/>
              <a:buChar char="•"/>
              <a:defRPr sz="1800"/>
            </a:pPr>
            <a:r>
              <a:t>“Islamic modernists” proper (hvis ideal er vitenskap og fornuft)</a:t>
            </a:r>
          </a:p>
          <a:p>
            <a:pPr marL="349250" indent="-349250">
              <a:buSzPct val="100000"/>
              <a:buChar char="•"/>
              <a:defRPr sz="1800"/>
            </a:pPr>
            <a:r>
              <a:t>Salafisme (Rashīd Riḍā; salafister fra Kairo til Ḥijāz) som vektlegger mer og mer forbildet av «De rettferdige forfedre» السلف الصالح : Ideal (&amp; modell): det «originale» muslimske samfunnet under Profeten og hans nærmeste etterfølgere (</a:t>
            </a:r>
            <a:r>
              <a:rPr i="1"/>
              <a:t>ṣaḥābà — tābiʿūn – tābiʿū al-tābiʿīn</a:t>
            </a:r>
            <a:r>
              <a:t>)</a:t>
            </a:r>
          </a:p>
          <a:p>
            <a:endParaRPr/>
          </a:p>
          <a:p>
            <a:r>
              <a:t>Til tross for sin egen ideologi er begge retningene {} </a:t>
            </a:r>
            <a:r>
              <a:rPr sz="1600"/>
              <a:t>også nødt til å tilpasse seg de ‹moderne› rammebetingelsene som alle andre bevegelser som vil ha politisk innflytelse!</a:t>
            </a:r>
          </a:p>
          <a:p>
            <a:pPr>
              <a:defRPr sz="1600"/>
            </a:pPr>
            <a:r>
              <a:t>F.eks. nasjonalstat som aksjonsfelt; bruk av moderne massemedier; vender seg til ‹folket›; «Islam» som altomfattende ideologi; </a:t>
            </a:r>
            <a:r>
              <a:rPr i="1"/>
              <a:t>shūrà</a:t>
            </a:r>
            <a:r>
              <a:t> («rådgivning» interpretert som demokrati);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Shape 341"/>
          <p:cNvSpPr>
            <a:spLocks noGrp="1" noRot="1" noChangeAspect="1"/>
          </p:cNvSpPr>
          <p:nvPr>
            <p:ph type="sldImg"/>
          </p:nvPr>
        </p:nvSpPr>
        <p:spPr>
          <a:prstGeom prst="rect">
            <a:avLst/>
          </a:prstGeom>
        </p:spPr>
        <p:txBody>
          <a:bodyPr/>
          <a:lstStyle/>
          <a:p>
            <a:endParaRPr/>
          </a:p>
        </p:txBody>
      </p:sp>
      <p:sp>
        <p:nvSpPr>
          <p:cNvPr id="342" name="Shape 342"/>
          <p:cNvSpPr>
            <a:spLocks noGrp="1"/>
          </p:cNvSpPr>
          <p:nvPr>
            <p:ph type="body" sz="quarter" idx="1"/>
          </p:nvPr>
        </p:nvSpPr>
        <p:spPr>
          <a:prstGeom prst="rect">
            <a:avLst/>
          </a:prstGeom>
        </p:spPr>
        <p:txBody>
          <a:bodyPr/>
          <a:lstStyle/>
          <a:p>
            <a:r>
              <a:t>… nødt til å tilpasse seg de ‹moderne› rammebetingelsene som alle andre bevegelser som vil ha politisk innflytelse!</a:t>
            </a:r>
          </a:p>
          <a:p>
            <a:r>
              <a:t>F.eks. nasjonalstat som aksjonsfelt; bruk av moderne massemedier; vender seg til ‹folket›; «Islam» som altomfattende ideologi; </a:t>
            </a:r>
            <a:r>
              <a:rPr i="1"/>
              <a:t>shūrà</a:t>
            </a:r>
            <a:r>
              <a:t> («rådgivning» interpretert som demokrati); …</a:t>
            </a:r>
          </a:p>
          <a:p>
            <a:endParaRPr/>
          </a:p>
          <a:p>
            <a:pPr>
              <a:defRPr sz="1500"/>
            </a:pPr>
            <a:r>
              <a:t>{Ang. salafiyya vil jeg legge vekt på at det er en tankestrømning (altså mye mer variert og diffust enn en bevegelse eller organisasjon) som — som så mange andre idé-strømninger fra andre halvdel av 1800-tallet — reagerte på og søkte svar på kolonial modernisering og kolonisering av livsverden ved å besinne seg på det en anså som «kjernen» i ens identitet, for å «rense» den fra senere elementer som ikke «egentlig» tilhørte «islam», altså fra en tradisjon som ikke hadde noe med denne antatte kjernen å kjøre. Slike tradisjoner skulle ikke følges blind (</a:t>
            </a:r>
            <a:r>
              <a:rPr i="1"/>
              <a:t>taqlīd</a:t>
            </a:r>
            <a:r>
              <a:t>). Salafiyya la mer og mer vekt på å rette seg etter forbildet av det de betraktet som det «ideale» islamske samfunn under Profeten og hans nærmeste etterfølgere — de som ble kalt for «al-salaf al-ṣāliḥ», «die rettferdige forfedre». </a:t>
            </a:r>
          </a:p>
          <a:p>
            <a:pPr>
              <a:defRPr sz="1500"/>
            </a:pPr>
            <a:r>
              <a:t>Anti-</a:t>
            </a:r>
            <a:r>
              <a:rPr i="1"/>
              <a:t>taqlīd</a:t>
            </a:r>
            <a:r>
              <a:t>-holdningen har salafiyya felles med mange andre reformbevegelser fra 1700-tallet og utover. Men det som kjennetegner salafiyya spesielt er deres sterkere fokus på forbildet til </a:t>
            </a:r>
            <a:r>
              <a:rPr i="1"/>
              <a:t>al-salaf al-ṣāliḥ</a:t>
            </a:r>
            <a:r>
              <a:t>. Omtrent fra 1920-årene ble salafiyya-tilhengere mer present i Ḥijāz der de kom i nærmere kontakt med idéer som stammet fra Muḥammad b. ʿAbd al-Wahhāb (1703-91), fremmet av Saʿūdī-staten som erobret Ḥijāz på 1920-tallet. Det førte til at mange salafiyya ble mer restriktive i sin tolkning av religionens normer, og noen av dem ble også mer opptatt av å følge til punkt og prikke ytre adferdsregler som ble holdt for å gå tilbake til Profeten og de rettferdige forfedre, som bevart i de kanoniske «Skriftene» (</a:t>
            </a:r>
            <a:r>
              <a:rPr i="1"/>
              <a:t>al-Naṣṣ</a:t>
            </a:r>
            <a:r>
              <a:t>: Qurʾān &amp; Ḥadīth). Salafiyya kan derfor betegnes som litteralistiske skripturalister, noe de for det meste har felles med tilhengere av Muḥammad b. ʿAbd al-Wahhāb, og salafī tankegods påvirket også de religiøse lærde i Saʿūdī-staten.</a:t>
            </a:r>
          </a:p>
          <a:p>
            <a:pPr>
              <a:defRPr sz="1500"/>
            </a:pPr>
            <a:r>
              <a:t>Salafiyya var som sagt aldri en enhetlig bevegelse men en tankestrømning i forskjellige utforminger. Til tross for sin egen ideologi (med idealet i fortid) måtte også salafiyya tilpasse seg de ‹moderne› rammebetingelsene som alle andre bevegelser som ville ha innflytelse i den ‹moderne› tid, ved å ta i bruk ‹moderne› kommunikasjons- og organisasjonsformer, ta i bruk ord som hadde opplevd en betydningsendring ila. 1800-tallet (som «shūrà» «rådgivende forsamling»), og henvende seg til individet og dens samvittighet samtidig med å prøve å vinne over «massene»/«folket».</a:t>
            </a:r>
          </a:p>
          <a:p>
            <a:pPr>
              <a:defRPr sz="1500"/>
            </a:pPr>
            <a:r>
              <a:t>Salafiyya har felles opphav med andre reformbevegelser i arven etter al-Afghānī, Muḥammad ʿAbduh, og Rashīd Riḍā; de har utviklet seg i forskjellige retninger ila. 1900-tallet; og i nyere tid er begrepet nærmest brukt inflasjonært for alt fra veldig restriktive, puritanske ideologer til folk som påpeker at de ikke anerkjenner noe som helst menneskelig autoritet men bare det de finner belegg for i Qurʾānen.</a:t>
            </a:r>
          </a:p>
          <a:p>
            <a:pPr>
              <a:defRPr sz="1500"/>
            </a:pPr>
            <a:r>
              <a:t>Gelvin omtaler salafiyya hovedsakelig s. 143-4.</a:t>
            </a:r>
          </a:p>
          <a:p>
            <a:pPr>
              <a:defRPr sz="1500"/>
            </a:pPr>
            <a:endParaRPr/>
          </a:p>
          <a:p>
            <a:pPr>
              <a:defRPr sz="1500"/>
            </a:pPr>
            <a:r>
              <a:t>Flere litteraturtipps:</a:t>
            </a:r>
          </a:p>
          <a:p>
            <a:pPr>
              <a:defRPr sz="1500"/>
            </a:pPr>
            <a:r>
              <a:t>• Maher el-Charif, Sabrina Mervin (ed.), </a:t>
            </a:r>
            <a:r>
              <a:rPr i="1"/>
              <a:t>Modernités islamiques</a:t>
            </a:r>
            <a:r>
              <a:t>, Damaskus 2006</a:t>
            </a:r>
          </a:p>
          <a:p>
            <a:pPr>
              <a:defRPr sz="1500"/>
            </a:pPr>
            <a:r>
              <a:t>• S.A. Dudoignon, K. Hisao, K. Yasushi (ed.), </a:t>
            </a:r>
            <a:r>
              <a:rPr i="1"/>
              <a:t>Intellectuals in the Modern Islamic World. Transmission, Transformation, Communication</a:t>
            </a:r>
            <a:r>
              <a:t>, London 2006</a:t>
            </a:r>
          </a:p>
          <a:p>
            <a:pPr>
              <a:defRPr sz="1500"/>
            </a:pPr>
            <a:r>
              <a:t>• Dyala Hamza, “From ʿilm to Ṣiḥāfa or the politics of the public interest (maṣlaḥa): Muḥammad Rashīd Riḍā and his journal al-Manār (1898-1935), in D. Hamza (ed.), </a:t>
            </a:r>
            <a:r>
              <a:rPr i="1"/>
              <a:t>The Making of the Arab Intellectual. Empire, Public Sphere and the Colonial Coordinates of Selfhood</a:t>
            </a:r>
            <a:r>
              <a:t>, London, New York 2013.</a:t>
            </a:r>
          </a:p>
          <a:p>
            <a:pPr>
              <a:defRPr sz="1500"/>
            </a:pPr>
            <a:endParaRPr/>
          </a:p>
          <a:p>
            <a:pPr>
              <a:defRPr sz="1500"/>
            </a:pPr>
            <a:r>
              <a:t>og om salafisme i nyere tid (altså senere enn det vi har behandlet inntil nå):</a:t>
            </a:r>
          </a:p>
          <a:p>
            <a:pPr>
              <a:defRPr sz="1500"/>
            </a:pPr>
            <a:r>
              <a:t>• Bernard Rougier (ed.), </a:t>
            </a:r>
            <a:r>
              <a:rPr i="1"/>
              <a:t>Qu’est-ce que le Salafisme?</a:t>
            </a:r>
            <a:r>
              <a:t>, Paris 2008</a:t>
            </a:r>
          </a:p>
          <a:p>
            <a:pPr>
              <a:defRPr sz="1500"/>
            </a:pPr>
            <a:r>
              <a:t>• Roel Meijer (ed.), </a:t>
            </a:r>
            <a:r>
              <a:rPr i="1"/>
              <a:t>Global Salafism. Islam’s New Religious Movement</a:t>
            </a:r>
            <a:r>
              <a:t>, London 2009</a:t>
            </a:r>
          </a:p>
          <a:p>
            <a:pPr>
              <a:defRPr sz="1500"/>
            </a:pPr>
            <a:r>
              <a:t>• Behnam T. Said, Hazim Fouad, </a:t>
            </a:r>
            <a:r>
              <a:rPr i="1"/>
              <a:t>Salafismus. Auf der Suche nach dem wahren Islam</a:t>
            </a:r>
            <a:r>
              <a:t>, Freiburg 2014.}</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Shape 351"/>
          <p:cNvSpPr>
            <a:spLocks noGrp="1" noRot="1" noChangeAspect="1"/>
          </p:cNvSpPr>
          <p:nvPr>
            <p:ph type="sldImg"/>
          </p:nvPr>
        </p:nvSpPr>
        <p:spPr>
          <a:prstGeom prst="rect">
            <a:avLst/>
          </a:prstGeom>
        </p:spPr>
        <p:txBody>
          <a:bodyPr/>
          <a:lstStyle/>
          <a:p>
            <a:endParaRPr/>
          </a:p>
        </p:txBody>
      </p:sp>
      <p:sp>
        <p:nvSpPr>
          <p:cNvPr id="352" name="Shape 352"/>
          <p:cNvSpPr>
            <a:spLocks noGrp="1"/>
          </p:cNvSpPr>
          <p:nvPr>
            <p:ph type="body" sz="quarter" idx="1"/>
          </p:nvPr>
        </p:nvSpPr>
        <p:spPr>
          <a:prstGeom prst="rect">
            <a:avLst/>
          </a:prstGeom>
        </p:spPr>
        <p:txBody>
          <a:bodyPr/>
          <a:lstStyle/>
          <a:p>
            <a:r>
              <a:t>Religion: viktig, men ikke det eneste ID-element!</a:t>
            </a:r>
          </a:p>
          <a:p>
            <a:r>
              <a:t>[cf. FL 1: ID er kompleks, situasjonsavh.]</a:t>
            </a:r>
          </a:p>
          <a:p>
            <a:r>
              <a:t>:</a:t>
            </a:r>
          </a:p>
          <a:p>
            <a:r>
              <a:t>På 1800-t, kontekst: ‹nasjonalstat›:</a:t>
            </a:r>
          </a:p>
          <a:p>
            <a:r>
              <a:t>Framvekst av bevissthet over ens eget språk som viktig ID-element, i en kontekst der ‹nasjonalstatsmodellen› vinner fram (til forskjell fra riksmodellen): ikke lenger hersker/dynasti er statens enende faktor, men et ‹folk› med en felles identitet. OR sliter med å skaffe en slik ‹folke›-ID (akkurat som Habsburg-riket), i en tid der ‹språk› som grunnleggende for folkets ID er meget i vinden (sl. NO). → ‹Nasjonalisme› vokser fram, på Balkan som i de arabiske delene av OR.  ↓</a:t>
            </a:r>
          </a:p>
          <a:p>
            <a:endParaRPr/>
          </a:p>
          <a:p>
            <a:r>
              <a:t>Dermed får både religion og språk sentral betydning for ID-skaping i den nye, moderne tid.</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Shape 357"/>
          <p:cNvSpPr>
            <a:spLocks noGrp="1" noRot="1" noChangeAspect="1"/>
          </p:cNvSpPr>
          <p:nvPr>
            <p:ph type="sldImg"/>
          </p:nvPr>
        </p:nvSpPr>
        <p:spPr>
          <a:prstGeom prst="rect">
            <a:avLst/>
          </a:prstGeom>
        </p:spPr>
        <p:txBody>
          <a:bodyPr/>
          <a:lstStyle/>
          <a:p>
            <a:endParaRPr/>
          </a:p>
        </p:txBody>
      </p:sp>
      <p:sp>
        <p:nvSpPr>
          <p:cNvPr id="358" name="Shape 358"/>
          <p:cNvSpPr>
            <a:spLocks noGrp="1"/>
          </p:cNvSpPr>
          <p:nvPr>
            <p:ph type="body" sz="quarter" idx="1"/>
          </p:nvPr>
        </p:nvSpPr>
        <p:spPr>
          <a:prstGeom prst="rect">
            <a:avLst/>
          </a:prstGeom>
        </p:spPr>
        <p:txBody>
          <a:bodyPr/>
          <a:lstStyle/>
          <a:p>
            <a:r>
              <a:t>Men: det var ikke bare </a:t>
            </a:r>
            <a:r>
              <a:rPr i="1"/>
              <a:t>identitets</a:t>
            </a:r>
            <a:r>
              <a:rPr sz="2100"/>
              <a:t>-spørsmål som opptok intellektuelle! De ville også bygge en ny, rettferdig orden for samfunn og stat:</a:t>
            </a:r>
          </a:p>
          <a:p>
            <a:r>
              <a:rPr sz="2100"/>
              <a:t>→ </a:t>
            </a:r>
            <a:r>
              <a:t>grunnlovsbevegelsene (G kap. 10)</a:t>
            </a:r>
          </a:p>
          <a:p>
            <a:endParaRPr/>
          </a:p>
          <a:p>
            <a:r>
              <a:t>[får støtte fra både mer ‹sekulære› og mer ‹religiøs›-orienterte krefter]</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Shape 362"/>
          <p:cNvSpPr>
            <a:spLocks noGrp="1" noRot="1" noChangeAspect="1"/>
          </p:cNvSpPr>
          <p:nvPr>
            <p:ph type="sldImg"/>
          </p:nvPr>
        </p:nvSpPr>
        <p:spPr>
          <a:prstGeom prst="rect">
            <a:avLst/>
          </a:prstGeom>
        </p:spPr>
        <p:txBody>
          <a:bodyPr/>
          <a:lstStyle/>
          <a:p>
            <a:endParaRPr/>
          </a:p>
        </p:txBody>
      </p:sp>
      <p:sp>
        <p:nvSpPr>
          <p:cNvPr id="363" name="Shape 363"/>
          <p:cNvSpPr>
            <a:spLocks noGrp="1"/>
          </p:cNvSpPr>
          <p:nvPr>
            <p:ph type="body" sz="quarter" idx="1"/>
          </p:nvPr>
        </p:nvSpPr>
        <p:spPr>
          <a:prstGeom prst="rect">
            <a:avLst/>
          </a:prstGeom>
        </p:spPr>
        <p:txBody>
          <a:bodyPr/>
          <a:lstStyle/>
          <a:p>
            <a:r>
              <a:t>Grunnlovsbevegelser: utløsende/bærende faktorer:</a:t>
            </a:r>
          </a:p>
          <a:p>
            <a:endParaRPr/>
          </a:p>
          <a:p>
            <a:pPr marL="349250" indent="-349250">
              <a:buSzPct val="100000"/>
              <a:buChar char="•"/>
            </a:pPr>
            <a:r>
              <a:t>interne:</a:t>
            </a:r>
          </a:p>
          <a:p>
            <a:pPr marL="920750" lvl="1" indent="-349250">
              <a:buSzPct val="100000"/>
              <a:buChar char="•"/>
            </a:pPr>
            <a:r>
              <a:t>nye sosiale klasser med moderne utdanning krever politisk (såvel som økonomisk og sosial) deltagelse</a:t>
            </a:r>
          </a:p>
          <a:p>
            <a:pPr marL="920750" lvl="1" indent="-349250">
              <a:buSzPct val="100000"/>
              <a:buChar char="•"/>
            </a:pPr>
            <a:r>
              <a:t>herskernes forsøk å utvide autoritær kontroll skaper motreaksjoner</a:t>
            </a:r>
          </a:p>
          <a:p>
            <a:pPr marL="1492250" lvl="2" indent="-349250">
              <a:buSzPct val="100000"/>
              <a:buChar char="•"/>
            </a:pPr>
            <a:r>
              <a:t>spes. (men ikke bare) Persia: motstand mot konsesjonene (‹utsalg› av landet) (cf. 1906 grunnlov art. 22-26: all transfer av nasjonale ressurser, alle konsesjoner, lån staten tar opp, bygging av infrastruktur osv., må være godkjent av parlamentet [se tekst CS 80]!) </a:t>
            </a:r>
          </a:p>
          <a:p>
            <a:pPr marL="920750" lvl="1" indent="-349250">
              <a:buSzPct val="100000"/>
              <a:buChar char="•"/>
            </a:pPr>
            <a:r>
              <a:t>nye teknologier (presse, telegraf, jernbane): lettere og raskere kommunikasjon → offentlig sfære; andre konst. bevegelser blir forbilde (OR→IR)</a:t>
            </a:r>
          </a:p>
          <a:p>
            <a:pPr marL="349250" indent="-349250">
              <a:buSzPct val="100000"/>
              <a:buChar char="•"/>
            </a:pPr>
            <a:r>
              <a:t>eksterne:</a:t>
            </a:r>
          </a:p>
          <a:p>
            <a:pPr marL="920750" lvl="1" indent="-349250">
              <a:buSzPct val="100000"/>
              <a:buChar char="•"/>
            </a:pPr>
            <a:r>
              <a:t>verdensøkonomisk depresjon, sølvpris forfaller → inflasjon, store lån, statsbankerott → innstramninger i budsjett og tjenester (mens lån betjenes til europ. banker) → folk opprørt</a:t>
            </a:r>
          </a:p>
          <a:p>
            <a:pPr marL="920750" lvl="1" indent="-349250">
              <a:buSzPct val="100000"/>
              <a:buChar char="•"/>
            </a:pPr>
            <a:r>
              <a:t>imperialistisk press (økon/finansiell, mil/pol/territorial) → ‹vi› taper, må gjøre noe</a:t>
            </a:r>
          </a:p>
          <a:p>
            <a:pPr marL="920750" lvl="1" indent="-349250">
              <a:buSzPct val="100000"/>
              <a:buChar char="•"/>
            </a:pPr>
            <a:r>
              <a:t>Japan vinner krig 1904/5 mot Russland: forbilde for suksess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Shape 367"/>
          <p:cNvSpPr>
            <a:spLocks noGrp="1" noRot="1" noChangeAspect="1"/>
          </p:cNvSpPr>
          <p:nvPr>
            <p:ph type="sldImg"/>
          </p:nvPr>
        </p:nvSpPr>
        <p:spPr>
          <a:prstGeom prst="rect">
            <a:avLst/>
          </a:prstGeom>
        </p:spPr>
        <p:txBody>
          <a:bodyPr/>
          <a:lstStyle/>
          <a:p>
            <a:endParaRPr/>
          </a:p>
        </p:txBody>
      </p:sp>
      <p:sp>
        <p:nvSpPr>
          <p:cNvPr id="368" name="Shape 368"/>
          <p:cNvSpPr>
            <a:spLocks noGrp="1"/>
          </p:cNvSpPr>
          <p:nvPr>
            <p:ph type="body" sz="quarter" idx="1"/>
          </p:nvPr>
        </p:nvSpPr>
        <p:spPr>
          <a:prstGeom prst="rect">
            <a:avLst/>
          </a:prstGeom>
        </p:spPr>
        <p:txBody>
          <a:bodyPr/>
          <a:lstStyle/>
          <a:p>
            <a:r>
              <a:t>Både sek. og isl. modernister støtter kampen om å etablere grunnlov, for å:</a:t>
            </a:r>
          </a:p>
          <a:p>
            <a:pPr marL="349250" indent="-349250">
              <a:buSzPct val="100000"/>
              <a:buChar char="•"/>
            </a:pPr>
            <a:r>
              <a:t>verne folkets interesser mot autokrater</a:t>
            </a:r>
          </a:p>
          <a:p>
            <a:pPr marL="349250" indent="-349250">
              <a:buSzPct val="100000"/>
              <a:buChar char="•"/>
            </a:pPr>
            <a:r>
              <a:t>verne landet mot ytre trusler og økonomisk utsalg [IR! konsesjoner!]</a:t>
            </a:r>
          </a:p>
          <a:p>
            <a:r>
              <a:rPr i="1"/>
              <a:t>men også</a:t>
            </a:r>
          </a:p>
          <a:p>
            <a:pPr marL="349250" indent="-349250">
              <a:buSzPct val="100000"/>
              <a:buChar char="•"/>
            </a:pPr>
            <a:r>
              <a:t>styrke statens legitimitet</a:t>
            </a:r>
          </a:p>
          <a:p>
            <a:pPr marL="349250" indent="-349250">
              <a:buSzPct val="100000"/>
              <a:buChar char="•"/>
            </a:pPr>
            <a:r>
              <a:t>styrke statlige institusjoner</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Shape 372"/>
          <p:cNvSpPr>
            <a:spLocks noGrp="1" noRot="1" noChangeAspect="1"/>
          </p:cNvSpPr>
          <p:nvPr>
            <p:ph type="sldImg"/>
          </p:nvPr>
        </p:nvSpPr>
        <p:spPr>
          <a:prstGeom prst="rect">
            <a:avLst/>
          </a:prstGeom>
        </p:spPr>
        <p:txBody>
          <a:bodyPr/>
          <a:lstStyle/>
          <a:p>
            <a:endParaRPr/>
          </a:p>
        </p:txBody>
      </p:sp>
      <p:sp>
        <p:nvSpPr>
          <p:cNvPr id="373" name="Shape 373"/>
          <p:cNvSpPr>
            <a:spLocks noGrp="1"/>
          </p:cNvSpPr>
          <p:nvPr>
            <p:ph type="body" sz="quarter" idx="1"/>
          </p:nvPr>
        </p:nvSpPr>
        <p:spPr>
          <a:prstGeom prst="rect">
            <a:avLst/>
          </a:prstGeom>
        </p:spPr>
        <p:txBody>
          <a:bodyPr/>
          <a:lstStyle/>
          <a:p>
            <a:r>
              <a:rPr u="sng"/>
              <a:t>Grunnlov</a:t>
            </a:r>
            <a:r>
              <a:t>: stort sett </a:t>
            </a:r>
            <a:r>
              <a:rPr u="sng"/>
              <a:t>ikke</a:t>
            </a:r>
            <a:r>
              <a:t> grundig </a:t>
            </a:r>
            <a:r>
              <a:rPr u="sng"/>
              <a:t>gjennomført</a:t>
            </a:r>
            <a:r>
              <a:t> i praksis (TN: 1861, suspendert 3 år senere; OR: 1876, susp. 2 år senere, gjeninnført 1908 av Ung-tyrk. revolusjon som ender i diktatur 1913 (v.i.); IR 1906, susp. 2 år senere)</a:t>
            </a:r>
          </a:p>
          <a:p>
            <a:endParaRPr/>
          </a:p>
          <a:p>
            <a:r>
              <a:t>Hvorfor mislyktes grunnlovsbevegelsene?</a:t>
            </a:r>
          </a:p>
          <a:p>
            <a:r>
              <a:t>Europeiske stormakter ønsket ikke sterke folkebevegelser (som kunne svekke deres økonomiske interesser), og støttet heller autoritære herskere mot parlamentarisme:</a:t>
            </a:r>
          </a:p>
          <a:p>
            <a:r>
              <a:t>• IR: 1907: RU-GB avtale om å dele PE i innflytelsessoner. 1911 RU mil. intervensjon</a:t>
            </a:r>
          </a:p>
          <a:p>
            <a:r>
              <a:t>• OR: 1913 mil. triumvirat tar makten («Tre paşas» fra اتحاد وترقى جمعيتى [Committee of Union and Progress {CUP}]): Ṭalʿat Pāşā [storvesir {صدر اعظم} &amp; innenriksminister]; Enver Pāşā [krigsminister]; Cemāl Pāşā [marineminister]</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Shape 378"/>
          <p:cNvSpPr>
            <a:spLocks noGrp="1" noRot="1" noChangeAspect="1"/>
          </p:cNvSpPr>
          <p:nvPr>
            <p:ph type="sldImg"/>
          </p:nvPr>
        </p:nvSpPr>
        <p:spPr>
          <a:prstGeom prst="rect">
            <a:avLst/>
          </a:prstGeom>
        </p:spPr>
        <p:txBody>
          <a:bodyPr/>
          <a:lstStyle/>
          <a:p>
            <a:endParaRPr/>
          </a:p>
        </p:txBody>
      </p:sp>
      <p:sp>
        <p:nvSpPr>
          <p:cNvPr id="379" name="Shape 379"/>
          <p:cNvSpPr>
            <a:spLocks noGrp="1"/>
          </p:cNvSpPr>
          <p:nvPr>
            <p:ph type="body" sz="quarter" idx="1"/>
          </p:nvPr>
        </p:nvSpPr>
        <p:spPr>
          <a:prstGeom prst="rect">
            <a:avLst/>
          </a:prstGeom>
        </p:spPr>
        <p:txBody>
          <a:bodyPr/>
          <a:lstStyle/>
          <a:p>
            <a:r>
              <a:t>Men selv om ikke gjennomført: betydningsfull likevel:</a:t>
            </a:r>
          </a:p>
          <a:p>
            <a:r>
              <a:t>bevegelser skaper offentlig debatt, håp, forventninger &amp; krav som føres videre og blir en del av det sosiokulturelle minne—både for ‹sekulære› og for mer ‹islamsk› orienterte sektorer.</a:t>
            </a:r>
          </a:p>
          <a:p>
            <a:r>
              <a:t>Arven etter konstitusjonelle bevegelser i politisk kultur / tankesett:</a:t>
            </a:r>
          </a:p>
          <a:p>
            <a:pPr marL="920750" lvl="1" indent="-349250">
              <a:buSzPct val="100000"/>
              <a:buChar char="•"/>
            </a:pPr>
            <a:r>
              <a:rPr i="1"/>
              <a:t>kontroll</a:t>
            </a:r>
            <a:r>
              <a:t> av </a:t>
            </a:r>
            <a:r>
              <a:rPr i="1"/>
              <a:t>statlige institusjoner</a:t>
            </a:r>
            <a:r>
              <a:t> blir sentralt viktig</a:t>
            </a:r>
          </a:p>
          <a:p>
            <a:pPr marL="920750" lvl="1" indent="-349250">
              <a:buSzPct val="100000"/>
              <a:buChar char="•"/>
            </a:pPr>
            <a:r>
              <a:t>borgere, ikke undersatte: idé om individuell politisk deltagelse</a:t>
            </a:r>
          </a:p>
          <a:p>
            <a:pPr marL="920750" lvl="1" indent="-349250">
              <a:buSzPct val="100000"/>
              <a:buChar char="•"/>
            </a:pPr>
            <a:r>
              <a:t>masser som politisk faktor</a:t>
            </a:r>
          </a:p>
          <a:p>
            <a:pPr marL="920750" lvl="1" indent="-349250">
              <a:buSzPct val="100000"/>
              <a:buChar char="•"/>
            </a:pPr>
            <a:r>
              <a:t>pol. idéer (</a:t>
            </a:r>
            <a:r>
              <a:rPr i="1"/>
              <a:t>vaṭan</a:t>
            </a:r>
            <a:r>
              <a:t>!) blir viktigere for pol. legitimitet enn lojalitet mot en hersker / en dynasti</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Shape 387"/>
          <p:cNvSpPr>
            <a:spLocks noGrp="1" noRot="1" noChangeAspect="1"/>
          </p:cNvSpPr>
          <p:nvPr>
            <p:ph type="sldImg"/>
          </p:nvPr>
        </p:nvSpPr>
        <p:spPr>
          <a:prstGeom prst="rect">
            <a:avLst/>
          </a:prstGeom>
        </p:spPr>
        <p:txBody>
          <a:bodyPr/>
          <a:lstStyle/>
          <a:p>
            <a:endParaRPr/>
          </a:p>
        </p:txBody>
      </p:sp>
      <p:sp>
        <p:nvSpPr>
          <p:cNvPr id="388" name="Shape 388"/>
          <p:cNvSpPr>
            <a:spLocks noGrp="1"/>
          </p:cNvSpPr>
          <p:nvPr>
            <p:ph type="body" sz="quarter" idx="1"/>
          </p:nvPr>
        </p:nvSpPr>
        <p:spPr>
          <a:prstGeom prst="rect">
            <a:avLst/>
          </a:prstGeom>
        </p:spPr>
        <p:txBody>
          <a:bodyPr/>
          <a:lstStyle/>
          <a:p>
            <a:r>
              <a:t>Symbol: Flagget til Ung-tyrkerne 1908</a:t>
            </a:r>
          </a:p>
          <a:p>
            <a:r>
              <a:t>Se på slagordene!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2616200"/>
            <a:ext cx="10464800" cy="2540000"/>
          </a:xfrm>
          <a:prstGeom prst="rect">
            <a:avLst/>
          </a:prstGeom>
        </p:spPr>
        <p:txBody>
          <a:bodyPr anchor="b"/>
          <a:lstStyle>
            <a:lvl1pPr>
              <a:defRPr>
                <a:solidFill>
                  <a:srgbClr val="51504D"/>
                </a:solidFill>
                <a:latin typeface="Futura"/>
                <a:ea typeface="Futura"/>
                <a:cs typeface="Futura"/>
                <a:sym typeface="Futura"/>
              </a:defRPr>
            </a:lvl1pPr>
          </a:lstStyle>
          <a:p>
            <a:r>
              <a:t>Title Text</a:t>
            </a:r>
          </a:p>
        </p:txBody>
      </p:sp>
      <p:sp>
        <p:nvSpPr>
          <p:cNvPr id="12" name="Body Level One…"/>
          <p:cNvSpPr txBox="1">
            <a:spLocks noGrp="1"/>
          </p:cNvSpPr>
          <p:nvPr>
            <p:ph type="body" sz="quarter" idx="1"/>
          </p:nvPr>
        </p:nvSpPr>
        <p:spPr>
          <a:xfrm>
            <a:off x="1270000" y="5207000"/>
            <a:ext cx="10464800" cy="1663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1358900" y="-1143000"/>
            <a:ext cx="14668500" cy="10058400"/>
          </a:xfrm>
          <a:prstGeom prst="rect">
            <a:avLst/>
          </a:prstGeom>
          <a:ln w="9525">
            <a:round/>
          </a:ln>
        </p:spPr>
        <p:txBody>
          <a:bodyPr lIns="91439" tIns="45719" rIns="91439" bIns="45719" anchor="t">
            <a:noAutofit/>
          </a:bodyPr>
          <a:lstStyle/>
          <a:p>
            <a:endParaRPr/>
          </a:p>
        </p:txBody>
      </p:sp>
      <p:sp>
        <p:nvSpPr>
          <p:cNvPr id="21" name="Title Text"/>
          <p:cNvSpPr txBox="1">
            <a:spLocks noGrp="1"/>
          </p:cNvSpPr>
          <p:nvPr>
            <p:ph type="title"/>
          </p:nvPr>
        </p:nvSpPr>
        <p:spPr>
          <a:xfrm>
            <a:off x="1181100" y="6794500"/>
            <a:ext cx="10642600" cy="1511300"/>
          </a:xfrm>
          <a:prstGeom prst="rect">
            <a:avLst/>
          </a:prstGeom>
        </p:spPr>
        <p:txBody>
          <a:bodyPr/>
          <a:lstStyle>
            <a:lvl1pPr>
              <a:defRPr>
                <a:solidFill>
                  <a:srgbClr val="51504D"/>
                </a:solidFill>
                <a:latin typeface="Futura"/>
                <a:ea typeface="Futura"/>
                <a:cs typeface="Futura"/>
                <a:sym typeface="Futura"/>
              </a:defRPr>
            </a:lvl1pPr>
          </a:lstStyle>
          <a:p>
            <a:r>
              <a:t>Title Text</a:t>
            </a:r>
          </a:p>
        </p:txBody>
      </p:sp>
      <p:sp>
        <p:nvSpPr>
          <p:cNvPr id="22" name="Body Level One…"/>
          <p:cNvSpPr txBox="1">
            <a:spLocks noGrp="1"/>
          </p:cNvSpPr>
          <p:nvPr>
            <p:ph type="body" sz="quarter" idx="1"/>
          </p:nvPr>
        </p:nvSpPr>
        <p:spPr>
          <a:xfrm>
            <a:off x="1181100" y="8382000"/>
            <a:ext cx="10642600" cy="9398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606800"/>
            <a:ext cx="10464800" cy="2540000"/>
          </a:xfrm>
          <a:prstGeom prst="rect">
            <a:avLst/>
          </a:prstGeom>
        </p:spPr>
        <p:txBody>
          <a:bodyPr/>
          <a:lstStyle>
            <a:lvl1pPr>
              <a:defRPr>
                <a:solidFill>
                  <a:srgbClr val="51504D"/>
                </a:solidFill>
                <a:latin typeface="Futura"/>
                <a:ea typeface="Futura"/>
                <a:cs typeface="Futura"/>
                <a:sym typeface="Futura"/>
              </a:defRPr>
            </a:lvl1p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2044700" y="-25400"/>
            <a:ext cx="12534901" cy="8648700"/>
          </a:xfrm>
          <a:prstGeom prst="rect">
            <a:avLst/>
          </a:prstGeom>
          <a:ln w="9525">
            <a:round/>
          </a:ln>
        </p:spPr>
        <p:txBody>
          <a:bodyPr lIns="91439" tIns="45719" rIns="91439" bIns="45719" anchor="t">
            <a:noAutofit/>
          </a:bodyPr>
          <a:lstStyle/>
          <a:p>
            <a:endParaRPr/>
          </a:p>
        </p:txBody>
      </p:sp>
      <p:sp>
        <p:nvSpPr>
          <p:cNvPr id="39" name="Title Text"/>
          <p:cNvSpPr txBox="1">
            <a:spLocks noGrp="1"/>
          </p:cNvSpPr>
          <p:nvPr>
            <p:ph type="title"/>
          </p:nvPr>
        </p:nvSpPr>
        <p:spPr>
          <a:xfrm>
            <a:off x="609600" y="1155700"/>
            <a:ext cx="5994400" cy="3568700"/>
          </a:xfrm>
          <a:prstGeom prst="rect">
            <a:avLst/>
          </a:prstGeom>
        </p:spPr>
        <p:txBody>
          <a:bodyPr anchor="b"/>
          <a:lstStyle>
            <a:lvl1pPr>
              <a:defRPr sz="5800">
                <a:solidFill>
                  <a:srgbClr val="51504D"/>
                </a:solidFill>
                <a:latin typeface="Futura"/>
                <a:ea typeface="Futura"/>
                <a:cs typeface="Futura"/>
                <a:sym typeface="Futura"/>
              </a:defRPr>
            </a:lvl1pPr>
          </a:lstStyle>
          <a:p>
            <a:r>
              <a:t>Title Text</a:t>
            </a:r>
          </a:p>
        </p:txBody>
      </p:sp>
      <p:sp>
        <p:nvSpPr>
          <p:cNvPr id="40" name="Body Level One…"/>
          <p:cNvSpPr txBox="1">
            <a:spLocks noGrp="1"/>
          </p:cNvSpPr>
          <p:nvPr>
            <p:ph type="body" sz="quarter" idx="1"/>
          </p:nvPr>
        </p:nvSpPr>
        <p:spPr>
          <a:xfrm>
            <a:off x="609600" y="4762500"/>
            <a:ext cx="5994400" cy="3568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lvl1pPr>
              <a:defRPr>
                <a:solidFill>
                  <a:srgbClr val="51504D"/>
                </a:solidFill>
                <a:latin typeface="Futura"/>
                <a:ea typeface="Futura"/>
                <a:cs typeface="Futura"/>
                <a:sym typeface="Futura"/>
              </a:defRPr>
            </a:lvl1p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lvl1pPr>
              <a:defRPr>
                <a:solidFill>
                  <a:srgbClr val="51504D"/>
                </a:solidFill>
                <a:latin typeface="Brill Roman"/>
                <a:ea typeface="Brill Roman"/>
                <a:cs typeface="Brill Roman"/>
                <a:sym typeface="Brill Roman"/>
              </a:defRPr>
            </a:lvl1pPr>
          </a:lstStyle>
          <a:p>
            <a:r>
              <a:t>Title Text</a:t>
            </a:r>
          </a:p>
        </p:txBody>
      </p:sp>
      <p:sp>
        <p:nvSpPr>
          <p:cNvPr id="57" name="Body Level One…"/>
          <p:cNvSpPr txBox="1">
            <a:spLocks noGrp="1"/>
          </p:cNvSpPr>
          <p:nvPr>
            <p:ph type="body" idx="1"/>
          </p:nvPr>
        </p:nvSpPr>
        <p:spPr>
          <a:xfrm>
            <a:off x="1270000" y="2768600"/>
            <a:ext cx="10464800" cy="5740400"/>
          </a:xfrm>
          <a:prstGeom prst="rect">
            <a:avLst/>
          </a:prstGeom>
        </p:spPr>
        <p:txBody>
          <a:bodyPr/>
          <a:lstStyle>
            <a:lvl1pPr>
              <a:defRPr>
                <a:latin typeface="Brill Roman"/>
                <a:ea typeface="Brill Roman"/>
                <a:cs typeface="Brill Roman"/>
                <a:sym typeface="Brill Roman"/>
              </a:defRPr>
            </a:lvl1pPr>
            <a:lvl2pPr>
              <a:defRPr>
                <a:latin typeface="Brill Roman"/>
                <a:ea typeface="Brill Roman"/>
                <a:cs typeface="Brill Roman"/>
                <a:sym typeface="Brill Roman"/>
              </a:defRPr>
            </a:lvl2pPr>
            <a:lvl3pPr>
              <a:defRPr>
                <a:latin typeface="Brill Roman"/>
                <a:ea typeface="Brill Roman"/>
                <a:cs typeface="Brill Roman"/>
                <a:sym typeface="Brill Roman"/>
              </a:defRPr>
            </a:lvl3pPr>
            <a:lvl4pPr>
              <a:defRPr>
                <a:latin typeface="Brill Roman"/>
                <a:ea typeface="Brill Roman"/>
                <a:cs typeface="Brill Roman"/>
                <a:sym typeface="Brill Roman"/>
              </a:defRPr>
            </a:lvl4pPr>
            <a:lvl5pPr>
              <a:defRPr>
                <a:latin typeface="Brill Roman"/>
                <a:ea typeface="Brill Roman"/>
                <a:cs typeface="Brill Roman"/>
                <a:sym typeface="Brill Roman"/>
              </a:defRPr>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idx="21"/>
          </p:nvPr>
        </p:nvSpPr>
        <p:spPr>
          <a:xfrm>
            <a:off x="3543300" y="2018930"/>
            <a:ext cx="10299700" cy="7112001"/>
          </a:xfrm>
          <a:prstGeom prst="rect">
            <a:avLst/>
          </a:prstGeom>
          <a:ln w="9525">
            <a:round/>
          </a:ln>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lvl1pPr>
              <a:defRPr>
                <a:solidFill>
                  <a:srgbClr val="51504D"/>
                </a:solidFill>
                <a:latin typeface="Futura"/>
                <a:ea typeface="Futura"/>
                <a:cs typeface="Futura"/>
                <a:sym typeface="Futura"/>
              </a:defRPr>
            </a:lvl1pPr>
          </a:lstStyle>
          <a:p>
            <a:r>
              <a:t>Title Text</a:t>
            </a:r>
          </a:p>
        </p:txBody>
      </p:sp>
      <p:sp>
        <p:nvSpPr>
          <p:cNvPr id="67" name="Body Level One…"/>
          <p:cNvSpPr txBox="1">
            <a:spLocks noGrp="1"/>
          </p:cNvSpPr>
          <p:nvPr>
            <p:ph type="body" sz="half" idx="1"/>
          </p:nvPr>
        </p:nvSpPr>
        <p:spPr>
          <a:xfrm>
            <a:off x="1270000" y="2946400"/>
            <a:ext cx="5270500" cy="6096000"/>
          </a:xfrm>
          <a:prstGeom prst="rect">
            <a:avLst/>
          </a:prstGeom>
        </p:spPr>
        <p:txBody>
          <a:bodyPr/>
          <a:lstStyle>
            <a:lvl1pPr>
              <a:spcBef>
                <a:spcPts val="3200"/>
              </a:spcBef>
              <a:defRPr sz="3200"/>
            </a:lvl1pPr>
            <a:lvl2pPr marL="965200" indent="-482600">
              <a:spcBef>
                <a:spcPts val="3200"/>
              </a:spcBef>
              <a:defRPr sz="3200"/>
            </a:lvl2pPr>
            <a:lvl3pPr marL="1447800" indent="-482600">
              <a:spcBef>
                <a:spcPts val="3200"/>
              </a:spcBef>
              <a:defRPr sz="3200"/>
            </a:lvl3pPr>
            <a:lvl4pPr marL="1930400" indent="-482600">
              <a:spcBef>
                <a:spcPts val="3200"/>
              </a:spcBef>
              <a:defRPr sz="3200"/>
            </a:lvl4pPr>
            <a:lvl5pPr marL="2413000" indent="-482600">
              <a:spcBef>
                <a:spcPts val="3200"/>
              </a:spcBef>
              <a:defRPr sz="32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6256723" y="9197831"/>
            <a:ext cx="409839" cy="454170"/>
          </a:xfrm>
          <a:prstGeom prst="rect">
            <a:avLst/>
          </a:prstGeom>
        </p:spPr>
        <p:txBody>
          <a:bodyPr/>
          <a:lstStyle>
            <a:lvl1pPr algn="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idx="21"/>
          </p:nvPr>
        </p:nvSpPr>
        <p:spPr>
          <a:xfrm>
            <a:off x="4703923" y="3389019"/>
            <a:ext cx="9639301" cy="6401759"/>
          </a:xfrm>
          <a:prstGeom prst="rect">
            <a:avLst/>
          </a:prstGeom>
          <a:ln w="9525">
            <a:round/>
          </a:ln>
        </p:spPr>
        <p:txBody>
          <a:bodyPr lIns="91439" tIns="45719" rIns="91439" bIns="45719" anchor="t">
            <a:noAutofit/>
          </a:bodyPr>
          <a:lstStyle/>
          <a:p>
            <a:endParaRPr/>
          </a:p>
        </p:txBody>
      </p:sp>
      <p:sp>
        <p:nvSpPr>
          <p:cNvPr id="84" name="Image"/>
          <p:cNvSpPr>
            <a:spLocks noGrp="1"/>
          </p:cNvSpPr>
          <p:nvPr>
            <p:ph type="pic" sz="half" idx="22"/>
          </p:nvPr>
        </p:nvSpPr>
        <p:spPr>
          <a:xfrm rot="21600000">
            <a:off x="7281774" y="-1330382"/>
            <a:ext cx="4978401" cy="6332526"/>
          </a:xfrm>
          <a:prstGeom prst="rect">
            <a:avLst/>
          </a:prstGeom>
          <a:ln w="9525">
            <a:round/>
          </a:ln>
        </p:spPr>
        <p:txBody>
          <a:bodyPr lIns="91439" tIns="45719" rIns="91439" bIns="45719" anchor="t">
            <a:noAutofit/>
          </a:bodyPr>
          <a:lstStyle/>
          <a:p>
            <a:endParaRPr/>
          </a:p>
        </p:txBody>
      </p:sp>
      <p:sp>
        <p:nvSpPr>
          <p:cNvPr id="85" name="Image"/>
          <p:cNvSpPr>
            <a:spLocks noGrp="1"/>
          </p:cNvSpPr>
          <p:nvPr>
            <p:ph type="pic" idx="23"/>
          </p:nvPr>
        </p:nvSpPr>
        <p:spPr>
          <a:xfrm rot="21600000">
            <a:off x="-3213100" y="762000"/>
            <a:ext cx="12280900" cy="8496301"/>
          </a:xfrm>
          <a:prstGeom prst="rect">
            <a:avLst/>
          </a:prstGeom>
          <a:ln w="9525">
            <a:round/>
          </a:ln>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1270000" y="6362700"/>
            <a:ext cx="10464800" cy="571500"/>
          </a:xfrm>
          <a:prstGeom prst="rect">
            <a:avLst/>
          </a:prstGeom>
        </p:spPr>
        <p:txBody>
          <a:bodyPr anchor="t">
            <a:spAutoFit/>
          </a:bodyPr>
          <a:lstStyle>
            <a:lvl1pPr marL="0" indent="0" algn="ctr">
              <a:spcBef>
                <a:spcPts val="0"/>
              </a:spcBef>
              <a:buSzTx/>
              <a:buNone/>
              <a:defRPr sz="2400"/>
            </a:lvl1pPr>
          </a:lstStyle>
          <a:p>
            <a:r>
              <a:t>–Johnny Appleseed</a:t>
            </a:r>
          </a:p>
        </p:txBody>
      </p:sp>
      <p:sp>
        <p:nvSpPr>
          <p:cNvPr id="94" name="“Type a quote here.”"/>
          <p:cNvSpPr txBox="1">
            <a:spLocks noGrp="1"/>
          </p:cNvSpPr>
          <p:nvPr>
            <p:ph type="body" sz="quarter" idx="22"/>
          </p:nvPr>
        </p:nvSpPr>
        <p:spPr>
          <a:xfrm>
            <a:off x="1270000" y="4515687"/>
            <a:ext cx="10464800" cy="722226"/>
          </a:xfrm>
          <a:prstGeom prst="rect">
            <a:avLst/>
          </a:prstGeom>
        </p:spPr>
        <p:txBody>
          <a:bodyPr>
            <a:spAutoFit/>
          </a:bodyPr>
          <a:lstStyle>
            <a:lvl1pPr marL="0" indent="0" algn="ctr">
              <a:spcBef>
                <a:spcPts val="2400"/>
              </a:spcBef>
              <a:buSzTx/>
              <a:buNone/>
              <a:defRPr sz="3800"/>
            </a:lvl1pPr>
          </a:lstStyle>
          <a:p>
            <a:r>
              <a:t>“Type a quote here.”</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769775" y="-216731"/>
            <a:ext cx="14960601" cy="10287001"/>
          </a:xfrm>
          <a:prstGeom prst="rect">
            <a:avLst/>
          </a:prstGeom>
          <a:ln w="88900"/>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7" name="–Johnny Appleseed"/>
          <p:cNvSpPr txBox="1">
            <a:spLocks noGrp="1"/>
          </p:cNvSpPr>
          <p:nvPr>
            <p:ph type="body" sz="quarter" idx="21"/>
          </p:nvPr>
        </p:nvSpPr>
        <p:spPr>
          <a:xfrm>
            <a:off x="1270000" y="6362700"/>
            <a:ext cx="10464800" cy="571500"/>
          </a:xfrm>
          <a:prstGeom prst="rect">
            <a:avLst/>
          </a:prstGeom>
        </p:spPr>
        <p:txBody>
          <a:bodyPr anchor="t">
            <a:spAutoFit/>
          </a:bodyPr>
          <a:lstStyle>
            <a:lvl1pPr marL="0" indent="0" algn="ctr">
              <a:spcBef>
                <a:spcPts val="0"/>
              </a:spcBef>
              <a:buSzTx/>
              <a:buNone/>
              <a:defRPr sz="2400">
                <a:solidFill>
                  <a:srgbClr val="FFFFFF"/>
                </a:solidFill>
                <a:latin typeface="+mn-lt"/>
                <a:ea typeface="+mn-ea"/>
                <a:cs typeface="+mn-cs"/>
                <a:sym typeface="Chalkduster"/>
              </a:defRPr>
            </a:lvl1pPr>
          </a:lstStyle>
          <a:p>
            <a:r>
              <a:t>–Johnny Appleseed</a:t>
            </a:r>
          </a:p>
        </p:txBody>
      </p:sp>
      <p:sp>
        <p:nvSpPr>
          <p:cNvPr id="118" name="“Type a quote here.”"/>
          <p:cNvSpPr txBox="1">
            <a:spLocks noGrp="1"/>
          </p:cNvSpPr>
          <p:nvPr>
            <p:ph type="body" sz="quarter" idx="22"/>
          </p:nvPr>
        </p:nvSpPr>
        <p:spPr>
          <a:xfrm>
            <a:off x="1270000" y="4518049"/>
            <a:ext cx="10464800" cy="717502"/>
          </a:xfrm>
          <a:prstGeom prst="rect">
            <a:avLst/>
          </a:prstGeom>
        </p:spPr>
        <p:txBody>
          <a:bodyPr>
            <a:spAutoFit/>
          </a:bodyPr>
          <a:lstStyle>
            <a:lvl1pPr marL="0" indent="0" algn="ctr">
              <a:spcBef>
                <a:spcPts val="2400"/>
              </a:spcBef>
              <a:buSzTx/>
              <a:buNone/>
              <a:defRPr sz="3800">
                <a:solidFill>
                  <a:srgbClr val="FFFFFF"/>
                </a:solidFill>
                <a:latin typeface="+mn-lt"/>
                <a:ea typeface="+mn-ea"/>
                <a:cs typeface="+mn-cs"/>
                <a:sym typeface="Chalkduster"/>
              </a:defRPr>
            </a:lvl1pPr>
          </a:lstStyle>
          <a:p>
            <a:r>
              <a:t>“Type a quote here.”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6" name="Title Text"/>
          <p:cNvSpPr txBox="1">
            <a:spLocks noGrp="1"/>
          </p:cNvSpPr>
          <p:nvPr>
            <p:ph type="title"/>
          </p:nvPr>
        </p:nvSpPr>
        <p:spPr>
          <a:xfrm>
            <a:off x="1270000" y="170688"/>
            <a:ext cx="10464800" cy="2605024"/>
          </a:xfrm>
          <a:prstGeom prst="rect">
            <a:avLst/>
          </a:prstGeom>
        </p:spPr>
        <p:txBody>
          <a:bodyPr lIns="0" tIns="0" rIns="0" bIns="0"/>
          <a:lstStyle>
            <a:lvl1pPr>
              <a:defRPr>
                <a:latin typeface="Chalkboard"/>
                <a:ea typeface="Chalkboard"/>
                <a:cs typeface="Chalkboard"/>
                <a:sym typeface="Chalkboard"/>
              </a:defRPr>
            </a:lvl1pPr>
          </a:lstStyle>
          <a:p>
            <a:r>
              <a:t>Title Text</a:t>
            </a:r>
          </a:p>
        </p:txBody>
      </p:sp>
      <p:sp>
        <p:nvSpPr>
          <p:cNvPr id="127" name="Body Level One…"/>
          <p:cNvSpPr txBox="1">
            <a:spLocks noGrp="1"/>
          </p:cNvSpPr>
          <p:nvPr>
            <p:ph type="body" idx="1"/>
          </p:nvPr>
        </p:nvSpPr>
        <p:spPr>
          <a:xfrm>
            <a:off x="1270000" y="2775711"/>
            <a:ext cx="10464800" cy="6081778"/>
          </a:xfrm>
          <a:prstGeom prst="rect">
            <a:avLst/>
          </a:prstGeom>
        </p:spPr>
        <p:txBody>
          <a:bodyPr lIns="0" tIns="0" rIns="0" bIns="0"/>
          <a:lstStyle>
            <a:lvl1pPr marL="893697" indent="-436497">
              <a:spcBef>
                <a:spcPts val="3000"/>
              </a:spcBef>
              <a:buSzPct val="43000"/>
              <a:buBlip>
                <a:blip r:embed="rId3"/>
              </a:buBlip>
              <a:defRPr>
                <a:solidFill>
                  <a:srgbClr val="FFFFFF"/>
                </a:solidFill>
                <a:latin typeface="Chalkboard"/>
                <a:ea typeface="Chalkboard"/>
                <a:cs typeface="Chalkboard"/>
                <a:sym typeface="Chalkboard"/>
              </a:defRPr>
            </a:lvl1pPr>
            <a:lvl2pPr marL="1439797" indent="-436497">
              <a:spcBef>
                <a:spcPts val="3000"/>
              </a:spcBef>
              <a:buBlip>
                <a:blip r:embed="rId3"/>
              </a:buBlip>
              <a:defRPr>
                <a:solidFill>
                  <a:srgbClr val="FFFFFF"/>
                </a:solidFill>
                <a:latin typeface="Chalkboard"/>
                <a:ea typeface="Chalkboard"/>
                <a:cs typeface="Chalkboard"/>
                <a:sym typeface="Chalkboard"/>
              </a:defRPr>
            </a:lvl2pPr>
            <a:lvl3pPr marL="1973197" indent="-436497">
              <a:spcBef>
                <a:spcPts val="3000"/>
              </a:spcBef>
              <a:buBlip>
                <a:blip r:embed="rId3"/>
              </a:buBlip>
              <a:defRPr>
                <a:solidFill>
                  <a:srgbClr val="FFFFFF"/>
                </a:solidFill>
                <a:latin typeface="Chalkboard"/>
                <a:ea typeface="Chalkboard"/>
                <a:cs typeface="Chalkboard"/>
                <a:sym typeface="Chalkboard"/>
              </a:defRPr>
            </a:lvl3pPr>
            <a:lvl4pPr marL="2544697" indent="-436497">
              <a:spcBef>
                <a:spcPts val="3000"/>
              </a:spcBef>
              <a:buBlip>
                <a:blip r:embed="rId3"/>
              </a:buBlip>
              <a:defRPr>
                <a:solidFill>
                  <a:srgbClr val="FFFFFF"/>
                </a:solidFill>
                <a:latin typeface="Chalkboard"/>
                <a:ea typeface="Chalkboard"/>
                <a:cs typeface="Chalkboard"/>
                <a:sym typeface="Chalkboard"/>
              </a:defRPr>
            </a:lvl4pPr>
            <a:lvl5pPr marL="3128897" indent="-436497">
              <a:spcBef>
                <a:spcPts val="3000"/>
              </a:spcBef>
              <a:buBlip>
                <a:blip r:embed="rId3"/>
              </a:buBlip>
              <a:defRPr>
                <a:solidFill>
                  <a:srgbClr val="FFFFFF"/>
                </a:solidFill>
                <a:latin typeface="Chalkboard"/>
                <a:ea typeface="Chalkboard"/>
                <a:cs typeface="Chalkboard"/>
                <a:sym typeface="Chalkboard"/>
              </a:defRPr>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9320106" y="8779791"/>
            <a:ext cx="3034454" cy="520701"/>
          </a:xfrm>
          <a:prstGeom prst="rect">
            <a:avLst/>
          </a:prstGeom>
        </p:spPr>
        <p:txBody>
          <a:bodyPr wrap="square" lIns="45719" tIns="45719" rIns="45719" bIns="45719" anchor="ctr"/>
          <a:lstStyle>
            <a:lvl1pPr algn="r">
              <a:defRPr sz="12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35" name="Title Text"/>
          <p:cNvSpPr txBox="1">
            <a:spLocks noGrp="1"/>
          </p:cNvSpPr>
          <p:nvPr>
            <p:ph type="title"/>
          </p:nvPr>
        </p:nvSpPr>
        <p:spPr>
          <a:xfrm>
            <a:off x="1270000" y="2616200"/>
            <a:ext cx="10464800" cy="2540000"/>
          </a:xfrm>
          <a:prstGeom prst="rect">
            <a:avLst/>
          </a:prstGeom>
        </p:spPr>
        <p:txBody>
          <a:bodyPr anchor="b"/>
          <a:lstStyle>
            <a:lvl1pPr>
              <a:defRPr>
                <a:solidFill>
                  <a:srgbClr val="51504D"/>
                </a:solidFill>
                <a:latin typeface="Brill Roman"/>
                <a:ea typeface="Brill Roman"/>
                <a:cs typeface="Brill Roman"/>
                <a:sym typeface="Brill Roman"/>
              </a:defRPr>
            </a:lvl1pPr>
          </a:lstStyle>
          <a:p>
            <a:r>
              <a:t>Title Text</a:t>
            </a:r>
          </a:p>
        </p:txBody>
      </p:sp>
      <p:sp>
        <p:nvSpPr>
          <p:cNvPr id="136" name="Body Level One…"/>
          <p:cNvSpPr txBox="1">
            <a:spLocks noGrp="1"/>
          </p:cNvSpPr>
          <p:nvPr>
            <p:ph type="body" sz="quarter" idx="1"/>
          </p:nvPr>
        </p:nvSpPr>
        <p:spPr>
          <a:xfrm>
            <a:off x="1270000" y="5207000"/>
            <a:ext cx="10464800" cy="1663700"/>
          </a:xfrm>
          <a:prstGeom prst="rect">
            <a:avLst/>
          </a:prstGeom>
        </p:spPr>
        <p:txBody>
          <a:bodyPr anchor="t"/>
          <a:lstStyle>
            <a:lvl1pPr marL="0" indent="0" algn="ctr">
              <a:spcBef>
                <a:spcPts val="0"/>
              </a:spcBef>
              <a:buSzTx/>
              <a:buNone/>
              <a:defRPr>
                <a:latin typeface="Brill Roman"/>
                <a:ea typeface="Brill Roman"/>
                <a:cs typeface="Brill Roman"/>
                <a:sym typeface="Brill Roman"/>
              </a:defRPr>
            </a:lvl1pPr>
            <a:lvl2pPr marL="0" indent="0" algn="ctr">
              <a:spcBef>
                <a:spcPts val="0"/>
              </a:spcBef>
              <a:buSzTx/>
              <a:buNone/>
              <a:defRPr>
                <a:latin typeface="Brill Roman"/>
                <a:ea typeface="Brill Roman"/>
                <a:cs typeface="Brill Roman"/>
                <a:sym typeface="Brill Roman"/>
              </a:defRPr>
            </a:lvl2pPr>
            <a:lvl3pPr marL="0" indent="0" algn="ctr">
              <a:spcBef>
                <a:spcPts val="0"/>
              </a:spcBef>
              <a:buSzTx/>
              <a:buNone/>
              <a:defRPr>
                <a:latin typeface="Brill Roman"/>
                <a:ea typeface="Brill Roman"/>
                <a:cs typeface="Brill Roman"/>
                <a:sym typeface="Brill Roman"/>
              </a:defRPr>
            </a:lvl3pPr>
            <a:lvl4pPr marL="0" indent="0" algn="ctr">
              <a:spcBef>
                <a:spcPts val="0"/>
              </a:spcBef>
              <a:buSzTx/>
              <a:buNone/>
              <a:defRPr>
                <a:latin typeface="Brill Roman"/>
                <a:ea typeface="Brill Roman"/>
                <a:cs typeface="Brill Roman"/>
                <a:sym typeface="Brill Roman"/>
              </a:defRPr>
            </a:lvl4pPr>
            <a:lvl5pPr marL="0" indent="0" algn="ctr">
              <a:spcBef>
                <a:spcPts val="0"/>
              </a:spcBef>
              <a:buSzTx/>
              <a:buNone/>
              <a:defRPr>
                <a:latin typeface="Brill Roman"/>
                <a:ea typeface="Brill Roman"/>
                <a:cs typeface="Brill Roman"/>
                <a:sym typeface="Brill Roman"/>
              </a:defRPr>
            </a:lvl5p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1DF"/>
        </a:soli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270000" y="1066800"/>
            <a:ext cx="10464800" cy="7620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270000" y="203200"/>
            <a:ext cx="10464800" cy="2540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6297011" y="9197831"/>
            <a:ext cx="409839" cy="454170"/>
          </a:xfrm>
          <a:prstGeom prst="rect">
            <a:avLst/>
          </a:prstGeom>
          <a:ln w="12700">
            <a:miter lim="400000"/>
          </a:ln>
        </p:spPr>
        <p:txBody>
          <a:bodyPr wrap="none" lIns="50800" tIns="50800" rIns="50800" bIns="50800" anchor="b">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1pPr>
      <a:lvl2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2pPr>
      <a:lvl3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3pPr>
      <a:lvl4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4pPr>
      <a:lvl5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5pPr>
      <a:lvl6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6pPr>
      <a:lvl7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7pPr>
      <a:lvl8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8pPr>
      <a:lvl9pPr marL="0" marR="0" indent="0" algn="ctr" defTabSz="457200" rtl="0" latinLnBrk="0">
        <a:lnSpc>
          <a:spcPct val="100000"/>
        </a:lnSpc>
        <a:spcBef>
          <a:spcPts val="0"/>
        </a:spcBef>
        <a:spcAft>
          <a:spcPts val="0"/>
        </a:spcAft>
        <a:buClrTx/>
        <a:buSzTx/>
        <a:buFontTx/>
        <a:buNone/>
        <a:tabLst/>
        <a:defRPr sz="7200" b="0" i="0" u="none" strike="noStrike" cap="none" spc="0" baseline="0">
          <a:solidFill>
            <a:srgbClr val="FFFFFF"/>
          </a:solidFill>
          <a:uFillTx/>
          <a:latin typeface="+mn-lt"/>
          <a:ea typeface="+mn-ea"/>
          <a:cs typeface="+mn-cs"/>
          <a:sym typeface="Chalkduster"/>
        </a:defRPr>
      </a:lvl9pPr>
    </p:titleStyle>
    <p:bodyStyle>
      <a:lvl1pPr marL="228600" marR="0" indent="-228600" algn="l" defTabSz="457200" latinLnBrk="0">
        <a:lnSpc>
          <a:spcPct val="100000"/>
        </a:lnSpc>
        <a:spcBef>
          <a:spcPts val="3600"/>
        </a:spcBef>
        <a:spcAft>
          <a:spcPts val="0"/>
        </a:spcAft>
        <a:buClrTx/>
        <a:buSzPct val="100000"/>
        <a:buFontTx/>
        <a:buChar char="•"/>
        <a:tabLst/>
        <a:defRPr sz="3600" b="0" i="0" u="none" strike="noStrike" cap="none" spc="0" baseline="0">
          <a:solidFill>
            <a:srgbClr val="51504D"/>
          </a:solidFill>
          <a:uFillTx/>
          <a:latin typeface="Futura"/>
          <a:ea typeface="Futura"/>
          <a:cs typeface="Futura"/>
          <a:sym typeface="Futura"/>
        </a:defRPr>
      </a:lvl1pPr>
      <a:lvl2pPr marL="11430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Futura"/>
          <a:ea typeface="Futura"/>
          <a:cs typeface="Futura"/>
          <a:sym typeface="Futura"/>
        </a:defRPr>
      </a:lvl2pPr>
      <a:lvl3pPr marL="17145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Futura"/>
          <a:ea typeface="Futura"/>
          <a:cs typeface="Futura"/>
          <a:sym typeface="Futura"/>
        </a:defRPr>
      </a:lvl3pPr>
      <a:lvl4pPr marL="22860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Futura"/>
          <a:ea typeface="Futura"/>
          <a:cs typeface="Futura"/>
          <a:sym typeface="Futura"/>
        </a:defRPr>
      </a:lvl4pPr>
      <a:lvl5pPr marL="2857500" marR="0" indent="-571500" algn="l" defTabSz="457200" latinLnBrk="0">
        <a:lnSpc>
          <a:spcPct val="100000"/>
        </a:lnSpc>
        <a:spcBef>
          <a:spcPts val="3600"/>
        </a:spcBef>
        <a:spcAft>
          <a:spcPts val="0"/>
        </a:spcAft>
        <a:buClrTx/>
        <a:buSzPct val="43000"/>
        <a:buFontTx/>
        <a:buChar char="•"/>
        <a:tabLst/>
        <a:defRPr sz="3600" b="0" i="0" u="none" strike="noStrike" cap="none" spc="0" baseline="0">
          <a:solidFill>
            <a:srgbClr val="51504D"/>
          </a:solidFill>
          <a:uFillTx/>
          <a:latin typeface="Futura"/>
          <a:ea typeface="Futura"/>
          <a:cs typeface="Futura"/>
          <a:sym typeface="Futura"/>
        </a:defRPr>
      </a:lvl5pPr>
      <a:lvl6pPr marL="3429000" marR="0" indent="-571500" algn="l" defTabSz="457200" latinLnBrk="0">
        <a:lnSpc>
          <a:spcPct val="100000"/>
        </a:lnSpc>
        <a:spcBef>
          <a:spcPts val="3600"/>
        </a:spcBef>
        <a:spcAft>
          <a:spcPts val="0"/>
        </a:spcAft>
        <a:buClrTx/>
        <a:buSzPct val="43000"/>
        <a:buFontTx/>
        <a:buBlip>
          <a:blip r:embed="rId17"/>
        </a:buBlip>
        <a:tabLst/>
        <a:defRPr sz="3600" b="0" i="0" u="none" strike="noStrike" cap="none" spc="0" baseline="0">
          <a:solidFill>
            <a:srgbClr val="51504D"/>
          </a:solidFill>
          <a:uFillTx/>
          <a:latin typeface="Futura"/>
          <a:ea typeface="Futura"/>
          <a:cs typeface="Futura"/>
          <a:sym typeface="Futura"/>
        </a:defRPr>
      </a:lvl6pPr>
      <a:lvl7pPr marL="4000500" marR="0" indent="-571500" algn="l" defTabSz="457200" latinLnBrk="0">
        <a:lnSpc>
          <a:spcPct val="100000"/>
        </a:lnSpc>
        <a:spcBef>
          <a:spcPts val="3600"/>
        </a:spcBef>
        <a:spcAft>
          <a:spcPts val="0"/>
        </a:spcAft>
        <a:buClrTx/>
        <a:buSzPct val="43000"/>
        <a:buFontTx/>
        <a:buBlip>
          <a:blip r:embed="rId17"/>
        </a:buBlip>
        <a:tabLst/>
        <a:defRPr sz="3600" b="0" i="0" u="none" strike="noStrike" cap="none" spc="0" baseline="0">
          <a:solidFill>
            <a:srgbClr val="51504D"/>
          </a:solidFill>
          <a:uFillTx/>
          <a:latin typeface="Futura"/>
          <a:ea typeface="Futura"/>
          <a:cs typeface="Futura"/>
          <a:sym typeface="Futura"/>
        </a:defRPr>
      </a:lvl7pPr>
      <a:lvl8pPr marL="4572000" marR="0" indent="-571500" algn="l" defTabSz="457200" latinLnBrk="0">
        <a:lnSpc>
          <a:spcPct val="100000"/>
        </a:lnSpc>
        <a:spcBef>
          <a:spcPts val="3600"/>
        </a:spcBef>
        <a:spcAft>
          <a:spcPts val="0"/>
        </a:spcAft>
        <a:buClrTx/>
        <a:buSzPct val="43000"/>
        <a:buFontTx/>
        <a:buBlip>
          <a:blip r:embed="rId17"/>
        </a:buBlip>
        <a:tabLst/>
        <a:defRPr sz="3600" b="0" i="0" u="none" strike="noStrike" cap="none" spc="0" baseline="0">
          <a:solidFill>
            <a:srgbClr val="51504D"/>
          </a:solidFill>
          <a:uFillTx/>
          <a:latin typeface="Futura"/>
          <a:ea typeface="Futura"/>
          <a:cs typeface="Futura"/>
          <a:sym typeface="Futura"/>
        </a:defRPr>
      </a:lvl8pPr>
      <a:lvl9pPr marL="5143500" marR="0" indent="-571500" algn="l" defTabSz="457200" latinLnBrk="0">
        <a:lnSpc>
          <a:spcPct val="100000"/>
        </a:lnSpc>
        <a:spcBef>
          <a:spcPts val="3600"/>
        </a:spcBef>
        <a:spcAft>
          <a:spcPts val="0"/>
        </a:spcAft>
        <a:buClrTx/>
        <a:buSzPct val="43000"/>
        <a:buFontTx/>
        <a:buBlip>
          <a:blip r:embed="rId17"/>
        </a:buBlip>
        <a:tabLst/>
        <a:defRPr sz="3600" b="0" i="0" u="none" strike="noStrike" cap="none" spc="0" baseline="0">
          <a:solidFill>
            <a:srgbClr val="51504D"/>
          </a:solidFill>
          <a:uFillTx/>
          <a:latin typeface="Futura"/>
          <a:ea typeface="Futura"/>
          <a:cs typeface="Futura"/>
          <a:sym typeface="Futura"/>
        </a:defRPr>
      </a:lvl9pPr>
    </p:bodyStyle>
    <p:otherStyle>
      <a:lvl1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1pPr>
      <a:lvl2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2pPr>
      <a:lvl3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3pPr>
      <a:lvl4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4pPr>
      <a:lvl5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5pPr>
      <a:lvl6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6pPr>
      <a:lvl7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7pPr>
      <a:lvl8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8pPr>
      <a:lvl9pPr marL="0" marR="0" indent="0" algn="ctr"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halkduster"/>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lbrecht.hofheinz@ikos.uio.no"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tif"/></Relationships>
</file>

<file path=ppt/slides/_rels/slide5.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9.tif"/><Relationship Id="rId4" Type="http://schemas.openxmlformats.org/officeDocument/2006/relationships/image" Target="../media/image8.ti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3.tif"/><Relationship Id="rId4" Type="http://schemas.openxmlformats.org/officeDocument/2006/relationships/image" Target="../media/image12.tif"/></Relationships>
</file>

<file path=ppt/slides/_rels/slide9.xml.rels><?xml version="1.0" encoding="UTF-8" standalone="yes"?>
<Relationships xmlns="http://schemas.openxmlformats.org/package/2006/relationships"><Relationship Id="rId3" Type="http://schemas.openxmlformats.org/officeDocument/2006/relationships/image" Target="../media/image14.tif"/><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5.tif"/></Relationships>
</file>

<file path=ppt/slides/_rels/slide10.xml.rels><?xml version="1.0" encoding="UTF-8" standalone="yes"?>
<Relationships xmlns="http://schemas.openxmlformats.org/package/2006/relationships"><Relationship Id="rId3" Type="http://schemas.openxmlformats.org/officeDocument/2006/relationships/image" Target="../media/image16.tif"/><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7.t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20.jpeg"/><Relationship Id="rId4" Type="http://schemas.openxmlformats.org/officeDocument/2006/relationships/image" Target="../media/image19.t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1.tif"/></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1.ti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tif"/><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1.ti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tif"/><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1.ti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ti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9.tif"/><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Midtøstens…"/>
          <p:cNvSpPr txBox="1">
            <a:spLocks noGrp="1"/>
          </p:cNvSpPr>
          <p:nvPr>
            <p:ph type="title"/>
          </p:nvPr>
        </p:nvSpPr>
        <p:spPr>
          <a:xfrm>
            <a:off x="383174" y="989387"/>
            <a:ext cx="5214564" cy="3727117"/>
          </a:xfrm>
          <a:prstGeom prst="rect">
            <a:avLst/>
          </a:prstGeom>
        </p:spPr>
        <p:txBody>
          <a:bodyPr/>
          <a:lstStyle/>
          <a:p>
            <a:pPr algn="r" defTabSz="388620">
              <a:defRPr sz="6885">
                <a:latin typeface="Futura Bold"/>
                <a:ea typeface="Futura Bold"/>
                <a:cs typeface="Futura Bold"/>
                <a:sym typeface="Futura Bold"/>
              </a:defRPr>
            </a:pPr>
            <a:r>
              <a:t>Midtøstens</a:t>
            </a:r>
          </a:p>
          <a:p>
            <a:pPr algn="r" defTabSz="388620">
              <a:defRPr sz="6885">
                <a:latin typeface="Futura Bold"/>
                <a:ea typeface="Futura Bold"/>
                <a:cs typeface="Futura Bold"/>
                <a:sym typeface="Futura Bold"/>
              </a:defRPr>
            </a:pPr>
            <a:r>
              <a:t>Historie</a:t>
            </a:r>
          </a:p>
          <a:p>
            <a:pPr algn="r" defTabSz="388620">
              <a:defRPr sz="3655">
                <a:latin typeface="Futura Bold"/>
                <a:ea typeface="Futura Bold"/>
                <a:cs typeface="Futura Bold"/>
                <a:sym typeface="Futura Bold"/>
              </a:defRPr>
            </a:pPr>
            <a:r>
              <a:t>(MØNA 1505)</a:t>
            </a:r>
          </a:p>
        </p:txBody>
      </p:sp>
      <p:sp>
        <p:nvSpPr>
          <p:cNvPr id="147" name="Høst 2025…"/>
          <p:cNvSpPr txBox="1">
            <a:spLocks noGrp="1"/>
          </p:cNvSpPr>
          <p:nvPr>
            <p:ph type="body" sz="quarter" idx="1"/>
          </p:nvPr>
        </p:nvSpPr>
        <p:spPr>
          <a:xfrm>
            <a:off x="1788128" y="5119312"/>
            <a:ext cx="3722695" cy="3118866"/>
          </a:xfrm>
          <a:prstGeom prst="rect">
            <a:avLst/>
          </a:prstGeom>
        </p:spPr>
        <p:txBody>
          <a:bodyPr/>
          <a:lstStyle/>
          <a:p>
            <a:pPr algn="r"/>
            <a:r>
              <a:t>Høst 2025</a:t>
            </a:r>
          </a:p>
          <a:p>
            <a:pPr algn="r"/>
            <a:r>
              <a:t>Forelesning 6:</a:t>
            </a:r>
          </a:p>
          <a:p>
            <a:pPr algn="r"/>
            <a:r>
              <a:t>Svar på koloniserende modernisering</a:t>
            </a:r>
          </a:p>
        </p:txBody>
      </p:sp>
      <p:sp>
        <p:nvSpPr>
          <p:cNvPr id="148" name="albrecht.hofheinz@ikos.uio.no"/>
          <p:cNvSpPr txBox="1"/>
          <p:nvPr/>
        </p:nvSpPr>
        <p:spPr>
          <a:xfrm>
            <a:off x="5525920" y="8830958"/>
            <a:ext cx="7403753" cy="7969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51504D"/>
                </a:solidFill>
                <a:latin typeface="Futura"/>
                <a:ea typeface="Futura"/>
                <a:cs typeface="Futura"/>
                <a:sym typeface="Futura"/>
                <a:hlinkClick r:id="rId3"/>
              </a:defRPr>
            </a:lvl1pPr>
          </a:lstStyle>
          <a:p>
            <a:r>
              <a:rPr>
                <a:hlinkClick r:id="rId3"/>
              </a:rPr>
              <a:t>albrecht.hofheinz@ikos.uio.no</a:t>
            </a:r>
          </a:p>
        </p:txBody>
      </p:sp>
      <p:pic>
        <p:nvPicPr>
          <p:cNvPr id="149" name="Flag_of_the_Young_Turk_Revolution.jpg" descr="Flag_of_the_Young_Turk_Revolution.jpg"/>
          <p:cNvPicPr>
            <a:picLocks noChangeAspect="1"/>
          </p:cNvPicPr>
          <p:nvPr/>
        </p:nvPicPr>
        <p:blipFill>
          <a:blip r:embed="rId4"/>
          <a:stretch>
            <a:fillRect/>
          </a:stretch>
        </p:blipFill>
        <p:spPr>
          <a:xfrm>
            <a:off x="5856778" y="2091816"/>
            <a:ext cx="7197439" cy="4798292"/>
          </a:xfrm>
          <a:prstGeom prst="rect">
            <a:avLst/>
          </a:prstGeom>
          <a:ln w="889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var på…"/>
          <p:cNvSpPr txBox="1">
            <a:spLocks noGrp="1"/>
          </p:cNvSpPr>
          <p:nvPr>
            <p:ph type="title"/>
          </p:nvPr>
        </p:nvSpPr>
        <p:spPr>
          <a:xfrm>
            <a:off x="1270000" y="613877"/>
            <a:ext cx="10464800" cy="2540001"/>
          </a:xfrm>
          <a:prstGeom prst="rect">
            <a:avLst/>
          </a:prstGeom>
        </p:spPr>
        <p:txBody>
          <a:bodyPr/>
          <a:lstStyle/>
          <a:p>
            <a:r>
              <a:t>Svar på</a:t>
            </a:r>
          </a:p>
          <a:p>
            <a:r>
              <a:t>koloniserende modernisering</a:t>
            </a:r>
          </a:p>
        </p:txBody>
      </p:sp>
      <p:sp>
        <p:nvSpPr>
          <p:cNvPr id="154" name="al-Nahḍa…"/>
          <p:cNvSpPr txBox="1">
            <a:spLocks noGrp="1"/>
          </p:cNvSpPr>
          <p:nvPr>
            <p:ph type="body" sz="half" idx="1"/>
          </p:nvPr>
        </p:nvSpPr>
        <p:spPr>
          <a:xfrm>
            <a:off x="4186989" y="2768600"/>
            <a:ext cx="4630822" cy="5740400"/>
          </a:xfrm>
          <a:prstGeom prst="rect">
            <a:avLst/>
          </a:prstGeom>
        </p:spPr>
        <p:txBody>
          <a:bodyPr/>
          <a:lstStyle/>
          <a:p>
            <a:r>
              <a:t>al-Nahḍa</a:t>
            </a:r>
          </a:p>
          <a:p>
            <a:r>
              <a:t>islamsk modernisme</a:t>
            </a:r>
          </a:p>
          <a:p>
            <a:r>
              <a:t>‹ortodoksi› i statlig régi</a:t>
            </a:r>
          </a:p>
          <a:p>
            <a:r>
              <a:t>konservative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al-Nahḍa | النهضة"/>
          <p:cNvSpPr txBox="1">
            <a:spLocks noGrp="1"/>
          </p:cNvSpPr>
          <p:nvPr>
            <p:ph type="title"/>
          </p:nvPr>
        </p:nvSpPr>
        <p:spPr>
          <a:prstGeom prst="rect">
            <a:avLst/>
          </a:prstGeom>
        </p:spPr>
        <p:txBody>
          <a:bodyPr/>
          <a:lstStyle/>
          <a:p>
            <a:r>
              <a:t>al-Nahḍa | </a:t>
            </a:r>
            <a:r>
              <a:rPr>
                <a:latin typeface="Amiri"/>
                <a:ea typeface="Amiri"/>
                <a:cs typeface="Amiri"/>
                <a:sym typeface="Amiri"/>
              </a:rPr>
              <a:t>النهضة</a:t>
            </a:r>
          </a:p>
        </p:txBody>
      </p:sp>
      <p:sp>
        <p:nvSpPr>
          <p:cNvPr id="159" name="Kulturell «renaissance» / oppvåkning…"/>
          <p:cNvSpPr txBox="1">
            <a:spLocks noGrp="1"/>
          </p:cNvSpPr>
          <p:nvPr>
            <p:ph type="body" idx="1"/>
          </p:nvPr>
        </p:nvSpPr>
        <p:spPr>
          <a:prstGeom prst="rect">
            <a:avLst/>
          </a:prstGeom>
        </p:spPr>
        <p:txBody>
          <a:bodyPr/>
          <a:lstStyle/>
          <a:p>
            <a:pPr marL="226313" indent="-226313" defTabSz="452627">
              <a:spcBef>
                <a:spcPts val="3500"/>
              </a:spcBef>
              <a:defRPr sz="3564"/>
            </a:pPr>
            <a:r>
              <a:t>Kulturell «renaissance» / oppvåkning</a:t>
            </a:r>
          </a:p>
          <a:p>
            <a:pPr marL="226313" indent="-226313" defTabSz="452627">
              <a:spcBef>
                <a:spcPts val="3500"/>
              </a:spcBef>
              <a:defRPr sz="3564"/>
            </a:pPr>
            <a:r>
              <a:t>Selvforståelse : brudd med en «nedgangsperiode»</a:t>
            </a:r>
          </a:p>
          <a:p>
            <a:pPr marL="226313" indent="-226313" defTabSz="452627">
              <a:spcBef>
                <a:spcPts val="3500"/>
              </a:spcBef>
              <a:defRPr sz="3564"/>
            </a:pPr>
            <a:r>
              <a:t>Forenkling, rensing og fornying av språk og uttrykk for å</a:t>
            </a:r>
          </a:p>
          <a:p>
            <a:pPr marL="792098" lvl="1" indent="-226313" defTabSz="452627">
              <a:spcBef>
                <a:spcPts val="3500"/>
              </a:spcBef>
              <a:buSzPct val="100000"/>
              <a:defRPr sz="3564"/>
            </a:pPr>
            <a:r>
              <a:t>takle og uttrykke den moderne tids utfordringer</a:t>
            </a:r>
          </a:p>
          <a:p>
            <a:pPr marL="792098" lvl="1" indent="-226313" defTabSz="452627">
              <a:spcBef>
                <a:spcPts val="3500"/>
              </a:spcBef>
              <a:buSzPct val="100000"/>
              <a:defRPr sz="3564"/>
            </a:pPr>
            <a:r>
              <a:t>vise seg jevnbyrdig med europeerne</a:t>
            </a:r>
          </a:p>
          <a:p>
            <a:pPr marL="792098" lvl="1" indent="-226313" defTabSz="452627">
              <a:spcBef>
                <a:spcPts val="3500"/>
              </a:spcBef>
              <a:buSzPct val="100000"/>
              <a:defRPr sz="3564"/>
            </a:pPr>
            <a:r>
              <a:t>nå et større publikum</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 name="Image" descr="Image"/>
          <p:cNvPicPr>
            <a:picLocks noChangeAspect="1"/>
          </p:cNvPicPr>
          <p:nvPr/>
        </p:nvPicPr>
        <p:blipFill>
          <a:blip r:embed="rId3"/>
          <a:stretch>
            <a:fillRect/>
          </a:stretch>
        </p:blipFill>
        <p:spPr>
          <a:xfrm>
            <a:off x="1362621" y="1047994"/>
            <a:ext cx="1905001" cy="2743201"/>
          </a:xfrm>
          <a:prstGeom prst="rect">
            <a:avLst/>
          </a:prstGeom>
          <a:ln w="88900">
            <a:miter lim="400000"/>
          </a:ln>
        </p:spPr>
      </p:pic>
      <p:pic>
        <p:nvPicPr>
          <p:cNvPr id="164" name="Image" descr="Image"/>
          <p:cNvPicPr>
            <a:picLocks noChangeAspect="1"/>
          </p:cNvPicPr>
          <p:nvPr/>
        </p:nvPicPr>
        <p:blipFill>
          <a:blip r:embed="rId4"/>
          <a:srcRect l="14725" r="14725"/>
          <a:stretch>
            <a:fillRect/>
          </a:stretch>
        </p:blipFill>
        <p:spPr>
          <a:xfrm>
            <a:off x="5368606" y="-1"/>
            <a:ext cx="6881116" cy="9753601"/>
          </a:xfrm>
          <a:prstGeom prst="rect">
            <a:avLst/>
          </a:prstGeom>
          <a:ln w="88900">
            <a:miter lim="400000"/>
          </a:ln>
        </p:spPr>
      </p:pic>
      <p:sp>
        <p:nvSpPr>
          <p:cNvPr id="165" name="Rifāʿa al-Ṭahṭāwī…"/>
          <p:cNvSpPr txBox="1"/>
          <p:nvPr/>
        </p:nvSpPr>
        <p:spPr>
          <a:xfrm>
            <a:off x="793235" y="3819779"/>
            <a:ext cx="3454452" cy="60154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a:solidFill>
                  <a:srgbClr val="000000"/>
                </a:solidFill>
                <a:latin typeface="Brill Roman"/>
                <a:ea typeface="Brill Roman"/>
                <a:cs typeface="Brill Roman"/>
                <a:sym typeface="Brill Roman"/>
              </a:defRPr>
            </a:pPr>
            <a:r>
              <a:t>Rifāʿa al-Ṭahṭāwī</a:t>
            </a:r>
          </a:p>
          <a:p>
            <a:pPr>
              <a:defRPr>
                <a:solidFill>
                  <a:srgbClr val="000000"/>
                </a:solidFill>
                <a:latin typeface="Brill Roman"/>
                <a:ea typeface="Brill Roman"/>
                <a:cs typeface="Brill Roman"/>
                <a:sym typeface="Brill Roman"/>
              </a:defRPr>
            </a:pPr>
            <a:r>
              <a:t>(1801-1873):</a:t>
            </a:r>
          </a:p>
          <a:p>
            <a:pPr>
              <a:defRPr>
                <a:solidFill>
                  <a:srgbClr val="000000"/>
                </a:solidFill>
                <a:latin typeface="Brill Roman"/>
                <a:ea typeface="Brill Roman"/>
                <a:cs typeface="Brill Roman"/>
                <a:sym typeface="Brill Roman"/>
              </a:defRPr>
            </a:pPr>
            <a:r>
              <a:t>vitenskap</a:t>
            </a:r>
          </a:p>
          <a:p>
            <a:pPr>
              <a:defRPr>
                <a:solidFill>
                  <a:srgbClr val="000000"/>
                </a:solidFill>
                <a:latin typeface="Brill Roman"/>
                <a:ea typeface="Brill Roman"/>
                <a:cs typeface="Brill Roman"/>
                <a:sym typeface="Brill Roman"/>
              </a:defRPr>
            </a:pPr>
            <a:r>
              <a:t>fornuft</a:t>
            </a:r>
          </a:p>
          <a:p>
            <a:pPr>
              <a:defRPr>
                <a:solidFill>
                  <a:srgbClr val="000000"/>
                </a:solidFill>
                <a:latin typeface="Brill Roman"/>
                <a:ea typeface="Brill Roman"/>
                <a:cs typeface="Brill Roman"/>
                <a:sym typeface="Brill Roman"/>
              </a:defRPr>
            </a:pPr>
            <a:r>
              <a:t>frihet</a:t>
            </a:r>
          </a:p>
          <a:p>
            <a:pPr>
              <a:defRPr>
                <a:solidFill>
                  <a:srgbClr val="000000"/>
                </a:solidFill>
                <a:latin typeface="Brill Roman"/>
                <a:ea typeface="Brill Roman"/>
                <a:cs typeface="Brill Roman"/>
                <a:sym typeface="Brill Roman"/>
              </a:defRPr>
            </a:pPr>
            <a:r>
              <a:t>rettssikkerhet</a:t>
            </a:r>
          </a:p>
          <a:p>
            <a:pPr>
              <a:defRPr>
                <a:solidFill>
                  <a:srgbClr val="000000"/>
                </a:solidFill>
                <a:latin typeface="Brill Roman"/>
                <a:ea typeface="Brill Roman"/>
                <a:cs typeface="Brill Roman"/>
                <a:sym typeface="Brill Roman"/>
              </a:defRPr>
            </a:pPr>
            <a:r>
              <a:t>samfunnsansvar</a:t>
            </a:r>
          </a:p>
          <a:p>
            <a:pPr>
              <a:defRPr>
                <a:solidFill>
                  <a:srgbClr val="000000"/>
                </a:solidFill>
                <a:latin typeface="Brill Roman"/>
                <a:ea typeface="Brill Roman"/>
                <a:cs typeface="Brill Roman"/>
                <a:sym typeface="Brill Roman"/>
              </a:defRPr>
            </a:pPr>
            <a:r>
              <a:t>for hjemlandet</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Image" descr="Image"/>
          <p:cNvPicPr>
            <a:picLocks noChangeAspect="1"/>
          </p:cNvPicPr>
          <p:nvPr/>
        </p:nvPicPr>
        <p:blipFill>
          <a:blip r:embed="rId3"/>
          <a:srcRect l="31327" r="29852"/>
          <a:stretch>
            <a:fillRect/>
          </a:stretch>
        </p:blipFill>
        <p:spPr>
          <a:xfrm>
            <a:off x="8709253" y="5287999"/>
            <a:ext cx="2958089" cy="4292601"/>
          </a:xfrm>
          <a:prstGeom prst="rect">
            <a:avLst/>
          </a:prstGeom>
          <a:ln w="88900">
            <a:miter lim="400000"/>
          </a:ln>
        </p:spPr>
      </p:pic>
      <p:pic>
        <p:nvPicPr>
          <p:cNvPr id="170" name="Image" descr="Image"/>
          <p:cNvPicPr>
            <a:picLocks noChangeAspect="1"/>
          </p:cNvPicPr>
          <p:nvPr/>
        </p:nvPicPr>
        <p:blipFill>
          <a:blip r:embed="rId4"/>
          <a:stretch>
            <a:fillRect/>
          </a:stretch>
        </p:blipFill>
        <p:spPr>
          <a:xfrm>
            <a:off x="9026157" y="951259"/>
            <a:ext cx="2324101" cy="4140201"/>
          </a:xfrm>
          <a:prstGeom prst="rect">
            <a:avLst/>
          </a:prstGeom>
          <a:ln w="88900">
            <a:miter lim="400000"/>
          </a:ln>
        </p:spPr>
      </p:pic>
      <p:pic>
        <p:nvPicPr>
          <p:cNvPr id="171" name="Image" descr="Image"/>
          <p:cNvPicPr>
            <a:picLocks noChangeAspect="1"/>
          </p:cNvPicPr>
          <p:nvPr/>
        </p:nvPicPr>
        <p:blipFill>
          <a:blip r:embed="rId5"/>
          <a:stretch>
            <a:fillRect/>
          </a:stretch>
        </p:blipFill>
        <p:spPr>
          <a:xfrm>
            <a:off x="1543621" y="1574800"/>
            <a:ext cx="4953001" cy="6604000"/>
          </a:xfrm>
          <a:prstGeom prst="rect">
            <a:avLst/>
          </a:prstGeom>
          <a:ln w="88900">
            <a:miter lim="400000"/>
          </a:ln>
        </p:spPr>
      </p:pic>
      <p:sp>
        <p:nvSpPr>
          <p:cNvPr id="172" name="Buṭrus al-Bustānī (1819-83)"/>
          <p:cNvSpPr txBox="1"/>
          <p:nvPr/>
        </p:nvSpPr>
        <p:spPr>
          <a:xfrm>
            <a:off x="1270634" y="519598"/>
            <a:ext cx="5498974" cy="6306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51504D"/>
                </a:solidFill>
                <a:latin typeface="Brill Roman"/>
                <a:ea typeface="Brill Roman"/>
                <a:cs typeface="Brill Roman"/>
                <a:sym typeface="Brill Roman"/>
              </a:defRPr>
            </a:lvl1pPr>
          </a:lstStyle>
          <a:p>
            <a:r>
              <a:t>Buṭrus al-Bustānī (1819-83)</a:t>
            </a:r>
          </a:p>
        </p:txBody>
      </p:sp>
      <p:sp>
        <p:nvSpPr>
          <p:cNvPr id="173" name="Fornyet språk:…"/>
          <p:cNvSpPr txBox="1"/>
          <p:nvPr/>
        </p:nvSpPr>
        <p:spPr>
          <a:xfrm>
            <a:off x="451599" y="8304723"/>
            <a:ext cx="7137045" cy="13037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a:solidFill>
                  <a:srgbClr val="51504D"/>
                </a:solidFill>
                <a:latin typeface="Brill Roman"/>
                <a:ea typeface="Brill Roman"/>
                <a:cs typeface="Brill Roman"/>
                <a:sym typeface="Brill Roman"/>
              </a:defRPr>
            </a:pPr>
            <a:r>
              <a:t>Fornyet språk:</a:t>
            </a:r>
          </a:p>
          <a:p>
            <a:pPr>
              <a:defRPr>
                <a:solidFill>
                  <a:srgbClr val="51504D"/>
                </a:solidFill>
                <a:latin typeface="Brill Roman"/>
                <a:ea typeface="Brill Roman"/>
                <a:cs typeface="Brill Roman"/>
                <a:sym typeface="Brill Roman"/>
              </a:defRPr>
            </a:pPr>
            <a:r>
              <a:t>leksikon, ordbok, bibeloversettelse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Yeñi ʿOs̱mānlılar |  يڭى عثمانلولر…"/>
          <p:cNvSpPr txBox="1">
            <a:spLocks noGrp="1"/>
          </p:cNvSpPr>
          <p:nvPr>
            <p:ph type="title"/>
          </p:nvPr>
        </p:nvSpPr>
        <p:spPr>
          <a:prstGeom prst="rect">
            <a:avLst/>
          </a:prstGeom>
        </p:spPr>
        <p:txBody>
          <a:bodyPr/>
          <a:lstStyle/>
          <a:p>
            <a:pPr defTabSz="429768">
              <a:lnSpc>
                <a:spcPct val="70000"/>
              </a:lnSpc>
              <a:defRPr sz="6768"/>
            </a:pPr>
            <a:r>
              <a:t>Yeñi ʿOs̱mānlılar |  </a:t>
            </a:r>
            <a:r>
              <a:rPr>
                <a:latin typeface="Scheherazade New"/>
                <a:ea typeface="Scheherazade New"/>
                <a:cs typeface="Scheherazade New"/>
                <a:sym typeface="Scheherazade New"/>
              </a:rPr>
              <a:t>يڭى عثمانلولر</a:t>
            </a:r>
          </a:p>
          <a:p>
            <a:pPr defTabSz="429768">
              <a:lnSpc>
                <a:spcPct val="70000"/>
              </a:lnSpc>
              <a:defRPr sz="6768"/>
            </a:pPr>
            <a:r>
              <a:t>(Ny-/Ung-osmanerne)</a:t>
            </a:r>
          </a:p>
        </p:txBody>
      </p:sp>
      <p:sp>
        <p:nvSpPr>
          <p:cNvPr id="178" name="1865-73; inspirert av tanẓīmāt-reformene som de ville omsette, rotfeste i folket, og forankre i en grunnlov…"/>
          <p:cNvSpPr txBox="1">
            <a:spLocks noGrp="1"/>
          </p:cNvSpPr>
          <p:nvPr>
            <p:ph type="body" idx="1"/>
          </p:nvPr>
        </p:nvSpPr>
        <p:spPr>
          <a:xfrm>
            <a:off x="1270000" y="2768600"/>
            <a:ext cx="10715981" cy="5740400"/>
          </a:xfrm>
          <a:prstGeom prst="rect">
            <a:avLst/>
          </a:prstGeom>
        </p:spPr>
        <p:txBody>
          <a:bodyPr/>
          <a:lstStyle/>
          <a:p>
            <a:pPr marL="201168" indent="-201168" defTabSz="402336">
              <a:spcBef>
                <a:spcPts val="3100"/>
              </a:spcBef>
              <a:defRPr sz="3168"/>
            </a:pPr>
            <a:r>
              <a:t>1865-73; inspirert av </a:t>
            </a:r>
            <a:r>
              <a:rPr>
                <a:latin typeface="Brill Italic"/>
                <a:ea typeface="Brill Italic"/>
                <a:cs typeface="Brill Italic"/>
                <a:sym typeface="Brill Italic"/>
              </a:rPr>
              <a:t>tanẓīmāt</a:t>
            </a:r>
            <a:r>
              <a:t>-reformene som de ville omsette, rotfeste i folket, og forankre i en grunnlov</a:t>
            </a:r>
          </a:p>
          <a:p>
            <a:pPr marL="201168" indent="-201168" defTabSz="402336">
              <a:spcBef>
                <a:spcPts val="3100"/>
              </a:spcBef>
              <a:defRPr sz="3168"/>
            </a:pPr>
            <a:r>
              <a:t>agiterte (via presse/offentlighetsarbeid, mye fra eksil) for</a:t>
            </a:r>
          </a:p>
          <a:p>
            <a:pPr marL="704087" lvl="1" indent="-201168" defTabSz="402336">
              <a:spcBef>
                <a:spcPts val="3100"/>
              </a:spcBef>
              <a:buSzPct val="100000"/>
              <a:defRPr sz="3168"/>
            </a:pPr>
            <a:r>
              <a:t>grunnlov, parlament, borgerlig/liberal rettsstat</a:t>
            </a:r>
          </a:p>
          <a:p>
            <a:pPr marL="704087" lvl="1" indent="-201168" defTabSz="402336">
              <a:spcBef>
                <a:spcPts val="3100"/>
              </a:spcBef>
              <a:buSzPct val="100000"/>
              <a:defRPr sz="3168"/>
            </a:pPr>
            <a:r>
              <a:t>argumenterte at «islam» går ut på det samme</a:t>
            </a:r>
          </a:p>
          <a:p>
            <a:pPr marL="704087" lvl="1" indent="-201168" defTabSz="402336">
              <a:spcBef>
                <a:spcPts val="3100"/>
              </a:spcBef>
              <a:buSzPct val="100000"/>
              <a:defRPr sz="3168"/>
            </a:pPr>
            <a:r>
              <a:t>skapte moderne politiske begrep: </a:t>
            </a:r>
            <a:r>
              <a:rPr>
                <a:latin typeface="Brill Italic"/>
                <a:ea typeface="Brill Italic"/>
                <a:cs typeface="Brill Italic"/>
                <a:sym typeface="Brill Italic"/>
              </a:rPr>
              <a:t>millet</a:t>
            </a:r>
            <a:r>
              <a:t> («nasjon»), </a:t>
            </a:r>
            <a:r>
              <a:rPr>
                <a:latin typeface="Brill Italic"/>
                <a:ea typeface="Brill Italic"/>
                <a:cs typeface="Brill Italic"/>
                <a:sym typeface="Brill Italic"/>
              </a:rPr>
              <a:t>vaṭan</a:t>
            </a:r>
            <a:r>
              <a:t> («fedreland»), </a:t>
            </a:r>
            <a:r>
              <a:rPr>
                <a:latin typeface="Brill Italic"/>
                <a:ea typeface="Brill Italic"/>
                <a:cs typeface="Brill Italic"/>
                <a:sym typeface="Brill Italic"/>
              </a:rPr>
              <a:t>ḥürriyet</a:t>
            </a:r>
            <a:r>
              <a:t> («frihet»), </a:t>
            </a:r>
            <a:r>
              <a:rPr>
                <a:latin typeface="Brill Italic"/>
                <a:ea typeface="Brill Italic"/>
                <a:cs typeface="Brill Italic"/>
                <a:sym typeface="Brill Italic"/>
              </a:rPr>
              <a:t>shūrà</a:t>
            </a:r>
            <a:r>
              <a:t> («rådgivende forsamling» → parlament)</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Namık Kemal.jpg" descr="Namık Kemal.jpg"/>
          <p:cNvPicPr>
            <a:picLocks noChangeAspect="1"/>
          </p:cNvPicPr>
          <p:nvPr/>
        </p:nvPicPr>
        <p:blipFill>
          <a:blip r:embed="rId3"/>
          <a:stretch>
            <a:fillRect/>
          </a:stretch>
        </p:blipFill>
        <p:spPr>
          <a:xfrm>
            <a:off x="1016000" y="1790700"/>
            <a:ext cx="10972800" cy="6172200"/>
          </a:xfrm>
          <a:prstGeom prst="rect">
            <a:avLst/>
          </a:prstGeom>
          <a:ln w="88900">
            <a:miter lim="400000"/>
          </a:ln>
        </p:spPr>
      </p:pic>
      <p:sp>
        <p:nvSpPr>
          <p:cNvPr id="183" name="وطن شاعرى نامق كمال"/>
          <p:cNvSpPr txBox="1"/>
          <p:nvPr/>
        </p:nvSpPr>
        <p:spPr>
          <a:xfrm>
            <a:off x="4358878" y="260419"/>
            <a:ext cx="4287045" cy="180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rtl="1">
              <a:spcBef>
                <a:spcPts val="3600"/>
              </a:spcBef>
              <a:defRPr sz="6400">
                <a:solidFill>
                  <a:srgbClr val="000000"/>
                </a:solidFill>
                <a:latin typeface="Farisi Regular"/>
                <a:ea typeface="Farisi Regular"/>
                <a:cs typeface="Farisi Regular"/>
                <a:sym typeface="Farisi Regular"/>
              </a:defRPr>
            </a:lvl1pPr>
          </a:lstStyle>
          <a:p>
            <a:r>
              <a:t>وطن شاعرى نامق كمال</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Image" descr="Image"/>
          <p:cNvPicPr>
            <a:picLocks noChangeAspect="1"/>
          </p:cNvPicPr>
          <p:nvPr/>
        </p:nvPicPr>
        <p:blipFill>
          <a:blip r:embed="rId3"/>
          <a:stretch>
            <a:fillRect/>
          </a:stretch>
        </p:blipFill>
        <p:spPr>
          <a:xfrm>
            <a:off x="-375775" y="-383079"/>
            <a:ext cx="8636001" cy="5969001"/>
          </a:xfrm>
          <a:prstGeom prst="rect">
            <a:avLst/>
          </a:prstGeom>
          <a:ln w="88900">
            <a:miter lim="400000"/>
          </a:ln>
        </p:spPr>
      </p:pic>
      <p:pic>
        <p:nvPicPr>
          <p:cNvPr id="188" name="Image" descr="Image"/>
          <p:cNvPicPr>
            <a:picLocks noChangeAspect="1"/>
          </p:cNvPicPr>
          <p:nvPr/>
        </p:nvPicPr>
        <p:blipFill>
          <a:blip r:embed="rId4"/>
          <a:stretch>
            <a:fillRect/>
          </a:stretch>
        </p:blipFill>
        <p:spPr>
          <a:xfrm>
            <a:off x="2023" y="5586839"/>
            <a:ext cx="5807696" cy="4219350"/>
          </a:xfrm>
          <a:prstGeom prst="rect">
            <a:avLst/>
          </a:prstGeom>
          <a:ln w="88900">
            <a:miter lim="400000"/>
          </a:ln>
        </p:spPr>
      </p:pic>
      <p:pic>
        <p:nvPicPr>
          <p:cNvPr id="189" name="Image" descr="Image"/>
          <p:cNvPicPr>
            <a:picLocks noChangeAspect="1"/>
          </p:cNvPicPr>
          <p:nvPr/>
        </p:nvPicPr>
        <p:blipFill>
          <a:blip r:embed="rId5"/>
          <a:srcRect l="14617"/>
          <a:stretch>
            <a:fillRect/>
          </a:stretch>
        </p:blipFill>
        <p:spPr>
          <a:xfrm>
            <a:off x="5806308" y="4425713"/>
            <a:ext cx="8479676" cy="6921501"/>
          </a:xfrm>
          <a:prstGeom prst="rect">
            <a:avLst/>
          </a:prstGeom>
          <a:ln w="88900">
            <a:miter lim="400000"/>
          </a:ln>
        </p:spPr>
      </p:pic>
      <p:sp>
        <p:nvSpPr>
          <p:cNvPr id="190" name="دار الفنون درتهران…"/>
          <p:cNvSpPr txBox="1"/>
          <p:nvPr/>
        </p:nvSpPr>
        <p:spPr>
          <a:xfrm>
            <a:off x="8418174" y="-478821"/>
            <a:ext cx="4582945" cy="51731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rtl="1">
              <a:lnSpc>
                <a:spcPct val="40000"/>
              </a:lnSpc>
              <a:spcBef>
                <a:spcPts val="5500"/>
              </a:spcBef>
              <a:defRPr sz="7700">
                <a:solidFill>
                  <a:srgbClr val="000000"/>
                </a:solidFill>
                <a:latin typeface="IranNastaliq"/>
                <a:ea typeface="IranNastaliq"/>
                <a:cs typeface="IranNastaliq"/>
                <a:sym typeface="IranNastaliq"/>
              </a:defRPr>
            </a:pPr>
            <a:r>
              <a:t>دار الفنون درتهران</a:t>
            </a:r>
          </a:p>
          <a:p>
            <a:pPr rtl="1">
              <a:lnSpc>
                <a:spcPct val="80000"/>
              </a:lnSpc>
              <a:defRPr>
                <a:solidFill>
                  <a:srgbClr val="000000"/>
                </a:solidFill>
                <a:latin typeface="Amiri"/>
                <a:ea typeface="Amiri"/>
                <a:cs typeface="Amiri"/>
                <a:sym typeface="Amiri"/>
              </a:defRPr>
            </a:pPr>
            <a:r>
              <a:t>Dār ol-Fonūn, Tehrān</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 name="Image" descr="Image"/>
          <p:cNvPicPr>
            <a:picLocks noChangeAspect="1"/>
          </p:cNvPicPr>
          <p:nvPr/>
        </p:nvPicPr>
        <p:blipFill>
          <a:blip r:embed="rId3"/>
          <a:stretch>
            <a:fillRect/>
          </a:stretch>
        </p:blipFill>
        <p:spPr>
          <a:xfrm>
            <a:off x="5618" y="-1"/>
            <a:ext cx="6426571" cy="9753601"/>
          </a:xfrm>
          <a:prstGeom prst="rect">
            <a:avLst/>
          </a:prstGeom>
          <a:ln w="88900">
            <a:miter lim="400000"/>
          </a:ln>
        </p:spPr>
      </p:pic>
      <p:pic>
        <p:nvPicPr>
          <p:cNvPr id="195" name="Image" descr="Image"/>
          <p:cNvPicPr>
            <a:picLocks noChangeAspect="1"/>
          </p:cNvPicPr>
          <p:nvPr/>
        </p:nvPicPr>
        <p:blipFill>
          <a:blip r:embed="rId4"/>
          <a:stretch>
            <a:fillRect/>
          </a:stretch>
        </p:blipFill>
        <p:spPr>
          <a:xfrm>
            <a:off x="6394365" y="0"/>
            <a:ext cx="6641797" cy="9753601"/>
          </a:xfrm>
          <a:prstGeom prst="rect">
            <a:avLst/>
          </a:prstGeom>
          <a:ln w="88900">
            <a:miter lim="400000"/>
          </a:ln>
        </p:spPr>
      </p:pic>
      <p:sp>
        <p:nvSpPr>
          <p:cNvPr id="196" name="ملكم خان…"/>
          <p:cNvSpPr txBox="1"/>
          <p:nvPr/>
        </p:nvSpPr>
        <p:spPr>
          <a:xfrm>
            <a:off x="9766626" y="7410380"/>
            <a:ext cx="3289177" cy="2616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rtl="1">
              <a:lnSpc>
                <a:spcPct val="70000"/>
              </a:lnSpc>
              <a:defRPr sz="7700">
                <a:latin typeface="Farisi Regular"/>
                <a:ea typeface="Farisi Regular"/>
                <a:cs typeface="Farisi Regular"/>
                <a:sym typeface="Farisi Regular"/>
              </a:defRPr>
            </a:pPr>
            <a:r>
              <a:t>ملكم خان</a:t>
            </a:r>
          </a:p>
          <a:p>
            <a:pPr rtl="1">
              <a:defRPr>
                <a:latin typeface="Amiri"/>
                <a:ea typeface="Amiri"/>
                <a:cs typeface="Amiri"/>
                <a:sym typeface="Amiri"/>
              </a:defRPr>
            </a:pPr>
            <a:r>
              <a:t> Malkom Khān</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0" name="Image" descr="Image"/>
          <p:cNvPicPr>
            <a:picLocks noChangeAspect="1"/>
          </p:cNvPicPr>
          <p:nvPr/>
        </p:nvPicPr>
        <p:blipFill>
          <a:blip r:embed="rId3"/>
          <a:stretch>
            <a:fillRect/>
          </a:stretch>
        </p:blipFill>
        <p:spPr>
          <a:xfrm>
            <a:off x="7439634" y="1178818"/>
            <a:ext cx="4254501" cy="63500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21"/>
                </a:lnTo>
                <a:lnTo>
                  <a:pt x="0" y="643"/>
                </a:lnTo>
                <a:lnTo>
                  <a:pt x="478" y="643"/>
                </a:lnTo>
                <a:lnTo>
                  <a:pt x="955" y="643"/>
                </a:lnTo>
                <a:lnTo>
                  <a:pt x="955" y="321"/>
                </a:lnTo>
                <a:lnTo>
                  <a:pt x="955" y="0"/>
                </a:lnTo>
                <a:lnTo>
                  <a:pt x="0" y="0"/>
                </a:lnTo>
                <a:close/>
                <a:moveTo>
                  <a:pt x="21360" y="0"/>
                </a:moveTo>
                <a:cubicBezTo>
                  <a:pt x="21119" y="0"/>
                  <a:pt x="21067" y="84"/>
                  <a:pt x="21181" y="283"/>
                </a:cubicBezTo>
                <a:cubicBezTo>
                  <a:pt x="21213" y="339"/>
                  <a:pt x="21319" y="386"/>
                  <a:pt x="21419" y="386"/>
                </a:cubicBezTo>
                <a:cubicBezTo>
                  <a:pt x="21556" y="386"/>
                  <a:pt x="21600" y="339"/>
                  <a:pt x="21600" y="193"/>
                </a:cubicBezTo>
                <a:cubicBezTo>
                  <a:pt x="21600" y="30"/>
                  <a:pt x="21562" y="0"/>
                  <a:pt x="21360" y="0"/>
                </a:cubicBezTo>
                <a:close/>
                <a:moveTo>
                  <a:pt x="14155" y="1"/>
                </a:moveTo>
                <a:cubicBezTo>
                  <a:pt x="8328" y="2"/>
                  <a:pt x="7346" y="14"/>
                  <a:pt x="7393" y="96"/>
                </a:cubicBezTo>
                <a:cubicBezTo>
                  <a:pt x="7426" y="154"/>
                  <a:pt x="7312" y="280"/>
                  <a:pt x="7101" y="418"/>
                </a:cubicBezTo>
                <a:cubicBezTo>
                  <a:pt x="6772" y="633"/>
                  <a:pt x="6518" y="683"/>
                  <a:pt x="6571" y="522"/>
                </a:cubicBezTo>
                <a:cubicBezTo>
                  <a:pt x="6608" y="408"/>
                  <a:pt x="6431" y="438"/>
                  <a:pt x="6363" y="558"/>
                </a:cubicBezTo>
                <a:cubicBezTo>
                  <a:pt x="6320" y="634"/>
                  <a:pt x="6272" y="644"/>
                  <a:pt x="6200" y="595"/>
                </a:cubicBezTo>
                <a:cubicBezTo>
                  <a:pt x="6135" y="552"/>
                  <a:pt x="5995" y="547"/>
                  <a:pt x="5815" y="582"/>
                </a:cubicBezTo>
                <a:cubicBezTo>
                  <a:pt x="5660" y="612"/>
                  <a:pt x="5459" y="621"/>
                  <a:pt x="5370" y="602"/>
                </a:cubicBezTo>
                <a:cubicBezTo>
                  <a:pt x="5226" y="572"/>
                  <a:pt x="5227" y="577"/>
                  <a:pt x="5376" y="641"/>
                </a:cubicBezTo>
                <a:cubicBezTo>
                  <a:pt x="5621" y="747"/>
                  <a:pt x="5591" y="1021"/>
                  <a:pt x="5327" y="1087"/>
                </a:cubicBezTo>
                <a:cubicBezTo>
                  <a:pt x="5209" y="1116"/>
                  <a:pt x="5052" y="1125"/>
                  <a:pt x="4977" y="1106"/>
                </a:cubicBezTo>
                <a:cubicBezTo>
                  <a:pt x="4883" y="1081"/>
                  <a:pt x="4860" y="1102"/>
                  <a:pt x="4900" y="1173"/>
                </a:cubicBezTo>
                <a:cubicBezTo>
                  <a:pt x="4933" y="1230"/>
                  <a:pt x="4896" y="1312"/>
                  <a:pt x="4818" y="1355"/>
                </a:cubicBezTo>
                <a:cubicBezTo>
                  <a:pt x="4725" y="1407"/>
                  <a:pt x="4709" y="1456"/>
                  <a:pt x="4769" y="1497"/>
                </a:cubicBezTo>
                <a:cubicBezTo>
                  <a:pt x="4830" y="1538"/>
                  <a:pt x="4812" y="1612"/>
                  <a:pt x="4719" y="1708"/>
                </a:cubicBezTo>
                <a:cubicBezTo>
                  <a:pt x="4602" y="1828"/>
                  <a:pt x="4516" y="1848"/>
                  <a:pt x="4256" y="1820"/>
                </a:cubicBezTo>
                <a:cubicBezTo>
                  <a:pt x="3974" y="1789"/>
                  <a:pt x="3931" y="1803"/>
                  <a:pt x="3901" y="1937"/>
                </a:cubicBezTo>
                <a:cubicBezTo>
                  <a:pt x="3882" y="2021"/>
                  <a:pt x="3810" y="2081"/>
                  <a:pt x="3742" y="2071"/>
                </a:cubicBezTo>
                <a:cubicBezTo>
                  <a:pt x="3655" y="2059"/>
                  <a:pt x="3627" y="2116"/>
                  <a:pt x="3649" y="2257"/>
                </a:cubicBezTo>
                <a:cubicBezTo>
                  <a:pt x="3674" y="2419"/>
                  <a:pt x="3636" y="2470"/>
                  <a:pt x="3468" y="2512"/>
                </a:cubicBezTo>
                <a:cubicBezTo>
                  <a:pt x="3351" y="2541"/>
                  <a:pt x="3232" y="2541"/>
                  <a:pt x="3204" y="2511"/>
                </a:cubicBezTo>
                <a:cubicBezTo>
                  <a:pt x="3112" y="2411"/>
                  <a:pt x="2760" y="2522"/>
                  <a:pt x="2672" y="2677"/>
                </a:cubicBezTo>
                <a:cubicBezTo>
                  <a:pt x="2625" y="2761"/>
                  <a:pt x="2540" y="2828"/>
                  <a:pt x="2486" y="2828"/>
                </a:cubicBezTo>
                <a:cubicBezTo>
                  <a:pt x="2340" y="2828"/>
                  <a:pt x="2370" y="3067"/>
                  <a:pt x="2521" y="3106"/>
                </a:cubicBezTo>
                <a:cubicBezTo>
                  <a:pt x="2696" y="3152"/>
                  <a:pt x="2772" y="3448"/>
                  <a:pt x="2640" y="3569"/>
                </a:cubicBezTo>
                <a:cubicBezTo>
                  <a:pt x="2475" y="3721"/>
                  <a:pt x="1847" y="3752"/>
                  <a:pt x="1725" y="3615"/>
                </a:cubicBezTo>
                <a:cubicBezTo>
                  <a:pt x="1652" y="3534"/>
                  <a:pt x="1638" y="3626"/>
                  <a:pt x="1678" y="3954"/>
                </a:cubicBezTo>
                <a:cubicBezTo>
                  <a:pt x="1778" y="4766"/>
                  <a:pt x="1777" y="4790"/>
                  <a:pt x="1624" y="4790"/>
                </a:cubicBezTo>
                <a:cubicBezTo>
                  <a:pt x="1545" y="4790"/>
                  <a:pt x="1492" y="4753"/>
                  <a:pt x="1505" y="4709"/>
                </a:cubicBezTo>
                <a:cubicBezTo>
                  <a:pt x="1518" y="4665"/>
                  <a:pt x="1443" y="4629"/>
                  <a:pt x="1338" y="4629"/>
                </a:cubicBezTo>
                <a:cubicBezTo>
                  <a:pt x="1208" y="4629"/>
                  <a:pt x="1146" y="4671"/>
                  <a:pt x="1146" y="4763"/>
                </a:cubicBezTo>
                <a:cubicBezTo>
                  <a:pt x="1146" y="4842"/>
                  <a:pt x="1071" y="4911"/>
                  <a:pt x="963" y="4930"/>
                </a:cubicBezTo>
                <a:cubicBezTo>
                  <a:pt x="753" y="4967"/>
                  <a:pt x="633" y="5120"/>
                  <a:pt x="770" y="5177"/>
                </a:cubicBezTo>
                <a:cubicBezTo>
                  <a:pt x="910" y="5236"/>
                  <a:pt x="877" y="5440"/>
                  <a:pt x="713" y="5531"/>
                </a:cubicBezTo>
                <a:cubicBezTo>
                  <a:pt x="583" y="5604"/>
                  <a:pt x="587" y="5628"/>
                  <a:pt x="756" y="5748"/>
                </a:cubicBezTo>
                <a:cubicBezTo>
                  <a:pt x="860" y="5823"/>
                  <a:pt x="933" y="5937"/>
                  <a:pt x="919" y="6002"/>
                </a:cubicBezTo>
                <a:cubicBezTo>
                  <a:pt x="887" y="6147"/>
                  <a:pt x="612" y="6266"/>
                  <a:pt x="526" y="6172"/>
                </a:cubicBezTo>
                <a:cubicBezTo>
                  <a:pt x="493" y="6136"/>
                  <a:pt x="362" y="6107"/>
                  <a:pt x="234" y="6107"/>
                </a:cubicBezTo>
                <a:lnTo>
                  <a:pt x="0" y="6107"/>
                </a:lnTo>
                <a:lnTo>
                  <a:pt x="0" y="7592"/>
                </a:lnTo>
                <a:cubicBezTo>
                  <a:pt x="0" y="14798"/>
                  <a:pt x="9" y="15183"/>
                  <a:pt x="167" y="15139"/>
                </a:cubicBezTo>
                <a:cubicBezTo>
                  <a:pt x="557" y="15031"/>
                  <a:pt x="620" y="15064"/>
                  <a:pt x="625" y="15374"/>
                </a:cubicBezTo>
                <a:cubicBezTo>
                  <a:pt x="627" y="15538"/>
                  <a:pt x="680" y="15714"/>
                  <a:pt x="744" y="15765"/>
                </a:cubicBezTo>
                <a:cubicBezTo>
                  <a:pt x="807" y="15816"/>
                  <a:pt x="829" y="15878"/>
                  <a:pt x="792" y="15903"/>
                </a:cubicBezTo>
                <a:cubicBezTo>
                  <a:pt x="649" y="15999"/>
                  <a:pt x="681" y="16546"/>
                  <a:pt x="834" y="16621"/>
                </a:cubicBezTo>
                <a:cubicBezTo>
                  <a:pt x="941" y="16674"/>
                  <a:pt x="953" y="16707"/>
                  <a:pt x="874" y="16740"/>
                </a:cubicBezTo>
                <a:cubicBezTo>
                  <a:pt x="690" y="16817"/>
                  <a:pt x="752" y="16961"/>
                  <a:pt x="979" y="16983"/>
                </a:cubicBezTo>
                <a:cubicBezTo>
                  <a:pt x="1123" y="16997"/>
                  <a:pt x="1185" y="17042"/>
                  <a:pt x="1167" y="17117"/>
                </a:cubicBezTo>
                <a:cubicBezTo>
                  <a:pt x="1148" y="17192"/>
                  <a:pt x="1200" y="17229"/>
                  <a:pt x="1328" y="17229"/>
                </a:cubicBezTo>
                <a:cubicBezTo>
                  <a:pt x="1603" y="17229"/>
                  <a:pt x="1643" y="17307"/>
                  <a:pt x="1650" y="17875"/>
                </a:cubicBezTo>
                <a:lnTo>
                  <a:pt x="1656" y="18386"/>
                </a:lnTo>
                <a:lnTo>
                  <a:pt x="1965" y="18386"/>
                </a:lnTo>
                <a:cubicBezTo>
                  <a:pt x="2384" y="18386"/>
                  <a:pt x="2922" y="18775"/>
                  <a:pt x="2769" y="18968"/>
                </a:cubicBezTo>
                <a:cubicBezTo>
                  <a:pt x="2690" y="19066"/>
                  <a:pt x="2700" y="19093"/>
                  <a:pt x="2811" y="19093"/>
                </a:cubicBezTo>
                <a:cubicBezTo>
                  <a:pt x="2888" y="19093"/>
                  <a:pt x="2978" y="19064"/>
                  <a:pt x="3010" y="19028"/>
                </a:cubicBezTo>
                <a:cubicBezTo>
                  <a:pt x="3114" y="18915"/>
                  <a:pt x="3524" y="18958"/>
                  <a:pt x="3631" y="19093"/>
                </a:cubicBezTo>
                <a:cubicBezTo>
                  <a:pt x="3687" y="19164"/>
                  <a:pt x="3705" y="19221"/>
                  <a:pt x="3669" y="19221"/>
                </a:cubicBezTo>
                <a:cubicBezTo>
                  <a:pt x="3633" y="19221"/>
                  <a:pt x="3674" y="19273"/>
                  <a:pt x="3760" y="19337"/>
                </a:cubicBezTo>
                <a:cubicBezTo>
                  <a:pt x="3875" y="19423"/>
                  <a:pt x="3888" y="19474"/>
                  <a:pt x="3810" y="19526"/>
                </a:cubicBezTo>
                <a:cubicBezTo>
                  <a:pt x="3732" y="19579"/>
                  <a:pt x="3771" y="19593"/>
                  <a:pt x="3957" y="19579"/>
                </a:cubicBezTo>
                <a:cubicBezTo>
                  <a:pt x="4218" y="19560"/>
                  <a:pt x="4315" y="19612"/>
                  <a:pt x="4348" y="19792"/>
                </a:cubicBezTo>
                <a:cubicBezTo>
                  <a:pt x="4427" y="20218"/>
                  <a:pt x="4585" y="20407"/>
                  <a:pt x="4731" y="20249"/>
                </a:cubicBezTo>
                <a:cubicBezTo>
                  <a:pt x="4764" y="20213"/>
                  <a:pt x="4842" y="20206"/>
                  <a:pt x="4904" y="20232"/>
                </a:cubicBezTo>
                <a:cubicBezTo>
                  <a:pt x="4966" y="20259"/>
                  <a:pt x="5061" y="20281"/>
                  <a:pt x="5114" y="20281"/>
                </a:cubicBezTo>
                <a:cubicBezTo>
                  <a:pt x="5166" y="20282"/>
                  <a:pt x="5231" y="20384"/>
                  <a:pt x="5257" y="20508"/>
                </a:cubicBezTo>
                <a:cubicBezTo>
                  <a:pt x="5336" y="20882"/>
                  <a:pt x="5560" y="21036"/>
                  <a:pt x="5988" y="21013"/>
                </a:cubicBezTo>
                <a:cubicBezTo>
                  <a:pt x="6332" y="20994"/>
                  <a:pt x="6355" y="21003"/>
                  <a:pt x="6339" y="21161"/>
                </a:cubicBezTo>
                <a:cubicBezTo>
                  <a:pt x="6327" y="21285"/>
                  <a:pt x="6377" y="21340"/>
                  <a:pt x="6530" y="21368"/>
                </a:cubicBezTo>
                <a:cubicBezTo>
                  <a:pt x="6861" y="21428"/>
                  <a:pt x="6978" y="21414"/>
                  <a:pt x="6978" y="21315"/>
                </a:cubicBezTo>
                <a:cubicBezTo>
                  <a:pt x="6978" y="21161"/>
                  <a:pt x="7169" y="21130"/>
                  <a:pt x="7371" y="21253"/>
                </a:cubicBezTo>
                <a:cubicBezTo>
                  <a:pt x="7529" y="21350"/>
                  <a:pt x="7593" y="21356"/>
                  <a:pt x="7751" y="21290"/>
                </a:cubicBezTo>
                <a:cubicBezTo>
                  <a:pt x="7945" y="21208"/>
                  <a:pt x="8168" y="21244"/>
                  <a:pt x="8078" y="21342"/>
                </a:cubicBezTo>
                <a:cubicBezTo>
                  <a:pt x="8051" y="21372"/>
                  <a:pt x="8054" y="21441"/>
                  <a:pt x="8086" y="21497"/>
                </a:cubicBezTo>
                <a:cubicBezTo>
                  <a:pt x="8123" y="21562"/>
                  <a:pt x="9221" y="21582"/>
                  <a:pt x="11560" y="21591"/>
                </a:cubicBezTo>
                <a:cubicBezTo>
                  <a:pt x="14254" y="21582"/>
                  <a:pt x="15379" y="21562"/>
                  <a:pt x="15410" y="21483"/>
                </a:cubicBezTo>
                <a:cubicBezTo>
                  <a:pt x="15449" y="21381"/>
                  <a:pt x="15552" y="21366"/>
                  <a:pt x="16136" y="21375"/>
                </a:cubicBezTo>
                <a:cubicBezTo>
                  <a:pt x="16626" y="21381"/>
                  <a:pt x="16827" y="21360"/>
                  <a:pt x="16863" y="21298"/>
                </a:cubicBezTo>
                <a:cubicBezTo>
                  <a:pt x="16903" y="21228"/>
                  <a:pt x="16948" y="21227"/>
                  <a:pt x="17101" y="21291"/>
                </a:cubicBezTo>
                <a:cubicBezTo>
                  <a:pt x="17342" y="21392"/>
                  <a:pt x="17441" y="21327"/>
                  <a:pt x="17304" y="21156"/>
                </a:cubicBezTo>
                <a:cubicBezTo>
                  <a:pt x="17222" y="21052"/>
                  <a:pt x="17232" y="20988"/>
                  <a:pt x="17349" y="20868"/>
                </a:cubicBezTo>
                <a:cubicBezTo>
                  <a:pt x="17482" y="20732"/>
                  <a:pt x="17563" y="20716"/>
                  <a:pt x="18088" y="20724"/>
                </a:cubicBezTo>
                <a:lnTo>
                  <a:pt x="18678" y="20732"/>
                </a:lnTo>
                <a:lnTo>
                  <a:pt x="18656" y="21053"/>
                </a:lnTo>
                <a:cubicBezTo>
                  <a:pt x="18637" y="21322"/>
                  <a:pt x="18652" y="21354"/>
                  <a:pt x="18745" y="21252"/>
                </a:cubicBezTo>
                <a:cubicBezTo>
                  <a:pt x="18853" y="21132"/>
                  <a:pt x="18859" y="21132"/>
                  <a:pt x="18987" y="21249"/>
                </a:cubicBezTo>
                <a:cubicBezTo>
                  <a:pt x="19091" y="21345"/>
                  <a:pt x="19260" y="21372"/>
                  <a:pt x="19841" y="21384"/>
                </a:cubicBezTo>
                <a:cubicBezTo>
                  <a:pt x="20341" y="21394"/>
                  <a:pt x="20617" y="21429"/>
                  <a:pt x="20732" y="21499"/>
                </a:cubicBezTo>
                <a:cubicBezTo>
                  <a:pt x="20823" y="21554"/>
                  <a:pt x="21056" y="21600"/>
                  <a:pt x="21249" y="21600"/>
                </a:cubicBezTo>
                <a:lnTo>
                  <a:pt x="21600" y="21600"/>
                </a:lnTo>
                <a:lnTo>
                  <a:pt x="21600" y="20507"/>
                </a:lnTo>
                <a:cubicBezTo>
                  <a:pt x="21600" y="19419"/>
                  <a:pt x="21598" y="19415"/>
                  <a:pt x="21384" y="19405"/>
                </a:cubicBezTo>
                <a:cubicBezTo>
                  <a:pt x="20463" y="19363"/>
                  <a:pt x="19698" y="19381"/>
                  <a:pt x="19474" y="19451"/>
                </a:cubicBezTo>
                <a:cubicBezTo>
                  <a:pt x="19330" y="19496"/>
                  <a:pt x="19193" y="19510"/>
                  <a:pt x="19168" y="19483"/>
                </a:cubicBezTo>
                <a:cubicBezTo>
                  <a:pt x="19143" y="19456"/>
                  <a:pt x="18897" y="19429"/>
                  <a:pt x="18620" y="19422"/>
                </a:cubicBezTo>
                <a:cubicBezTo>
                  <a:pt x="18043" y="19409"/>
                  <a:pt x="17992" y="19387"/>
                  <a:pt x="17951" y="19128"/>
                </a:cubicBezTo>
                <a:cubicBezTo>
                  <a:pt x="17921" y="18939"/>
                  <a:pt x="17922" y="18938"/>
                  <a:pt x="18447" y="18935"/>
                </a:cubicBezTo>
                <a:lnTo>
                  <a:pt x="18973" y="18932"/>
                </a:lnTo>
                <a:lnTo>
                  <a:pt x="19019" y="18675"/>
                </a:lnTo>
                <a:cubicBezTo>
                  <a:pt x="19057" y="18471"/>
                  <a:pt x="19111" y="18414"/>
                  <a:pt x="19277" y="18398"/>
                </a:cubicBezTo>
                <a:cubicBezTo>
                  <a:pt x="19443" y="18382"/>
                  <a:pt x="19493" y="18329"/>
                  <a:pt x="19517" y="18141"/>
                </a:cubicBezTo>
                <a:cubicBezTo>
                  <a:pt x="19540" y="17952"/>
                  <a:pt x="19588" y="17900"/>
                  <a:pt x="19760" y="17883"/>
                </a:cubicBezTo>
                <a:cubicBezTo>
                  <a:pt x="19982" y="17862"/>
                  <a:pt x="20052" y="17718"/>
                  <a:pt x="19875" y="17645"/>
                </a:cubicBezTo>
                <a:cubicBezTo>
                  <a:pt x="19807" y="17616"/>
                  <a:pt x="19812" y="17574"/>
                  <a:pt x="19889" y="17511"/>
                </a:cubicBezTo>
                <a:cubicBezTo>
                  <a:pt x="19952" y="17460"/>
                  <a:pt x="19975" y="17400"/>
                  <a:pt x="19942" y="17377"/>
                </a:cubicBezTo>
                <a:cubicBezTo>
                  <a:pt x="19908" y="17355"/>
                  <a:pt x="19925" y="17300"/>
                  <a:pt x="19980" y="17256"/>
                </a:cubicBezTo>
                <a:cubicBezTo>
                  <a:pt x="20049" y="17200"/>
                  <a:pt x="20049" y="17162"/>
                  <a:pt x="19978" y="17133"/>
                </a:cubicBezTo>
                <a:cubicBezTo>
                  <a:pt x="19795" y="17057"/>
                  <a:pt x="19977" y="16975"/>
                  <a:pt x="20246" y="17011"/>
                </a:cubicBezTo>
                <a:cubicBezTo>
                  <a:pt x="20459" y="17040"/>
                  <a:pt x="20532" y="17014"/>
                  <a:pt x="20639" y="16880"/>
                </a:cubicBezTo>
                <a:cubicBezTo>
                  <a:pt x="20753" y="16737"/>
                  <a:pt x="20751" y="16700"/>
                  <a:pt x="20623" y="16602"/>
                </a:cubicBezTo>
                <a:cubicBezTo>
                  <a:pt x="20469" y="16485"/>
                  <a:pt x="20543" y="16200"/>
                  <a:pt x="20728" y="16200"/>
                </a:cubicBezTo>
                <a:cubicBezTo>
                  <a:pt x="20777" y="16200"/>
                  <a:pt x="20908" y="16095"/>
                  <a:pt x="21020" y="15968"/>
                </a:cubicBezTo>
                <a:cubicBezTo>
                  <a:pt x="21172" y="15794"/>
                  <a:pt x="21272" y="15745"/>
                  <a:pt x="21413" y="15769"/>
                </a:cubicBezTo>
                <a:cubicBezTo>
                  <a:pt x="21557" y="15795"/>
                  <a:pt x="21582" y="14661"/>
                  <a:pt x="21590" y="10982"/>
                </a:cubicBezTo>
                <a:cubicBezTo>
                  <a:pt x="21582" y="7449"/>
                  <a:pt x="21556" y="6293"/>
                  <a:pt x="21423" y="6317"/>
                </a:cubicBezTo>
                <a:cubicBezTo>
                  <a:pt x="21120" y="6370"/>
                  <a:pt x="20922" y="6251"/>
                  <a:pt x="20989" y="6056"/>
                </a:cubicBezTo>
                <a:cubicBezTo>
                  <a:pt x="21047" y="5889"/>
                  <a:pt x="21043" y="5886"/>
                  <a:pt x="20901" y="6010"/>
                </a:cubicBezTo>
                <a:cubicBezTo>
                  <a:pt x="20769" y="6125"/>
                  <a:pt x="20746" y="6128"/>
                  <a:pt x="20691" y="6033"/>
                </a:cubicBezTo>
                <a:cubicBezTo>
                  <a:pt x="20658" y="5975"/>
                  <a:pt x="20644" y="5830"/>
                  <a:pt x="20661" y="5712"/>
                </a:cubicBezTo>
                <a:cubicBezTo>
                  <a:pt x="20684" y="5554"/>
                  <a:pt x="20736" y="5499"/>
                  <a:pt x="20859" y="5505"/>
                </a:cubicBezTo>
                <a:cubicBezTo>
                  <a:pt x="20992" y="5512"/>
                  <a:pt x="21013" y="5481"/>
                  <a:pt x="20961" y="5345"/>
                </a:cubicBezTo>
                <a:cubicBezTo>
                  <a:pt x="20926" y="5251"/>
                  <a:pt x="20901" y="5125"/>
                  <a:pt x="20907" y="5064"/>
                </a:cubicBezTo>
                <a:cubicBezTo>
                  <a:pt x="20913" y="5003"/>
                  <a:pt x="20869" y="4960"/>
                  <a:pt x="20808" y="4968"/>
                </a:cubicBezTo>
                <a:cubicBezTo>
                  <a:pt x="20747" y="4976"/>
                  <a:pt x="20683" y="4909"/>
                  <a:pt x="20667" y="4821"/>
                </a:cubicBezTo>
                <a:cubicBezTo>
                  <a:pt x="20589" y="4391"/>
                  <a:pt x="20554" y="4355"/>
                  <a:pt x="20260" y="4394"/>
                </a:cubicBezTo>
                <a:cubicBezTo>
                  <a:pt x="19979" y="4432"/>
                  <a:pt x="19791" y="4352"/>
                  <a:pt x="19978" y="4274"/>
                </a:cubicBezTo>
                <a:cubicBezTo>
                  <a:pt x="20037" y="4249"/>
                  <a:pt x="20046" y="4200"/>
                  <a:pt x="19998" y="4157"/>
                </a:cubicBezTo>
                <a:cubicBezTo>
                  <a:pt x="19953" y="4116"/>
                  <a:pt x="19925" y="4010"/>
                  <a:pt x="19936" y="3922"/>
                </a:cubicBezTo>
                <a:cubicBezTo>
                  <a:pt x="19946" y="3833"/>
                  <a:pt x="19915" y="3727"/>
                  <a:pt x="19865" y="3685"/>
                </a:cubicBezTo>
                <a:cubicBezTo>
                  <a:pt x="19808" y="3638"/>
                  <a:pt x="19812" y="3596"/>
                  <a:pt x="19875" y="3569"/>
                </a:cubicBezTo>
                <a:cubicBezTo>
                  <a:pt x="19942" y="3542"/>
                  <a:pt x="19925" y="3464"/>
                  <a:pt x="19827" y="3337"/>
                </a:cubicBezTo>
                <a:cubicBezTo>
                  <a:pt x="19746" y="3232"/>
                  <a:pt x="19712" y="3110"/>
                  <a:pt x="19750" y="3067"/>
                </a:cubicBezTo>
                <a:cubicBezTo>
                  <a:pt x="19803" y="3008"/>
                  <a:pt x="19788" y="3007"/>
                  <a:pt x="19684" y="3060"/>
                </a:cubicBezTo>
                <a:cubicBezTo>
                  <a:pt x="19472" y="3170"/>
                  <a:pt x="19123" y="3210"/>
                  <a:pt x="19053" y="3133"/>
                </a:cubicBezTo>
                <a:cubicBezTo>
                  <a:pt x="19019" y="3096"/>
                  <a:pt x="18996" y="2940"/>
                  <a:pt x="19005" y="2786"/>
                </a:cubicBezTo>
                <a:cubicBezTo>
                  <a:pt x="19013" y="2633"/>
                  <a:pt x="18988" y="2503"/>
                  <a:pt x="18948" y="2499"/>
                </a:cubicBezTo>
                <a:cubicBezTo>
                  <a:pt x="18577" y="2456"/>
                  <a:pt x="18285" y="2483"/>
                  <a:pt x="18191" y="2568"/>
                </a:cubicBezTo>
                <a:cubicBezTo>
                  <a:pt x="18010" y="2730"/>
                  <a:pt x="17933" y="2598"/>
                  <a:pt x="17959" y="2173"/>
                </a:cubicBezTo>
                <a:cubicBezTo>
                  <a:pt x="17979" y="1850"/>
                  <a:pt x="17960" y="1789"/>
                  <a:pt x="17856" y="1845"/>
                </a:cubicBezTo>
                <a:cubicBezTo>
                  <a:pt x="17781" y="1886"/>
                  <a:pt x="17646" y="1892"/>
                  <a:pt x="17526" y="1862"/>
                </a:cubicBezTo>
                <a:cubicBezTo>
                  <a:pt x="17374" y="1823"/>
                  <a:pt x="17335" y="1771"/>
                  <a:pt x="17369" y="1652"/>
                </a:cubicBezTo>
                <a:cubicBezTo>
                  <a:pt x="17393" y="1565"/>
                  <a:pt x="17366" y="1474"/>
                  <a:pt x="17308" y="1450"/>
                </a:cubicBezTo>
                <a:cubicBezTo>
                  <a:pt x="17251" y="1426"/>
                  <a:pt x="17203" y="1336"/>
                  <a:pt x="17203" y="1250"/>
                </a:cubicBezTo>
                <a:cubicBezTo>
                  <a:pt x="17203" y="1129"/>
                  <a:pt x="17153" y="1093"/>
                  <a:pt x="16984" y="1093"/>
                </a:cubicBezTo>
                <a:cubicBezTo>
                  <a:pt x="16863" y="1093"/>
                  <a:pt x="16713" y="1128"/>
                  <a:pt x="16651" y="1169"/>
                </a:cubicBezTo>
                <a:cubicBezTo>
                  <a:pt x="16565" y="1227"/>
                  <a:pt x="16493" y="1216"/>
                  <a:pt x="16345" y="1126"/>
                </a:cubicBezTo>
                <a:cubicBezTo>
                  <a:pt x="16239" y="1061"/>
                  <a:pt x="16152" y="968"/>
                  <a:pt x="16152" y="918"/>
                </a:cubicBezTo>
                <a:cubicBezTo>
                  <a:pt x="16152" y="822"/>
                  <a:pt x="15653" y="509"/>
                  <a:pt x="15396" y="443"/>
                </a:cubicBezTo>
                <a:cubicBezTo>
                  <a:pt x="15312" y="421"/>
                  <a:pt x="15150" y="445"/>
                  <a:pt x="15035" y="495"/>
                </a:cubicBezTo>
                <a:cubicBezTo>
                  <a:pt x="14853" y="576"/>
                  <a:pt x="14799" y="574"/>
                  <a:pt x="14590" y="482"/>
                </a:cubicBezTo>
                <a:cubicBezTo>
                  <a:pt x="14459" y="424"/>
                  <a:pt x="14307" y="293"/>
                  <a:pt x="14254" y="189"/>
                </a:cubicBezTo>
                <a:lnTo>
                  <a:pt x="14155" y="1"/>
                </a:lnTo>
                <a:close/>
                <a:moveTo>
                  <a:pt x="359" y="155"/>
                </a:moveTo>
                <a:cubicBezTo>
                  <a:pt x="385" y="159"/>
                  <a:pt x="410" y="171"/>
                  <a:pt x="425" y="188"/>
                </a:cubicBezTo>
                <a:cubicBezTo>
                  <a:pt x="456" y="221"/>
                  <a:pt x="441" y="266"/>
                  <a:pt x="391" y="286"/>
                </a:cubicBezTo>
                <a:cubicBezTo>
                  <a:pt x="341" y="307"/>
                  <a:pt x="275" y="297"/>
                  <a:pt x="244" y="263"/>
                </a:cubicBezTo>
                <a:cubicBezTo>
                  <a:pt x="213" y="230"/>
                  <a:pt x="228" y="185"/>
                  <a:pt x="278" y="165"/>
                </a:cubicBezTo>
                <a:cubicBezTo>
                  <a:pt x="303" y="154"/>
                  <a:pt x="332" y="151"/>
                  <a:pt x="359" y="155"/>
                </a:cubicBezTo>
                <a:close/>
                <a:moveTo>
                  <a:pt x="455" y="283"/>
                </a:moveTo>
                <a:cubicBezTo>
                  <a:pt x="482" y="288"/>
                  <a:pt x="504" y="299"/>
                  <a:pt x="520" y="316"/>
                </a:cubicBezTo>
                <a:cubicBezTo>
                  <a:pt x="551" y="349"/>
                  <a:pt x="535" y="394"/>
                  <a:pt x="486" y="414"/>
                </a:cubicBezTo>
                <a:cubicBezTo>
                  <a:pt x="436" y="435"/>
                  <a:pt x="371" y="425"/>
                  <a:pt x="341" y="391"/>
                </a:cubicBezTo>
                <a:cubicBezTo>
                  <a:pt x="310" y="358"/>
                  <a:pt x="325" y="314"/>
                  <a:pt x="375" y="293"/>
                </a:cubicBezTo>
                <a:cubicBezTo>
                  <a:pt x="400" y="283"/>
                  <a:pt x="429" y="279"/>
                  <a:pt x="455" y="283"/>
                </a:cubicBezTo>
                <a:close/>
                <a:moveTo>
                  <a:pt x="19952" y="20212"/>
                </a:moveTo>
                <a:cubicBezTo>
                  <a:pt x="19978" y="20216"/>
                  <a:pt x="20003" y="20228"/>
                  <a:pt x="20018" y="20245"/>
                </a:cubicBezTo>
                <a:cubicBezTo>
                  <a:pt x="20049" y="20278"/>
                  <a:pt x="20034" y="20322"/>
                  <a:pt x="19984" y="20343"/>
                </a:cubicBezTo>
                <a:cubicBezTo>
                  <a:pt x="19934" y="20364"/>
                  <a:pt x="19868" y="20354"/>
                  <a:pt x="19837" y="20320"/>
                </a:cubicBezTo>
                <a:cubicBezTo>
                  <a:pt x="19806" y="20287"/>
                  <a:pt x="19821" y="20242"/>
                  <a:pt x="19871" y="20222"/>
                </a:cubicBezTo>
                <a:cubicBezTo>
                  <a:pt x="19896" y="20211"/>
                  <a:pt x="19925" y="20208"/>
                  <a:pt x="19952" y="20212"/>
                </a:cubicBezTo>
                <a:close/>
                <a:moveTo>
                  <a:pt x="20429" y="20212"/>
                </a:moveTo>
                <a:cubicBezTo>
                  <a:pt x="20456" y="20216"/>
                  <a:pt x="20480" y="20228"/>
                  <a:pt x="20496" y="20245"/>
                </a:cubicBezTo>
                <a:cubicBezTo>
                  <a:pt x="20527" y="20278"/>
                  <a:pt x="20511" y="20322"/>
                  <a:pt x="20462" y="20343"/>
                </a:cubicBezTo>
                <a:cubicBezTo>
                  <a:pt x="20412" y="20364"/>
                  <a:pt x="20345" y="20354"/>
                  <a:pt x="20314" y="20320"/>
                </a:cubicBezTo>
                <a:cubicBezTo>
                  <a:pt x="20284" y="20287"/>
                  <a:pt x="20299" y="20242"/>
                  <a:pt x="20349" y="20222"/>
                </a:cubicBezTo>
                <a:cubicBezTo>
                  <a:pt x="20374" y="20211"/>
                  <a:pt x="20403" y="20208"/>
                  <a:pt x="20429" y="20212"/>
                </a:cubicBezTo>
                <a:close/>
                <a:moveTo>
                  <a:pt x="429" y="21086"/>
                </a:moveTo>
                <a:cubicBezTo>
                  <a:pt x="302" y="21086"/>
                  <a:pt x="0" y="21358"/>
                  <a:pt x="0" y="21472"/>
                </a:cubicBezTo>
                <a:cubicBezTo>
                  <a:pt x="0" y="21576"/>
                  <a:pt x="64" y="21600"/>
                  <a:pt x="334" y="21600"/>
                </a:cubicBezTo>
                <a:cubicBezTo>
                  <a:pt x="657" y="21600"/>
                  <a:pt x="773" y="21522"/>
                  <a:pt x="574" y="21439"/>
                </a:cubicBezTo>
                <a:cubicBezTo>
                  <a:pt x="522" y="21417"/>
                  <a:pt x="478" y="21329"/>
                  <a:pt x="478" y="21242"/>
                </a:cubicBezTo>
                <a:cubicBezTo>
                  <a:pt x="478" y="21156"/>
                  <a:pt x="455" y="21086"/>
                  <a:pt x="429" y="21086"/>
                </a:cubicBezTo>
                <a:close/>
              </a:path>
            </a:pathLst>
          </a:custGeom>
          <a:ln w="88900">
            <a:miter lim="400000"/>
          </a:ln>
        </p:spPr>
      </p:pic>
      <p:sp>
        <p:nvSpPr>
          <p:cNvPr id="201" name="ʿĀʾisha al-Taymūriyya (1840-1902):…"/>
          <p:cNvSpPr txBox="1"/>
          <p:nvPr/>
        </p:nvSpPr>
        <p:spPr>
          <a:xfrm>
            <a:off x="7317792" y="7713249"/>
            <a:ext cx="4498185" cy="1924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defRPr sz="2400">
                <a:solidFill>
                  <a:srgbClr val="51504D"/>
                </a:solidFill>
                <a:latin typeface="Brill Roman"/>
                <a:ea typeface="Brill Roman"/>
                <a:cs typeface="Brill Roman"/>
                <a:sym typeface="Brill Roman"/>
              </a:defRPr>
            </a:pPr>
            <a:r>
              <a:rPr>
                <a:latin typeface="Brill Bold"/>
                <a:ea typeface="Brill Bold"/>
                <a:cs typeface="Brill Bold"/>
                <a:sym typeface="Brill Bold"/>
              </a:rPr>
              <a:t>ʿĀʾisha al-Taymūriyya</a:t>
            </a:r>
            <a:r>
              <a:t> (1840-1902):</a:t>
            </a:r>
          </a:p>
          <a:p>
            <a:pPr>
              <a:defRPr sz="2400">
                <a:solidFill>
                  <a:srgbClr val="51504D"/>
                </a:solidFill>
                <a:latin typeface="Brill Roman"/>
                <a:ea typeface="Brill Roman"/>
                <a:cs typeface="Brill Roman"/>
                <a:sym typeface="Brill Roman"/>
              </a:defRPr>
            </a:pPr>
            <a:r>
              <a:t>“I was not willing to improve in the feminine occupations. […] I found the sound of the pen on paper to be the most beautiful.”</a:t>
            </a:r>
          </a:p>
        </p:txBody>
      </p:sp>
      <p:pic>
        <p:nvPicPr>
          <p:cNvPr id="202" name="Image" descr="Image"/>
          <p:cNvPicPr>
            <a:picLocks noChangeAspect="1"/>
          </p:cNvPicPr>
          <p:nvPr/>
        </p:nvPicPr>
        <p:blipFill>
          <a:blip r:embed="rId4"/>
          <a:stretch>
            <a:fillRect/>
          </a:stretch>
        </p:blipFill>
        <p:spPr>
          <a:xfrm>
            <a:off x="1188823" y="1482362"/>
            <a:ext cx="4749801" cy="5524501"/>
          </a:xfrm>
          <a:prstGeom prst="rect">
            <a:avLst/>
          </a:prstGeom>
          <a:ln w="88900">
            <a:miter lim="400000"/>
          </a:ln>
        </p:spPr>
      </p:pic>
      <p:sp>
        <p:nvSpPr>
          <p:cNvPr id="203" name="Qāsim Amīn (1865-1908): “Veiling is the symbol of ancient ownership […] The first step for women’s liberation is to tear off the veil and totally wipe out its influence.”"/>
          <p:cNvSpPr txBox="1"/>
          <p:nvPr/>
        </p:nvSpPr>
        <p:spPr>
          <a:xfrm>
            <a:off x="1314632" y="7713249"/>
            <a:ext cx="4498184" cy="1924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defRPr sz="2400">
                <a:solidFill>
                  <a:srgbClr val="51504D"/>
                </a:solidFill>
                <a:latin typeface="Brill Roman"/>
                <a:ea typeface="Brill Roman"/>
                <a:cs typeface="Brill Roman"/>
                <a:sym typeface="Brill Roman"/>
              </a:defRPr>
            </a:pPr>
            <a:r>
              <a:rPr>
                <a:latin typeface="Brill Bold"/>
                <a:ea typeface="Brill Bold"/>
                <a:cs typeface="Brill Bold"/>
                <a:sym typeface="Brill Bold"/>
              </a:rPr>
              <a:t>Qāsim Amīn</a:t>
            </a:r>
            <a:r>
              <a:t> (1865-1908): “Veiling is the symbol of ancient ownership […] The first step for women’s liberation is to tear off the veil and totally wipe out its influence.”</a:t>
            </a:r>
          </a:p>
        </p:txBody>
      </p:sp>
      <p:sp>
        <p:nvSpPr>
          <p:cNvPr id="204" name="قاسم أمين"/>
          <p:cNvSpPr txBox="1"/>
          <p:nvPr/>
        </p:nvSpPr>
        <p:spPr>
          <a:xfrm>
            <a:off x="2312873" y="116048"/>
            <a:ext cx="2501702" cy="147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rtl="1">
              <a:spcBef>
                <a:spcPts val="3600"/>
              </a:spcBef>
              <a:defRPr sz="5300">
                <a:solidFill>
                  <a:srgbClr val="000000"/>
                </a:solidFill>
                <a:latin typeface="Scheherazade New"/>
                <a:ea typeface="Scheherazade New"/>
                <a:cs typeface="Scheherazade New"/>
                <a:sym typeface="Scheherazade New"/>
              </a:defRPr>
            </a:lvl1pPr>
          </a:lstStyle>
          <a:p>
            <a:r>
              <a:t>قاسم أمين</a:t>
            </a:r>
          </a:p>
        </p:txBody>
      </p:sp>
      <p:sp>
        <p:nvSpPr>
          <p:cNvPr id="205" name="عائشة التيمورية"/>
          <p:cNvSpPr txBox="1"/>
          <p:nvPr/>
        </p:nvSpPr>
        <p:spPr>
          <a:xfrm>
            <a:off x="7708009" y="116048"/>
            <a:ext cx="3717752" cy="147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rtl="1">
              <a:spcBef>
                <a:spcPts val="3600"/>
              </a:spcBef>
              <a:defRPr sz="5300">
                <a:solidFill>
                  <a:srgbClr val="000000"/>
                </a:solidFill>
                <a:latin typeface="Scheherazade New"/>
                <a:ea typeface="Scheherazade New"/>
                <a:cs typeface="Scheherazade New"/>
                <a:sym typeface="Scheherazade New"/>
              </a:defRPr>
            </a:lvl1pPr>
          </a:lstStyle>
          <a:p>
            <a:r>
              <a:t>عائشة التيمورية</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Vår egenverdi?"/>
          <p:cNvSpPr txBox="1">
            <a:spLocks noGrp="1"/>
          </p:cNvSpPr>
          <p:nvPr>
            <p:ph type="title"/>
          </p:nvPr>
        </p:nvSpPr>
        <p:spPr>
          <a:prstGeom prst="rect">
            <a:avLst/>
          </a:prstGeom>
        </p:spPr>
        <p:txBody>
          <a:bodyPr/>
          <a:lstStyle/>
          <a:p>
            <a:r>
              <a:t>Vår egenverdi?</a:t>
            </a:r>
          </a:p>
        </p:txBody>
      </p:sp>
      <p:sp>
        <p:nvSpPr>
          <p:cNvPr id="210" name="Europa («Vesten»): teknologi &amp; vitenskap…"/>
          <p:cNvSpPr txBox="1">
            <a:spLocks noGrp="1"/>
          </p:cNvSpPr>
          <p:nvPr>
            <p:ph type="body" sz="quarter" idx="1"/>
          </p:nvPr>
        </p:nvSpPr>
        <p:spPr>
          <a:xfrm>
            <a:off x="2642803" y="3309686"/>
            <a:ext cx="7719194" cy="3134228"/>
          </a:xfrm>
          <a:prstGeom prst="rect">
            <a:avLst/>
          </a:prstGeom>
        </p:spPr>
        <p:txBody>
          <a:bodyPr/>
          <a:lstStyle/>
          <a:p>
            <a:r>
              <a:t>Europa («Vesten»): teknologi &amp; vitenskap</a:t>
            </a:r>
          </a:p>
          <a:p>
            <a:r>
              <a:t>Vi («Østen»): religion &amp; sjel</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Islamsk modernisme"/>
          <p:cNvSpPr txBox="1">
            <a:spLocks noGrp="1"/>
          </p:cNvSpPr>
          <p:nvPr>
            <p:ph type="title"/>
          </p:nvPr>
        </p:nvSpPr>
        <p:spPr>
          <a:prstGeom prst="rect">
            <a:avLst/>
          </a:prstGeom>
        </p:spPr>
        <p:txBody>
          <a:bodyPr/>
          <a:lstStyle/>
          <a:p>
            <a:r>
              <a:t>Islamsk modernisme</a:t>
            </a:r>
          </a:p>
        </p:txBody>
      </p:sp>
      <p:sp>
        <p:nvSpPr>
          <p:cNvPr id="215" name="mot taqlīd (blind å følge forfedrenes løsninger)…"/>
          <p:cNvSpPr txBox="1">
            <a:spLocks noGrp="1"/>
          </p:cNvSpPr>
          <p:nvPr>
            <p:ph type="body" idx="1"/>
          </p:nvPr>
        </p:nvSpPr>
        <p:spPr>
          <a:prstGeom prst="rect">
            <a:avLst/>
          </a:prstGeom>
        </p:spPr>
        <p:txBody>
          <a:bodyPr/>
          <a:lstStyle/>
          <a:p>
            <a:r>
              <a:rPr>
                <a:latin typeface="Brill Bold"/>
                <a:ea typeface="Brill Bold"/>
                <a:cs typeface="Brill Bold"/>
                <a:sym typeface="Brill Bold"/>
              </a:rPr>
              <a:t>mot </a:t>
            </a:r>
            <a:r>
              <a:rPr>
                <a:latin typeface="Brill Bold Italic"/>
                <a:ea typeface="Brill Bold Italic"/>
                <a:cs typeface="Brill Bold Italic"/>
                <a:sym typeface="Brill Bold Italic"/>
              </a:rPr>
              <a:t>taqlīd</a:t>
            </a:r>
            <a:r>
              <a:t> (blind å følge forfedrenes løsninger)</a:t>
            </a:r>
          </a:p>
          <a:p>
            <a:r>
              <a:t>mot folkelig overtro</a:t>
            </a:r>
          </a:p>
          <a:p>
            <a:r>
              <a:t>mot blind etteraping av europeerne</a:t>
            </a:r>
          </a:p>
          <a:p>
            <a:r>
              <a:t>bruk </a:t>
            </a:r>
            <a:r>
              <a:rPr>
                <a:latin typeface="Brill Bold"/>
                <a:ea typeface="Brill Bold"/>
                <a:cs typeface="Brill Bold"/>
                <a:sym typeface="Brill Bold"/>
              </a:rPr>
              <a:t>fornuft</a:t>
            </a:r>
            <a:r>
              <a:t>! og klare bevis fra det Gud har satt (tilgjengelig i </a:t>
            </a:r>
            <a:r>
              <a:rPr>
                <a:latin typeface="Brill Bold"/>
                <a:ea typeface="Brill Bold"/>
                <a:cs typeface="Brill Bold"/>
                <a:sym typeface="Brill Bold"/>
              </a:rPr>
              <a:t>vitenskap</a:t>
            </a:r>
            <a:r>
              <a:t> &amp; tekstfiksert åpenbaring [Qurʾān &amp; </a:t>
            </a:r>
            <a:r>
              <a:rPr>
                <a:latin typeface="Brill Italic"/>
                <a:ea typeface="Brill Italic"/>
                <a:cs typeface="Brill Italic"/>
                <a:sym typeface="Brill Italic"/>
              </a:rPr>
              <a:t>ḥadīth</a:t>
            </a:r>
            <a:r>
              <a:t>] forstått via </a:t>
            </a:r>
            <a:r>
              <a:rPr>
                <a:latin typeface="Brill Italic"/>
                <a:ea typeface="Brill Italic"/>
                <a:cs typeface="Brill Italic"/>
                <a:sym typeface="Brill Italic"/>
              </a:rPr>
              <a:t>ijtihād</a:t>
            </a:r>
            <a:r>
              <a:t>)</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جمال الدين الأفغاني…"/>
          <p:cNvSpPr txBox="1"/>
          <p:nvPr/>
        </p:nvSpPr>
        <p:spPr>
          <a:xfrm>
            <a:off x="91082" y="6555571"/>
            <a:ext cx="4498184" cy="13020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rtl="1">
              <a:defRPr sz="3500">
                <a:solidFill>
                  <a:srgbClr val="51504D"/>
                </a:solidFill>
                <a:latin typeface="Scheherazade New"/>
                <a:ea typeface="Scheherazade New"/>
                <a:cs typeface="Scheherazade New"/>
                <a:sym typeface="Scheherazade New"/>
              </a:defRPr>
            </a:pPr>
            <a:r>
              <a:t>جمال الدين الأفغاني</a:t>
            </a:r>
          </a:p>
          <a:p>
            <a:pPr>
              <a:defRPr sz="2400">
                <a:solidFill>
                  <a:srgbClr val="51504D"/>
                </a:solidFill>
                <a:latin typeface="Brill Roman"/>
                <a:ea typeface="Brill Roman"/>
                <a:cs typeface="Brill Roman"/>
                <a:sym typeface="Brill Roman"/>
              </a:defRPr>
            </a:pPr>
            <a:r>
              <a:t>Jamāl al-Dīn al-Afghānī (1838-1897)</a:t>
            </a:r>
          </a:p>
        </p:txBody>
      </p:sp>
      <p:pic>
        <p:nvPicPr>
          <p:cNvPr id="220" name="Image" descr="Image"/>
          <p:cNvPicPr>
            <a:picLocks noChangeAspect="1"/>
          </p:cNvPicPr>
          <p:nvPr/>
        </p:nvPicPr>
        <p:blipFill>
          <a:blip r:embed="rId3"/>
          <a:srcRect/>
          <a:stretch>
            <a:fillRect/>
          </a:stretch>
        </p:blipFill>
        <p:spPr>
          <a:xfrm>
            <a:off x="714573" y="2699497"/>
            <a:ext cx="3251201" cy="3314701"/>
          </a:xfrm>
          <a:prstGeom prst="rect">
            <a:avLst/>
          </a:prstGeom>
          <a:ln w="88900">
            <a:miter lim="400000"/>
          </a:ln>
        </p:spPr>
      </p:pic>
      <p:sp>
        <p:nvSpPr>
          <p:cNvPr id="221" name="محمد عبده…"/>
          <p:cNvSpPr txBox="1"/>
          <p:nvPr/>
        </p:nvSpPr>
        <p:spPr>
          <a:xfrm>
            <a:off x="4773148" y="6542871"/>
            <a:ext cx="4498185" cy="13020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rtl="1">
              <a:defRPr sz="3500">
                <a:solidFill>
                  <a:srgbClr val="51504D"/>
                </a:solidFill>
                <a:latin typeface="Scheherazade New"/>
                <a:ea typeface="Scheherazade New"/>
                <a:cs typeface="Scheherazade New"/>
                <a:sym typeface="Scheherazade New"/>
              </a:defRPr>
            </a:pPr>
            <a:r>
              <a:t>محمد عبده</a:t>
            </a:r>
          </a:p>
          <a:p>
            <a:pPr>
              <a:defRPr sz="2400">
                <a:solidFill>
                  <a:srgbClr val="51504D"/>
                </a:solidFill>
                <a:latin typeface="Brill Roman"/>
                <a:ea typeface="Brill Roman"/>
                <a:cs typeface="Brill Roman"/>
                <a:sym typeface="Brill Roman"/>
              </a:defRPr>
            </a:pPr>
            <a:r>
              <a:t>Muḥammad ʿAbduh (1849-1905)</a:t>
            </a:r>
          </a:p>
        </p:txBody>
      </p:sp>
      <p:pic>
        <p:nvPicPr>
          <p:cNvPr id="222" name="Image" descr="Image"/>
          <p:cNvPicPr>
            <a:picLocks noChangeAspect="1"/>
          </p:cNvPicPr>
          <p:nvPr/>
        </p:nvPicPr>
        <p:blipFill>
          <a:blip r:embed="rId4"/>
          <a:stretch>
            <a:fillRect/>
          </a:stretch>
        </p:blipFill>
        <p:spPr>
          <a:xfrm>
            <a:off x="4990240" y="2788397"/>
            <a:ext cx="4064001" cy="3136901"/>
          </a:xfrm>
          <a:prstGeom prst="rect">
            <a:avLst/>
          </a:prstGeom>
          <a:ln w="88900">
            <a:miter lim="400000"/>
          </a:ln>
        </p:spPr>
      </p:pic>
      <p:pic>
        <p:nvPicPr>
          <p:cNvPr id="223" name="رشيد رضى.jpg" descr="رشيد رضى.jpg"/>
          <p:cNvPicPr>
            <a:picLocks noChangeAspect="1"/>
          </p:cNvPicPr>
          <p:nvPr/>
        </p:nvPicPr>
        <p:blipFill>
          <a:blip r:embed="rId5"/>
          <a:srcRect l="27507" r="29804"/>
          <a:stretch>
            <a:fillRect/>
          </a:stretch>
        </p:blipFill>
        <p:spPr>
          <a:xfrm>
            <a:off x="9526468" y="2505624"/>
            <a:ext cx="2634245" cy="3702524"/>
          </a:xfrm>
          <a:prstGeom prst="rect">
            <a:avLst/>
          </a:prstGeom>
          <a:ln w="88900">
            <a:miter lim="400000"/>
          </a:ln>
        </p:spPr>
      </p:pic>
      <p:sp>
        <p:nvSpPr>
          <p:cNvPr id="224" name="رشيد رضا…"/>
          <p:cNvSpPr txBox="1"/>
          <p:nvPr/>
        </p:nvSpPr>
        <p:spPr>
          <a:xfrm>
            <a:off x="9217898" y="6542871"/>
            <a:ext cx="3251201" cy="13020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defRPr sz="3500">
                <a:solidFill>
                  <a:srgbClr val="51504D"/>
                </a:solidFill>
                <a:latin typeface="Scheherazade New"/>
                <a:ea typeface="Scheherazade New"/>
                <a:cs typeface="Scheherazade New"/>
                <a:sym typeface="Scheherazade New"/>
              </a:defRPr>
            </a:pPr>
            <a:r>
              <a:t>رشيد رضا</a:t>
            </a:r>
          </a:p>
          <a:p>
            <a:pPr>
              <a:defRPr sz="2400">
                <a:solidFill>
                  <a:srgbClr val="51504D"/>
                </a:solidFill>
                <a:latin typeface="Brill Roman"/>
                <a:ea typeface="Brill Roman"/>
                <a:cs typeface="Brill Roman"/>
                <a:sym typeface="Brill Roman"/>
              </a:defRPr>
            </a:pPr>
            <a:r>
              <a:t>Rashīd Riḍā (1865-1935)</a:t>
            </a:r>
          </a:p>
        </p:txBody>
      </p:sp>
      <p:sp>
        <p:nvSpPr>
          <p:cNvPr id="225" name="Islamsk modernisme/reform:…"/>
          <p:cNvSpPr txBox="1">
            <a:spLocks noGrp="1"/>
          </p:cNvSpPr>
          <p:nvPr>
            <p:ph type="title" idx="4294967295"/>
          </p:nvPr>
        </p:nvSpPr>
        <p:spPr>
          <a:prstGeom prst="rect">
            <a:avLst/>
          </a:prstGeom>
        </p:spPr>
        <p:txBody>
          <a:bodyPr/>
          <a:lstStyle/>
          <a:p>
            <a:pPr>
              <a:defRPr>
                <a:solidFill>
                  <a:srgbClr val="51504D"/>
                </a:solidFill>
                <a:latin typeface="Brill Roman"/>
                <a:ea typeface="Brill Roman"/>
                <a:cs typeface="Brill Roman"/>
                <a:sym typeface="Brill Roman"/>
              </a:defRPr>
            </a:pPr>
            <a:r>
              <a:t>Islamsk modernisme/reform:</a:t>
            </a:r>
          </a:p>
          <a:p>
            <a:pPr>
              <a:defRPr>
                <a:solidFill>
                  <a:srgbClr val="51504D"/>
                </a:solidFill>
                <a:latin typeface="Brill Roman"/>
                <a:ea typeface="Brill Roman"/>
                <a:cs typeface="Brill Roman"/>
                <a:sym typeface="Brill Roman"/>
              </a:defRPr>
            </a:pPr>
            <a:r>
              <a:t>hjernene bak</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anti-taqlīd…"/>
          <p:cNvSpPr txBox="1">
            <a:spLocks noGrp="1"/>
          </p:cNvSpPr>
          <p:nvPr>
            <p:ph type="title"/>
          </p:nvPr>
        </p:nvSpPr>
        <p:spPr>
          <a:prstGeom prst="rect">
            <a:avLst/>
          </a:prstGeom>
        </p:spPr>
        <p:txBody>
          <a:bodyPr/>
          <a:lstStyle/>
          <a:p>
            <a:r>
              <a:t>anti-</a:t>
            </a:r>
            <a:r>
              <a:rPr>
                <a:latin typeface="Brill Italic"/>
                <a:ea typeface="Brill Italic"/>
                <a:cs typeface="Brill Italic"/>
                <a:sym typeface="Brill Italic"/>
              </a:rPr>
              <a:t>taqlīd</a:t>
            </a:r>
          </a:p>
          <a:p>
            <a:r>
              <a:t>→ Salafiyya</a:t>
            </a:r>
          </a:p>
        </p:txBody>
      </p:sp>
      <p:sp>
        <p:nvSpPr>
          <p:cNvPr id="230" name="«De rettferdige forfedre» (al-salaf al-ṣāliḥ | السلف الصالح)…"/>
          <p:cNvSpPr txBox="1">
            <a:spLocks noGrp="1"/>
          </p:cNvSpPr>
          <p:nvPr>
            <p:ph type="body" idx="1"/>
          </p:nvPr>
        </p:nvSpPr>
        <p:spPr>
          <a:prstGeom prst="rect">
            <a:avLst/>
          </a:prstGeom>
        </p:spPr>
        <p:txBody>
          <a:bodyPr/>
          <a:lstStyle/>
          <a:p>
            <a:pPr marL="221742" indent="-221742" defTabSz="443484">
              <a:spcBef>
                <a:spcPts val="3400"/>
              </a:spcBef>
              <a:defRPr sz="3492"/>
            </a:pPr>
            <a:r>
              <a:t>«De rettferdige forfedre» (</a:t>
            </a:r>
            <a:r>
              <a:rPr>
                <a:latin typeface="Brill Italic"/>
                <a:ea typeface="Brill Italic"/>
                <a:cs typeface="Brill Italic"/>
                <a:sym typeface="Brill Italic"/>
              </a:rPr>
              <a:t>al-salaf al-ṣāliḥ</a:t>
            </a:r>
            <a:r>
              <a:t> | </a:t>
            </a:r>
            <a:r>
              <a:rPr>
                <a:latin typeface="Amiri"/>
                <a:ea typeface="Amiri"/>
                <a:cs typeface="Amiri"/>
                <a:sym typeface="Amiri"/>
              </a:rPr>
              <a:t>السلف الصالح)</a:t>
            </a:r>
          </a:p>
          <a:p>
            <a:pPr marL="221742" indent="-221742" defTabSz="443484">
              <a:spcBef>
                <a:spcPts val="3400"/>
              </a:spcBef>
              <a:defRPr sz="3492"/>
            </a:pPr>
            <a:r>
              <a:rPr>
                <a:latin typeface="Amiri"/>
                <a:ea typeface="Amiri"/>
                <a:cs typeface="Amiri"/>
                <a:sym typeface="Amiri"/>
              </a:rPr>
              <a:t>Ideal (&amp; modell): det ‹opprinnelige› muslimske samfunnet under Profeten og hans nærmeste etterfølgere (</a:t>
            </a:r>
            <a:r>
              <a:rPr i="1">
                <a:latin typeface="Amiri"/>
                <a:ea typeface="Amiri"/>
                <a:cs typeface="Amiri"/>
                <a:sym typeface="Amiri"/>
              </a:rPr>
              <a:t>ṣaḥābà</a:t>
            </a:r>
            <a:r>
              <a:rPr>
                <a:latin typeface="Amiri"/>
                <a:ea typeface="Amiri"/>
                <a:cs typeface="Amiri"/>
                <a:sym typeface="Amiri"/>
              </a:rPr>
              <a:t> — </a:t>
            </a:r>
            <a:r>
              <a:rPr i="1">
                <a:latin typeface="Amiri"/>
                <a:ea typeface="Amiri"/>
                <a:cs typeface="Amiri"/>
                <a:sym typeface="Amiri"/>
              </a:rPr>
              <a:t>tābiʿūn</a:t>
            </a:r>
            <a:r>
              <a:rPr>
                <a:latin typeface="Amiri"/>
                <a:ea typeface="Amiri"/>
                <a:cs typeface="Amiri"/>
                <a:sym typeface="Amiri"/>
              </a:rPr>
              <a:t> – </a:t>
            </a:r>
            <a:r>
              <a:rPr i="1">
                <a:latin typeface="Amiri"/>
                <a:ea typeface="Amiri"/>
                <a:cs typeface="Amiri"/>
                <a:sym typeface="Amiri"/>
              </a:rPr>
              <a:t>tābiʿū al-tābiʿīn</a:t>
            </a:r>
            <a:r>
              <a:rPr>
                <a:latin typeface="Amiri"/>
                <a:ea typeface="Amiri"/>
                <a:cs typeface="Amiri"/>
                <a:sym typeface="Amiri"/>
              </a:rPr>
              <a:t>) [selv om de konkrete modellene ofte er avledet av europeiske ordninger]</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Pan-islamisme»"/>
          <p:cNvSpPr txBox="1">
            <a:spLocks noGrp="1"/>
          </p:cNvSpPr>
          <p:nvPr>
            <p:ph type="title"/>
          </p:nvPr>
        </p:nvSpPr>
        <p:spPr>
          <a:xfrm>
            <a:off x="4668854" y="203200"/>
            <a:ext cx="6885941" cy="2540000"/>
          </a:xfrm>
          <a:prstGeom prst="rect">
            <a:avLst/>
          </a:prstGeom>
        </p:spPr>
        <p:txBody>
          <a:bodyPr/>
          <a:lstStyle/>
          <a:p>
            <a:r>
              <a:t>«Pan-islamisme»</a:t>
            </a:r>
          </a:p>
        </p:txBody>
      </p:sp>
      <p:sp>
        <p:nvSpPr>
          <p:cNvPr id="235" name="Politisk ‹forenende› ideologi…"/>
          <p:cNvSpPr txBox="1">
            <a:spLocks noGrp="1"/>
          </p:cNvSpPr>
          <p:nvPr>
            <p:ph type="body" sz="half" idx="1"/>
          </p:nvPr>
        </p:nvSpPr>
        <p:spPr>
          <a:xfrm>
            <a:off x="5102993" y="3042385"/>
            <a:ext cx="7181250" cy="5740401"/>
          </a:xfrm>
          <a:prstGeom prst="rect">
            <a:avLst/>
          </a:prstGeom>
        </p:spPr>
        <p:txBody>
          <a:bodyPr/>
          <a:lstStyle/>
          <a:p>
            <a:pPr marL="192023" indent="-192023" defTabSz="384047">
              <a:spcBef>
                <a:spcPts val="3000"/>
              </a:spcBef>
              <a:defRPr sz="3024"/>
            </a:pPr>
            <a:r>
              <a:t>Politisk ‹forenende› ideologi</a:t>
            </a:r>
          </a:p>
          <a:p>
            <a:pPr marL="192023" indent="-192023" defTabSz="384047">
              <a:spcBef>
                <a:spcPts val="3000"/>
              </a:spcBef>
              <a:defRPr sz="3024"/>
            </a:pPr>
            <a:r>
              <a:t>sterk hersker og stat (ny kalifat!)</a:t>
            </a:r>
          </a:p>
          <a:p>
            <a:pPr marL="192023" indent="-192023" defTabSz="384047">
              <a:spcBef>
                <a:spcPts val="3000"/>
              </a:spcBef>
              <a:defRPr sz="3024"/>
            </a:pPr>
            <a:r>
              <a:t>reform av utdanningen: islam &amp; vitenskap</a:t>
            </a:r>
          </a:p>
          <a:p>
            <a:pPr marL="192023" indent="-192023" defTabSz="384047">
              <a:spcBef>
                <a:spcPts val="3000"/>
              </a:spcBef>
              <a:defRPr sz="3024"/>
            </a:pPr>
            <a:r>
              <a:t>moderne teknologi</a:t>
            </a:r>
          </a:p>
          <a:p>
            <a:pPr marL="192023" indent="-192023" defTabSz="384047">
              <a:spcBef>
                <a:spcPts val="3000"/>
              </a:spcBef>
              <a:defRPr sz="3024"/>
            </a:pPr>
            <a:r>
              <a:t>moderne kommunikasjonsmidler (presse)</a:t>
            </a:r>
          </a:p>
          <a:p>
            <a:pPr marL="192023" indent="-192023" defTabSz="384047">
              <a:spcBef>
                <a:spcPts val="3000"/>
              </a:spcBef>
              <a:defRPr sz="3024"/>
            </a:pPr>
            <a:r>
              <a:t>moderne organisasjonsformer</a:t>
            </a:r>
          </a:p>
          <a:p>
            <a:pPr marL="192023" indent="-192023" defTabSz="384047">
              <a:spcBef>
                <a:spcPts val="3000"/>
              </a:spcBef>
              <a:buChar char="➡"/>
              <a:defRPr sz="3024">
                <a:latin typeface="Brill Bold"/>
                <a:ea typeface="Brill Bold"/>
                <a:cs typeface="Brill Bold"/>
                <a:sym typeface="Brill Bold"/>
              </a:defRPr>
            </a:pPr>
            <a:r>
              <a:t> aktivisme tilpasset den moderne tid!</a:t>
            </a:r>
          </a:p>
        </p:txBody>
      </p:sp>
      <p:pic>
        <p:nvPicPr>
          <p:cNvPr id="236" name="Image" descr="Image"/>
          <p:cNvPicPr>
            <a:picLocks noChangeAspect="1"/>
          </p:cNvPicPr>
          <p:nvPr/>
        </p:nvPicPr>
        <p:blipFill>
          <a:blip r:embed="rId3"/>
          <a:srcRect/>
          <a:stretch>
            <a:fillRect/>
          </a:stretch>
        </p:blipFill>
        <p:spPr>
          <a:xfrm>
            <a:off x="723286" y="636768"/>
            <a:ext cx="3251201" cy="3314701"/>
          </a:xfrm>
          <a:prstGeom prst="rect">
            <a:avLst/>
          </a:prstGeom>
          <a:ln w="88900">
            <a:miter lim="400000"/>
          </a:ln>
        </p:spPr>
      </p:pic>
      <p:pic>
        <p:nvPicPr>
          <p:cNvPr id="237" name="Image" descr="Image"/>
          <p:cNvPicPr>
            <a:picLocks noChangeAspect="1"/>
          </p:cNvPicPr>
          <p:nvPr/>
        </p:nvPicPr>
        <p:blipFill>
          <a:blip r:embed="rId4"/>
          <a:srcRect l="210" t="109" r="254" b="104"/>
          <a:stretch>
            <a:fillRect/>
          </a:stretch>
        </p:blipFill>
        <p:spPr>
          <a:xfrm>
            <a:off x="722096" y="4823338"/>
            <a:ext cx="3253582" cy="4036220"/>
          </a:xfrm>
          <a:custGeom>
            <a:avLst/>
            <a:gdLst/>
            <a:ahLst/>
            <a:cxnLst>
              <a:cxn ang="0">
                <a:pos x="wd2" y="hd2"/>
              </a:cxn>
              <a:cxn ang="5400000">
                <a:pos x="wd2" y="hd2"/>
              </a:cxn>
              <a:cxn ang="10800000">
                <a:pos x="wd2" y="hd2"/>
              </a:cxn>
              <a:cxn ang="16200000">
                <a:pos x="wd2" y="hd2"/>
              </a:cxn>
            </a:cxnLst>
            <a:rect l="0" t="0" r="r" b="b"/>
            <a:pathLst>
              <a:path w="21600" h="21600" extrusionOk="0">
                <a:moveTo>
                  <a:pt x="10821" y="0"/>
                </a:moveTo>
                <a:cubicBezTo>
                  <a:pt x="9686" y="17"/>
                  <a:pt x="9131" y="44"/>
                  <a:pt x="9143" y="85"/>
                </a:cubicBezTo>
                <a:cubicBezTo>
                  <a:pt x="9160" y="145"/>
                  <a:pt x="8751" y="295"/>
                  <a:pt x="8234" y="418"/>
                </a:cubicBezTo>
                <a:cubicBezTo>
                  <a:pt x="4912" y="1210"/>
                  <a:pt x="2170" y="3613"/>
                  <a:pt x="906" y="6843"/>
                </a:cubicBezTo>
                <a:cubicBezTo>
                  <a:pt x="724" y="7310"/>
                  <a:pt x="542" y="7737"/>
                  <a:pt x="501" y="7790"/>
                </a:cubicBezTo>
                <a:cubicBezTo>
                  <a:pt x="460" y="7844"/>
                  <a:pt x="404" y="8117"/>
                  <a:pt x="377" y="8396"/>
                </a:cubicBezTo>
                <a:cubicBezTo>
                  <a:pt x="322" y="8957"/>
                  <a:pt x="246" y="9112"/>
                  <a:pt x="71" y="9024"/>
                </a:cubicBezTo>
                <a:cubicBezTo>
                  <a:pt x="43" y="9010"/>
                  <a:pt x="19" y="9392"/>
                  <a:pt x="0" y="10080"/>
                </a:cubicBezTo>
                <a:cubicBezTo>
                  <a:pt x="17" y="10752"/>
                  <a:pt x="38" y="11235"/>
                  <a:pt x="61" y="11246"/>
                </a:cubicBezTo>
                <a:cubicBezTo>
                  <a:pt x="119" y="11275"/>
                  <a:pt x="212" y="11698"/>
                  <a:pt x="266" y="12187"/>
                </a:cubicBezTo>
                <a:cubicBezTo>
                  <a:pt x="393" y="13330"/>
                  <a:pt x="534" y="14263"/>
                  <a:pt x="588" y="14315"/>
                </a:cubicBezTo>
                <a:cubicBezTo>
                  <a:pt x="602" y="14329"/>
                  <a:pt x="620" y="14373"/>
                  <a:pt x="630" y="14415"/>
                </a:cubicBezTo>
                <a:cubicBezTo>
                  <a:pt x="724" y="14834"/>
                  <a:pt x="2198" y="17213"/>
                  <a:pt x="2796" y="17911"/>
                </a:cubicBezTo>
                <a:cubicBezTo>
                  <a:pt x="4172" y="19519"/>
                  <a:pt x="6311" y="20781"/>
                  <a:pt x="8405" y="21218"/>
                </a:cubicBezTo>
                <a:cubicBezTo>
                  <a:pt x="8897" y="21320"/>
                  <a:pt x="9286" y="21453"/>
                  <a:pt x="9269" y="21513"/>
                </a:cubicBezTo>
                <a:cubicBezTo>
                  <a:pt x="9257" y="21554"/>
                  <a:pt x="9808" y="21582"/>
                  <a:pt x="10940" y="21600"/>
                </a:cubicBezTo>
                <a:cubicBezTo>
                  <a:pt x="12105" y="21583"/>
                  <a:pt x="12714" y="21557"/>
                  <a:pt x="12687" y="21521"/>
                </a:cubicBezTo>
                <a:cubicBezTo>
                  <a:pt x="12644" y="21465"/>
                  <a:pt x="12683" y="21401"/>
                  <a:pt x="12773" y="21379"/>
                </a:cubicBezTo>
                <a:cubicBezTo>
                  <a:pt x="14735" y="20915"/>
                  <a:pt x="16265" y="20207"/>
                  <a:pt x="17558" y="19164"/>
                </a:cubicBezTo>
                <a:cubicBezTo>
                  <a:pt x="19477" y="17616"/>
                  <a:pt x="20878" y="15266"/>
                  <a:pt x="21281" y="12913"/>
                </a:cubicBezTo>
                <a:cubicBezTo>
                  <a:pt x="21361" y="12446"/>
                  <a:pt x="21476" y="11984"/>
                  <a:pt x="21539" y="11887"/>
                </a:cubicBezTo>
                <a:cubicBezTo>
                  <a:pt x="21562" y="11852"/>
                  <a:pt x="21582" y="11425"/>
                  <a:pt x="21600" y="10847"/>
                </a:cubicBezTo>
                <a:cubicBezTo>
                  <a:pt x="21582" y="10273"/>
                  <a:pt x="21562" y="9848"/>
                  <a:pt x="21539" y="9812"/>
                </a:cubicBezTo>
                <a:cubicBezTo>
                  <a:pt x="21476" y="9716"/>
                  <a:pt x="21361" y="9253"/>
                  <a:pt x="21281" y="8787"/>
                </a:cubicBezTo>
                <a:cubicBezTo>
                  <a:pt x="20574" y="4659"/>
                  <a:pt x="17229" y="1216"/>
                  <a:pt x="13071" y="333"/>
                </a:cubicBezTo>
                <a:cubicBezTo>
                  <a:pt x="12721" y="259"/>
                  <a:pt x="12451" y="148"/>
                  <a:pt x="12468" y="87"/>
                </a:cubicBezTo>
                <a:cubicBezTo>
                  <a:pt x="12480" y="45"/>
                  <a:pt x="11947" y="18"/>
                  <a:pt x="10821" y="0"/>
                </a:cubicBezTo>
                <a:close/>
              </a:path>
            </a:pathLst>
          </a:custGeom>
          <a:ln w="88900">
            <a:miter lim="400000"/>
          </a:ln>
        </p:spPr>
      </p:pic>
      <p:sp>
        <p:nvSpPr>
          <p:cNvPr id="238" name="Jamāl al-Dīn al-Afghānī (1838-1897)"/>
          <p:cNvSpPr txBox="1"/>
          <p:nvPr/>
        </p:nvSpPr>
        <p:spPr>
          <a:xfrm>
            <a:off x="99795" y="4187251"/>
            <a:ext cx="4498184" cy="400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Brill Roman"/>
                <a:ea typeface="Brill Roman"/>
                <a:cs typeface="Brill Roman"/>
                <a:sym typeface="Brill Roman"/>
              </a:defRPr>
            </a:lvl1pPr>
          </a:lstStyle>
          <a:p>
            <a:r>
              <a:t>Jamāl al-Dīn al-Afghānī (1838-1897)</a:t>
            </a:r>
          </a:p>
        </p:txBody>
      </p:sp>
      <p:sp>
        <p:nvSpPr>
          <p:cNvPr id="239" name="Sulṭān ʿAbd ül-Ḥamīd Ⅱ (r. 1876-1909)"/>
          <p:cNvSpPr txBox="1"/>
          <p:nvPr/>
        </p:nvSpPr>
        <p:spPr>
          <a:xfrm>
            <a:off x="99795" y="9095340"/>
            <a:ext cx="4498184" cy="4003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defRPr sz="2400">
                <a:solidFill>
                  <a:srgbClr val="51504D"/>
                </a:solidFill>
                <a:latin typeface="Brill Roman"/>
                <a:ea typeface="Brill Roman"/>
                <a:cs typeface="Brill Roman"/>
                <a:sym typeface="Brill Roman"/>
              </a:defRPr>
            </a:lvl1pPr>
          </a:lstStyle>
          <a:p>
            <a:r>
              <a:t>Sulṭān ʿAbd ül-Ḥamīd Ⅱ (r. 1876-1909)</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3" name="Cover_of_the_second_issue_of_al-Manar_magazine,_1899.jpg" descr="Cover_of_the_second_issue_of_al-Manar_magazine,_1899.jpg"/>
          <p:cNvPicPr>
            <a:picLocks noChangeAspect="1"/>
          </p:cNvPicPr>
          <p:nvPr/>
        </p:nvPicPr>
        <p:blipFill>
          <a:blip r:embed="rId3"/>
          <a:stretch>
            <a:fillRect/>
          </a:stretch>
        </p:blipFill>
        <p:spPr>
          <a:xfrm>
            <a:off x="6756893" y="-1"/>
            <a:ext cx="5519280" cy="9753601"/>
          </a:xfrm>
          <a:prstGeom prst="rect">
            <a:avLst/>
          </a:prstGeom>
          <a:ln w="88900">
            <a:miter lim="400000"/>
          </a:ln>
        </p:spPr>
      </p:pic>
      <p:sp>
        <p:nvSpPr>
          <p:cNvPr id="244" name="Tidskriftet…"/>
          <p:cNvSpPr txBox="1"/>
          <p:nvPr/>
        </p:nvSpPr>
        <p:spPr>
          <a:xfrm>
            <a:off x="1269536" y="457200"/>
            <a:ext cx="4056726" cy="3704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defTabSz="297179">
              <a:defRPr sz="4680">
                <a:solidFill>
                  <a:srgbClr val="51504D"/>
                </a:solidFill>
                <a:latin typeface="Brill Roman"/>
                <a:ea typeface="Brill Roman"/>
                <a:cs typeface="Brill Roman"/>
                <a:sym typeface="Brill Roman"/>
              </a:defRPr>
            </a:pPr>
            <a:r>
              <a:t>Tidskriftet</a:t>
            </a:r>
          </a:p>
          <a:p>
            <a:pPr defTabSz="297179">
              <a:defRPr sz="4680">
                <a:solidFill>
                  <a:srgbClr val="51504D"/>
                </a:solidFill>
                <a:latin typeface="Brill Roman"/>
                <a:ea typeface="Brill Roman"/>
                <a:cs typeface="Brill Roman"/>
                <a:sym typeface="Brill Roman"/>
              </a:defRPr>
            </a:pPr>
            <a:r>
              <a:t>«al-Manār»</a:t>
            </a:r>
          </a:p>
          <a:p>
            <a:pPr defTabSz="297179">
              <a:defRPr sz="4680">
                <a:solidFill>
                  <a:srgbClr val="51504D"/>
                </a:solidFill>
                <a:latin typeface="Brill Roman"/>
                <a:ea typeface="Brill Roman"/>
                <a:cs typeface="Brill Roman"/>
                <a:sym typeface="Brill Roman"/>
              </a:defRPr>
            </a:pPr>
            <a:r>
              <a:t>(«Fyret»)</a:t>
            </a:r>
          </a:p>
          <a:p>
            <a:pPr defTabSz="297179">
              <a:defRPr sz="4680">
                <a:solidFill>
                  <a:srgbClr val="51504D"/>
                </a:solidFill>
                <a:latin typeface="Brill Roman"/>
                <a:ea typeface="Brill Roman"/>
                <a:cs typeface="Brill Roman"/>
                <a:sym typeface="Brill Roman"/>
              </a:defRPr>
            </a:pPr>
            <a:r>
              <a:t>1898-1935</a:t>
            </a:r>
          </a:p>
          <a:p>
            <a:pPr defTabSz="297179">
              <a:defRPr sz="4680">
                <a:solidFill>
                  <a:srgbClr val="51504D"/>
                </a:solidFill>
                <a:latin typeface="Brill Roman"/>
                <a:ea typeface="Brill Roman"/>
                <a:cs typeface="Brill Roman"/>
                <a:sym typeface="Brill Roman"/>
              </a:defRPr>
            </a:pPr>
            <a:r>
              <a:t>utg. Rashīd Riḍā</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8" name="Table 1"/>
          <p:cNvGraphicFramePr/>
          <p:nvPr/>
        </p:nvGraphicFramePr>
        <p:xfrm>
          <a:off x="895867" y="3086100"/>
          <a:ext cx="11225766" cy="5118100"/>
        </p:xfrm>
        <a:graphic>
          <a:graphicData uri="http://schemas.openxmlformats.org/drawingml/2006/table">
            <a:tbl>
              <a:tblPr>
                <a:tableStyleId>{CF821DB8-F4EB-4A41-A1BA-3FCAFE7338EE}</a:tableStyleId>
              </a:tblPr>
              <a:tblGrid>
                <a:gridCol w="5606533">
                  <a:extLst>
                    <a:ext uri="{9D8B030D-6E8A-4147-A177-3AD203B41FA5}">
                      <a16:colId xmlns:a16="http://schemas.microsoft.com/office/drawing/2014/main" val="20000"/>
                    </a:ext>
                  </a:extLst>
                </a:gridCol>
                <a:gridCol w="5606533">
                  <a:extLst>
                    <a:ext uri="{9D8B030D-6E8A-4147-A177-3AD203B41FA5}">
                      <a16:colId xmlns:a16="http://schemas.microsoft.com/office/drawing/2014/main" val="20001"/>
                    </a:ext>
                  </a:extLst>
                </a:gridCol>
              </a:tblGrid>
              <a:tr h="510540">
                <a:tc>
                  <a:txBody>
                    <a:bodyPr/>
                    <a:lstStyle/>
                    <a:p>
                      <a:pPr defTabSz="914400">
                        <a:tabLst>
                          <a:tab pos="1295400" algn="l"/>
                        </a:tabLst>
                        <a:defRPr>
                          <a:solidFill>
                            <a:srgbClr val="000000"/>
                          </a:solidFill>
                        </a:defRPr>
                      </a:pPr>
                      <a:r>
                        <a:rPr sz="2600" u="sng">
                          <a:latin typeface="Brill Bold"/>
                          <a:ea typeface="Brill Bold"/>
                          <a:cs typeface="Brill Bold"/>
                          <a:sym typeface="Brill Bold"/>
                        </a:rPr>
                        <a:t>al-Nahḍa</a:t>
                      </a:r>
                    </a:p>
                  </a:txBody>
                  <a:tcPr marL="50800" marR="50800" marT="50800" marB="50800" anchor="ctr" horzOverflow="overflow">
                    <a:lnL w="12700">
                      <a:solidFill>
                        <a:srgbClr val="CBCBCB"/>
                      </a:solidFill>
                      <a:miter lim="400000"/>
                    </a:lnL>
                    <a:lnT w="12700">
                      <a:solidFill>
                        <a:srgbClr val="CBCBCB"/>
                      </a:solidFill>
                      <a:miter lim="400000"/>
                    </a:lnT>
                  </a:tcPr>
                </a:tc>
                <a:tc>
                  <a:txBody>
                    <a:bodyPr/>
                    <a:lstStyle/>
                    <a:p>
                      <a:pPr defTabSz="914400">
                        <a:tabLst>
                          <a:tab pos="1295400" algn="l"/>
                        </a:tabLst>
                        <a:defRPr>
                          <a:solidFill>
                            <a:srgbClr val="000000"/>
                          </a:solidFill>
                        </a:defRPr>
                      </a:pPr>
                      <a:r>
                        <a:rPr sz="2600" u="sng">
                          <a:latin typeface="Brill Bold"/>
                          <a:ea typeface="Brill Bold"/>
                          <a:cs typeface="Brill Bold"/>
                          <a:sym typeface="Brill Bold"/>
                        </a:rPr>
                        <a:t>islamsk modernisme</a:t>
                      </a:r>
                    </a:p>
                  </a:txBody>
                  <a:tcPr marL="50800" marR="50800" marT="50800" marB="50800" anchor="ctr" horzOverflow="overflow">
                    <a:lnR w="12700">
                      <a:solidFill>
                        <a:srgbClr val="CBCBCB"/>
                      </a:solidFill>
                      <a:miter lim="400000"/>
                    </a:lnR>
                    <a:lnT w="12700">
                      <a:solidFill>
                        <a:srgbClr val="CBCBCB"/>
                      </a:solidFill>
                      <a:miter lim="400000"/>
                    </a:lnT>
                  </a:tcPr>
                </a:tc>
                <a:extLst>
                  <a:ext uri="{0D108BD9-81ED-4DB2-BD59-A6C34878D82A}">
                    <a16:rowId xmlns:a16="http://schemas.microsoft.com/office/drawing/2014/main" val="10000"/>
                  </a:ext>
                </a:extLst>
              </a:tr>
              <a:tr h="510540">
                <a:tc>
                  <a:txBody>
                    <a:bodyPr/>
                    <a:lstStyle/>
                    <a:p>
                      <a:pPr defTabSz="914400">
                        <a:tabLst>
                          <a:tab pos="1295400" algn="l"/>
                        </a:tabLst>
                        <a:defRPr>
                          <a:solidFill>
                            <a:srgbClr val="000000"/>
                          </a:solidFill>
                        </a:defRPr>
                      </a:pPr>
                      <a:r>
                        <a:rPr sz="2600">
                          <a:latin typeface="Brill Italic"/>
                          <a:ea typeface="Brill Italic"/>
                          <a:cs typeface="Brill Italic"/>
                          <a:sym typeface="Brill Italic"/>
                        </a:rPr>
                        <a:t>fornuft: tenk selv! </a:t>
                      </a:r>
                    </a:p>
                  </a:txBody>
                  <a:tcPr marL="50800" marR="50800" marT="50800" marB="50800" anchor="ctr" horzOverflow="overflow">
                    <a:lnL w="12700">
                      <a:solidFill>
                        <a:srgbClr val="CBCBCB"/>
                      </a:solidFill>
                      <a:miter lim="400000"/>
                    </a:lnL>
                  </a:tcPr>
                </a:tc>
                <a:tc>
                  <a:txBody>
                    <a:bodyPr/>
                    <a:lstStyle/>
                    <a:p>
                      <a:pPr defTabSz="914400">
                        <a:tabLst>
                          <a:tab pos="1295400" algn="l"/>
                        </a:tabLst>
                        <a:defRPr sz="2600">
                          <a:solidFill>
                            <a:srgbClr val="000000"/>
                          </a:solidFill>
                          <a:latin typeface="Brill Roman"/>
                          <a:ea typeface="Brill Roman"/>
                          <a:cs typeface="Brill Roman"/>
                          <a:sym typeface="Brill Roman"/>
                        </a:defRPr>
                      </a:pPr>
                      <a:r>
                        <a:rPr>
                          <a:latin typeface="Brill Italic"/>
                          <a:ea typeface="Brill Italic"/>
                          <a:cs typeface="Brill Italic"/>
                          <a:sym typeface="Brill Italic"/>
                        </a:rPr>
                        <a:t>fornuft</a:t>
                      </a:r>
                      <a:r>
                        <a:t> &amp; religion: </a:t>
                      </a:r>
                      <a:r>
                        <a:rPr>
                          <a:latin typeface="Brill Italic"/>
                          <a:ea typeface="Brill Italic"/>
                          <a:cs typeface="Brill Italic"/>
                          <a:sym typeface="Brill Italic"/>
                        </a:rPr>
                        <a:t>tenk selv! </a:t>
                      </a:r>
                    </a:p>
                  </a:txBody>
                  <a:tcPr marL="50800" marR="50800" marT="50800" marB="50800" anchor="ctr" horzOverflow="overflow">
                    <a:lnR w="12700">
                      <a:solidFill>
                        <a:srgbClr val="CBCBCB"/>
                      </a:solidFill>
                      <a:miter lim="400000"/>
                    </a:lnR>
                  </a:tcPr>
                </a:tc>
                <a:extLst>
                  <a:ext uri="{0D108BD9-81ED-4DB2-BD59-A6C34878D82A}">
                    <a16:rowId xmlns:a16="http://schemas.microsoft.com/office/drawing/2014/main" val="10001"/>
                  </a:ext>
                </a:extLst>
              </a:tr>
              <a:tr h="510540">
                <a:tc>
                  <a:txBody>
                    <a:bodyPr/>
                    <a:lstStyle/>
                    <a:p>
                      <a:pPr defTabSz="914400">
                        <a:tabLst>
                          <a:tab pos="1295400" algn="l"/>
                        </a:tabLst>
                        <a:defRPr>
                          <a:solidFill>
                            <a:srgbClr val="000000"/>
                          </a:solidFill>
                        </a:defRPr>
                      </a:pPr>
                      <a:r>
                        <a:rPr sz="2600">
                          <a:latin typeface="Brill Italic"/>
                          <a:ea typeface="Brill Italic"/>
                          <a:cs typeface="Brill Italic"/>
                          <a:sym typeface="Brill Italic"/>
                        </a:rPr>
                        <a:t>mot blind tradisjon</a:t>
                      </a:r>
                    </a:p>
                  </a:txBody>
                  <a:tcPr marL="50800" marR="50800" marT="50800" marB="50800" anchor="ctr" horzOverflow="overflow">
                    <a:lnL w="12700">
                      <a:solidFill>
                        <a:srgbClr val="CBCBCB"/>
                      </a:solidFill>
                      <a:miter lim="400000"/>
                    </a:lnL>
                  </a:tcPr>
                </a:tc>
                <a:tc>
                  <a:txBody>
                    <a:bodyPr/>
                    <a:lstStyle/>
                    <a:p>
                      <a:pPr defTabSz="914400">
                        <a:tabLst>
                          <a:tab pos="1295400" algn="l"/>
                        </a:tabLst>
                        <a:defRPr>
                          <a:solidFill>
                            <a:srgbClr val="000000"/>
                          </a:solidFill>
                        </a:defRPr>
                      </a:pPr>
                      <a:r>
                        <a:rPr sz="2600">
                          <a:latin typeface="Brill Italic"/>
                          <a:ea typeface="Brill Italic"/>
                          <a:cs typeface="Brill Italic"/>
                          <a:sym typeface="Brill Italic"/>
                        </a:rPr>
                        <a:t>mot blind tradisjon</a:t>
                      </a:r>
                    </a:p>
                  </a:txBody>
                  <a:tcPr marL="50800" marR="50800" marT="50800" marB="50800" anchor="ctr" horzOverflow="overflow">
                    <a:lnR w="12700">
                      <a:solidFill>
                        <a:srgbClr val="CBCBCB"/>
                      </a:solidFill>
                      <a:miter lim="400000"/>
                    </a:lnR>
                  </a:tcPr>
                </a:tc>
                <a:extLst>
                  <a:ext uri="{0D108BD9-81ED-4DB2-BD59-A6C34878D82A}">
                    <a16:rowId xmlns:a16="http://schemas.microsoft.com/office/drawing/2014/main" val="10002"/>
                  </a:ext>
                </a:extLst>
              </a:tr>
              <a:tr h="510540">
                <a:tc>
                  <a:txBody>
                    <a:bodyPr/>
                    <a:lstStyle/>
                    <a:p>
                      <a:pPr defTabSz="914400">
                        <a:tabLst>
                          <a:tab pos="1295400" algn="l"/>
                        </a:tabLst>
                        <a:defRPr>
                          <a:solidFill>
                            <a:srgbClr val="000000"/>
                          </a:solidFill>
                        </a:defRPr>
                      </a:pPr>
                      <a:r>
                        <a:rPr sz="2600">
                          <a:latin typeface="Brill Italic"/>
                          <a:ea typeface="Brill Italic"/>
                          <a:cs typeface="Brill Italic"/>
                          <a:sym typeface="Brill Italic"/>
                        </a:rPr>
                        <a:t>rensing &amp; fornying </a:t>
                      </a:r>
                    </a:p>
                  </a:txBody>
                  <a:tcPr marL="50800" marR="50800" marT="50800" marB="50800" anchor="ctr" horzOverflow="overflow">
                    <a:lnL w="12700">
                      <a:solidFill>
                        <a:srgbClr val="CBCBCB"/>
                      </a:solidFill>
                      <a:miter lim="400000"/>
                    </a:lnL>
                  </a:tcPr>
                </a:tc>
                <a:tc>
                  <a:txBody>
                    <a:bodyPr/>
                    <a:lstStyle/>
                    <a:p>
                      <a:pPr defTabSz="914400">
                        <a:tabLst>
                          <a:tab pos="1295400" algn="l"/>
                        </a:tabLst>
                        <a:defRPr>
                          <a:solidFill>
                            <a:srgbClr val="000000"/>
                          </a:solidFill>
                        </a:defRPr>
                      </a:pPr>
                      <a:r>
                        <a:rPr sz="2600">
                          <a:latin typeface="Brill Italic"/>
                          <a:ea typeface="Brill Italic"/>
                          <a:cs typeface="Brill Italic"/>
                          <a:sym typeface="Brill Italic"/>
                        </a:rPr>
                        <a:t>rensing &amp; fornying </a:t>
                      </a:r>
                    </a:p>
                  </a:txBody>
                  <a:tcPr marL="50800" marR="50800" marT="50800" marB="50800" anchor="ctr" horzOverflow="overflow">
                    <a:lnR w="12700">
                      <a:solidFill>
                        <a:srgbClr val="CBCBCB"/>
                      </a:solidFill>
                      <a:miter lim="400000"/>
                    </a:lnR>
                  </a:tcPr>
                </a:tc>
                <a:extLst>
                  <a:ext uri="{0D108BD9-81ED-4DB2-BD59-A6C34878D82A}">
                    <a16:rowId xmlns:a16="http://schemas.microsoft.com/office/drawing/2014/main" val="10003"/>
                  </a:ext>
                </a:extLst>
              </a:tr>
              <a:tr h="510540">
                <a:tc>
                  <a:txBody>
                    <a:bodyPr/>
                    <a:lstStyle/>
                    <a:p>
                      <a:pPr defTabSz="914400">
                        <a:tabLst>
                          <a:tab pos="1295400" algn="l"/>
                        </a:tabLst>
                        <a:defRPr>
                          <a:solidFill>
                            <a:srgbClr val="000000"/>
                          </a:solidFill>
                        </a:defRPr>
                      </a:pPr>
                      <a:r>
                        <a:rPr sz="2600">
                          <a:latin typeface="Brill Italic"/>
                          <a:ea typeface="Brill Italic"/>
                          <a:cs typeface="Brill Italic"/>
                          <a:sym typeface="Brill Italic"/>
                        </a:rPr>
                        <a:t>lære av europeerne</a:t>
                      </a:r>
                    </a:p>
                  </a:txBody>
                  <a:tcPr marL="50800" marR="50800" marT="50800" marB="50800" anchor="ctr" horzOverflow="overflow">
                    <a:lnL w="12700">
                      <a:solidFill>
                        <a:srgbClr val="CBCBCB"/>
                      </a:solidFill>
                      <a:miter lim="400000"/>
                    </a:lnL>
                  </a:tcPr>
                </a:tc>
                <a:tc>
                  <a:txBody>
                    <a:bodyPr/>
                    <a:lstStyle/>
                    <a:p>
                      <a:pPr defTabSz="914400">
                        <a:tabLst>
                          <a:tab pos="1295400" algn="l"/>
                        </a:tabLst>
                        <a:defRPr sz="2600">
                          <a:solidFill>
                            <a:srgbClr val="000000"/>
                          </a:solidFill>
                          <a:latin typeface="Brill Roman"/>
                          <a:ea typeface="Brill Roman"/>
                          <a:cs typeface="Brill Roman"/>
                          <a:sym typeface="Brill Roman"/>
                        </a:defRPr>
                      </a:pPr>
                      <a:r>
                        <a:rPr>
                          <a:latin typeface="Brill Italic"/>
                          <a:ea typeface="Brill Italic"/>
                          <a:cs typeface="Brill Italic"/>
                          <a:sym typeface="Brill Italic"/>
                        </a:rPr>
                        <a:t>lære av europeerne</a:t>
                      </a:r>
                      <a:r>
                        <a:t> men ikke ukritisk</a:t>
                      </a:r>
                    </a:p>
                  </a:txBody>
                  <a:tcPr marL="50800" marR="50800" marT="50800" marB="50800" anchor="ctr" horzOverflow="overflow">
                    <a:lnR w="12700">
                      <a:solidFill>
                        <a:srgbClr val="CBCBCB"/>
                      </a:solidFill>
                      <a:miter lim="400000"/>
                    </a:lnR>
                  </a:tcPr>
                </a:tc>
                <a:extLst>
                  <a:ext uri="{0D108BD9-81ED-4DB2-BD59-A6C34878D82A}">
                    <a16:rowId xmlns:a16="http://schemas.microsoft.com/office/drawing/2014/main" val="10004"/>
                  </a:ext>
                </a:extLst>
              </a:tr>
              <a:tr h="510540">
                <a:tc>
                  <a:txBody>
                    <a:bodyPr/>
                    <a:lstStyle/>
                    <a:p>
                      <a:pPr defTabSz="914400">
                        <a:tabLst>
                          <a:tab pos="1295400" algn="l"/>
                        </a:tabLst>
                        <a:defRPr>
                          <a:solidFill>
                            <a:srgbClr val="000000"/>
                          </a:solidFill>
                        </a:defRPr>
                      </a:pPr>
                      <a:r>
                        <a:rPr sz="2600">
                          <a:latin typeface="Brill Roman"/>
                          <a:ea typeface="Brill Roman"/>
                          <a:cs typeface="Brill Roman"/>
                          <a:sym typeface="Brill Roman"/>
                        </a:rPr>
                        <a:t>vise seg jevnbyrdig med europeerne</a:t>
                      </a:r>
                    </a:p>
                  </a:txBody>
                  <a:tcPr marL="50800" marR="50800" marT="50800" marB="50800" anchor="ctr" horzOverflow="overflow">
                    <a:lnL w="12700">
                      <a:solidFill>
                        <a:srgbClr val="CBCBCB"/>
                      </a:solidFill>
                      <a:miter lim="400000"/>
                    </a:lnL>
                  </a:tcPr>
                </a:tc>
                <a:tc>
                  <a:txBody>
                    <a:bodyPr/>
                    <a:lstStyle/>
                    <a:p>
                      <a:pPr defTabSz="914400">
                        <a:tabLst>
                          <a:tab pos="1295400" algn="l"/>
                        </a:tabLst>
                        <a:defRPr>
                          <a:solidFill>
                            <a:srgbClr val="000000"/>
                          </a:solidFill>
                        </a:defRPr>
                      </a:pPr>
                      <a:r>
                        <a:rPr sz="2600">
                          <a:latin typeface="Brill Roman"/>
                          <a:ea typeface="Brill Roman"/>
                          <a:cs typeface="Brill Roman"/>
                          <a:sym typeface="Brill Roman"/>
                        </a:rPr>
                        <a:t>stå imot og slå tilbake europeerne</a:t>
                      </a:r>
                    </a:p>
                  </a:txBody>
                  <a:tcPr marL="50800" marR="50800" marT="50800" marB="50800" anchor="ctr" horzOverflow="overflow">
                    <a:lnR w="12700">
                      <a:solidFill>
                        <a:srgbClr val="CBCBCB"/>
                      </a:solidFill>
                      <a:miter lim="400000"/>
                    </a:lnR>
                  </a:tcPr>
                </a:tc>
                <a:extLst>
                  <a:ext uri="{0D108BD9-81ED-4DB2-BD59-A6C34878D82A}">
                    <a16:rowId xmlns:a16="http://schemas.microsoft.com/office/drawing/2014/main" val="10005"/>
                  </a:ext>
                </a:extLst>
              </a:tr>
              <a:tr h="510540">
                <a:tc>
                  <a:txBody>
                    <a:bodyPr/>
                    <a:lstStyle/>
                    <a:p>
                      <a:pPr defTabSz="914400">
                        <a:tabLst>
                          <a:tab pos="1295400" algn="l"/>
                        </a:tabLst>
                        <a:defRPr>
                          <a:solidFill>
                            <a:srgbClr val="000000"/>
                          </a:solidFill>
                        </a:defRPr>
                      </a:pPr>
                      <a:r>
                        <a:rPr sz="2600">
                          <a:latin typeface="Brill Italic"/>
                          <a:ea typeface="Brill Italic"/>
                          <a:cs typeface="Brill Italic"/>
                          <a:sym typeface="Brill Italic"/>
                        </a:rPr>
                        <a:t>nå et større publikum</a:t>
                      </a:r>
                    </a:p>
                  </a:txBody>
                  <a:tcPr marL="50800" marR="50800" marT="50800" marB="50800" anchor="ctr" horzOverflow="overflow">
                    <a:lnL w="12700">
                      <a:solidFill>
                        <a:srgbClr val="CBCBCB"/>
                      </a:solidFill>
                      <a:miter lim="400000"/>
                    </a:lnL>
                  </a:tcPr>
                </a:tc>
                <a:tc>
                  <a:txBody>
                    <a:bodyPr/>
                    <a:lstStyle/>
                    <a:p>
                      <a:pPr defTabSz="914400">
                        <a:tabLst>
                          <a:tab pos="1295400" algn="l"/>
                        </a:tabLst>
                        <a:defRPr>
                          <a:solidFill>
                            <a:srgbClr val="000000"/>
                          </a:solidFill>
                        </a:defRPr>
                      </a:pPr>
                      <a:r>
                        <a:rPr sz="2600">
                          <a:latin typeface="Brill Italic"/>
                          <a:ea typeface="Brill Italic"/>
                          <a:cs typeface="Brill Italic"/>
                          <a:sym typeface="Brill Italic"/>
                        </a:rPr>
                        <a:t>nå et større publikum</a:t>
                      </a:r>
                    </a:p>
                  </a:txBody>
                  <a:tcPr marL="50800" marR="50800" marT="50800" marB="50800" anchor="ctr" horzOverflow="overflow">
                    <a:lnR w="12700">
                      <a:solidFill>
                        <a:srgbClr val="CBCBCB"/>
                      </a:solidFill>
                      <a:miter lim="400000"/>
                    </a:lnR>
                  </a:tcPr>
                </a:tc>
                <a:extLst>
                  <a:ext uri="{0D108BD9-81ED-4DB2-BD59-A6C34878D82A}">
                    <a16:rowId xmlns:a16="http://schemas.microsoft.com/office/drawing/2014/main" val="10006"/>
                  </a:ext>
                </a:extLst>
              </a:tr>
              <a:tr h="510540">
                <a:tc>
                  <a:txBody>
                    <a:bodyPr/>
                    <a:lstStyle/>
                    <a:p>
                      <a:pPr defTabSz="914400">
                        <a:tabLst>
                          <a:tab pos="1295400" algn="l"/>
                        </a:tabLst>
                        <a:defRPr>
                          <a:solidFill>
                            <a:srgbClr val="000000"/>
                          </a:solidFill>
                        </a:defRPr>
                      </a:pPr>
                      <a:r>
                        <a:rPr sz="2600">
                          <a:latin typeface="Brill Italic"/>
                          <a:ea typeface="Brill Italic"/>
                          <a:cs typeface="Brill Italic"/>
                          <a:sym typeface="Brill Italic"/>
                        </a:rPr>
                        <a:t>utdanningsreform</a:t>
                      </a:r>
                    </a:p>
                  </a:txBody>
                  <a:tcPr marL="50800" marR="50800" marT="50800" marB="50800" anchor="ctr" horzOverflow="overflow">
                    <a:lnL w="12700">
                      <a:solidFill>
                        <a:srgbClr val="CBCBCB"/>
                      </a:solidFill>
                      <a:miter lim="400000"/>
                    </a:lnL>
                  </a:tcPr>
                </a:tc>
                <a:tc>
                  <a:txBody>
                    <a:bodyPr/>
                    <a:lstStyle/>
                    <a:p>
                      <a:pPr defTabSz="914400">
                        <a:tabLst>
                          <a:tab pos="1295400" algn="l"/>
                        </a:tabLst>
                        <a:defRPr>
                          <a:solidFill>
                            <a:srgbClr val="000000"/>
                          </a:solidFill>
                        </a:defRPr>
                      </a:pPr>
                      <a:r>
                        <a:rPr sz="2600">
                          <a:latin typeface="Brill Italic"/>
                          <a:ea typeface="Brill Italic"/>
                          <a:cs typeface="Brill Italic"/>
                          <a:sym typeface="Brill Italic"/>
                        </a:rPr>
                        <a:t>utdanningsreform</a:t>
                      </a:r>
                    </a:p>
                  </a:txBody>
                  <a:tcPr marL="50800" marR="50800" marT="50800" marB="50800" anchor="ctr" horzOverflow="overflow">
                    <a:lnR w="12700">
                      <a:solidFill>
                        <a:srgbClr val="CBCBCB"/>
                      </a:solidFill>
                      <a:miter lim="400000"/>
                    </a:lnR>
                  </a:tcPr>
                </a:tc>
                <a:extLst>
                  <a:ext uri="{0D108BD9-81ED-4DB2-BD59-A6C34878D82A}">
                    <a16:rowId xmlns:a16="http://schemas.microsoft.com/office/drawing/2014/main" val="10007"/>
                  </a:ext>
                </a:extLst>
              </a:tr>
              <a:tr h="510540">
                <a:tc>
                  <a:txBody>
                    <a:bodyPr/>
                    <a:lstStyle/>
                    <a:p>
                      <a:pPr defTabSz="914400">
                        <a:tabLst>
                          <a:tab pos="1295400" algn="l"/>
                        </a:tabLst>
                        <a:defRPr>
                          <a:solidFill>
                            <a:srgbClr val="000000"/>
                          </a:solidFill>
                        </a:defRPr>
                      </a:pPr>
                      <a:r>
                        <a:rPr sz="2600">
                          <a:latin typeface="Brill Roman"/>
                          <a:ea typeface="Brill Roman"/>
                          <a:cs typeface="Brill Roman"/>
                          <a:sym typeface="Brill Roman"/>
                        </a:rPr>
                        <a:t>fokus på språk &amp; litteratur</a:t>
                      </a:r>
                    </a:p>
                  </a:txBody>
                  <a:tcPr marL="50800" marR="50800" marT="50800" marB="50800" anchor="ctr" horzOverflow="overflow">
                    <a:lnL w="12700">
                      <a:solidFill>
                        <a:srgbClr val="CBCBCB"/>
                      </a:solidFill>
                      <a:miter lim="400000"/>
                    </a:lnL>
                  </a:tcPr>
                </a:tc>
                <a:tc>
                  <a:txBody>
                    <a:bodyPr/>
                    <a:lstStyle/>
                    <a:p>
                      <a:pPr defTabSz="914400">
                        <a:tabLst>
                          <a:tab pos="1295400" algn="l"/>
                        </a:tabLst>
                        <a:defRPr>
                          <a:solidFill>
                            <a:srgbClr val="000000"/>
                          </a:solidFill>
                        </a:defRPr>
                      </a:pPr>
                      <a:r>
                        <a:rPr sz="2600">
                          <a:latin typeface="Brill Roman"/>
                          <a:ea typeface="Brill Roman"/>
                          <a:cs typeface="Brill Roman"/>
                          <a:sym typeface="Brill Roman"/>
                        </a:rPr>
                        <a:t>fokus på religion, politikk, hverdag/moral</a:t>
                      </a:r>
                    </a:p>
                  </a:txBody>
                  <a:tcPr marL="50800" marR="50800" marT="50800" marB="50800" anchor="ctr" horzOverflow="overflow">
                    <a:lnR w="12700">
                      <a:solidFill>
                        <a:srgbClr val="CBCBCB"/>
                      </a:solidFill>
                      <a:miter lim="400000"/>
                    </a:lnR>
                  </a:tcPr>
                </a:tc>
                <a:extLst>
                  <a:ext uri="{0D108BD9-81ED-4DB2-BD59-A6C34878D82A}">
                    <a16:rowId xmlns:a16="http://schemas.microsoft.com/office/drawing/2014/main" val="10008"/>
                  </a:ext>
                </a:extLst>
              </a:tr>
              <a:tr h="510540">
                <a:tc>
                  <a:txBody>
                    <a:bodyPr/>
                    <a:lstStyle/>
                    <a:p>
                      <a:pPr defTabSz="914400">
                        <a:tabLst>
                          <a:tab pos="1295400" algn="l"/>
                        </a:tabLst>
                        <a:defRPr>
                          <a:solidFill>
                            <a:srgbClr val="000000"/>
                          </a:solidFill>
                        </a:defRPr>
                      </a:pPr>
                      <a:r>
                        <a:rPr sz="2600">
                          <a:latin typeface="Brill Roman"/>
                          <a:ea typeface="Brill Roman"/>
                          <a:cs typeface="Brill Roman"/>
                          <a:sym typeface="Brill Roman"/>
                        </a:rPr>
                        <a:t>mer ‹sekulær›</a:t>
                      </a:r>
                    </a:p>
                  </a:txBody>
                  <a:tcPr marL="50800" marR="50800" marT="50800" marB="50800" anchor="ctr" horzOverflow="overflow">
                    <a:lnL w="12700">
                      <a:solidFill>
                        <a:srgbClr val="CBCBCB"/>
                      </a:solidFill>
                      <a:miter lim="400000"/>
                    </a:lnL>
                    <a:lnB w="12700">
                      <a:solidFill>
                        <a:srgbClr val="CBCBCB"/>
                      </a:solidFill>
                      <a:miter lim="400000"/>
                    </a:lnB>
                  </a:tcPr>
                </a:tc>
                <a:tc>
                  <a:txBody>
                    <a:bodyPr/>
                    <a:lstStyle/>
                    <a:p>
                      <a:pPr defTabSz="914400">
                        <a:tabLst>
                          <a:tab pos="1295400" algn="l"/>
                        </a:tabLst>
                        <a:defRPr>
                          <a:solidFill>
                            <a:srgbClr val="000000"/>
                          </a:solidFill>
                        </a:defRPr>
                      </a:pPr>
                      <a:r>
                        <a:rPr sz="2600">
                          <a:latin typeface="Brill Roman"/>
                          <a:ea typeface="Brill Roman"/>
                          <a:cs typeface="Brill Roman"/>
                          <a:sym typeface="Brill Roman"/>
                        </a:rPr>
                        <a:t>mer ‹religiøs›</a:t>
                      </a:r>
                    </a:p>
                  </a:txBody>
                  <a:tcPr marL="50800" marR="50800" marT="50800" marB="50800" anchor="ctr" horzOverflow="overflow">
                    <a:lnR w="12700">
                      <a:solidFill>
                        <a:srgbClr val="CBCBCB"/>
                      </a:solidFill>
                      <a:miter lim="400000"/>
                    </a:lnR>
                    <a:lnB w="12700">
                      <a:solidFill>
                        <a:srgbClr val="CBCBCB"/>
                      </a:solidFill>
                      <a:miter lim="400000"/>
                    </a:lnB>
                  </a:tcPr>
                </a:tc>
                <a:extLst>
                  <a:ext uri="{0D108BD9-81ED-4DB2-BD59-A6C34878D82A}">
                    <a16:rowId xmlns:a16="http://schemas.microsoft.com/office/drawing/2014/main" val="10009"/>
                  </a:ext>
                </a:extLst>
              </a:tr>
            </a:tbl>
          </a:graphicData>
        </a:graphic>
      </p:graphicFrame>
      <p:sp>
        <p:nvSpPr>
          <p:cNvPr id="249" name="Nahḍa vs islamsk modernisme"/>
          <p:cNvSpPr txBox="1">
            <a:spLocks noGrp="1"/>
          </p:cNvSpPr>
          <p:nvPr>
            <p:ph type="title"/>
          </p:nvPr>
        </p:nvSpPr>
        <p:spPr>
          <a:xfrm>
            <a:off x="1136650" y="203200"/>
            <a:ext cx="10731500" cy="2540000"/>
          </a:xfrm>
          <a:prstGeom prst="rect">
            <a:avLst/>
          </a:prstGeom>
        </p:spPr>
        <p:txBody>
          <a:bodyPr/>
          <a:lstStyle/>
          <a:p>
            <a:r>
              <a:t>Nahḍa </a:t>
            </a:r>
            <a:r>
              <a:rPr>
                <a:latin typeface="Brill Italic"/>
                <a:ea typeface="Brill Italic"/>
                <a:cs typeface="Brill Italic"/>
                <a:sym typeface="Brill Italic"/>
              </a:rPr>
              <a:t>vs</a:t>
            </a:r>
            <a:r>
              <a:t> islamsk modernisme</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Nahḍa…"/>
          <p:cNvSpPr txBox="1">
            <a:spLocks noGrp="1"/>
          </p:cNvSpPr>
          <p:nvPr>
            <p:ph type="body" sz="half" idx="1"/>
          </p:nvPr>
        </p:nvSpPr>
        <p:spPr>
          <a:xfrm>
            <a:off x="3695293" y="1066800"/>
            <a:ext cx="5614214" cy="7620000"/>
          </a:xfrm>
          <a:prstGeom prst="rect">
            <a:avLst/>
          </a:prstGeom>
        </p:spPr>
        <p:txBody>
          <a:bodyPr/>
          <a:lstStyle/>
          <a:p>
            <a:pPr>
              <a:defRPr>
                <a:solidFill>
                  <a:srgbClr val="CBC8C2"/>
                </a:solidFill>
                <a:latin typeface="Brill Roman"/>
                <a:ea typeface="Brill Roman"/>
                <a:cs typeface="Brill Roman"/>
                <a:sym typeface="Brill Roman"/>
              </a:defRPr>
            </a:pPr>
            <a:r>
              <a:t>-Nahḍa</a:t>
            </a:r>
          </a:p>
          <a:p>
            <a:pPr>
              <a:defRPr>
                <a:solidFill>
                  <a:srgbClr val="CBC8C2"/>
                </a:solidFill>
                <a:latin typeface="Brill Roman"/>
                <a:ea typeface="Brill Roman"/>
                <a:cs typeface="Brill Roman"/>
                <a:sym typeface="Brill Roman"/>
              </a:defRPr>
            </a:pPr>
            <a:r>
              <a:t>islamsk modernisme</a:t>
            </a:r>
          </a:p>
          <a:p>
            <a:pPr>
              <a:defRPr>
                <a:latin typeface="Brill Roman"/>
                <a:ea typeface="Brill Roman"/>
                <a:cs typeface="Brill Roman"/>
                <a:sym typeface="Brill Roman"/>
              </a:defRPr>
            </a:pPr>
            <a:r>
              <a:t>‘ortodoksi’ i statlig régi</a:t>
            </a:r>
          </a:p>
          <a:p>
            <a:pPr>
              <a:defRPr>
                <a:solidFill>
                  <a:srgbClr val="868480"/>
                </a:solidFill>
                <a:latin typeface="Brill Roman"/>
                <a:ea typeface="Brill Roman"/>
                <a:cs typeface="Brill Roman"/>
                <a:sym typeface="Brill Roman"/>
              </a:defRPr>
            </a:pPr>
            <a:r>
              <a:t>konservative</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ulṭān ʿAbd ül-Ḥamīd Ⅱ…"/>
          <p:cNvSpPr txBox="1">
            <a:spLocks noGrp="1"/>
          </p:cNvSpPr>
          <p:nvPr>
            <p:ph type="title"/>
          </p:nvPr>
        </p:nvSpPr>
        <p:spPr>
          <a:prstGeom prst="rect">
            <a:avLst/>
          </a:prstGeom>
        </p:spPr>
        <p:txBody>
          <a:bodyPr/>
          <a:lstStyle/>
          <a:p>
            <a:pPr rtl="1">
              <a:defRPr/>
            </a:pPr>
            <a:r>
              <a:t>Sulṭān ʿAbd ül-Ḥamīd Ⅱ</a:t>
            </a:r>
          </a:p>
          <a:p>
            <a:pPr rtl="1">
              <a:defRPr/>
            </a:pPr>
            <a:r>
              <a:t>(r. 1876-1909)</a:t>
            </a:r>
          </a:p>
        </p:txBody>
      </p:sp>
      <p:sp>
        <p:nvSpPr>
          <p:cNvPr id="256" name="Fra osmansk (ʿos̱mānlılıḳ | عثمانلولق) til…"/>
          <p:cNvSpPr txBox="1">
            <a:spLocks noGrp="1"/>
          </p:cNvSpPr>
          <p:nvPr>
            <p:ph type="body" sz="half" idx="1"/>
          </p:nvPr>
        </p:nvSpPr>
        <p:spPr>
          <a:xfrm>
            <a:off x="5201683" y="3184451"/>
            <a:ext cx="7576290" cy="3768947"/>
          </a:xfrm>
          <a:prstGeom prst="rect">
            <a:avLst/>
          </a:prstGeom>
        </p:spPr>
        <p:txBody>
          <a:bodyPr/>
          <a:lstStyle/>
          <a:p>
            <a:r>
              <a:t>Fra </a:t>
            </a:r>
            <a:r>
              <a:rPr>
                <a:latin typeface="Brill Italic"/>
                <a:ea typeface="Brill Italic"/>
                <a:cs typeface="Brill Italic"/>
                <a:sym typeface="Brill Italic"/>
              </a:rPr>
              <a:t>osmansk</a:t>
            </a:r>
            <a:r>
              <a:t> (ʿos̱mānlılıḳ | </a:t>
            </a:r>
            <a:r>
              <a:rPr sz="2300">
                <a:latin typeface="Noto Nastaliq Urdu"/>
                <a:ea typeface="Noto Nastaliq Urdu"/>
                <a:cs typeface="Noto Nastaliq Urdu"/>
                <a:sym typeface="Noto Nastaliq Urdu"/>
              </a:rPr>
              <a:t>عثمانلولق</a:t>
            </a:r>
            <a:r>
              <a:t>) til</a:t>
            </a:r>
          </a:p>
          <a:p>
            <a:r>
              <a:rPr>
                <a:latin typeface="Brill Italic"/>
                <a:ea typeface="Brill Italic"/>
                <a:cs typeface="Brill Italic"/>
                <a:sym typeface="Brill Italic"/>
              </a:rPr>
              <a:t>osmansk=islamsk</a:t>
            </a:r>
            <a:r>
              <a:t> identitet</a:t>
            </a:r>
          </a:p>
        </p:txBody>
      </p:sp>
      <p:pic>
        <p:nvPicPr>
          <p:cNvPr id="257" name="Image" descr="Image"/>
          <p:cNvPicPr>
            <a:picLocks noChangeAspect="1"/>
          </p:cNvPicPr>
          <p:nvPr/>
        </p:nvPicPr>
        <p:blipFill>
          <a:blip r:embed="rId3"/>
          <a:srcRect l="210" t="109" r="254" b="104"/>
          <a:stretch>
            <a:fillRect/>
          </a:stretch>
        </p:blipFill>
        <p:spPr>
          <a:xfrm>
            <a:off x="797705" y="2858690"/>
            <a:ext cx="3253582" cy="4036220"/>
          </a:xfrm>
          <a:custGeom>
            <a:avLst/>
            <a:gdLst/>
            <a:ahLst/>
            <a:cxnLst>
              <a:cxn ang="0">
                <a:pos x="wd2" y="hd2"/>
              </a:cxn>
              <a:cxn ang="5400000">
                <a:pos x="wd2" y="hd2"/>
              </a:cxn>
              <a:cxn ang="10800000">
                <a:pos x="wd2" y="hd2"/>
              </a:cxn>
              <a:cxn ang="16200000">
                <a:pos x="wd2" y="hd2"/>
              </a:cxn>
            </a:cxnLst>
            <a:rect l="0" t="0" r="r" b="b"/>
            <a:pathLst>
              <a:path w="21600" h="21600" extrusionOk="0">
                <a:moveTo>
                  <a:pt x="10821" y="0"/>
                </a:moveTo>
                <a:cubicBezTo>
                  <a:pt x="9686" y="17"/>
                  <a:pt x="9131" y="44"/>
                  <a:pt x="9143" y="85"/>
                </a:cubicBezTo>
                <a:cubicBezTo>
                  <a:pt x="9160" y="145"/>
                  <a:pt x="8751" y="295"/>
                  <a:pt x="8234" y="418"/>
                </a:cubicBezTo>
                <a:cubicBezTo>
                  <a:pt x="4912" y="1210"/>
                  <a:pt x="2170" y="3613"/>
                  <a:pt x="906" y="6843"/>
                </a:cubicBezTo>
                <a:cubicBezTo>
                  <a:pt x="724" y="7310"/>
                  <a:pt x="542" y="7737"/>
                  <a:pt x="501" y="7790"/>
                </a:cubicBezTo>
                <a:cubicBezTo>
                  <a:pt x="460" y="7844"/>
                  <a:pt x="404" y="8117"/>
                  <a:pt x="377" y="8396"/>
                </a:cubicBezTo>
                <a:cubicBezTo>
                  <a:pt x="322" y="8957"/>
                  <a:pt x="246" y="9112"/>
                  <a:pt x="71" y="9024"/>
                </a:cubicBezTo>
                <a:cubicBezTo>
                  <a:pt x="43" y="9010"/>
                  <a:pt x="19" y="9392"/>
                  <a:pt x="0" y="10080"/>
                </a:cubicBezTo>
                <a:cubicBezTo>
                  <a:pt x="17" y="10752"/>
                  <a:pt x="38" y="11235"/>
                  <a:pt x="61" y="11246"/>
                </a:cubicBezTo>
                <a:cubicBezTo>
                  <a:pt x="119" y="11275"/>
                  <a:pt x="212" y="11698"/>
                  <a:pt x="266" y="12187"/>
                </a:cubicBezTo>
                <a:cubicBezTo>
                  <a:pt x="393" y="13330"/>
                  <a:pt x="534" y="14263"/>
                  <a:pt x="588" y="14315"/>
                </a:cubicBezTo>
                <a:cubicBezTo>
                  <a:pt x="602" y="14329"/>
                  <a:pt x="620" y="14373"/>
                  <a:pt x="630" y="14415"/>
                </a:cubicBezTo>
                <a:cubicBezTo>
                  <a:pt x="724" y="14834"/>
                  <a:pt x="2198" y="17213"/>
                  <a:pt x="2796" y="17911"/>
                </a:cubicBezTo>
                <a:cubicBezTo>
                  <a:pt x="4172" y="19519"/>
                  <a:pt x="6311" y="20781"/>
                  <a:pt x="8405" y="21218"/>
                </a:cubicBezTo>
                <a:cubicBezTo>
                  <a:pt x="8897" y="21320"/>
                  <a:pt x="9286" y="21453"/>
                  <a:pt x="9269" y="21513"/>
                </a:cubicBezTo>
                <a:cubicBezTo>
                  <a:pt x="9257" y="21554"/>
                  <a:pt x="9808" y="21582"/>
                  <a:pt x="10940" y="21600"/>
                </a:cubicBezTo>
                <a:cubicBezTo>
                  <a:pt x="12105" y="21583"/>
                  <a:pt x="12714" y="21557"/>
                  <a:pt x="12687" y="21521"/>
                </a:cubicBezTo>
                <a:cubicBezTo>
                  <a:pt x="12644" y="21465"/>
                  <a:pt x="12683" y="21401"/>
                  <a:pt x="12773" y="21379"/>
                </a:cubicBezTo>
                <a:cubicBezTo>
                  <a:pt x="14735" y="20915"/>
                  <a:pt x="16265" y="20207"/>
                  <a:pt x="17558" y="19164"/>
                </a:cubicBezTo>
                <a:cubicBezTo>
                  <a:pt x="19477" y="17616"/>
                  <a:pt x="20878" y="15266"/>
                  <a:pt x="21281" y="12913"/>
                </a:cubicBezTo>
                <a:cubicBezTo>
                  <a:pt x="21361" y="12446"/>
                  <a:pt x="21476" y="11984"/>
                  <a:pt x="21539" y="11887"/>
                </a:cubicBezTo>
                <a:cubicBezTo>
                  <a:pt x="21562" y="11852"/>
                  <a:pt x="21582" y="11425"/>
                  <a:pt x="21600" y="10847"/>
                </a:cubicBezTo>
                <a:cubicBezTo>
                  <a:pt x="21582" y="10273"/>
                  <a:pt x="21562" y="9848"/>
                  <a:pt x="21539" y="9812"/>
                </a:cubicBezTo>
                <a:cubicBezTo>
                  <a:pt x="21476" y="9716"/>
                  <a:pt x="21361" y="9253"/>
                  <a:pt x="21281" y="8787"/>
                </a:cubicBezTo>
                <a:cubicBezTo>
                  <a:pt x="20574" y="4659"/>
                  <a:pt x="17229" y="1216"/>
                  <a:pt x="13071" y="333"/>
                </a:cubicBezTo>
                <a:cubicBezTo>
                  <a:pt x="12721" y="259"/>
                  <a:pt x="12451" y="148"/>
                  <a:pt x="12468" y="87"/>
                </a:cubicBezTo>
                <a:cubicBezTo>
                  <a:pt x="12480" y="45"/>
                  <a:pt x="11947" y="18"/>
                  <a:pt x="10821" y="0"/>
                </a:cubicBezTo>
                <a:close/>
              </a:path>
            </a:pathLst>
          </a:custGeom>
          <a:ln w="889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Intellektuell basis"/>
          <p:cNvSpPr txBox="1">
            <a:spLocks noGrp="1"/>
          </p:cNvSpPr>
          <p:nvPr>
            <p:ph type="title"/>
          </p:nvPr>
        </p:nvSpPr>
        <p:spPr>
          <a:prstGeom prst="rect">
            <a:avLst/>
          </a:prstGeom>
        </p:spPr>
        <p:txBody>
          <a:bodyPr/>
          <a:lstStyle>
            <a:lvl1pPr rtl="1">
              <a:defRPr>
                <a:latin typeface="Amiri"/>
                <a:ea typeface="Amiri"/>
                <a:cs typeface="Amiri"/>
                <a:sym typeface="Amiri"/>
              </a:defRPr>
            </a:lvl1pPr>
          </a:lstStyle>
          <a:p>
            <a:r>
              <a:t>Intellektuell basis</a:t>
            </a:r>
          </a:p>
        </p:txBody>
      </p:sp>
      <p:sp>
        <p:nvSpPr>
          <p:cNvPr id="262" name="Vest: har vitenskap/teknikk…"/>
          <p:cNvSpPr txBox="1">
            <a:spLocks noGrp="1"/>
          </p:cNvSpPr>
          <p:nvPr>
            <p:ph type="body" sz="quarter" idx="1"/>
          </p:nvPr>
        </p:nvSpPr>
        <p:spPr>
          <a:xfrm>
            <a:off x="3602938" y="2992326"/>
            <a:ext cx="5798924" cy="3768948"/>
          </a:xfrm>
          <a:prstGeom prst="rect">
            <a:avLst/>
          </a:prstGeom>
        </p:spPr>
        <p:txBody>
          <a:bodyPr/>
          <a:lstStyle/>
          <a:p>
            <a:pPr>
              <a:defRPr>
                <a:latin typeface="Amiri"/>
                <a:ea typeface="Amiri"/>
                <a:cs typeface="Amiri"/>
                <a:sym typeface="Amiri"/>
              </a:defRPr>
            </a:pPr>
            <a:r>
              <a:t>Vest: har vitenskap/teknikk</a:t>
            </a:r>
          </a:p>
          <a:p>
            <a:pPr>
              <a:defRPr>
                <a:latin typeface="Amiri"/>
                <a:ea typeface="Amiri"/>
                <a:cs typeface="Amiri"/>
                <a:sym typeface="Amiri"/>
              </a:defRPr>
            </a:pPr>
            <a:r>
              <a:t>Øst: har sjel/religion</a:t>
            </a:r>
          </a:p>
        </p:txBody>
      </p:sp>
      <p:sp>
        <p:nvSpPr>
          <p:cNvPr id="263" name="Islam ikke lenger bare religion, men sivilisasjon"/>
          <p:cNvSpPr txBox="1"/>
          <p:nvPr/>
        </p:nvSpPr>
        <p:spPr>
          <a:xfrm>
            <a:off x="890158" y="6797040"/>
            <a:ext cx="11224484" cy="2023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marL="228600" indent="-228600" algn="l">
              <a:spcBef>
                <a:spcPts val="3600"/>
              </a:spcBef>
              <a:buSzPct val="100000"/>
              <a:buChar char="➡"/>
              <a:defRPr sz="4000" b="1">
                <a:solidFill>
                  <a:srgbClr val="51504D"/>
                </a:solidFill>
                <a:latin typeface="Amiri"/>
                <a:ea typeface="Amiri"/>
                <a:cs typeface="Amiri"/>
                <a:sym typeface="Amiri"/>
              </a:defRPr>
            </a:pPr>
            <a:r>
              <a:t>Islam ikke lenger bare religion, men </a:t>
            </a:r>
            <a:r>
              <a:rPr i="1"/>
              <a:t>sivilisasjon</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67" name="Image" descr="Image"/>
          <p:cNvPicPr>
            <a:picLocks noChangeAspect="1"/>
          </p:cNvPicPr>
          <p:nvPr/>
        </p:nvPicPr>
        <p:blipFill>
          <a:blip r:embed="rId3"/>
          <a:stretch>
            <a:fillRect/>
          </a:stretch>
        </p:blipFill>
        <p:spPr>
          <a:xfrm>
            <a:off x="192307" y="0"/>
            <a:ext cx="12620186" cy="9753600"/>
          </a:xfrm>
          <a:prstGeom prst="rect">
            <a:avLst/>
          </a:prstGeom>
          <a:ln w="889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 name="Image" descr="Image"/>
          <p:cNvPicPr>
            <a:picLocks noChangeAspect="1"/>
          </p:cNvPicPr>
          <p:nvPr/>
        </p:nvPicPr>
        <p:blipFill>
          <a:blip r:embed="rId3">
            <a:alphaModFix amt="31050"/>
          </a:blip>
          <a:srcRect l="210" t="109" r="254" b="104"/>
          <a:stretch>
            <a:fillRect/>
          </a:stretch>
        </p:blipFill>
        <p:spPr>
          <a:xfrm>
            <a:off x="-20128" y="-26727"/>
            <a:ext cx="3253582" cy="4036220"/>
          </a:xfrm>
          <a:custGeom>
            <a:avLst/>
            <a:gdLst/>
            <a:ahLst/>
            <a:cxnLst>
              <a:cxn ang="0">
                <a:pos x="wd2" y="hd2"/>
              </a:cxn>
              <a:cxn ang="5400000">
                <a:pos x="wd2" y="hd2"/>
              </a:cxn>
              <a:cxn ang="10800000">
                <a:pos x="wd2" y="hd2"/>
              </a:cxn>
              <a:cxn ang="16200000">
                <a:pos x="wd2" y="hd2"/>
              </a:cxn>
            </a:cxnLst>
            <a:rect l="0" t="0" r="r" b="b"/>
            <a:pathLst>
              <a:path w="21600" h="21600" extrusionOk="0">
                <a:moveTo>
                  <a:pt x="10821" y="0"/>
                </a:moveTo>
                <a:cubicBezTo>
                  <a:pt x="9686" y="17"/>
                  <a:pt x="9131" y="44"/>
                  <a:pt x="9143" y="85"/>
                </a:cubicBezTo>
                <a:cubicBezTo>
                  <a:pt x="9160" y="145"/>
                  <a:pt x="8751" y="295"/>
                  <a:pt x="8234" y="418"/>
                </a:cubicBezTo>
                <a:cubicBezTo>
                  <a:pt x="4912" y="1210"/>
                  <a:pt x="2170" y="3613"/>
                  <a:pt x="906" y="6843"/>
                </a:cubicBezTo>
                <a:cubicBezTo>
                  <a:pt x="724" y="7310"/>
                  <a:pt x="542" y="7737"/>
                  <a:pt x="501" y="7790"/>
                </a:cubicBezTo>
                <a:cubicBezTo>
                  <a:pt x="460" y="7844"/>
                  <a:pt x="404" y="8117"/>
                  <a:pt x="377" y="8396"/>
                </a:cubicBezTo>
                <a:cubicBezTo>
                  <a:pt x="322" y="8957"/>
                  <a:pt x="246" y="9112"/>
                  <a:pt x="71" y="9024"/>
                </a:cubicBezTo>
                <a:cubicBezTo>
                  <a:pt x="43" y="9010"/>
                  <a:pt x="19" y="9392"/>
                  <a:pt x="0" y="10080"/>
                </a:cubicBezTo>
                <a:cubicBezTo>
                  <a:pt x="17" y="10752"/>
                  <a:pt x="38" y="11235"/>
                  <a:pt x="61" y="11246"/>
                </a:cubicBezTo>
                <a:cubicBezTo>
                  <a:pt x="119" y="11275"/>
                  <a:pt x="212" y="11698"/>
                  <a:pt x="266" y="12187"/>
                </a:cubicBezTo>
                <a:cubicBezTo>
                  <a:pt x="393" y="13330"/>
                  <a:pt x="534" y="14263"/>
                  <a:pt x="588" y="14315"/>
                </a:cubicBezTo>
                <a:cubicBezTo>
                  <a:pt x="602" y="14329"/>
                  <a:pt x="620" y="14373"/>
                  <a:pt x="630" y="14415"/>
                </a:cubicBezTo>
                <a:cubicBezTo>
                  <a:pt x="724" y="14834"/>
                  <a:pt x="2198" y="17213"/>
                  <a:pt x="2796" y="17911"/>
                </a:cubicBezTo>
                <a:cubicBezTo>
                  <a:pt x="4172" y="19519"/>
                  <a:pt x="6311" y="20781"/>
                  <a:pt x="8405" y="21218"/>
                </a:cubicBezTo>
                <a:cubicBezTo>
                  <a:pt x="8897" y="21320"/>
                  <a:pt x="9286" y="21453"/>
                  <a:pt x="9269" y="21513"/>
                </a:cubicBezTo>
                <a:cubicBezTo>
                  <a:pt x="9257" y="21554"/>
                  <a:pt x="9808" y="21582"/>
                  <a:pt x="10940" y="21600"/>
                </a:cubicBezTo>
                <a:cubicBezTo>
                  <a:pt x="12105" y="21583"/>
                  <a:pt x="12714" y="21557"/>
                  <a:pt x="12687" y="21521"/>
                </a:cubicBezTo>
                <a:cubicBezTo>
                  <a:pt x="12644" y="21465"/>
                  <a:pt x="12683" y="21401"/>
                  <a:pt x="12773" y="21379"/>
                </a:cubicBezTo>
                <a:cubicBezTo>
                  <a:pt x="14735" y="20915"/>
                  <a:pt x="16265" y="20207"/>
                  <a:pt x="17558" y="19164"/>
                </a:cubicBezTo>
                <a:cubicBezTo>
                  <a:pt x="19477" y="17616"/>
                  <a:pt x="20878" y="15266"/>
                  <a:pt x="21281" y="12913"/>
                </a:cubicBezTo>
                <a:cubicBezTo>
                  <a:pt x="21361" y="12446"/>
                  <a:pt x="21476" y="11984"/>
                  <a:pt x="21539" y="11887"/>
                </a:cubicBezTo>
                <a:cubicBezTo>
                  <a:pt x="21562" y="11852"/>
                  <a:pt x="21582" y="11425"/>
                  <a:pt x="21600" y="10847"/>
                </a:cubicBezTo>
                <a:cubicBezTo>
                  <a:pt x="21582" y="10273"/>
                  <a:pt x="21562" y="9848"/>
                  <a:pt x="21539" y="9812"/>
                </a:cubicBezTo>
                <a:cubicBezTo>
                  <a:pt x="21476" y="9716"/>
                  <a:pt x="21361" y="9253"/>
                  <a:pt x="21281" y="8787"/>
                </a:cubicBezTo>
                <a:cubicBezTo>
                  <a:pt x="20574" y="4659"/>
                  <a:pt x="17229" y="1216"/>
                  <a:pt x="13071" y="333"/>
                </a:cubicBezTo>
                <a:cubicBezTo>
                  <a:pt x="12721" y="259"/>
                  <a:pt x="12451" y="148"/>
                  <a:pt x="12468" y="87"/>
                </a:cubicBezTo>
                <a:cubicBezTo>
                  <a:pt x="12480" y="45"/>
                  <a:pt x="11947" y="18"/>
                  <a:pt x="10821" y="0"/>
                </a:cubicBezTo>
                <a:close/>
              </a:path>
            </a:pathLst>
          </a:custGeom>
          <a:ln w="88900">
            <a:miter lim="400000"/>
          </a:ln>
        </p:spPr>
      </p:pic>
      <p:sp>
        <p:nvSpPr>
          <p:cNvPr id="272" name="ʿAbd ül-Ḥamīd Ⅱ"/>
          <p:cNvSpPr txBox="1">
            <a:spLocks noGrp="1"/>
          </p:cNvSpPr>
          <p:nvPr>
            <p:ph type="title"/>
          </p:nvPr>
        </p:nvSpPr>
        <p:spPr>
          <a:prstGeom prst="rect">
            <a:avLst/>
          </a:prstGeom>
        </p:spPr>
        <p:txBody>
          <a:bodyPr/>
          <a:lstStyle>
            <a:lvl1pPr rtl="1">
              <a:defRPr/>
            </a:lvl1pPr>
          </a:lstStyle>
          <a:p>
            <a:r>
              <a:t>ʿAbd ül-Ḥamīd Ⅱ</a:t>
            </a:r>
          </a:p>
        </p:txBody>
      </p:sp>
      <p:sp>
        <p:nvSpPr>
          <p:cNvPr id="273" name="Kalifat gjenopplivet (for å øke legitimitet internt og støtte eksternt)…"/>
          <p:cNvSpPr txBox="1">
            <a:spLocks noGrp="1"/>
          </p:cNvSpPr>
          <p:nvPr>
            <p:ph type="body" idx="1"/>
          </p:nvPr>
        </p:nvSpPr>
        <p:spPr>
          <a:xfrm>
            <a:off x="2708318" y="2768600"/>
            <a:ext cx="10464801" cy="5740400"/>
          </a:xfrm>
          <a:prstGeom prst="rect">
            <a:avLst/>
          </a:prstGeom>
        </p:spPr>
        <p:txBody>
          <a:bodyPr/>
          <a:lstStyle/>
          <a:p>
            <a:pPr marL="203454" indent="-203454" defTabSz="406908">
              <a:spcBef>
                <a:spcPts val="3200"/>
              </a:spcBef>
              <a:defRPr sz="3204"/>
            </a:pPr>
            <a:r>
              <a:rPr>
                <a:latin typeface="Brill Bold"/>
                <a:ea typeface="Brill Bold"/>
                <a:cs typeface="Brill Bold"/>
                <a:sym typeface="Brill Bold"/>
              </a:rPr>
              <a:t>Kalifat</a:t>
            </a:r>
            <a:r>
              <a:t> gjenopplivet (for å øke legitimitet internt og støtte eksternt)</a:t>
            </a:r>
          </a:p>
          <a:p>
            <a:pPr marL="203454" indent="-203454" defTabSz="406908">
              <a:spcBef>
                <a:spcPts val="3200"/>
              </a:spcBef>
              <a:defRPr sz="3204"/>
            </a:pPr>
            <a:r>
              <a:rPr>
                <a:latin typeface="Brill Bold"/>
                <a:ea typeface="Brill Bold"/>
                <a:cs typeface="Brill Bold"/>
                <a:sym typeface="Brill Bold"/>
              </a:rPr>
              <a:t>Staten mer involvert på det religiøse felt</a:t>
            </a:r>
            <a:r>
              <a:t>:</a:t>
            </a:r>
          </a:p>
          <a:p>
            <a:pPr marL="712088" lvl="1" indent="-203454" defTabSz="406908">
              <a:spcBef>
                <a:spcPts val="3200"/>
              </a:spcBef>
              <a:buSzPct val="100000"/>
              <a:defRPr sz="3204"/>
            </a:pPr>
            <a:r>
              <a:t>statlig oppsyn på islamske institusjoner</a:t>
            </a:r>
          </a:p>
          <a:p>
            <a:pPr marL="712088" lvl="1" indent="-203454" defTabSz="406908">
              <a:spcBef>
                <a:spcPts val="3200"/>
              </a:spcBef>
              <a:buSzPct val="100000"/>
              <a:defRPr sz="3204"/>
            </a:pPr>
            <a:r>
              <a:t>muslimske lærde ansettes i forvaltningen</a:t>
            </a:r>
          </a:p>
          <a:p>
            <a:pPr marL="712088" lvl="1" indent="-203454" defTabSz="406908">
              <a:spcBef>
                <a:spcPts val="3200"/>
              </a:spcBef>
              <a:buSzPct val="100000"/>
              <a:defRPr sz="3204"/>
            </a:pPr>
            <a:r>
              <a:t>støtter publisering av Qurʾān og sunnī-‹ortodokse› tekster</a:t>
            </a:r>
          </a:p>
          <a:p>
            <a:pPr marL="712088" lvl="1" indent="-203454" defTabSz="406908">
              <a:spcBef>
                <a:spcPts val="3200"/>
              </a:spcBef>
              <a:buSzPct val="100000"/>
              <a:defRPr sz="3204"/>
            </a:pPr>
            <a:r>
              <a:t>misjonerer bl. ‹uortodokse› muslimer</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77" name="Image" descr="Image"/>
          <p:cNvPicPr>
            <a:picLocks noChangeAspect="1"/>
          </p:cNvPicPr>
          <p:nvPr/>
        </p:nvPicPr>
        <p:blipFill>
          <a:blip r:embed="rId3"/>
          <a:stretch>
            <a:fillRect/>
          </a:stretch>
        </p:blipFill>
        <p:spPr>
          <a:xfrm>
            <a:off x="0" y="9506"/>
            <a:ext cx="13004800" cy="9734588"/>
          </a:xfrm>
          <a:prstGeom prst="rect">
            <a:avLst/>
          </a:prstGeom>
          <a:ln w="889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ʿAbd ül-Ḥamīd Ⅱ"/>
          <p:cNvSpPr txBox="1">
            <a:spLocks noGrp="1"/>
          </p:cNvSpPr>
          <p:nvPr>
            <p:ph type="title"/>
          </p:nvPr>
        </p:nvSpPr>
        <p:spPr>
          <a:prstGeom prst="rect">
            <a:avLst/>
          </a:prstGeom>
        </p:spPr>
        <p:txBody>
          <a:bodyPr/>
          <a:lstStyle>
            <a:lvl1pPr rtl="1">
              <a:defRPr/>
            </a:lvl1pPr>
          </a:lstStyle>
          <a:p>
            <a:r>
              <a:t>ʿAbd ül-Ḥamīd Ⅱ</a:t>
            </a:r>
          </a:p>
        </p:txBody>
      </p:sp>
      <p:sp>
        <p:nvSpPr>
          <p:cNvPr id="282" name="→ Det religiøse felt påvirket av det ‹moderne› statlige rammeverk…"/>
          <p:cNvSpPr txBox="1">
            <a:spLocks noGrp="1"/>
          </p:cNvSpPr>
          <p:nvPr>
            <p:ph type="body" idx="1"/>
          </p:nvPr>
        </p:nvSpPr>
        <p:spPr>
          <a:xfrm>
            <a:off x="993075" y="3218074"/>
            <a:ext cx="12007494" cy="5740401"/>
          </a:xfrm>
          <a:prstGeom prst="rect">
            <a:avLst/>
          </a:prstGeom>
        </p:spPr>
        <p:txBody>
          <a:bodyPr/>
          <a:lstStyle/>
          <a:p>
            <a:r>
              <a:t>→ Det religiøse felt påvirket av det ‹moderne› statlige rammeverk</a:t>
            </a:r>
          </a:p>
          <a:p>
            <a:r>
              <a:t>«Islam» som politisk idé</a:t>
            </a:r>
          </a:p>
          <a:p>
            <a:r>
              <a:t>Enhet av territorium og verdisystem (= moderne nasjonalstat)</a:t>
            </a:r>
          </a:p>
          <a:p>
            <a:r>
              <a:t>«Islam» som sentralt identitets-element </a:t>
            </a:r>
          </a:p>
        </p:txBody>
      </p:sp>
      <p:pic>
        <p:nvPicPr>
          <p:cNvPr id="283" name="Image" descr="Image"/>
          <p:cNvPicPr>
            <a:picLocks noChangeAspect="1"/>
          </p:cNvPicPr>
          <p:nvPr/>
        </p:nvPicPr>
        <p:blipFill>
          <a:blip r:embed="rId3">
            <a:alphaModFix amt="31050"/>
          </a:blip>
          <a:srcRect l="210" t="109" r="254" b="104"/>
          <a:stretch>
            <a:fillRect/>
          </a:stretch>
        </p:blipFill>
        <p:spPr>
          <a:xfrm>
            <a:off x="-20128" y="-26727"/>
            <a:ext cx="3253582" cy="4036220"/>
          </a:xfrm>
          <a:custGeom>
            <a:avLst/>
            <a:gdLst/>
            <a:ahLst/>
            <a:cxnLst>
              <a:cxn ang="0">
                <a:pos x="wd2" y="hd2"/>
              </a:cxn>
              <a:cxn ang="5400000">
                <a:pos x="wd2" y="hd2"/>
              </a:cxn>
              <a:cxn ang="10800000">
                <a:pos x="wd2" y="hd2"/>
              </a:cxn>
              <a:cxn ang="16200000">
                <a:pos x="wd2" y="hd2"/>
              </a:cxn>
            </a:cxnLst>
            <a:rect l="0" t="0" r="r" b="b"/>
            <a:pathLst>
              <a:path w="21600" h="21600" extrusionOk="0">
                <a:moveTo>
                  <a:pt x="10821" y="0"/>
                </a:moveTo>
                <a:cubicBezTo>
                  <a:pt x="9686" y="17"/>
                  <a:pt x="9131" y="44"/>
                  <a:pt x="9143" y="85"/>
                </a:cubicBezTo>
                <a:cubicBezTo>
                  <a:pt x="9160" y="145"/>
                  <a:pt x="8751" y="295"/>
                  <a:pt x="8234" y="418"/>
                </a:cubicBezTo>
                <a:cubicBezTo>
                  <a:pt x="4912" y="1210"/>
                  <a:pt x="2170" y="3613"/>
                  <a:pt x="906" y="6843"/>
                </a:cubicBezTo>
                <a:cubicBezTo>
                  <a:pt x="724" y="7310"/>
                  <a:pt x="542" y="7737"/>
                  <a:pt x="501" y="7790"/>
                </a:cubicBezTo>
                <a:cubicBezTo>
                  <a:pt x="460" y="7844"/>
                  <a:pt x="404" y="8117"/>
                  <a:pt x="377" y="8396"/>
                </a:cubicBezTo>
                <a:cubicBezTo>
                  <a:pt x="322" y="8957"/>
                  <a:pt x="246" y="9112"/>
                  <a:pt x="71" y="9024"/>
                </a:cubicBezTo>
                <a:cubicBezTo>
                  <a:pt x="43" y="9010"/>
                  <a:pt x="19" y="9392"/>
                  <a:pt x="0" y="10080"/>
                </a:cubicBezTo>
                <a:cubicBezTo>
                  <a:pt x="17" y="10752"/>
                  <a:pt x="38" y="11235"/>
                  <a:pt x="61" y="11246"/>
                </a:cubicBezTo>
                <a:cubicBezTo>
                  <a:pt x="119" y="11275"/>
                  <a:pt x="212" y="11698"/>
                  <a:pt x="266" y="12187"/>
                </a:cubicBezTo>
                <a:cubicBezTo>
                  <a:pt x="393" y="13330"/>
                  <a:pt x="534" y="14263"/>
                  <a:pt x="588" y="14315"/>
                </a:cubicBezTo>
                <a:cubicBezTo>
                  <a:pt x="602" y="14329"/>
                  <a:pt x="620" y="14373"/>
                  <a:pt x="630" y="14415"/>
                </a:cubicBezTo>
                <a:cubicBezTo>
                  <a:pt x="724" y="14834"/>
                  <a:pt x="2198" y="17213"/>
                  <a:pt x="2796" y="17911"/>
                </a:cubicBezTo>
                <a:cubicBezTo>
                  <a:pt x="4172" y="19519"/>
                  <a:pt x="6311" y="20781"/>
                  <a:pt x="8405" y="21218"/>
                </a:cubicBezTo>
                <a:cubicBezTo>
                  <a:pt x="8897" y="21320"/>
                  <a:pt x="9286" y="21453"/>
                  <a:pt x="9269" y="21513"/>
                </a:cubicBezTo>
                <a:cubicBezTo>
                  <a:pt x="9257" y="21554"/>
                  <a:pt x="9808" y="21582"/>
                  <a:pt x="10940" y="21600"/>
                </a:cubicBezTo>
                <a:cubicBezTo>
                  <a:pt x="12105" y="21583"/>
                  <a:pt x="12714" y="21557"/>
                  <a:pt x="12687" y="21521"/>
                </a:cubicBezTo>
                <a:cubicBezTo>
                  <a:pt x="12644" y="21465"/>
                  <a:pt x="12683" y="21401"/>
                  <a:pt x="12773" y="21379"/>
                </a:cubicBezTo>
                <a:cubicBezTo>
                  <a:pt x="14735" y="20915"/>
                  <a:pt x="16265" y="20207"/>
                  <a:pt x="17558" y="19164"/>
                </a:cubicBezTo>
                <a:cubicBezTo>
                  <a:pt x="19477" y="17616"/>
                  <a:pt x="20878" y="15266"/>
                  <a:pt x="21281" y="12913"/>
                </a:cubicBezTo>
                <a:cubicBezTo>
                  <a:pt x="21361" y="12446"/>
                  <a:pt x="21476" y="11984"/>
                  <a:pt x="21539" y="11887"/>
                </a:cubicBezTo>
                <a:cubicBezTo>
                  <a:pt x="21562" y="11852"/>
                  <a:pt x="21582" y="11425"/>
                  <a:pt x="21600" y="10847"/>
                </a:cubicBezTo>
                <a:cubicBezTo>
                  <a:pt x="21582" y="10273"/>
                  <a:pt x="21562" y="9848"/>
                  <a:pt x="21539" y="9812"/>
                </a:cubicBezTo>
                <a:cubicBezTo>
                  <a:pt x="21476" y="9716"/>
                  <a:pt x="21361" y="9253"/>
                  <a:pt x="21281" y="8787"/>
                </a:cubicBezTo>
                <a:cubicBezTo>
                  <a:pt x="20574" y="4659"/>
                  <a:pt x="17229" y="1216"/>
                  <a:pt x="13071" y="333"/>
                </a:cubicBezTo>
                <a:cubicBezTo>
                  <a:pt x="12721" y="259"/>
                  <a:pt x="12451" y="148"/>
                  <a:pt x="12468" y="87"/>
                </a:cubicBezTo>
                <a:cubicBezTo>
                  <a:pt x="12480" y="45"/>
                  <a:pt x="11947" y="18"/>
                  <a:pt x="10821" y="0"/>
                </a:cubicBezTo>
                <a:close/>
              </a:path>
            </a:pathLst>
          </a:custGeom>
          <a:ln w="889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Islam» som sentralt identitets-element"/>
          <p:cNvSpPr txBox="1">
            <a:spLocks noGrp="1"/>
          </p:cNvSpPr>
          <p:nvPr>
            <p:ph type="title"/>
          </p:nvPr>
        </p:nvSpPr>
        <p:spPr>
          <a:xfrm>
            <a:off x="1270000" y="762000"/>
            <a:ext cx="10464800" cy="2540000"/>
          </a:xfrm>
          <a:prstGeom prst="rect">
            <a:avLst/>
          </a:prstGeom>
        </p:spPr>
        <p:txBody>
          <a:bodyPr/>
          <a:lstStyle>
            <a:lvl1pPr rtl="1">
              <a:defRPr/>
            </a:lvl1pPr>
          </a:lstStyle>
          <a:p>
            <a:r>
              <a:t>«Islam» som sentralt identitets-element </a:t>
            </a:r>
          </a:p>
        </p:txBody>
      </p:sp>
      <p:sp>
        <p:nvSpPr>
          <p:cNvPr id="288" name="kontekst: moderne nasjonalstat / rasjonalisering / kolonisering av livsverden…"/>
          <p:cNvSpPr txBox="1">
            <a:spLocks noGrp="1"/>
          </p:cNvSpPr>
          <p:nvPr>
            <p:ph type="body" idx="1"/>
          </p:nvPr>
        </p:nvSpPr>
        <p:spPr>
          <a:xfrm>
            <a:off x="1184999" y="2768600"/>
            <a:ext cx="10634802" cy="5740400"/>
          </a:xfrm>
          <a:prstGeom prst="rect">
            <a:avLst/>
          </a:prstGeom>
        </p:spPr>
        <p:txBody>
          <a:bodyPr/>
          <a:lstStyle/>
          <a:p>
            <a:r>
              <a:t>kontekst: moderne nasjonalstat / rasjonalisering / kolonisering av livsverden</a:t>
            </a:r>
          </a:p>
          <a:p>
            <a:r>
              <a:t>preger måten «islam» blir forstått på</a:t>
            </a:r>
          </a:p>
          <a:p>
            <a:r>
              <a:t>også konservative, ‹tradisjonelle› muslimer påvirket</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al-Nahḍa…"/>
          <p:cNvSpPr txBox="1">
            <a:spLocks noGrp="1"/>
          </p:cNvSpPr>
          <p:nvPr>
            <p:ph type="title"/>
          </p:nvPr>
        </p:nvSpPr>
        <p:spPr>
          <a:xfrm>
            <a:off x="1270000" y="1955899"/>
            <a:ext cx="10592396" cy="5988249"/>
          </a:xfrm>
          <a:prstGeom prst="rect">
            <a:avLst/>
          </a:prstGeom>
        </p:spPr>
        <p:txBody>
          <a:bodyPr/>
          <a:lstStyle/>
          <a:p>
            <a:pPr defTabSz="397763">
              <a:defRPr sz="6264">
                <a:latin typeface="Brill Roman"/>
                <a:ea typeface="Brill Roman"/>
                <a:cs typeface="Brill Roman"/>
                <a:sym typeface="Brill Roman"/>
              </a:defRPr>
            </a:pPr>
            <a:r>
              <a:t>al-Nahḍa</a:t>
            </a:r>
          </a:p>
          <a:p>
            <a:pPr defTabSz="397763">
              <a:defRPr sz="6264">
                <a:latin typeface="Brill Roman"/>
                <a:ea typeface="Brill Roman"/>
                <a:cs typeface="Brill Roman"/>
                <a:sym typeface="Brill Roman"/>
              </a:defRPr>
            </a:pPr>
            <a:r>
              <a:t>islamsk modernisme</a:t>
            </a:r>
          </a:p>
          <a:p>
            <a:pPr defTabSz="397763">
              <a:defRPr sz="6264">
                <a:latin typeface="Brill Roman"/>
                <a:ea typeface="Brill Roman"/>
                <a:cs typeface="Brill Roman"/>
                <a:sym typeface="Brill Roman"/>
              </a:defRPr>
            </a:pPr>
            <a:r>
              <a:t>ḥamīdisk ‹ortodoksi›</a:t>
            </a:r>
          </a:p>
          <a:p>
            <a:pPr defTabSz="397763">
              <a:defRPr sz="6264">
                <a:latin typeface="Brill Roman"/>
                <a:ea typeface="Brill Roman"/>
                <a:cs typeface="Brill Roman"/>
                <a:sym typeface="Brill Roman"/>
              </a:defRPr>
            </a:pPr>
            <a:r>
              <a:t>‹tradisjons›-bevarere </a:t>
            </a:r>
          </a:p>
          <a:p>
            <a:pPr defTabSz="397763">
              <a:defRPr sz="6264">
                <a:latin typeface="Brill Roman"/>
                <a:ea typeface="Brill Roman"/>
                <a:cs typeface="Brill Roman"/>
                <a:sym typeface="Brill Roman"/>
              </a:defRPr>
            </a:pPr>
            <a:r>
              <a:t>:</a:t>
            </a:r>
          </a:p>
          <a:p>
            <a:pPr defTabSz="397763">
              <a:defRPr sz="6264">
                <a:latin typeface="Brill Roman"/>
                <a:ea typeface="Brill Roman"/>
                <a:cs typeface="Brill Roman"/>
                <a:sym typeface="Brill Roman"/>
              </a:defRPr>
            </a:pPr>
            <a:r>
              <a:t>hvorfor er alle er </a:t>
            </a:r>
            <a:r>
              <a:rPr>
                <a:latin typeface="Brill Italic"/>
                <a:ea typeface="Brill Italic"/>
                <a:cs typeface="Brill Italic"/>
                <a:sym typeface="Brill Italic"/>
              </a:rPr>
              <a:t>moderne</a:t>
            </a:r>
            <a:r>
              <a:t>?</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Moderne» i MØNA"/>
          <p:cNvSpPr txBox="1">
            <a:spLocks noGrp="1"/>
          </p:cNvSpPr>
          <p:nvPr>
            <p:ph type="title"/>
          </p:nvPr>
        </p:nvSpPr>
        <p:spPr>
          <a:prstGeom prst="rect">
            <a:avLst/>
          </a:prstGeom>
        </p:spPr>
        <p:txBody>
          <a:bodyPr/>
          <a:lstStyle/>
          <a:p>
            <a:r>
              <a:t>«Moderne» i MØNA</a:t>
            </a:r>
          </a:p>
        </p:txBody>
      </p:sp>
      <p:sp>
        <p:nvSpPr>
          <p:cNvPr id="297" name="Strukturell/økonomisk-politisk:…"/>
          <p:cNvSpPr txBox="1">
            <a:spLocks noGrp="1"/>
          </p:cNvSpPr>
          <p:nvPr>
            <p:ph type="body" idx="1"/>
          </p:nvPr>
        </p:nvSpPr>
        <p:spPr>
          <a:prstGeom prst="rect">
            <a:avLst/>
          </a:prstGeom>
        </p:spPr>
        <p:txBody>
          <a:bodyPr/>
          <a:lstStyle/>
          <a:p>
            <a:pPr marL="176021" indent="-176021" defTabSz="352043">
              <a:spcBef>
                <a:spcPts val="2700"/>
              </a:spcBef>
              <a:defRPr sz="2772"/>
            </a:pPr>
            <a:r>
              <a:t>Strukturell/økonomisk-politisk:</a:t>
            </a:r>
          </a:p>
          <a:p>
            <a:pPr marL="880109" lvl="1" indent="-440054" defTabSz="352043">
              <a:spcBef>
                <a:spcPts val="2700"/>
              </a:spcBef>
              <a:defRPr sz="2772"/>
            </a:pPr>
            <a:r>
              <a:t>Økon.: Én global “Modern World System” (med sentrum og periferier)</a:t>
            </a:r>
          </a:p>
          <a:p>
            <a:pPr marL="880109" lvl="1" indent="-440054" defTabSz="352043">
              <a:spcBef>
                <a:spcPts val="2700"/>
              </a:spcBef>
              <a:defRPr sz="2772"/>
            </a:pPr>
            <a:r>
              <a:t>Nasjonalstat som modell (og som aktør)</a:t>
            </a:r>
          </a:p>
          <a:p>
            <a:pPr marL="880109" lvl="1" indent="-440054" defTabSz="352043">
              <a:spcBef>
                <a:spcPts val="2700"/>
              </a:spcBef>
              <a:defRPr sz="2772"/>
            </a:pPr>
            <a:r>
              <a:t>Teknologisk-organisatorisk omveltning</a:t>
            </a:r>
          </a:p>
          <a:p>
            <a:pPr marL="176021" indent="-176021" defTabSz="352043">
              <a:spcBef>
                <a:spcPts val="2700"/>
              </a:spcBef>
              <a:defRPr sz="2772"/>
            </a:pPr>
            <a:r>
              <a:t>Idéhistorisk:</a:t>
            </a:r>
          </a:p>
          <a:p>
            <a:pPr marL="880109" lvl="1" indent="-440054" defTabSz="352043">
              <a:spcBef>
                <a:spcPts val="2700"/>
              </a:spcBef>
              <a:defRPr sz="2772"/>
            </a:pPr>
            <a:r>
              <a:t>Grunnleggende kritikk av gamle autoritetsmodeller; «framskritt»</a:t>
            </a:r>
          </a:p>
          <a:p>
            <a:pPr marL="880109" lvl="1" indent="-440054" defTabSz="352043">
              <a:spcBef>
                <a:spcPts val="2700"/>
              </a:spcBef>
              <a:defRPr sz="2772"/>
            </a:pPr>
            <a:r>
              <a:t>Individets vekt vokser; «individer </a:t>
            </a:r>
            <a:r>
              <a:rPr>
                <a:latin typeface="Brill Italic"/>
                <a:ea typeface="Brill Italic"/>
                <a:cs typeface="Brill Italic"/>
                <a:sym typeface="Brill Italic"/>
              </a:rPr>
              <a:t>en masse</a:t>
            </a:r>
            <a:r>
              <a:t>»</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Islamsk modernisme: modern?"/>
          <p:cNvSpPr txBox="1">
            <a:spLocks noGrp="1"/>
          </p:cNvSpPr>
          <p:nvPr>
            <p:ph type="title"/>
          </p:nvPr>
        </p:nvSpPr>
        <p:spPr>
          <a:xfrm>
            <a:off x="640419" y="203200"/>
            <a:ext cx="11723962" cy="2540000"/>
          </a:xfrm>
          <a:prstGeom prst="rect">
            <a:avLst/>
          </a:prstGeom>
        </p:spPr>
        <p:txBody>
          <a:bodyPr/>
          <a:lstStyle/>
          <a:p>
            <a:r>
              <a:t>Islamsk modernisme: modern?</a:t>
            </a:r>
          </a:p>
        </p:txBody>
      </p:sp>
      <p:sp>
        <p:nvSpPr>
          <p:cNvPr id="302" name="senere generasjoner vet mer! [→ mot taqlīd {&amp; madhāhib}]…"/>
          <p:cNvSpPr txBox="1">
            <a:spLocks noGrp="1"/>
          </p:cNvSpPr>
          <p:nvPr>
            <p:ph type="body" idx="1"/>
          </p:nvPr>
        </p:nvSpPr>
        <p:spPr>
          <a:xfrm>
            <a:off x="1628179" y="2191468"/>
            <a:ext cx="9748442" cy="6894664"/>
          </a:xfrm>
          <a:prstGeom prst="rect">
            <a:avLst/>
          </a:prstGeom>
        </p:spPr>
        <p:txBody>
          <a:bodyPr/>
          <a:lstStyle/>
          <a:p>
            <a:pPr marL="210311" indent="-210311" defTabSz="420623">
              <a:spcBef>
                <a:spcPts val="3300"/>
              </a:spcBef>
              <a:defRPr sz="3312"/>
            </a:pPr>
            <a:r>
              <a:t>senere generasjoner vet mer! [→ mot </a:t>
            </a:r>
            <a:r>
              <a:rPr>
                <a:latin typeface="Brill Italic"/>
                <a:ea typeface="Brill Italic"/>
                <a:cs typeface="Brill Italic"/>
                <a:sym typeface="Brill Italic"/>
              </a:rPr>
              <a:t>taqlīd {</a:t>
            </a:r>
            <a:r>
              <a:t>&amp; </a:t>
            </a:r>
            <a:r>
              <a:rPr>
                <a:latin typeface="Brill Italic"/>
                <a:ea typeface="Brill Italic"/>
                <a:cs typeface="Brill Italic"/>
                <a:sym typeface="Brill Italic"/>
              </a:rPr>
              <a:t>madhāhib</a:t>
            </a:r>
            <a:r>
              <a:t>}]</a:t>
            </a:r>
          </a:p>
          <a:p>
            <a:pPr marL="210311" indent="-210311" defTabSz="420623">
              <a:spcBef>
                <a:spcPts val="3300"/>
              </a:spcBef>
              <a:defRPr sz="3312"/>
            </a:pPr>
            <a:r>
              <a:t>fokus på ratio, bevis, egen tenkning (istf. å stole på ‹lærde› autoriteters interpretasjoner) [cf. Kant]</a:t>
            </a:r>
          </a:p>
          <a:p>
            <a:pPr marL="0" indent="0" defTabSz="420623">
              <a:spcBef>
                <a:spcPts val="3300"/>
              </a:spcBef>
              <a:buSzTx/>
              <a:buNone/>
              <a:defRPr sz="3312"/>
            </a:pPr>
            <a:r>
              <a:t>= fokus på innhold i utsagn istf. hvem som har sagt det</a:t>
            </a:r>
          </a:p>
          <a:p>
            <a:pPr marL="210311" indent="-210311" defTabSz="420623">
              <a:spcBef>
                <a:spcPts val="3300"/>
              </a:spcBef>
              <a:defRPr sz="3312"/>
            </a:pPr>
            <a:r>
              <a:t>alle som kan tenke har rett til å uttale seg</a:t>
            </a:r>
          </a:p>
          <a:p>
            <a:pPr marL="210311" indent="-210311" defTabSz="420623">
              <a:spcBef>
                <a:spcPts val="3300"/>
              </a:spcBef>
              <a:defRPr sz="3312"/>
            </a:pPr>
            <a:r>
              <a:t>alle (=hver enkelt) som adressat: individets ansvar</a:t>
            </a:r>
          </a:p>
          <a:p>
            <a:pPr marL="210311" indent="-210311" defTabSz="420623">
              <a:spcBef>
                <a:spcPts val="3300"/>
              </a:spcBef>
              <a:defRPr sz="3312"/>
            </a:pPr>
            <a:r>
              <a:t>forenkling av tekstkorpus</a:t>
            </a:r>
          </a:p>
          <a:p>
            <a:pPr marL="210311" indent="-210311" defTabSz="420623">
              <a:spcBef>
                <a:spcPts val="3300"/>
              </a:spcBef>
              <a:defRPr sz="3312"/>
            </a:pPr>
            <a:r>
              <a:t>«Islam» som abstrakt prinsipp (og politisk ideologi)</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trukturer…"/>
          <p:cNvSpPr txBox="1">
            <a:spLocks noGrp="1"/>
          </p:cNvSpPr>
          <p:nvPr>
            <p:ph type="body" idx="1"/>
          </p:nvPr>
        </p:nvSpPr>
        <p:spPr>
          <a:prstGeom prst="rect">
            <a:avLst/>
          </a:prstGeom>
        </p:spPr>
        <p:txBody>
          <a:bodyPr/>
          <a:lstStyle/>
          <a:p>
            <a:r>
              <a:t>Strukturer</a:t>
            </a:r>
          </a:p>
          <a:p>
            <a:pPr marL="800100" lvl="1" indent="-228600">
              <a:buSzPct val="100000"/>
            </a:pPr>
            <a:r>
              <a:t>Organisasjonsformer (f.eks. YMMA, politiske partier, undergrunnsbevegelser)</a:t>
            </a:r>
          </a:p>
          <a:p>
            <a:pPr marL="800100" lvl="1" indent="-228600">
              <a:buSzPct val="100000"/>
            </a:pPr>
            <a:r>
              <a:t>Media (presse, boktrykk: ny kanon)</a:t>
            </a:r>
          </a:p>
          <a:p>
            <a:pPr marL="800100" lvl="1" indent="-228600">
              <a:buSzPct val="100000"/>
            </a:pPr>
            <a:r>
              <a:t>Utdanningsreform (al-Azhar, m.fl.)</a:t>
            </a:r>
          </a:p>
          <a:p>
            <a:pPr marL="800100" lvl="1" indent="-228600">
              <a:buSzPct val="100000"/>
            </a:pPr>
            <a:r>
              <a:t>politisk (kalifatsbevegelse; kodifisering av isl. lov; …)</a:t>
            </a:r>
          </a:p>
        </p:txBody>
      </p:sp>
      <p:sp>
        <p:nvSpPr>
          <p:cNvPr id="307" name="Islamsk modernisme: modern?"/>
          <p:cNvSpPr txBox="1">
            <a:spLocks noGrp="1"/>
          </p:cNvSpPr>
          <p:nvPr>
            <p:ph type="title"/>
          </p:nvPr>
        </p:nvSpPr>
        <p:spPr>
          <a:xfrm>
            <a:off x="640419" y="203200"/>
            <a:ext cx="11723962" cy="2540000"/>
          </a:xfrm>
          <a:prstGeom prst="rect">
            <a:avLst/>
          </a:prstGeom>
        </p:spPr>
        <p:txBody>
          <a:bodyPr/>
          <a:lstStyle/>
          <a:p>
            <a:r>
              <a:t>Islamsk modernisme: modern?</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moderne = sekulær?"/>
          <p:cNvSpPr txBox="1">
            <a:spLocks noGrp="1"/>
          </p:cNvSpPr>
          <p:nvPr>
            <p:ph type="title"/>
          </p:nvPr>
        </p:nvSpPr>
        <p:spPr>
          <a:prstGeom prst="rect">
            <a:avLst/>
          </a:prstGeom>
        </p:spPr>
        <p:txBody>
          <a:bodyPr/>
          <a:lstStyle>
            <a:lvl1pPr>
              <a:defRPr>
                <a:latin typeface="Brill Roman"/>
                <a:ea typeface="Brill Roman"/>
                <a:cs typeface="Brill Roman"/>
                <a:sym typeface="Brill Roman"/>
              </a:defRPr>
            </a:lvl1pPr>
          </a:lstStyle>
          <a:p>
            <a:r>
              <a:t>moderne = sekulær?</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Hvorfor står religion sterkere i offentligheten i MØNA?"/>
          <p:cNvSpPr txBox="1">
            <a:spLocks noGrp="1"/>
          </p:cNvSpPr>
          <p:nvPr>
            <p:ph type="title"/>
          </p:nvPr>
        </p:nvSpPr>
        <p:spPr>
          <a:prstGeom prst="rect">
            <a:avLst/>
          </a:prstGeom>
        </p:spPr>
        <p:txBody>
          <a:bodyPr/>
          <a:lstStyle>
            <a:lvl1pPr>
              <a:defRPr>
                <a:latin typeface="Brill Roman"/>
                <a:ea typeface="Brill Roman"/>
                <a:cs typeface="Brill Roman"/>
                <a:sym typeface="Brill Roman"/>
              </a:defRPr>
            </a:lvl1pPr>
          </a:lstStyle>
          <a:p>
            <a:r>
              <a:t>Hvorfor står religion sterkere i offentligheten i MØNA?</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Religion: forskjellige roller…"/>
          <p:cNvSpPr txBox="1">
            <a:spLocks noGrp="1"/>
          </p:cNvSpPr>
          <p:nvPr>
            <p:ph type="title"/>
          </p:nvPr>
        </p:nvSpPr>
        <p:spPr>
          <a:xfrm>
            <a:off x="1270000" y="228600"/>
            <a:ext cx="10464800" cy="2540000"/>
          </a:xfrm>
          <a:prstGeom prst="rect">
            <a:avLst/>
          </a:prstGeom>
        </p:spPr>
        <p:txBody>
          <a:bodyPr/>
          <a:lstStyle/>
          <a:p>
            <a:r>
              <a:t>Religion: forskjellige roller</a:t>
            </a:r>
          </a:p>
          <a:p>
            <a:r>
              <a:t>i det offentlige liv</a:t>
            </a:r>
          </a:p>
        </p:txBody>
      </p:sp>
      <p:sp>
        <p:nvSpPr>
          <p:cNvPr id="320" name="V-Europa etter 1648: ‹cuius regio eius religio›…"/>
          <p:cNvSpPr txBox="1">
            <a:spLocks noGrp="1"/>
          </p:cNvSpPr>
          <p:nvPr>
            <p:ph type="body" idx="1"/>
          </p:nvPr>
        </p:nvSpPr>
        <p:spPr>
          <a:xfrm>
            <a:off x="636686" y="2768600"/>
            <a:ext cx="11821122" cy="5740400"/>
          </a:xfrm>
          <a:prstGeom prst="rect">
            <a:avLst/>
          </a:prstGeom>
        </p:spPr>
        <p:txBody>
          <a:bodyPr/>
          <a:lstStyle/>
          <a:p>
            <a:pPr marL="226313" indent="-226313" defTabSz="452627">
              <a:spcBef>
                <a:spcPts val="3500"/>
              </a:spcBef>
              <a:defRPr sz="3564"/>
            </a:pPr>
            <a:r>
              <a:t>V-Europa etter 1648: ‹cuius regio eius religio›</a:t>
            </a:r>
          </a:p>
          <a:p>
            <a:pPr marL="226313" indent="-226313" defTabSz="452627">
              <a:spcBef>
                <a:spcPts val="3500"/>
              </a:spcBef>
              <a:defRPr sz="3564">
                <a:latin typeface="Brill Italic"/>
                <a:ea typeface="Brill Italic"/>
                <a:cs typeface="Brill Italic"/>
                <a:sym typeface="Brill Italic"/>
              </a:defRPr>
            </a:pPr>
            <a:r>
              <a:t>derfor</a:t>
            </a:r>
            <a:r>
              <a:rPr>
                <a:latin typeface="Brill Roman"/>
                <a:ea typeface="Brill Roman"/>
                <a:cs typeface="Brill Roman"/>
                <a:sym typeface="Brill Roman"/>
              </a:rPr>
              <a:t>: opplysning krever separasjon religion/stat: → sekularisering</a:t>
            </a:r>
          </a:p>
          <a:p>
            <a:pPr marL="226313" indent="-226313" defTabSz="452627">
              <a:spcBef>
                <a:spcPts val="3500"/>
              </a:spcBef>
              <a:defRPr sz="3564">
                <a:latin typeface="Brill Italic"/>
                <a:ea typeface="Brill Italic"/>
                <a:cs typeface="Brill Italic"/>
                <a:sym typeface="Brill Italic"/>
              </a:defRPr>
            </a:pPr>
            <a:r>
              <a:rPr>
                <a:latin typeface="Brill Roman"/>
                <a:ea typeface="Brill Roman"/>
                <a:cs typeface="Brill Roman"/>
                <a:sym typeface="Brill Roman"/>
              </a:rPr>
              <a:t>MØNA hadde ikke samme ‹problem›; opplevde at Europa hadde skjøvet bort religion</a:t>
            </a:r>
          </a:p>
          <a:p>
            <a:pPr marL="226313" indent="-226313" defTabSz="452627">
              <a:spcBef>
                <a:spcPts val="3500"/>
              </a:spcBef>
              <a:defRPr sz="3564">
                <a:latin typeface="Brill Italic"/>
                <a:ea typeface="Brill Italic"/>
                <a:cs typeface="Brill Italic"/>
                <a:sym typeface="Brill Italic"/>
              </a:defRPr>
            </a:pPr>
            <a:r>
              <a:rPr>
                <a:latin typeface="Brill Roman"/>
                <a:ea typeface="Brill Roman"/>
                <a:cs typeface="Brill Roman"/>
                <a:sym typeface="Brill Roman"/>
              </a:rPr>
              <a:t>→ ‹Østen› konstruert med religion/‹sjel› (</a:t>
            </a:r>
            <a:r>
              <a:t>rūḥ</a:t>
            </a:r>
            <a:r>
              <a:rPr>
                <a:latin typeface="Brill Roman"/>
                <a:ea typeface="Brill Roman"/>
                <a:cs typeface="Brill Roman"/>
                <a:sym typeface="Brill Roman"/>
              </a:rPr>
              <a:t>) som identitetskjerne</a:t>
            </a:r>
          </a:p>
          <a:p>
            <a:pPr marL="226313" indent="-226313" defTabSz="452627">
              <a:spcBef>
                <a:spcPts val="3500"/>
              </a:spcBef>
              <a:defRPr sz="3564">
                <a:latin typeface="Brill Italic"/>
                <a:ea typeface="Brill Italic"/>
                <a:cs typeface="Brill Italic"/>
                <a:sym typeface="Brill Italic"/>
              </a:defRPr>
            </a:pPr>
            <a:r>
              <a:rPr>
                <a:latin typeface="Brill Roman"/>
                <a:ea typeface="Brill Roman"/>
                <a:cs typeface="Brill Roman"/>
                <a:sym typeface="Brill Roman"/>
              </a:rPr>
              <a:t>→ Større betydning av religion i det offentlige i MØNA</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Forløpere"/>
          <p:cNvSpPr txBox="1">
            <a:spLocks noGrp="1"/>
          </p:cNvSpPr>
          <p:nvPr>
            <p:ph type="title"/>
          </p:nvPr>
        </p:nvSpPr>
        <p:spPr>
          <a:prstGeom prst="rect">
            <a:avLst/>
          </a:prstGeom>
        </p:spPr>
        <p:txBody>
          <a:bodyPr/>
          <a:lstStyle/>
          <a:p>
            <a:r>
              <a:t>Forløpere</a:t>
            </a:r>
          </a:p>
        </p:txBody>
      </p:sp>
      <p:sp>
        <p:nvSpPr>
          <p:cNvPr id="325" name="Islamske reformbevegelser på 1700-tallet:…"/>
          <p:cNvSpPr txBox="1">
            <a:spLocks noGrp="1"/>
          </p:cNvSpPr>
          <p:nvPr>
            <p:ph type="body" idx="1"/>
          </p:nvPr>
        </p:nvSpPr>
        <p:spPr>
          <a:xfrm>
            <a:off x="1270000" y="2191909"/>
            <a:ext cx="11161178" cy="7197309"/>
          </a:xfrm>
          <a:prstGeom prst="rect">
            <a:avLst/>
          </a:prstGeom>
        </p:spPr>
        <p:txBody>
          <a:bodyPr/>
          <a:lstStyle/>
          <a:p>
            <a:r>
              <a:t>Islamske reformbevegelser på 1700-tallet:</a:t>
            </a:r>
          </a:p>
          <a:p>
            <a:r>
              <a:t>‹Moralsk› reform: alle troende bør forstå det islam egentlig dreier seg om, og handle deretter</a:t>
            </a:r>
          </a:p>
          <a:p>
            <a:r>
              <a:t>Internalisering: etikk &amp; innsikt viktigere enn lov &amp; dom</a:t>
            </a:r>
          </a:p>
          <a:p>
            <a:r>
              <a:t>Sufisme: etisk, psykologisk &amp; organisatorisk repertoire</a:t>
            </a:r>
          </a:p>
          <a:p>
            <a:r>
              <a:t>Profeten som modell istf. senere lærde; </a:t>
            </a:r>
            <a:r>
              <a:rPr>
                <a:latin typeface="Brill Italic"/>
                <a:ea typeface="Brill Italic"/>
                <a:cs typeface="Brill Italic"/>
                <a:sym typeface="Brill Italic"/>
              </a:rPr>
              <a:t>ḥadīth</a:t>
            </a:r>
            <a:r>
              <a:t> istf. </a:t>
            </a:r>
            <a:r>
              <a:rPr>
                <a:latin typeface="Brill Italic"/>
                <a:ea typeface="Brill Italic"/>
                <a:cs typeface="Brill Italic"/>
                <a:sym typeface="Brill Italic"/>
              </a:rPr>
              <a:t>fiqh</a:t>
            </a:r>
          </a:p>
          <a:p>
            <a:r>
              <a:t>M. b. ʿAbd al-Wahhāb: puritansk reform, mot </a:t>
            </a:r>
            <a:r>
              <a:rPr>
                <a:latin typeface="Brill Italic"/>
                <a:ea typeface="Brill Italic"/>
                <a:cs typeface="Brill Italic"/>
                <a:sym typeface="Brill Italic"/>
              </a:rPr>
              <a:t>taqlīd</a:t>
            </a:r>
            <a:r>
              <a:t> &amp; folketro</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anti-taqlīd…"/>
          <p:cNvSpPr txBox="1">
            <a:spLocks noGrp="1"/>
          </p:cNvSpPr>
          <p:nvPr>
            <p:ph type="title"/>
          </p:nvPr>
        </p:nvSpPr>
        <p:spPr>
          <a:prstGeom prst="rect">
            <a:avLst/>
          </a:prstGeom>
        </p:spPr>
        <p:txBody>
          <a:bodyPr/>
          <a:lstStyle/>
          <a:p>
            <a:r>
              <a:t>anti-</a:t>
            </a:r>
            <a:r>
              <a:rPr>
                <a:latin typeface="Brill Italic"/>
                <a:ea typeface="Brill Italic"/>
                <a:cs typeface="Brill Italic"/>
                <a:sym typeface="Brill Italic"/>
              </a:rPr>
              <a:t>taqlīd</a:t>
            </a:r>
          </a:p>
          <a:p>
            <a:r>
              <a:t>→ Salafiyya</a:t>
            </a:r>
          </a:p>
        </p:txBody>
      </p:sp>
      <p:sp>
        <p:nvSpPr>
          <p:cNvPr id="330" name="«De rettferdige forfedre» (al-salaf al-ṣāliḥ | السلف الصالح)…"/>
          <p:cNvSpPr txBox="1">
            <a:spLocks noGrp="1"/>
          </p:cNvSpPr>
          <p:nvPr>
            <p:ph type="body" idx="1"/>
          </p:nvPr>
        </p:nvSpPr>
        <p:spPr>
          <a:prstGeom prst="rect">
            <a:avLst/>
          </a:prstGeom>
        </p:spPr>
        <p:txBody>
          <a:bodyPr/>
          <a:lstStyle/>
          <a:p>
            <a:pPr marL="221742" indent="-221742" defTabSz="443484">
              <a:spcBef>
                <a:spcPts val="3400"/>
              </a:spcBef>
              <a:defRPr sz="3492"/>
            </a:pPr>
            <a:r>
              <a:t>«De rettferdige forfedre» (</a:t>
            </a:r>
            <a:r>
              <a:rPr>
                <a:latin typeface="Brill Italic"/>
                <a:ea typeface="Brill Italic"/>
                <a:cs typeface="Brill Italic"/>
                <a:sym typeface="Brill Italic"/>
              </a:rPr>
              <a:t>al-salaf al-ṣāliḥ</a:t>
            </a:r>
            <a:r>
              <a:t> | </a:t>
            </a:r>
            <a:r>
              <a:rPr>
                <a:latin typeface="Amiri"/>
                <a:ea typeface="Amiri"/>
                <a:cs typeface="Amiri"/>
                <a:sym typeface="Amiri"/>
              </a:rPr>
              <a:t>السلف الصالح)</a:t>
            </a:r>
          </a:p>
          <a:p>
            <a:pPr marL="221742" indent="-221742" defTabSz="443484">
              <a:spcBef>
                <a:spcPts val="3400"/>
              </a:spcBef>
              <a:defRPr sz="3492"/>
            </a:pPr>
            <a:r>
              <a:rPr>
                <a:latin typeface="Amiri"/>
                <a:ea typeface="Amiri"/>
                <a:cs typeface="Amiri"/>
                <a:sym typeface="Amiri"/>
              </a:rPr>
              <a:t>Ideal (&amp; modell): det ‹opprinnelige› muslimske samfunnet under Profeten og hans nærmeste etterfølgere (</a:t>
            </a:r>
            <a:r>
              <a:rPr i="1">
                <a:latin typeface="Amiri"/>
                <a:ea typeface="Amiri"/>
                <a:cs typeface="Amiri"/>
                <a:sym typeface="Amiri"/>
              </a:rPr>
              <a:t>ṣaḥābà</a:t>
            </a:r>
            <a:r>
              <a:rPr>
                <a:latin typeface="Amiri"/>
                <a:ea typeface="Amiri"/>
                <a:cs typeface="Amiri"/>
                <a:sym typeface="Amiri"/>
              </a:rPr>
              <a:t> — </a:t>
            </a:r>
            <a:r>
              <a:rPr i="1">
                <a:latin typeface="Amiri"/>
                <a:ea typeface="Amiri"/>
                <a:cs typeface="Amiri"/>
                <a:sym typeface="Amiri"/>
              </a:rPr>
              <a:t>tābiʿūn</a:t>
            </a:r>
            <a:r>
              <a:rPr>
                <a:latin typeface="Amiri"/>
                <a:ea typeface="Amiri"/>
                <a:cs typeface="Amiri"/>
                <a:sym typeface="Amiri"/>
              </a:rPr>
              <a:t> – </a:t>
            </a:r>
            <a:r>
              <a:rPr i="1">
                <a:latin typeface="Amiri"/>
                <a:ea typeface="Amiri"/>
                <a:cs typeface="Amiri"/>
                <a:sym typeface="Amiri"/>
              </a:rPr>
              <a:t>tābiʿū al-tābiʿīn</a:t>
            </a:r>
            <a:r>
              <a:rPr>
                <a:latin typeface="Amiri"/>
                <a:ea typeface="Amiri"/>
                <a:cs typeface="Amiri"/>
                <a:sym typeface="Amiri"/>
              </a:rPr>
              <a:t>) [selv om de konkrete modellene ofte er avledd av europeiske ordninger)</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anti-taqlīd…"/>
          <p:cNvSpPr txBox="1">
            <a:spLocks noGrp="1"/>
          </p:cNvSpPr>
          <p:nvPr>
            <p:ph type="title"/>
          </p:nvPr>
        </p:nvSpPr>
        <p:spPr>
          <a:xfrm>
            <a:off x="1270000" y="1784263"/>
            <a:ext cx="10464801" cy="2540001"/>
          </a:xfrm>
          <a:prstGeom prst="rect">
            <a:avLst/>
          </a:prstGeom>
        </p:spPr>
        <p:txBody>
          <a:bodyPr/>
          <a:lstStyle/>
          <a:p>
            <a:r>
              <a:t>anti-</a:t>
            </a:r>
            <a:r>
              <a:rPr>
                <a:latin typeface="Brill Italic"/>
                <a:ea typeface="Brill Italic"/>
                <a:cs typeface="Brill Italic"/>
                <a:sym typeface="Brill Italic"/>
              </a:rPr>
              <a:t>taqlīd</a:t>
            </a:r>
          </a:p>
          <a:p>
            <a:r>
              <a:t>→ Salafiyya</a:t>
            </a:r>
          </a:p>
        </p:txBody>
      </p:sp>
      <p:sp>
        <p:nvSpPr>
          <p:cNvPr id="335" name="«De rettferdige forfedre» (al-salaf al-ṣāliḥ | السلف الصالح)…"/>
          <p:cNvSpPr txBox="1">
            <a:spLocks noGrp="1"/>
          </p:cNvSpPr>
          <p:nvPr>
            <p:ph type="body" sz="half" idx="1"/>
          </p:nvPr>
        </p:nvSpPr>
        <p:spPr>
          <a:xfrm>
            <a:off x="2265297" y="4436040"/>
            <a:ext cx="8474206" cy="4050692"/>
          </a:xfrm>
          <a:prstGeom prst="rect">
            <a:avLst/>
          </a:prstGeom>
        </p:spPr>
        <p:txBody>
          <a:bodyPr/>
          <a:lstStyle/>
          <a:p>
            <a:pPr marL="171450" indent="-171450" defTabSz="342900">
              <a:spcBef>
                <a:spcPts val="2700"/>
              </a:spcBef>
              <a:defRPr sz="2700"/>
            </a:pPr>
            <a:r>
              <a:t>«De rettferdige forfedre» (</a:t>
            </a:r>
            <a:r>
              <a:rPr>
                <a:latin typeface="Brill Italic"/>
                <a:ea typeface="Brill Italic"/>
                <a:cs typeface="Brill Italic"/>
                <a:sym typeface="Brill Italic"/>
              </a:rPr>
              <a:t>al-salaf al-ṣāliḥ</a:t>
            </a:r>
            <a:r>
              <a:t> | </a:t>
            </a:r>
            <a:r>
              <a:rPr>
                <a:latin typeface="Amiri"/>
                <a:ea typeface="Amiri"/>
                <a:cs typeface="Amiri"/>
                <a:sym typeface="Amiri"/>
              </a:rPr>
              <a:t>السلف الصالح)</a:t>
            </a:r>
          </a:p>
          <a:p>
            <a:pPr marL="171450" indent="-171450" defTabSz="342900">
              <a:spcBef>
                <a:spcPts val="2700"/>
              </a:spcBef>
              <a:defRPr sz="2700"/>
            </a:pPr>
            <a:r>
              <a:rPr>
                <a:latin typeface="Amiri"/>
                <a:ea typeface="Amiri"/>
                <a:cs typeface="Amiri"/>
                <a:sym typeface="Amiri"/>
              </a:rPr>
              <a:t>Ideal (&amp; modell): det ‹opprinnelige› muslimske samfunnet under Profeten og hans nærmeste etterfølgere (</a:t>
            </a:r>
            <a:r>
              <a:rPr i="1">
                <a:latin typeface="Amiri"/>
                <a:ea typeface="Amiri"/>
                <a:cs typeface="Amiri"/>
                <a:sym typeface="Amiri"/>
              </a:rPr>
              <a:t>ṣaḥābà</a:t>
            </a:r>
            <a:r>
              <a:rPr>
                <a:latin typeface="Amiri"/>
                <a:ea typeface="Amiri"/>
                <a:cs typeface="Amiri"/>
                <a:sym typeface="Amiri"/>
              </a:rPr>
              <a:t> — </a:t>
            </a:r>
            <a:r>
              <a:rPr i="1">
                <a:latin typeface="Amiri"/>
                <a:ea typeface="Amiri"/>
                <a:cs typeface="Amiri"/>
                <a:sym typeface="Amiri"/>
              </a:rPr>
              <a:t>tābiʿūn</a:t>
            </a:r>
            <a:r>
              <a:rPr>
                <a:latin typeface="Amiri"/>
                <a:ea typeface="Amiri"/>
                <a:cs typeface="Amiri"/>
                <a:sym typeface="Amiri"/>
              </a:rPr>
              <a:t> – </a:t>
            </a:r>
            <a:r>
              <a:rPr i="1">
                <a:latin typeface="Amiri"/>
                <a:ea typeface="Amiri"/>
                <a:cs typeface="Amiri"/>
                <a:sym typeface="Amiri"/>
              </a:rPr>
              <a:t>tābiʿū al-tābiʿīn</a:t>
            </a:r>
            <a:r>
              <a:rPr>
                <a:latin typeface="Amiri"/>
                <a:ea typeface="Amiri"/>
                <a:cs typeface="Amiri"/>
                <a:sym typeface="Amiri"/>
              </a:rPr>
              <a:t>) [selv om de konkrete modellene ofte er avledd av europeiske ordninger)</a:t>
            </a:r>
          </a:p>
        </p:txBody>
      </p:sp>
      <p:sp>
        <p:nvSpPr>
          <p:cNvPr id="336" name="Nasjonalstat"/>
          <p:cNvSpPr txBox="1"/>
          <p:nvPr/>
        </p:nvSpPr>
        <p:spPr>
          <a:xfrm rot="18900000">
            <a:off x="94720" y="673100"/>
            <a:ext cx="2822199" cy="160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solidFill>
                  <a:schemeClr val="accent5">
                    <a:hueOff val="457874"/>
                    <a:satOff val="-29218"/>
                    <a:lumOff val="-29125"/>
                  </a:schemeClr>
                </a:solidFill>
                <a:latin typeface="Arial Black"/>
                <a:ea typeface="Arial Black"/>
                <a:cs typeface="Arial Black"/>
                <a:sym typeface="Arial Black"/>
              </a:defRPr>
            </a:lvl1pPr>
          </a:lstStyle>
          <a:p>
            <a:r>
              <a:t>Nasjonalstat</a:t>
            </a:r>
          </a:p>
        </p:txBody>
      </p:sp>
      <p:sp>
        <p:nvSpPr>
          <p:cNvPr id="337" name="Massemedier"/>
          <p:cNvSpPr txBox="1"/>
          <p:nvPr/>
        </p:nvSpPr>
        <p:spPr>
          <a:xfrm rot="2700000">
            <a:off x="10331616" y="673100"/>
            <a:ext cx="2338381" cy="160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solidFill>
                  <a:schemeClr val="accent5">
                    <a:hueOff val="457874"/>
                    <a:satOff val="-29218"/>
                    <a:lumOff val="-29125"/>
                  </a:schemeClr>
                </a:solidFill>
                <a:latin typeface="Arial Black"/>
                <a:ea typeface="Arial Black"/>
                <a:cs typeface="Arial Black"/>
                <a:sym typeface="Arial Black"/>
              </a:defRPr>
            </a:lvl1pPr>
          </a:lstStyle>
          <a:p>
            <a:r>
              <a:t>Massemedier</a:t>
            </a:r>
          </a:p>
        </p:txBody>
      </p:sp>
      <p:sp>
        <p:nvSpPr>
          <p:cNvPr id="338" name="‹Folket›"/>
          <p:cNvSpPr txBox="1"/>
          <p:nvPr/>
        </p:nvSpPr>
        <p:spPr>
          <a:xfrm rot="2700000">
            <a:off x="-105696" y="8122519"/>
            <a:ext cx="2822199"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solidFill>
                  <a:schemeClr val="accent5">
                    <a:hueOff val="457874"/>
                    <a:satOff val="-29218"/>
                    <a:lumOff val="-29125"/>
                  </a:schemeClr>
                </a:solidFill>
                <a:latin typeface="Arial Black"/>
                <a:ea typeface="Arial Black"/>
                <a:cs typeface="Arial Black"/>
                <a:sym typeface="Arial Black"/>
              </a:defRPr>
            </a:lvl1pPr>
          </a:lstStyle>
          <a:p>
            <a:r>
              <a:t>‹Folket›</a:t>
            </a:r>
          </a:p>
        </p:txBody>
      </p:sp>
      <p:sp>
        <p:nvSpPr>
          <p:cNvPr id="339" name="Ideologi"/>
          <p:cNvSpPr txBox="1"/>
          <p:nvPr/>
        </p:nvSpPr>
        <p:spPr>
          <a:xfrm rot="18900000">
            <a:off x="10334661" y="8122519"/>
            <a:ext cx="2822199"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solidFill>
                  <a:schemeClr val="accent5">
                    <a:hueOff val="457874"/>
                    <a:satOff val="-29218"/>
                    <a:lumOff val="-29125"/>
                  </a:schemeClr>
                </a:solidFill>
                <a:latin typeface="Arial Black"/>
                <a:ea typeface="Arial Black"/>
                <a:cs typeface="Arial Black"/>
                <a:sym typeface="Arial Black"/>
              </a:defRPr>
            </a:lvl1pPr>
          </a:lstStyle>
          <a:p>
            <a:r>
              <a:t>Ideologi</a:t>
            </a:r>
          </a:p>
        </p:txBody>
      </p:sp>
      <p:sp>
        <p:nvSpPr>
          <p:cNvPr id="340" name="Moderne rammebetingelser"/>
          <p:cNvSpPr txBox="1"/>
          <p:nvPr/>
        </p:nvSpPr>
        <p:spPr>
          <a:xfrm>
            <a:off x="3748426" y="249998"/>
            <a:ext cx="5680830" cy="160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solidFill>
                  <a:schemeClr val="accent5">
                    <a:hueOff val="457874"/>
                    <a:satOff val="-29218"/>
                    <a:lumOff val="-29125"/>
                  </a:schemeClr>
                </a:solidFill>
                <a:latin typeface="Arial Black"/>
                <a:ea typeface="Arial Black"/>
                <a:cs typeface="Arial Black"/>
                <a:sym typeface="Arial Black"/>
              </a:defRPr>
            </a:lvl1pPr>
          </a:lstStyle>
          <a:p>
            <a:r>
              <a:t>Moderne rammebetingelser</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500"/>
                                  </p:stCondLst>
                                  <p:iterate>
                                    <p:tmAbs val="0"/>
                                  </p:iterate>
                                  <p:childTnLst>
                                    <p:set>
                                      <p:cBhvr>
                                        <p:cTn id="6" fill="hold"/>
                                        <p:tgtEl>
                                          <p:spTgt spid="340"/>
                                        </p:tgtEl>
                                        <p:attrNameLst>
                                          <p:attrName>style.visibility</p:attrName>
                                        </p:attrNameLst>
                                      </p:cBhvr>
                                      <p:to>
                                        <p:strVal val="visible"/>
                                      </p:to>
                                    </p:set>
                                    <p:anim calcmode="lin" valueType="num">
                                      <p:cBhvr>
                                        <p:cTn id="7" dur="1000" fill="hold"/>
                                        <p:tgtEl>
                                          <p:spTgt spid="340"/>
                                        </p:tgtEl>
                                        <p:attrNameLst>
                                          <p:attrName>ppt_x</p:attrName>
                                        </p:attrNameLst>
                                      </p:cBhvr>
                                      <p:tavLst>
                                        <p:tav tm="0">
                                          <p:val>
                                            <p:strVal val="#ppt_x"/>
                                          </p:val>
                                        </p:tav>
                                        <p:tav tm="100000">
                                          <p:val>
                                            <p:strVal val="#ppt_x"/>
                                          </p:val>
                                        </p:tav>
                                      </p:tavLst>
                                    </p:anim>
                                    <p:anim calcmode="lin" valueType="num">
                                      <p:cBhvr>
                                        <p:cTn id="8" dur="1000" fill="hold"/>
                                        <p:tgtEl>
                                          <p:spTgt spid="3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 grpId="0"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B1B1B"/>
        </a:solidFill>
        <a:effectLst/>
      </p:bgPr>
    </p:bg>
    <p:spTree>
      <p:nvGrpSpPr>
        <p:cNvPr id="1" name=""/>
        <p:cNvGrpSpPr/>
        <p:nvPr/>
      </p:nvGrpSpPr>
      <p:grpSpPr>
        <a:xfrm>
          <a:off x="0" y="0"/>
          <a:ext cx="0" cy="0"/>
          <a:chOff x="0" y="0"/>
          <a:chExt cx="0" cy="0"/>
        </a:xfrm>
      </p:grpSpPr>
      <p:pic>
        <p:nvPicPr>
          <p:cNvPr id="344" name="Image" descr="Image"/>
          <p:cNvPicPr>
            <a:picLocks noChangeAspect="1"/>
          </p:cNvPicPr>
          <p:nvPr/>
        </p:nvPicPr>
        <p:blipFill>
          <a:blip r:embed="rId2"/>
          <a:stretch>
            <a:fillRect/>
          </a:stretch>
        </p:blipFill>
        <p:spPr>
          <a:xfrm>
            <a:off x="2770591" y="-134319"/>
            <a:ext cx="11862376" cy="29614172"/>
          </a:xfrm>
          <a:prstGeom prst="rect">
            <a:avLst/>
          </a:prstGeom>
          <a:ln w="88900">
            <a:miter lim="400000"/>
          </a:ln>
        </p:spPr>
      </p:pic>
      <p:pic>
        <p:nvPicPr>
          <p:cNvPr id="345" name="pasted-movie.png" descr="pasted-movie.png"/>
          <p:cNvPicPr>
            <a:picLocks noChangeAspect="1"/>
          </p:cNvPicPr>
          <p:nvPr/>
        </p:nvPicPr>
        <p:blipFill>
          <a:blip r:embed="rId3"/>
          <a:stretch>
            <a:fillRect/>
          </a:stretch>
        </p:blipFill>
        <p:spPr>
          <a:xfrm>
            <a:off x="-34825" y="6805475"/>
            <a:ext cx="4445001" cy="6667501"/>
          </a:xfrm>
          <a:prstGeom prst="rect">
            <a:avLst/>
          </a:prstGeom>
          <a:ln w="88900">
            <a:miter lim="400000"/>
          </a:ln>
        </p:spPr>
      </p:pic>
      <p:pic>
        <p:nvPicPr>
          <p:cNvPr id="346" name="Image" descr="Image"/>
          <p:cNvPicPr>
            <a:picLocks noChangeAspect="1"/>
          </p:cNvPicPr>
          <p:nvPr/>
        </p:nvPicPr>
        <p:blipFill>
          <a:blip r:embed="rId4"/>
          <a:stretch>
            <a:fillRect/>
          </a:stretch>
        </p:blipFill>
        <p:spPr>
          <a:xfrm>
            <a:off x="-43028" y="403941"/>
            <a:ext cx="4461406" cy="6863701"/>
          </a:xfrm>
          <a:prstGeom prst="rect">
            <a:avLst/>
          </a:prstGeom>
          <a:ln w="88900">
            <a:miter lim="400000"/>
          </a:ln>
        </p:spPr>
      </p:pic>
      <p:pic>
        <p:nvPicPr>
          <p:cNvPr id="347" name="Line Line" descr="Line Line"/>
          <p:cNvPicPr>
            <a:picLocks/>
          </p:cNvPicPr>
          <p:nvPr/>
        </p:nvPicPr>
        <p:blipFill>
          <a:blip r:embed="rId5"/>
          <a:stretch>
            <a:fillRect/>
          </a:stretch>
        </p:blipFill>
        <p:spPr>
          <a:xfrm>
            <a:off x="5861761" y="4671713"/>
            <a:ext cx="2792122" cy="88901"/>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500"/>
                                  </p:stCondLst>
                                  <p:iterate>
                                    <p:tmAbs val="0"/>
                                  </p:iterate>
                                  <p:childTnLst>
                                    <p:set>
                                      <p:cBhvr>
                                        <p:cTn id="6" fill="hold"/>
                                        <p:tgtEl>
                                          <p:spTgt spid="347"/>
                                        </p:tgtEl>
                                        <p:attrNameLst>
                                          <p:attrName>style.visibility</p:attrName>
                                        </p:attrNameLst>
                                      </p:cBhvr>
                                      <p:to>
                                        <p:strVal val="visible"/>
                                      </p:to>
                                    </p:set>
                                    <p:animEffect transition="in" filter="dissolve">
                                      <p:cBhvr>
                                        <p:cTn id="7" dur="2000"/>
                                        <p:tgtEl>
                                          <p:spTgt spid="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 grpId="0" animBg="1" advAuto="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Men: Ikke bare religion bestemmer identitet!…"/>
          <p:cNvSpPr txBox="1">
            <a:spLocks noGrp="1"/>
          </p:cNvSpPr>
          <p:nvPr>
            <p:ph type="title"/>
          </p:nvPr>
        </p:nvSpPr>
        <p:spPr>
          <a:prstGeom prst="rect">
            <a:avLst/>
          </a:prstGeom>
        </p:spPr>
        <p:txBody>
          <a:bodyPr/>
          <a:lstStyle/>
          <a:p>
            <a:pPr defTabSz="301752">
              <a:defRPr sz="4752">
                <a:latin typeface="Brill Roman"/>
                <a:ea typeface="Brill Roman"/>
                <a:cs typeface="Brill Roman"/>
                <a:sym typeface="Brill Roman"/>
              </a:defRPr>
            </a:pPr>
            <a:r>
              <a:t>Men: Ikke bare religion bestemmer identitet!</a:t>
            </a:r>
          </a:p>
          <a:p>
            <a:pPr defTabSz="301752">
              <a:defRPr sz="4752">
                <a:latin typeface="Brill Roman"/>
                <a:ea typeface="Brill Roman"/>
                <a:cs typeface="Brill Roman"/>
                <a:sym typeface="Brill Roman"/>
              </a:defRPr>
            </a:pPr>
            <a:r>
              <a:t>:</a:t>
            </a:r>
          </a:p>
          <a:p>
            <a:pPr defTabSz="301752">
              <a:defRPr sz="4752">
                <a:latin typeface="Brill Roman"/>
                <a:ea typeface="Brill Roman"/>
                <a:cs typeface="Brill Roman"/>
                <a:sym typeface="Brill Roman"/>
              </a:defRPr>
            </a:pPr>
            <a:r>
              <a:t>Språk som ‹nasjonalt› kjennetegn</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CFBF7"/>
        </a:solidFill>
        <a:effectLst/>
      </p:bgPr>
    </p:bg>
    <p:spTree>
      <p:nvGrpSpPr>
        <p:cNvPr id="1" name=""/>
        <p:cNvGrpSpPr/>
        <p:nvPr/>
      </p:nvGrpSpPr>
      <p:grpSpPr>
        <a:xfrm>
          <a:off x="0" y="0"/>
          <a:ext cx="0" cy="0"/>
          <a:chOff x="0" y="0"/>
          <a:chExt cx="0" cy="0"/>
        </a:xfrm>
      </p:grpSpPr>
      <p:pic>
        <p:nvPicPr>
          <p:cNvPr id="354" name="Image" descr="Image"/>
          <p:cNvPicPr>
            <a:picLocks noChangeAspect="1"/>
          </p:cNvPicPr>
          <p:nvPr/>
        </p:nvPicPr>
        <p:blipFill>
          <a:blip r:embed="rId3"/>
          <a:srcRect b="1561"/>
          <a:stretch>
            <a:fillRect/>
          </a:stretch>
        </p:blipFill>
        <p:spPr>
          <a:xfrm>
            <a:off x="0" y="429904"/>
            <a:ext cx="13004800" cy="8754885"/>
          </a:xfrm>
          <a:prstGeom prst="rect">
            <a:avLst/>
          </a:prstGeom>
          <a:ln w="88900">
            <a:miter lim="400000"/>
          </a:ln>
        </p:spPr>
      </p:pic>
      <p:sp>
        <p:nvSpPr>
          <p:cNvPr id="355" name="Konstitusjonalisme"/>
          <p:cNvSpPr txBox="1">
            <a:spLocks noGrp="1"/>
          </p:cNvSpPr>
          <p:nvPr>
            <p:ph type="title"/>
          </p:nvPr>
        </p:nvSpPr>
        <p:spPr>
          <a:xfrm>
            <a:off x="-787400" y="203200"/>
            <a:ext cx="10464800" cy="2540000"/>
          </a:xfrm>
          <a:prstGeom prst="rect">
            <a:avLst/>
          </a:prstGeom>
        </p:spPr>
        <p:txBody>
          <a:bodyPr/>
          <a:lstStyle>
            <a:lvl1pPr>
              <a:defRPr>
                <a:solidFill>
                  <a:srgbClr val="FCFBF7"/>
                </a:solidFill>
              </a:defRPr>
            </a:lvl1pPr>
          </a:lstStyle>
          <a:p>
            <a:r>
              <a:t>Konstitusjonalisme</a:t>
            </a:r>
          </a:p>
        </p:txBody>
      </p:sp>
      <p:sp>
        <p:nvSpPr>
          <p:cNvPr id="356" name="åpningsmøtet i Nasjonalforsamlingen, Tehran 1906"/>
          <p:cNvSpPr txBox="1"/>
          <p:nvPr/>
        </p:nvSpPr>
        <p:spPr>
          <a:xfrm>
            <a:off x="5150217" y="9032190"/>
            <a:ext cx="7289007" cy="4989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400">
                <a:solidFill>
                  <a:srgbClr val="000000"/>
                </a:solidFill>
                <a:latin typeface="Futura"/>
                <a:ea typeface="Futura"/>
                <a:cs typeface="Futura"/>
                <a:sym typeface="Futura"/>
              </a:defRPr>
            </a:lvl1pPr>
          </a:lstStyle>
          <a:p>
            <a:r>
              <a:t>åpningsmøtet i Nasjonalforsamlingen, Tehran 1906 </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Konstitusjonalisme"/>
          <p:cNvSpPr txBox="1">
            <a:spLocks noGrp="1"/>
          </p:cNvSpPr>
          <p:nvPr>
            <p:ph type="title"/>
          </p:nvPr>
        </p:nvSpPr>
        <p:spPr>
          <a:prstGeom prst="rect">
            <a:avLst/>
          </a:prstGeom>
        </p:spPr>
        <p:txBody>
          <a:bodyPr/>
          <a:lstStyle/>
          <a:p>
            <a:r>
              <a:t>Konstitusjonalisme</a:t>
            </a:r>
          </a:p>
        </p:txBody>
      </p:sp>
      <p:sp>
        <p:nvSpPr>
          <p:cNvPr id="361" name="interne faktorer:…"/>
          <p:cNvSpPr txBox="1">
            <a:spLocks noGrp="1"/>
          </p:cNvSpPr>
          <p:nvPr>
            <p:ph type="body" idx="1"/>
          </p:nvPr>
        </p:nvSpPr>
        <p:spPr>
          <a:xfrm>
            <a:off x="1689645" y="2258169"/>
            <a:ext cx="9625510" cy="6761262"/>
          </a:xfrm>
          <a:prstGeom prst="rect">
            <a:avLst/>
          </a:prstGeom>
        </p:spPr>
        <p:txBody>
          <a:bodyPr/>
          <a:lstStyle/>
          <a:p>
            <a:pPr marL="198881" indent="-198881" defTabSz="397763">
              <a:spcBef>
                <a:spcPts val="3100"/>
              </a:spcBef>
              <a:defRPr sz="3132"/>
            </a:pPr>
            <a:r>
              <a:t>interne faktorer:</a:t>
            </a:r>
          </a:p>
          <a:p>
            <a:pPr marL="696087" lvl="1" indent="-198881" defTabSz="397763">
              <a:spcBef>
                <a:spcPts val="3100"/>
              </a:spcBef>
              <a:buSzPct val="100000"/>
              <a:defRPr sz="3132"/>
            </a:pPr>
            <a:r>
              <a:t>nye sosiale klasser krever partisipasjon</a:t>
            </a:r>
          </a:p>
          <a:p>
            <a:pPr marL="696087" lvl="1" indent="-198881" defTabSz="397763">
              <a:spcBef>
                <a:spcPts val="3100"/>
              </a:spcBef>
              <a:buSzPct val="100000"/>
              <a:defRPr sz="3132"/>
            </a:pPr>
            <a:r>
              <a:t>autoritær kontroll skaper motreaksjon</a:t>
            </a:r>
          </a:p>
          <a:p>
            <a:pPr marL="696087" lvl="1" indent="-198881" defTabSz="397763">
              <a:spcBef>
                <a:spcPts val="3100"/>
              </a:spcBef>
              <a:buSzPct val="100000"/>
              <a:defRPr sz="3132"/>
            </a:pPr>
            <a:r>
              <a:t>motstand mot ‹utsalg› av landet</a:t>
            </a:r>
          </a:p>
          <a:p>
            <a:pPr marL="696087" lvl="1" indent="-198881" defTabSz="397763">
              <a:spcBef>
                <a:spcPts val="3100"/>
              </a:spcBef>
              <a:buSzPct val="100000"/>
              <a:defRPr sz="3132"/>
            </a:pPr>
            <a:r>
              <a:t>nye kommunikasjonsteknologi : ny kritisk offentlighet </a:t>
            </a:r>
          </a:p>
          <a:p>
            <a:pPr marL="198881" indent="-198881" defTabSz="397763">
              <a:spcBef>
                <a:spcPts val="3100"/>
              </a:spcBef>
              <a:defRPr sz="3132"/>
            </a:pPr>
            <a:r>
              <a:t>eksterne faktorer:</a:t>
            </a:r>
          </a:p>
          <a:p>
            <a:pPr marL="696087" lvl="1" indent="-198881" defTabSz="397763">
              <a:spcBef>
                <a:spcPts val="3100"/>
              </a:spcBef>
              <a:buSzPct val="100000"/>
              <a:defRPr sz="3132"/>
            </a:pPr>
            <a:r>
              <a:t>økonomisk depresjon</a:t>
            </a:r>
          </a:p>
          <a:p>
            <a:pPr marL="696087" lvl="1" indent="-198881" defTabSz="397763">
              <a:spcBef>
                <a:spcPts val="3100"/>
              </a:spcBef>
              <a:buSzPct val="100000"/>
              <a:defRPr sz="3132"/>
            </a:pPr>
            <a:r>
              <a:t>imperialistisk press</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Både ‹sekulære› og ‹islamske› krefter støtter grunnlovsidé for å"/>
          <p:cNvSpPr txBox="1">
            <a:spLocks noGrp="1"/>
          </p:cNvSpPr>
          <p:nvPr>
            <p:ph type="title"/>
          </p:nvPr>
        </p:nvSpPr>
        <p:spPr>
          <a:xfrm>
            <a:off x="1270000" y="558800"/>
            <a:ext cx="10336015" cy="2540000"/>
          </a:xfrm>
          <a:prstGeom prst="rect">
            <a:avLst/>
          </a:prstGeom>
        </p:spPr>
        <p:txBody>
          <a:bodyPr/>
          <a:lstStyle>
            <a:lvl1pPr defTabSz="411479">
              <a:defRPr sz="6479"/>
            </a:lvl1pPr>
          </a:lstStyle>
          <a:p>
            <a:r>
              <a:t>Både ‹sekulære› og ‹islamske› krefter støtter grunnlovsidé for å</a:t>
            </a:r>
          </a:p>
        </p:txBody>
      </p:sp>
      <p:sp>
        <p:nvSpPr>
          <p:cNvPr id="366" name="verne folkets interesser mot autokrater…"/>
          <p:cNvSpPr txBox="1">
            <a:spLocks noGrp="1"/>
          </p:cNvSpPr>
          <p:nvPr>
            <p:ph type="body" idx="1"/>
          </p:nvPr>
        </p:nvSpPr>
        <p:spPr>
          <a:prstGeom prst="rect">
            <a:avLst/>
          </a:prstGeom>
        </p:spPr>
        <p:txBody>
          <a:bodyPr/>
          <a:lstStyle/>
          <a:p>
            <a:r>
              <a:t>verne folkets interesser mot autokrater</a:t>
            </a:r>
          </a:p>
          <a:p>
            <a:r>
              <a:t>verne landet mot ytre trusler [IR! konsesjoner!]</a:t>
            </a:r>
          </a:p>
          <a:p>
            <a:r>
              <a:t>styrke statens legitimitet</a:t>
            </a:r>
          </a:p>
          <a:p>
            <a:r>
              <a:t>styrke statlige institusjoner</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Hvorfor mislyktes grunnlovsbevegelsene?"/>
          <p:cNvSpPr txBox="1">
            <a:spLocks noGrp="1"/>
          </p:cNvSpPr>
          <p:nvPr>
            <p:ph type="title"/>
          </p:nvPr>
        </p:nvSpPr>
        <p:spPr>
          <a:prstGeom prst="rect">
            <a:avLst/>
          </a:prstGeom>
        </p:spPr>
        <p:txBody>
          <a:bodyPr/>
          <a:lstStyle/>
          <a:p>
            <a:r>
              <a:t>Hvorfor mislyktes grunnlovsbevegelsene?</a:t>
            </a:r>
          </a:p>
        </p:txBody>
      </p:sp>
      <p:sp>
        <p:nvSpPr>
          <p:cNvPr id="371" name="europeiske makter ønsket ikke sterke folkebevegelser…"/>
          <p:cNvSpPr txBox="1">
            <a:spLocks noGrp="1"/>
          </p:cNvSpPr>
          <p:nvPr>
            <p:ph type="body" idx="1"/>
          </p:nvPr>
        </p:nvSpPr>
        <p:spPr>
          <a:prstGeom prst="rect">
            <a:avLst/>
          </a:prstGeom>
        </p:spPr>
        <p:txBody>
          <a:bodyPr/>
          <a:lstStyle/>
          <a:p>
            <a:r>
              <a:t>europeiske makter ønsket ikke sterke folkebevegelser</a:t>
            </a:r>
          </a:p>
          <a:p>
            <a:r>
              <a:t>støttet autoritære herskere mot parlamentarisme</a:t>
            </a:r>
          </a:p>
          <a:p>
            <a:r>
              <a:t>delvis direkte europ. militærinvasjon (TN, IR)</a:t>
            </a:r>
          </a:p>
          <a:p>
            <a:r>
              <a:t>OR 1913: anti-demokratisk kupp, utnytter ekstern krise (tap av Balkan-krigen 1912-13)</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 name="Flag_of_the_Young_Turk_Revolution.jpg" descr="Flag_of_the_Young_Turk_Revolution.jpg"/>
          <p:cNvPicPr>
            <a:picLocks noChangeAspect="1"/>
          </p:cNvPicPr>
          <p:nvPr/>
        </p:nvPicPr>
        <p:blipFill>
          <a:blip r:embed="rId3">
            <a:alphaModFix amt="14843"/>
          </a:blip>
          <a:stretch>
            <a:fillRect/>
          </a:stretch>
        </p:blipFill>
        <p:spPr>
          <a:xfrm>
            <a:off x="0" y="541866"/>
            <a:ext cx="13004801" cy="8669868"/>
          </a:xfrm>
          <a:prstGeom prst="rect">
            <a:avLst/>
          </a:prstGeom>
          <a:ln w="88900">
            <a:miter lim="400000"/>
          </a:ln>
        </p:spPr>
      </p:pic>
      <p:sp>
        <p:nvSpPr>
          <p:cNvPr id="376" name="Arven i politisk kultur"/>
          <p:cNvSpPr txBox="1">
            <a:spLocks noGrp="1"/>
          </p:cNvSpPr>
          <p:nvPr>
            <p:ph type="title"/>
          </p:nvPr>
        </p:nvSpPr>
        <p:spPr>
          <a:prstGeom prst="rect">
            <a:avLst/>
          </a:prstGeom>
        </p:spPr>
        <p:txBody>
          <a:bodyPr/>
          <a:lstStyle/>
          <a:p>
            <a:r>
              <a:t>Arven i politisk kultur</a:t>
            </a:r>
          </a:p>
        </p:txBody>
      </p:sp>
      <p:sp>
        <p:nvSpPr>
          <p:cNvPr id="377" name="kontroll av statlige institusjoner blir sentralt viktig…"/>
          <p:cNvSpPr txBox="1">
            <a:spLocks noGrp="1"/>
          </p:cNvSpPr>
          <p:nvPr>
            <p:ph type="body" idx="1"/>
          </p:nvPr>
        </p:nvSpPr>
        <p:spPr>
          <a:xfrm>
            <a:off x="590946" y="2768600"/>
            <a:ext cx="11822908" cy="5740400"/>
          </a:xfrm>
          <a:prstGeom prst="rect">
            <a:avLst/>
          </a:prstGeom>
        </p:spPr>
        <p:txBody>
          <a:bodyPr/>
          <a:lstStyle/>
          <a:p>
            <a:r>
              <a:rPr>
                <a:latin typeface="Brill Italic"/>
                <a:ea typeface="Brill Italic"/>
                <a:cs typeface="Brill Italic"/>
                <a:sym typeface="Brill Italic"/>
              </a:rPr>
              <a:t>kontroll</a:t>
            </a:r>
            <a:r>
              <a:t> av statlige institusjoner blir sentralt viktig</a:t>
            </a:r>
          </a:p>
          <a:p>
            <a:r>
              <a:t>borgere, ikke undersatte: idé om individuell politisk partisipasjon</a:t>
            </a:r>
          </a:p>
          <a:p>
            <a:r>
              <a:t>masser som politisk faktor</a:t>
            </a:r>
          </a:p>
          <a:p>
            <a:r>
              <a:t>politiske idéer (</a:t>
            </a:r>
            <a:r>
              <a:rPr>
                <a:latin typeface="Brill Italic"/>
                <a:ea typeface="Brill Italic"/>
                <a:cs typeface="Brill Italic"/>
                <a:sym typeface="Brill Italic"/>
              </a:rPr>
              <a:t>vaṭan</a:t>
            </a:r>
            <a:r>
              <a:t>!) blir viktigere for politisk legitimitet enn lojalitet mot hersker / dynasti</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100"/>
                                  </p:stCondLst>
                                  <p:iterate>
                                    <p:tmAbs val="0"/>
                                  </p:iterate>
                                  <p:childTnLst>
                                    <p:set>
                                      <p:cBhvr>
                                        <p:cTn id="6" fill="hold"/>
                                        <p:tgtEl>
                                          <p:spTgt spid="375"/>
                                        </p:tgtEl>
                                        <p:attrNameLst>
                                          <p:attrName>style.visibility</p:attrName>
                                        </p:attrNameLst>
                                      </p:cBhvr>
                                      <p:to>
                                        <p:strVal val="visible"/>
                                      </p:to>
                                    </p:set>
                                    <p:animEffect transition="in" filter="dissolve">
                                      <p:cBhvr>
                                        <p:cTn id="7" dur="500"/>
                                        <p:tgtEl>
                                          <p:spTgt spid="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advAuto="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20A17"/>
        </a:solidFill>
        <a:effectLst/>
      </p:bgPr>
    </p:bg>
    <p:spTree>
      <p:nvGrpSpPr>
        <p:cNvPr id="1" name=""/>
        <p:cNvGrpSpPr/>
        <p:nvPr/>
      </p:nvGrpSpPr>
      <p:grpSpPr>
        <a:xfrm>
          <a:off x="0" y="0"/>
          <a:ext cx="0" cy="0"/>
          <a:chOff x="0" y="0"/>
          <a:chExt cx="0" cy="0"/>
        </a:xfrm>
      </p:grpSpPr>
      <p:pic>
        <p:nvPicPr>
          <p:cNvPr id="381" name="Flag_of_the_Young_Turk_Revolution.jpg" descr="Flag_of_the_Young_Turk_Revolution.jpg"/>
          <p:cNvPicPr>
            <a:picLocks noChangeAspect="1"/>
          </p:cNvPicPr>
          <p:nvPr/>
        </p:nvPicPr>
        <p:blipFill>
          <a:blip r:embed="rId3"/>
          <a:stretch>
            <a:fillRect/>
          </a:stretch>
        </p:blipFill>
        <p:spPr>
          <a:xfrm>
            <a:off x="0" y="541866"/>
            <a:ext cx="13004801" cy="8669868"/>
          </a:xfrm>
          <a:prstGeom prst="rect">
            <a:avLst/>
          </a:prstGeom>
          <a:ln w="88900">
            <a:miter lim="400000"/>
          </a:ln>
        </p:spPr>
      </p:pic>
      <p:sp>
        <p:nvSpPr>
          <p:cNvPr id="382" name="Frihet"/>
          <p:cNvSpPr txBox="1"/>
          <p:nvPr/>
        </p:nvSpPr>
        <p:spPr>
          <a:xfrm rot="1262358">
            <a:off x="393861" y="2374899"/>
            <a:ext cx="1701478" cy="83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1">
                <a:latin typeface="Comic Sans MS"/>
                <a:ea typeface="Comic Sans MS"/>
                <a:cs typeface="Comic Sans MS"/>
                <a:sym typeface="Comic Sans MS"/>
              </a:defRPr>
            </a:lvl1pPr>
          </a:lstStyle>
          <a:p>
            <a:r>
              <a:t>Frihet</a:t>
            </a:r>
          </a:p>
        </p:txBody>
      </p:sp>
      <p:sp>
        <p:nvSpPr>
          <p:cNvPr id="383" name="Likhet"/>
          <p:cNvSpPr txBox="1"/>
          <p:nvPr/>
        </p:nvSpPr>
        <p:spPr>
          <a:xfrm rot="19803395">
            <a:off x="1408949" y="8030633"/>
            <a:ext cx="1703302" cy="83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1">
                <a:latin typeface="Comic Sans MS"/>
                <a:ea typeface="Comic Sans MS"/>
                <a:cs typeface="Comic Sans MS"/>
                <a:sym typeface="Comic Sans MS"/>
              </a:defRPr>
            </a:lvl1pPr>
          </a:lstStyle>
          <a:p>
            <a:r>
              <a:t>Likhet</a:t>
            </a:r>
          </a:p>
        </p:txBody>
      </p:sp>
      <p:sp>
        <p:nvSpPr>
          <p:cNvPr id="384" name="Brorskap"/>
          <p:cNvSpPr txBox="1"/>
          <p:nvPr/>
        </p:nvSpPr>
        <p:spPr>
          <a:xfrm rot="1870609">
            <a:off x="9938742" y="8301566"/>
            <a:ext cx="2372916" cy="83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1">
                <a:latin typeface="Comic Sans MS"/>
                <a:ea typeface="Comic Sans MS"/>
                <a:cs typeface="Comic Sans MS"/>
                <a:sym typeface="Comic Sans MS"/>
              </a:defRPr>
            </a:lvl1pPr>
          </a:lstStyle>
          <a:p>
            <a:r>
              <a:t>Brorskap</a:t>
            </a:r>
          </a:p>
        </p:txBody>
      </p:sp>
      <p:sp>
        <p:nvSpPr>
          <p:cNvPr id="385" name="Rett"/>
          <p:cNvSpPr txBox="1"/>
          <p:nvPr/>
        </p:nvSpPr>
        <p:spPr>
          <a:xfrm rot="20048932">
            <a:off x="10903284" y="2002366"/>
            <a:ext cx="1256632" cy="83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1">
                <a:latin typeface="Comic Sans MS"/>
                <a:ea typeface="Comic Sans MS"/>
                <a:cs typeface="Comic Sans MS"/>
                <a:sym typeface="Comic Sans MS"/>
              </a:defRPr>
            </a:lvl1pPr>
          </a:lstStyle>
          <a:p>
            <a:r>
              <a:t>Rett</a:t>
            </a:r>
          </a:p>
        </p:txBody>
      </p:sp>
      <p:sp>
        <p:nvSpPr>
          <p:cNvPr id="386" name="Enhet"/>
          <p:cNvSpPr txBox="1"/>
          <p:nvPr/>
        </p:nvSpPr>
        <p:spPr>
          <a:xfrm rot="16202042">
            <a:off x="10181687" y="4457699"/>
            <a:ext cx="1887026" cy="83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b="1">
                <a:latin typeface="Comic Sans MS"/>
                <a:ea typeface="Comic Sans MS"/>
                <a:cs typeface="Comic Sans MS"/>
                <a:sym typeface="Comic Sans MS"/>
              </a:defRPr>
            </a:lvl1pPr>
          </a:lstStyle>
          <a:p>
            <a:r>
              <a:t>Enhet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a14="http://schemas.microsoft.com/office/drawing/2010/main" xmlns:m="http://schemas.openxmlformats.org/officeDocument/2006/math"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a:themeElements>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Chalkduster"/>
        <a:ea typeface="Chalkduster"/>
        <a:cs typeface="Chalkduster"/>
      </a:majorFont>
      <a:minorFont>
        <a:latin typeface="Chalkduster"/>
        <a:ea typeface="Chalkduster"/>
        <a:cs typeface="Chalkduster"/>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63500" dist="25400" dir="2700000" rotWithShape="0">
                <a:srgbClr val="000000">
                  <a:alpha val="70000"/>
                </a:srgbClr>
              </a:outerShdw>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halkboard">
  <a:themeElements>
    <a:clrScheme name="Chalkboard">
      <a:dk1>
        <a:srgbClr val="000000"/>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Chalkduster"/>
        <a:ea typeface="Chalkduster"/>
        <a:cs typeface="Chalkduster"/>
      </a:majorFont>
      <a:minorFont>
        <a:latin typeface="Chalkduster"/>
        <a:ea typeface="Chalkduster"/>
        <a:cs typeface="Chalkduster"/>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63500" dist="25400" dir="2700000" rotWithShape="0">
                <a:srgbClr val="000000">
                  <a:alpha val="70000"/>
                </a:srgbClr>
              </a:outerShdw>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0</TotalTime>
  <Words>6208</Words>
  <Application>Microsoft Macintosh PowerPoint</Application>
  <PresentationFormat>Custom</PresentationFormat>
  <Paragraphs>464</Paragraphs>
  <Slides>43</Slides>
  <Notes>41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43</vt:i4>
      </vt:variant>
    </vt:vector>
  </HeadingPairs>
  <TitlesOfParts>
    <vt:vector size="55" baseType="lpstr">
      <vt:lpstr>Brill Bold Italic</vt:lpstr>
      <vt:lpstr>Brill Bold</vt:lpstr>
      <vt:lpstr>Futura</vt:lpstr>
      <vt:lpstr>Chalkduster</vt:lpstr>
      <vt:lpstr>Scheherazade New</vt:lpstr>
      <vt:lpstr>Noto Nastaliq Urdu</vt:lpstr>
      <vt:lpstr>Brill Italic</vt:lpstr>
      <vt:lpstr>Amiri</vt:lpstr>
      <vt:lpstr>Chalkboard</vt:lpstr>
      <vt:lpstr>Brill Roman</vt:lpstr>
      <vt:lpstr>Arial</vt:lpstr>
      <vt:lpstr>Chalkboard</vt:lpstr>
      <vt:lpstr>Midtøstens Historie (MØNA 1505)</vt:lpstr>
      <vt:lpstr>Svar på koloniserende modernisering</vt:lpstr>
      <vt:lpstr>al-Nahḍa | النهضة</vt:lpstr>
      <vt:lpstr>PowerPoint Presentation</vt:lpstr>
      <vt:lpstr>PowerPoint Presentation</vt:lpstr>
      <vt:lpstr>Yeñi ʿOs̱mānlılar |  يڭى عثمانلولر (Ny-/Ung-osmanerne)</vt:lpstr>
      <vt:lpstr>PowerPoint Presentation</vt:lpstr>
      <vt:lpstr>PowerPoint Presentation</vt:lpstr>
      <vt:lpstr>PowerPoint Presentation</vt:lpstr>
      <vt:lpstr>PowerPoint Presentation</vt:lpstr>
      <vt:lpstr>Vår egenverdi?</vt:lpstr>
      <vt:lpstr>Islamsk modernisme</vt:lpstr>
      <vt:lpstr>Islamsk modernisme/reform: hjernene bak</vt:lpstr>
      <vt:lpstr>anti-taqlīd → Salafiyya</vt:lpstr>
      <vt:lpstr>«Pan-islamisme»</vt:lpstr>
      <vt:lpstr>PowerPoint Presentation</vt:lpstr>
      <vt:lpstr>Nahḍa vs islamsk modernisme</vt:lpstr>
      <vt:lpstr>PowerPoint Presentation</vt:lpstr>
      <vt:lpstr>Sulṭān ʿAbd ül-Ḥamīd Ⅱ (r. 1876-1909)</vt:lpstr>
      <vt:lpstr>Intellektuell basis</vt:lpstr>
      <vt:lpstr>PowerPoint Presentation</vt:lpstr>
      <vt:lpstr>ʿAbd ül-Ḥamīd Ⅱ</vt:lpstr>
      <vt:lpstr>PowerPoint Presentation</vt:lpstr>
      <vt:lpstr>ʿAbd ül-Ḥamīd Ⅱ</vt:lpstr>
      <vt:lpstr>«Islam» som sentralt identitets-element </vt:lpstr>
      <vt:lpstr>al-Nahḍa islamsk modernisme ḥamīdisk ‹ortodoksi› ‹tradisjons›-bevarere  : hvorfor er alle er moderne?</vt:lpstr>
      <vt:lpstr>«Moderne» i MØNA</vt:lpstr>
      <vt:lpstr>Islamsk modernisme: modern?</vt:lpstr>
      <vt:lpstr>Islamsk modernisme: modern?</vt:lpstr>
      <vt:lpstr>moderne = sekulær?</vt:lpstr>
      <vt:lpstr>Hvorfor står religion sterkere i offentligheten i MØNA?</vt:lpstr>
      <vt:lpstr>Religion: forskjellige roller i det offentlige liv</vt:lpstr>
      <vt:lpstr>Forløpere</vt:lpstr>
      <vt:lpstr>anti-taqlīd → Salafiyya</vt:lpstr>
      <vt:lpstr>anti-taqlīd → Salafiyya</vt:lpstr>
      <vt:lpstr>PowerPoint Presentation</vt:lpstr>
      <vt:lpstr>Men: Ikke bare religion bestemmer identitet! : Språk som ‹nasjonalt› kjennetegn</vt:lpstr>
      <vt:lpstr>Konstitusjonalisme</vt:lpstr>
      <vt:lpstr>Konstitusjonalisme</vt:lpstr>
      <vt:lpstr>Både ‹sekulære› og ‹islamske› krefter støtter grunnlovsidé for å</vt:lpstr>
      <vt:lpstr>Hvorfor mislyktes grunnlovsbevegelsene?</vt:lpstr>
      <vt:lpstr>Arven i politisk kultur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Albrecht Hofheinz</cp:lastModifiedBy>
  <cp:revision>1</cp:revision>
  <dcterms:modified xsi:type="dcterms:W3CDTF">2025-10-07T14:11:11Z</dcterms:modified>
</cp:coreProperties>
</file>