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13004800" cy="9753600"/>
  <p:notesSz cx="6858000" cy="9144000"/>
  <p:embeddedFontLst>
    <p:embeddedFont>
      <p:font typeface="Amiri" pitchFamily="2" charset="-78"/>
      <p:regular r:id="rId39"/>
      <p:bold r:id="rId40"/>
      <p:italic r:id="rId41"/>
      <p:boldItalic r:id="rId42"/>
    </p:embeddedFont>
    <p:embeddedFont>
      <p:font typeface="Brill Bold" panose="020F0602050406030203" pitchFamily="34" charset="0"/>
      <p:bold r:id="rId43"/>
      <p:italic r:id="rId44"/>
      <p:boldItalic r:id="rId45"/>
    </p:embeddedFont>
    <p:embeddedFont>
      <p:font typeface="Brill Italic" panose="020F0602050406030203" pitchFamily="34" charset="0"/>
      <p:bold r:id="rId46"/>
      <p:italic r:id="rId47"/>
      <p:boldItalic r:id="rId48"/>
    </p:embeddedFont>
    <p:embeddedFont>
      <p:font typeface="Brill Roman" panose="020F0602050406030203" pitchFamily="34" charset="0"/>
      <p:regular r:id="rId49"/>
      <p:bold r:id="rId50"/>
      <p:italic r:id="rId51"/>
      <p:boldItalic r:id="rId52"/>
    </p:embeddedFont>
    <p:embeddedFont>
      <p:font typeface="Chalkduster" panose="03050602040202020205" pitchFamily="66" charset="77"/>
      <p:regular r:id="rId53"/>
    </p:embeddedFont>
    <p:embeddedFont>
      <p:font typeface="Hussaini Nastaleeq" panose="02000503000000000000" pitchFamily="2" charset="-78"/>
      <p:regular r:id="rId54"/>
    </p:embeddedFont>
  </p:embeddedFont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BF00FF"/>
        </a:solidFill>
        <a:effectLst/>
        <a:uFillTx/>
        <a:latin typeface="Chalkduster"/>
        <a:ea typeface="Chalkduster"/>
        <a:cs typeface="Chalkduster"/>
        <a:sym typeface="Chalkduster"/>
      </a:defRPr>
    </a:lvl1pPr>
    <a:lvl2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BF00FF"/>
        </a:solidFill>
        <a:effectLst/>
        <a:uFillTx/>
        <a:latin typeface="Chalkduster"/>
        <a:ea typeface="Chalkduster"/>
        <a:cs typeface="Chalkduster"/>
        <a:sym typeface="Chalkduster"/>
      </a:defRPr>
    </a:lvl2pPr>
    <a:lvl3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BF00FF"/>
        </a:solidFill>
        <a:effectLst/>
        <a:uFillTx/>
        <a:latin typeface="Chalkduster"/>
        <a:ea typeface="Chalkduster"/>
        <a:cs typeface="Chalkduster"/>
        <a:sym typeface="Chalkduster"/>
      </a:defRPr>
    </a:lvl3pPr>
    <a:lvl4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BF00FF"/>
        </a:solidFill>
        <a:effectLst/>
        <a:uFillTx/>
        <a:latin typeface="Chalkduster"/>
        <a:ea typeface="Chalkduster"/>
        <a:cs typeface="Chalkduster"/>
        <a:sym typeface="Chalkduster"/>
      </a:defRPr>
    </a:lvl4pPr>
    <a:lvl5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BF00FF"/>
        </a:solidFill>
        <a:effectLst/>
        <a:uFillTx/>
        <a:latin typeface="Chalkduster"/>
        <a:ea typeface="Chalkduster"/>
        <a:cs typeface="Chalkduster"/>
        <a:sym typeface="Chalkduster"/>
      </a:defRPr>
    </a:lvl5pPr>
    <a:lvl6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BF00FF"/>
        </a:solidFill>
        <a:effectLst/>
        <a:uFillTx/>
        <a:latin typeface="Chalkduster"/>
        <a:ea typeface="Chalkduster"/>
        <a:cs typeface="Chalkduster"/>
        <a:sym typeface="Chalkduster"/>
      </a:defRPr>
    </a:lvl6pPr>
    <a:lvl7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BF00FF"/>
        </a:solidFill>
        <a:effectLst/>
        <a:uFillTx/>
        <a:latin typeface="Chalkduster"/>
        <a:ea typeface="Chalkduster"/>
        <a:cs typeface="Chalkduster"/>
        <a:sym typeface="Chalkduster"/>
      </a:defRPr>
    </a:lvl7pPr>
    <a:lvl8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BF00FF"/>
        </a:solidFill>
        <a:effectLst/>
        <a:uFillTx/>
        <a:latin typeface="Chalkduster"/>
        <a:ea typeface="Chalkduster"/>
        <a:cs typeface="Chalkduster"/>
        <a:sym typeface="Chalkduster"/>
      </a:defRPr>
    </a:lvl8pPr>
    <a:lvl9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BF00FF"/>
        </a:solidFill>
        <a:effectLst/>
        <a:uFillTx/>
        <a:latin typeface="Chalkduster"/>
        <a:ea typeface="Chalkduster"/>
        <a:cs typeface="Chalkduster"/>
        <a:sym typeface="Chalkduster"/>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halkduster"/>
          <a:ea typeface="Chalkduster"/>
          <a:cs typeface="Chalkduster"/>
        </a:font>
        <a:srgbClr val="BF00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3F4"/>
          </a:solidFill>
        </a:fill>
      </a:tcStyle>
    </a:wholeTbl>
    <a:band2H>
      <a:tcTxStyle/>
      <a:tcStyle>
        <a:tcBdr/>
        <a:fill>
          <a:solidFill>
            <a:srgbClr val="EBF2FA"/>
          </a:solidFill>
        </a:fill>
      </a:tcStyle>
    </a:band2H>
    <a:firstCol>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halkduster"/>
          <a:ea typeface="Chalkduster"/>
          <a:cs typeface="Chalkduster"/>
        </a:font>
        <a:srgbClr val="BF00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4D7"/>
          </a:solidFill>
        </a:fill>
      </a:tcStyle>
    </a:wholeTbl>
    <a:band2H>
      <a:tcTxStyle/>
      <a:tcStyle>
        <a:tcBdr/>
        <a:fill>
          <a:solidFill>
            <a:srgbClr val="FFF9EC"/>
          </a:solidFill>
        </a:fill>
      </a:tcStyle>
    </a:band2H>
    <a:firstCol>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halkduster"/>
          <a:ea typeface="Chalkduster"/>
          <a:cs typeface="Chalkduster"/>
        </a:font>
        <a:srgbClr val="BF00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FE2F9"/>
          </a:solidFill>
        </a:fill>
      </a:tcStyle>
    </a:wholeTbl>
    <a:band2H>
      <a:tcTxStyle/>
      <a:tcStyle>
        <a:tcBdr/>
        <a:fill>
          <a:solidFill>
            <a:srgbClr val="F7F1FC"/>
          </a:solidFill>
        </a:fill>
      </a:tcStyle>
    </a:band2H>
    <a:firstCol>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halkduster"/>
          <a:ea typeface="Chalkduster"/>
          <a:cs typeface="Chalkduster"/>
        </a:font>
        <a:srgbClr val="BF00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4E6FF"/>
          </a:solidFill>
        </a:fill>
      </a:tcStyle>
    </a:wholeTbl>
    <a:band2H>
      <a:tcTxStyle/>
      <a:tcStyle>
        <a:tcBdr/>
        <a:fill>
          <a:solidFill>
            <a:srgbClr val="FFFFFF"/>
          </a:solidFill>
        </a:fill>
      </a:tcStyle>
    </a:band2H>
    <a:firstCol>
      <a:tcTxStyle b="on" i="off">
        <a:font>
          <a:latin typeface="Chalkduster"/>
          <a:ea typeface="Chalkduster"/>
          <a:cs typeface="Chalkduster"/>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halkduster"/>
          <a:ea typeface="Chalkduster"/>
          <a:cs typeface="Chalkduster"/>
        </a:font>
        <a:srgbClr val="BF00FF"/>
      </a:tcTxStyle>
      <a:tcStyle>
        <a:tcBdr>
          <a:left>
            <a:ln w="12700" cap="flat">
              <a:noFill/>
              <a:miter lim="400000"/>
            </a:ln>
          </a:left>
          <a:right>
            <a:ln w="12700" cap="flat">
              <a:noFill/>
              <a:miter lim="400000"/>
            </a:ln>
          </a:right>
          <a:top>
            <a:ln w="50800" cap="flat">
              <a:solidFill>
                <a:srgbClr val="BF00FF"/>
              </a:solidFill>
              <a:prstDash val="solid"/>
              <a:round/>
            </a:ln>
          </a:top>
          <a:bottom>
            <a:ln w="25400" cap="flat">
              <a:solidFill>
                <a:srgbClr val="BF00FF"/>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halkduster"/>
          <a:ea typeface="Chalkduster"/>
          <a:cs typeface="Chalkduster"/>
        </a:font>
        <a:srgbClr val="FFFFFF"/>
      </a:tcTxStyle>
      <a:tcStyle>
        <a:tcBdr>
          <a:left>
            <a:ln w="12700" cap="flat">
              <a:noFill/>
              <a:miter lim="400000"/>
            </a:ln>
          </a:left>
          <a:right>
            <a:ln w="12700" cap="flat">
              <a:noFill/>
              <a:miter lim="400000"/>
            </a:ln>
          </a:right>
          <a:top>
            <a:ln w="25400" cap="flat">
              <a:solidFill>
                <a:srgbClr val="BF00FF"/>
              </a:solidFill>
              <a:prstDash val="solid"/>
              <a:round/>
            </a:ln>
          </a:top>
          <a:bottom>
            <a:ln w="25400" cap="flat">
              <a:solidFill>
                <a:srgbClr val="BF00FF"/>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halkduster"/>
          <a:ea typeface="Chalkduster"/>
          <a:cs typeface="Chalkduster"/>
        </a:font>
        <a:srgbClr val="BF00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8CAFF"/>
          </a:solidFill>
        </a:fill>
      </a:tcStyle>
    </a:wholeTbl>
    <a:band2H>
      <a:tcTxStyle/>
      <a:tcStyle>
        <a:tcBdr/>
        <a:fill>
          <a:solidFill>
            <a:srgbClr val="F4E6FF"/>
          </a:solidFill>
        </a:fill>
      </a:tcStyle>
    </a:band2H>
    <a:firstCol>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BF00FF"/>
          </a:solidFill>
        </a:fill>
      </a:tcStyle>
    </a:firstCol>
    <a:lastRow>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BF00FF"/>
          </a:solidFill>
        </a:fill>
      </a:tcStyle>
    </a:lastRow>
    <a:firstRow>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BF00FF"/>
          </a:solidFill>
        </a:fill>
      </a:tcStyle>
    </a:firstRow>
  </a:tblStyle>
  <a:tblStyle styleId="{2708684C-4D16-4618-839F-0558EEFCDFE6}" styleName="">
    <a:tblBg/>
    <a:wholeTbl>
      <a:tcTxStyle b="off"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a:tcStyle>
        <a:tcBdr/>
        <a:fill>
          <a:solidFill>
            <a:srgbClr val="FFFFFF"/>
          </a:solidFill>
        </a:fill>
      </a:tcStyle>
    </a:band2H>
    <a:firstCol>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85" d="100"/>
          <a:sy n="85" d="100"/>
        </p:scale>
        <p:origin x="127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font" Target="fonts/font3.fntdata"/><Relationship Id="rId54"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1.fntdata"/><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6.fntdata"/><Relationship Id="rId52"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3" name="Shape 143"/>
          <p:cNvSpPr>
            <a:spLocks noGrp="1" noRot="1" noChangeAspect="1"/>
          </p:cNvSpPr>
          <p:nvPr>
            <p:ph type="sldImg"/>
          </p:nvPr>
        </p:nvSpPr>
        <p:spPr>
          <a:xfrm>
            <a:off x="1143000" y="685800"/>
            <a:ext cx="4572000" cy="3429000"/>
          </a:xfrm>
          <a:prstGeom prst="rect">
            <a:avLst/>
          </a:prstGeom>
        </p:spPr>
        <p:txBody>
          <a:bodyPr/>
          <a:lstStyle/>
          <a:p>
            <a:endParaRPr/>
          </a:p>
        </p:txBody>
      </p:sp>
      <p:sp>
        <p:nvSpPr>
          <p:cNvPr id="144" name="Shape 14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de.wikipedia.org/wiki/Zionistenkongress#/media/Datei:The_&quot;Basel_Program&quot;_at_the_First_Zionist_Congress_in_1897.jpg"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newbooksnetwork.com/zionism"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archive.org/details/winstonschurchil5pt3chur/page/616/mode/2up"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jpost.com/middle-east/article-697070"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theatlantic.com/ideas/archive/2020/09/winners-losers/616364/"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msf.org/stark-inequality-covid-19-vaccination-between-israel-and-palestine"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middleeasteye.net/news/israeli-settlers-set-palestinian-town-ablaze-after-deadly-shooting"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a:spLocks noGrp="1" noRot="1" noChangeAspect="1"/>
          </p:cNvSpPr>
          <p:nvPr>
            <p:ph type="sldImg"/>
          </p:nvPr>
        </p:nvSpPr>
        <p:spPr>
          <a:prstGeom prst="rect">
            <a:avLst/>
          </a:prstGeom>
        </p:spPr>
        <p:txBody>
          <a:bodyPr/>
          <a:lstStyle/>
          <a:p>
            <a:endParaRPr/>
          </a:p>
        </p:txBody>
      </p:sp>
      <p:sp>
        <p:nvSpPr>
          <p:cNvPr id="152" name="Shape 152"/>
          <p:cNvSpPr>
            <a:spLocks noGrp="1"/>
          </p:cNvSpPr>
          <p:nvPr>
            <p:ph type="body" sz="quarter" idx="1"/>
          </p:nvPr>
        </p:nvSpPr>
        <p:spPr>
          <a:prstGeom prst="rect">
            <a:avLst/>
          </a:prstGeom>
        </p:spPr>
        <p:txBody>
          <a:bodyPr/>
          <a:lstStyle/>
          <a:p>
            <a:pPr>
              <a:defRPr sz="2000"/>
            </a:pPr>
            <a:r>
              <a:t>{Illustrasjoner:</a:t>
            </a:r>
          </a:p>
          <a:p>
            <a:pPr marL="527754" indent="-527754">
              <a:buSzPct val="100000"/>
              <a:buAutoNum type="alphaLcParenR"/>
              <a:defRPr sz="2000" i="1"/>
            </a:pPr>
            <a:r>
              <a:t>Umma ʿArabiyya Wāḥida</a:t>
            </a:r>
            <a:r>
              <a:rPr i="0"/>
              <a:t> امة عربية واحدة «Én [enig] arabisk nasjon» – legg merke til at kartet ikke bare viser land som er med i Den arabiske ligaen, men inkluderer også Palestina/Israel, Hatay-provinsen i Türkiye [ ;-) ] som Syria fortsatt krever som sitt (Iskandarūn), Khūzestān-regionen i SV-Īrān som har et flertall av arabiskspråklig befolkning, og de spanske eksklavene Ceuta (Sabta) og Melilla (Malīlya) ved den marokkanske Middelhavskysten. – Nederst til høyre ser vi Profeten Muḥammads brevsegl: </a:t>
            </a:r>
            <a:r>
              <a:t>Muḥammad rasūl Allāh</a:t>
            </a:r>
            <a:r>
              <a:rPr i="0"/>
              <a:t> «Muḥammad er Guds sendebud.</a:t>
            </a:r>
          </a:p>
          <a:p>
            <a:pPr marL="527754" indent="-527754">
              <a:buSzPct val="100000"/>
              <a:buAutoNum type="alphaLcParenR"/>
              <a:defRPr sz="2000"/>
            </a:pPr>
            <a:r>
              <a:t>Poster for </a:t>
            </a:r>
            <a:r>
              <a:rPr i="1"/>
              <a:t>Irgūn Zvaʾī Ləʾummī be-ʾEretz Yīsrāʾēl</a:t>
            </a:r>
            <a:r>
              <a:t> ארגון צבאי לאמי בארץ ישראל «Nasjonal militærorganisasjon i Landet Israel», en paramilitær organisasjon etablert 1931 inspirert av revisjonistisk sionisme og ledet 1937-40 av dens fortenker Владимир Жаботинский (Vladimir Žabotinskij / Wladimir Jabotinsky); kartet viser deres krav på hele Palestina (inkl. Gōlān!) og Transjordan som «ʾEretz Yīsrāʾēl».}</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prstGeom prst="rect">
            <a:avLst/>
          </a:prstGeom>
        </p:spPr>
        <p:txBody>
          <a:bodyPr/>
          <a:lstStyle/>
          <a:p>
            <a:endParaRPr/>
          </a:p>
        </p:txBody>
      </p:sp>
      <p:sp>
        <p:nvSpPr>
          <p:cNvPr id="158" name="Shape 158"/>
          <p:cNvSpPr>
            <a:spLocks noGrp="1"/>
          </p:cNvSpPr>
          <p:nvPr>
            <p:ph type="body" sz="quarter" idx="1"/>
          </p:nvPr>
        </p:nvSpPr>
        <p:spPr>
          <a:prstGeom prst="rect">
            <a:avLst/>
          </a:prstGeom>
        </p:spPr>
        <p:txBody>
          <a:bodyPr/>
          <a:lstStyle/>
          <a:p>
            <a:r>
              <a:t>2 leitmotif i FL:</a:t>
            </a:r>
          </a:p>
          <a:p>
            <a:pPr marL="527754" indent="-527754">
              <a:buSzPct val="100000"/>
              <a:buAutoNum type="arabicParenBoth"/>
            </a:pPr>
            <a:r>
              <a:t>integrasjon i det moderne, globale økonomiske verdenssystem;</a:t>
            </a:r>
          </a:p>
          <a:p>
            <a:pPr marL="527754" indent="-527754">
              <a:buSzPct val="100000"/>
              <a:buAutoNum type="arabicParenBoth"/>
            </a:pPr>
            <a:r>
              <a:t>integrasjon i det moderne politiske verdenssystem, bestående av (suverene) nasjonalstater.</a:t>
            </a:r>
          </a:p>
          <a:p>
            <a:r>
              <a:t>1800-t: fra «riket» til «nasjonalstat» bygd på en «nasjonalfølelse», en «kultur» som hevder at menneskene er delt inn i «nasjoner», og at det er nasjonen, folket, som er en skjebnes-enhet og som skal være suveren i sin egen stat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Shape 163"/>
          <p:cNvSpPr>
            <a:spLocks noGrp="1" noRot="1" noChangeAspect="1"/>
          </p:cNvSpPr>
          <p:nvPr>
            <p:ph type="sldImg"/>
          </p:nvPr>
        </p:nvSpPr>
        <p:spPr>
          <a:prstGeom prst="rect">
            <a:avLst/>
          </a:prstGeom>
        </p:spPr>
        <p:txBody>
          <a:bodyPr/>
          <a:lstStyle/>
          <a:p>
            <a:endParaRPr/>
          </a:p>
        </p:txBody>
      </p:sp>
      <p:sp>
        <p:nvSpPr>
          <p:cNvPr id="164" name="Shape 164"/>
          <p:cNvSpPr>
            <a:spLocks noGrp="1"/>
          </p:cNvSpPr>
          <p:nvPr>
            <p:ph type="body" sz="quarter" idx="1"/>
          </p:nvPr>
        </p:nvSpPr>
        <p:spPr>
          <a:prstGeom prst="rect">
            <a:avLst/>
          </a:prstGeom>
        </p:spPr>
        <p:txBody>
          <a:bodyPr/>
          <a:lstStyle/>
          <a:p>
            <a:pPr>
              <a:defRPr u="sng"/>
            </a:pPr>
            <a:r>
              <a:rPr u="none"/>
              <a:t>: “</a:t>
            </a:r>
            <a:r>
              <a:t>culture of nationalism</a:t>
            </a:r>
            <a:r>
              <a:rPr u="none"/>
              <a:t>”? [G</a:t>
            </a:r>
            <a:r>
              <a:rPr u="none" baseline="31999"/>
              <a:t>4</a:t>
            </a:r>
            <a:r>
              <a:rPr u="none"/>
              <a:t> 221-3 = G</a:t>
            </a:r>
            <a:r>
              <a:rPr u="none" baseline="31999"/>
              <a:t>5</a:t>
            </a:r>
            <a:r>
              <a:rPr u="none"/>
              <a:t> 223-5] Hva menes med det?</a:t>
            </a:r>
          </a:p>
          <a:p>
            <a:r>
              <a:t>Idéen om at «nasjon» er naturgitt:</a:t>
            </a:r>
          </a:p>
          <a:p>
            <a:pPr marL="349250" indent="-349250">
              <a:buSzPct val="100000"/>
              <a:buChar char="-"/>
            </a:pPr>
            <a:r>
              <a:t>ett folk: alle mennesker tilhører ett el. annet folk = hele menneskeheten delt inn i «nasjoner»</a:t>
            </a:r>
          </a:p>
          <a:p>
            <a:pPr marL="349250" indent="-349250">
              <a:buSzPct val="100000"/>
              <a:buChar char="-"/>
            </a:pPr>
            <a:r>
              <a:t>ett sett av felles trekk (karakteristika / egenskaper)</a:t>
            </a:r>
          </a:p>
          <a:p>
            <a:pPr marL="349250" indent="-349250">
              <a:buSzPct val="100000"/>
              <a:buChar char="-"/>
            </a:pPr>
            <a:r>
              <a:t>ett stykke land</a:t>
            </a:r>
          </a:p>
          <a:p>
            <a:pPr marL="349250" indent="-349250">
              <a:buSzPct val="100000"/>
              <a:buChar char="-"/>
            </a:pPr>
            <a:r>
              <a:t>(selvstyre i) én stat</a:t>
            </a:r>
          </a:p>
          <a:p>
            <a:pPr marL="349250" indent="-349250">
              <a:buSzPct val="100000"/>
              <a:buChar char="-"/>
            </a:pPr>
            <a:r>
              <a:t>én felles interesse &amp; felles ansvar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prstGeom prst="rect">
            <a:avLst/>
          </a:prstGeom>
        </p:spPr>
        <p:txBody>
          <a:bodyPr/>
          <a:lstStyle/>
          <a:p>
            <a:endParaRPr/>
          </a:p>
        </p:txBody>
      </p:sp>
      <p:sp>
        <p:nvSpPr>
          <p:cNvPr id="169" name="Shape 169"/>
          <p:cNvSpPr>
            <a:spLocks noGrp="1"/>
          </p:cNvSpPr>
          <p:nvPr>
            <p:ph type="body" sz="quarter" idx="1"/>
          </p:nvPr>
        </p:nvSpPr>
        <p:spPr>
          <a:prstGeom prst="rect">
            <a:avLst/>
          </a:prstGeom>
        </p:spPr>
        <p:txBody>
          <a:bodyPr/>
          <a:lstStyle/>
          <a:p>
            <a:r>
              <a:t>Men denne ‹nasjonalfølelsen› kommer ikke av seg selv (er ikke ‹naturlig›) —</a:t>
            </a:r>
          </a:p>
          <a:p>
            <a:r>
              <a:t>ble ‹tenkt ut› av intellektuelle og politiske filosofer som utviklet idéen om hva ‹nasjon› betyr og innebærer.</a:t>
            </a:r>
          </a:p>
          <a:p>
            <a:r>
              <a:t>Kontekst: ↑ [</a:t>
            </a:r>
            <a:r>
              <a:rPr i="1"/>
              <a:t>plansje</a:t>
            </a:r>
            <a:r>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noRot="1" noChangeAspect="1"/>
          </p:cNvSpPr>
          <p:nvPr>
            <p:ph type="sldImg"/>
          </p:nvPr>
        </p:nvSpPr>
        <p:spPr>
          <a:prstGeom prst="rect">
            <a:avLst/>
          </a:prstGeom>
        </p:spPr>
        <p:txBody>
          <a:bodyPr/>
          <a:lstStyle/>
          <a:p>
            <a:endParaRPr/>
          </a:p>
        </p:txBody>
      </p:sp>
      <p:sp>
        <p:nvSpPr>
          <p:cNvPr id="175" name="Shape 175"/>
          <p:cNvSpPr>
            <a:spLocks noGrp="1"/>
          </p:cNvSpPr>
          <p:nvPr>
            <p:ph type="body" sz="quarter" idx="1"/>
          </p:nvPr>
        </p:nvSpPr>
        <p:spPr>
          <a:prstGeom prst="rect">
            <a:avLst/>
          </a:prstGeom>
        </p:spPr>
        <p:txBody>
          <a:bodyPr/>
          <a:lstStyle/>
          <a:p>
            <a:r>
              <a:t>2 hovedtyper:</a:t>
            </a:r>
          </a:p>
          <a:p>
            <a:pPr marL="349250" indent="-349250">
              <a:buSzPct val="100000"/>
              <a:buChar char="•"/>
            </a:pPr>
            <a:r>
              <a:t>felles forfatning (alle som bekjenner seg til et felles sett av grunnleggende regler for hvordan et samfunn skal ordnes &amp; styres): e.g. FR, US, CH → OR </a:t>
            </a:r>
            <a:r>
              <a:rPr i="1"/>
              <a:t>ʿos̱mānlılıḳ</a:t>
            </a:r>
          </a:p>
          <a:p>
            <a:pPr marL="349250" indent="-349250">
              <a:buSzPct val="100000"/>
              <a:buChar char="•"/>
            </a:pPr>
            <a:r>
              <a:t>felles avstamning (språk): e.g. DE, IL → TY/arab./IR</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Shape 179"/>
          <p:cNvSpPr>
            <a:spLocks noGrp="1" noRot="1" noChangeAspect="1"/>
          </p:cNvSpPr>
          <p:nvPr>
            <p:ph type="sldImg"/>
          </p:nvPr>
        </p:nvSpPr>
        <p:spPr>
          <a:prstGeom prst="rect">
            <a:avLst/>
          </a:prstGeom>
        </p:spPr>
        <p:txBody>
          <a:bodyPr/>
          <a:lstStyle/>
          <a:p>
            <a:endParaRPr/>
          </a:p>
        </p:txBody>
      </p:sp>
      <p:sp>
        <p:nvSpPr>
          <p:cNvPr id="180" name="Shape 180"/>
          <p:cNvSpPr>
            <a:spLocks noGrp="1"/>
          </p:cNvSpPr>
          <p:nvPr>
            <p:ph type="body" sz="quarter" idx="1"/>
          </p:nvPr>
        </p:nvSpPr>
        <p:spPr>
          <a:prstGeom prst="rect">
            <a:avLst/>
          </a:prstGeom>
        </p:spPr>
        <p:txBody>
          <a:bodyPr/>
          <a:lstStyle/>
          <a:p>
            <a:r>
              <a:t>Hvorfor spredte denne ideén seg på 1800-t?</a:t>
            </a:r>
          </a:p>
          <a:p>
            <a:r>
              <a:t>[← basis: pol. &amp; økon. strukturer; intellektuelle idéer]</a:t>
            </a:r>
          </a:p>
          <a:p>
            <a:r>
              <a:t>men spredtes siden</a:t>
            </a:r>
          </a:p>
          <a:p>
            <a:pPr marL="349250" indent="-349250">
              <a:buSzPct val="100000"/>
              <a:buChar char="•"/>
            </a:pPr>
            <a:r>
              <a:t>politisk nyttig for sentralmakt</a:t>
            </a:r>
          </a:p>
          <a:p>
            <a:pPr marL="349250" indent="-349250">
              <a:buSzPct val="100000"/>
              <a:buChar char="•"/>
            </a:pPr>
            <a:r>
              <a:t>folk ‹erfarer› større sosio-økon. enheter (↑)</a:t>
            </a:r>
          </a:p>
          <a:p>
            <a:pPr marL="349250" indent="-349250">
              <a:buSzPct val="100000"/>
              <a:buChar char="•"/>
            </a:pPr>
            <a:r>
              <a:t>‹urbane› forestillinger spres (prestisje!)</a:t>
            </a:r>
          </a:p>
          <a:p>
            <a:endParaRPr/>
          </a:p>
          <a:p>
            <a:r>
              <a:t>Den nye nasjonalfølelsen ble gjerne omfavnet især av de nye sosiale gruppene som oppstod som følge av moderniseringen i militær, forvaltning, økonomi, kommunikasjon og utdanning — og som konkurrerte med det ‹gamle establishment› (</a:t>
            </a:r>
            <a:r>
              <a:rPr i="1"/>
              <a:t>ancien régime</a:t>
            </a:r>
            <a:r>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Shape 185"/>
          <p:cNvSpPr>
            <a:spLocks noGrp="1" noRot="1" noChangeAspect="1"/>
          </p:cNvSpPr>
          <p:nvPr>
            <p:ph type="sldImg"/>
          </p:nvPr>
        </p:nvSpPr>
        <p:spPr>
          <a:prstGeom prst="rect">
            <a:avLst/>
          </a:prstGeom>
        </p:spPr>
        <p:txBody>
          <a:bodyPr/>
          <a:lstStyle/>
          <a:p>
            <a:endParaRPr/>
          </a:p>
        </p:txBody>
      </p:sp>
      <p:sp>
        <p:nvSpPr>
          <p:cNvPr id="186" name="Shape 186"/>
          <p:cNvSpPr>
            <a:spLocks noGrp="1"/>
          </p:cNvSpPr>
          <p:nvPr>
            <p:ph type="body" sz="quarter" idx="1"/>
          </p:nvPr>
        </p:nvSpPr>
        <p:spPr>
          <a:prstGeom prst="rect">
            <a:avLst/>
          </a:prstGeom>
        </p:spPr>
        <p:txBody>
          <a:bodyPr/>
          <a:lstStyle/>
          <a:p>
            <a:r>
              <a:t>Lover </a:t>
            </a:r>
            <a:r>
              <a:rPr i="1"/>
              <a:t>emansipasjon</a:t>
            </a:r>
            <a:r>
              <a:t>: fra </a:t>
            </a:r>
            <a:r>
              <a:rPr i="1"/>
              <a:t>undersatt</a:t>
            </a:r>
            <a:r>
              <a:t> (av en hersker) til </a:t>
            </a:r>
            <a:r>
              <a:rPr i="1"/>
              <a:t>borger</a:t>
            </a:r>
            <a:r>
              <a:t> (med rettigheter og  medvirkningsmuligheter)</a:t>
            </a:r>
          </a:p>
          <a:p>
            <a:endParaRPr/>
          </a:p>
          <a:p>
            <a:pPr>
              <a:defRPr sz="1800"/>
            </a:pPr>
            <a:r>
              <a:t>[Bildet: øvre: Hobbes, </a:t>
            </a:r>
            <a:r>
              <a:rPr i="1"/>
              <a:t>Leviathan</a:t>
            </a:r>
            <a:r>
              <a:t> (1651); nedre: borgerlig revolusjon i Tyskland mars 1848]</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Shape 191"/>
          <p:cNvSpPr>
            <a:spLocks noGrp="1" noRot="1" noChangeAspect="1"/>
          </p:cNvSpPr>
          <p:nvPr>
            <p:ph type="sldImg"/>
          </p:nvPr>
        </p:nvSpPr>
        <p:spPr>
          <a:prstGeom prst="rect">
            <a:avLst/>
          </a:prstGeom>
        </p:spPr>
        <p:txBody>
          <a:bodyPr/>
          <a:lstStyle/>
          <a:p>
            <a:endParaRPr/>
          </a:p>
        </p:txBody>
      </p:sp>
      <p:sp>
        <p:nvSpPr>
          <p:cNvPr id="192" name="Shape 192"/>
          <p:cNvSpPr>
            <a:spLocks noGrp="1"/>
          </p:cNvSpPr>
          <p:nvPr>
            <p:ph type="body" sz="quarter" idx="1"/>
          </p:nvPr>
        </p:nvSpPr>
        <p:spPr>
          <a:prstGeom prst="rect">
            <a:avLst/>
          </a:prstGeom>
        </p:spPr>
        <p:txBody>
          <a:bodyPr/>
          <a:lstStyle/>
          <a:p>
            <a:r>
              <a:t>I OR:</a:t>
            </a:r>
          </a:p>
          <a:p>
            <a:r>
              <a:t>Ettersom OR ble integrert i et</a:t>
            </a:r>
          </a:p>
          <a:p>
            <a:pPr marL="349250" indent="-349250">
              <a:buSzPct val="100000"/>
              <a:buChar char="•"/>
            </a:pPr>
            <a:r>
              <a:t>mod. økon. verdenssystem der</a:t>
            </a:r>
          </a:p>
          <a:p>
            <a:pPr marL="349250" indent="-349250">
              <a:buSzPct val="100000"/>
              <a:buChar char="•"/>
            </a:pPr>
            <a:r>
              <a:t>den mod. «nasjonal»-stat var den grunnleggende pol. organisasjonsenhet / den grunnleggende modellen</a:t>
            </a:r>
          </a:p>
          <a:p>
            <a:r>
              <a:t>og derfor utviklet økon., mil., pol. &amp; sosiale strukturer som her som ellers lå i bunn for utvikling av «nasjons»-tanken</a:t>
            </a:r>
          </a:p>
          <a:p>
            <a:r>
              <a:t>→ </a:t>
            </a:r>
            <a:r>
              <a:rPr i="1"/>
              <a:t>ʿos̱mānlılıḳ</a:t>
            </a:r>
            <a:r>
              <a:t> (</a:t>
            </a:r>
            <a:r>
              <a:rPr>
                <a:latin typeface="Hussaini Nastaleeq"/>
                <a:ea typeface="Hussaini Nastaleeq"/>
                <a:cs typeface="Hussaini Nastaleeq"/>
                <a:sym typeface="Hussaini Nastaleeq"/>
              </a:rPr>
              <a:t>عثمانلولق</a:t>
            </a:r>
            <a:r>
              <a:t>) (forsøk å integrere hele riket [à la FR modell]: alle i OR uansett religion = borgere under samme grunnlov, med samme rettigheter og plikter) [↔ før: </a:t>
            </a:r>
            <a:r>
              <a:rPr i="1"/>
              <a:t>ʿos̱mānlı</a:t>
            </a:r>
            <a:r>
              <a:t> brukt bare for det ʿos̱mānske dynastiet]</a:t>
            </a:r>
          </a:p>
          <a:p>
            <a:endParaRPr/>
          </a:p>
          <a:p>
            <a:r>
              <a:t>men møtte motstand (muslimske eliter fryktet tap av privilegier; kristne verneplikt)</a:t>
            </a:r>
          </a:p>
          <a:p>
            <a:r>
              <a:t>+ tyrkere ofte dominerende i praksis (og under ʿAbd ül-Ḥamīd Ⅱ: islamsk identitet framhevet!)</a:t>
            </a:r>
          </a:p>
          <a:p>
            <a:r>
              <a:t>→ slavisk, arabisk, syrisk, armensk osv. nasjonalisme → og tyrkisk!</a:t>
            </a:r>
          </a:p>
          <a:p>
            <a:r>
              <a:t>[TR: «Frigjøringskrigen» 1919-23 og kemalistiske reformer grunnleggende for å skape en ny tyrk. nasjonal ID / -stolthet — i et Anatolia som nå er mye mindre ‹flerkulturell› enn før 1.VK, etter at armenerne og grekerne ble fordrevet og kurderne {uoffisielt} omdefinert som «fjelltyrkere»]</a:t>
            </a:r>
          </a:p>
          <a:p>
            <a:endParaRPr/>
          </a:p>
          <a:p>
            <a:r>
              <a:t>{Bildet: ʿOs̱mānsk flagg, innført 1844. OBS: halvmånen er et gammelt </a:t>
            </a:r>
            <a:r>
              <a:rPr i="1"/>
              <a:t>tyrkisk</a:t>
            </a:r>
            <a:r>
              <a:t> symbol; identifisert med islam fordi den ble brukt av tyrkiske styrker!}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Shape 197"/>
          <p:cNvSpPr>
            <a:spLocks noGrp="1" noRot="1" noChangeAspect="1"/>
          </p:cNvSpPr>
          <p:nvPr>
            <p:ph type="sldImg"/>
          </p:nvPr>
        </p:nvSpPr>
        <p:spPr>
          <a:prstGeom prst="rect">
            <a:avLst/>
          </a:prstGeom>
        </p:spPr>
        <p:txBody>
          <a:bodyPr/>
          <a:lstStyle/>
          <a:p>
            <a:endParaRPr/>
          </a:p>
        </p:txBody>
      </p:sp>
      <p:sp>
        <p:nvSpPr>
          <p:cNvPr id="198" name="Shape 198"/>
          <p:cNvSpPr>
            <a:spLocks noGrp="1"/>
          </p:cNvSpPr>
          <p:nvPr>
            <p:ph type="body" sz="quarter" idx="1"/>
          </p:nvPr>
        </p:nvSpPr>
        <p:spPr>
          <a:prstGeom prst="rect">
            <a:avLst/>
          </a:prstGeom>
        </p:spPr>
        <p:txBody>
          <a:bodyPr/>
          <a:lstStyle/>
          <a:p>
            <a:r>
              <a:t>Ndg. arabisk nasjonalisme:</a:t>
            </a:r>
          </a:p>
          <a:p>
            <a:pPr marL="349250" indent="-349250">
              <a:buSzPct val="100000"/>
              <a:buChar char="•"/>
            </a:pPr>
            <a:r>
              <a:t>Kristne intellektuelle spilte en spes. viktig rolle i å utvikle den. (Det er eksempel på hvordan nasjonal-tanken ble omfavnet spes. av sosialt oppadgående (“upwardly mobile”) grupper [som støtte mot grenser under </a:t>
            </a:r>
            <a:r>
              <a:rPr i="1"/>
              <a:t>ancien régime</a:t>
            </a:r>
            <a:r>
              <a:t>])</a:t>
            </a:r>
          </a:p>
          <a:p>
            <a:pPr marL="349250" indent="-349250">
              <a:buSzPct val="100000"/>
              <a:buChar char="•"/>
            </a:pPr>
            <a:r>
              <a:t>NB: </a:t>
            </a:r>
            <a:r>
              <a:rPr i="1"/>
              <a:t>ʿarab</a:t>
            </a:r>
            <a:r>
              <a:t>: opprinnelig = nomader/beduiner (↔ bosatt, sivilisert)</a:t>
            </a:r>
          </a:p>
          <a:p>
            <a:pPr marL="349250" indent="-349250">
              <a:buSzPct val="100000"/>
              <a:buChar char="•"/>
            </a:pPr>
            <a:r>
              <a:t>ar./SY/IQ/EG/PL osv. ‹nasjonal›følelse har røtter fra 1800-t* men vokser med at de enkelte statene etableres, blir ‹etablerte›, og ekspanderer innad (igjen: militær, skole, offentlighet!) : nasjonalstat virker som formgivende ramme for mange aspekter i livet</a:t>
            </a:r>
          </a:p>
          <a:p>
            <a:pPr marL="349250" indent="-349250">
              <a:buSzPct val="100000"/>
              <a:buChar char="•"/>
            </a:pPr>
            <a:r>
              <a:t>Mennesker er ikke ‹født› som syrere, palestinere, nordmenn… men vokser inn i sos., pol., økon., kulturelle sammenheng som former dem og gjør dem til S, P, N…</a:t>
            </a:r>
          </a:p>
          <a:p>
            <a:endParaRPr/>
          </a:p>
          <a:p>
            <a:pPr>
              <a:defRPr sz="1600"/>
            </a:pPr>
            <a:r>
              <a:t>* Se bl.a. Rashid Khalidi, </a:t>
            </a:r>
            <a:r>
              <a:rPr i="1"/>
              <a:t>Palestinian Identity: The Construction of Modern National Consciousness</a:t>
            </a:r>
            <a:r>
              <a:t>, New York: Columbia University Press, 2010; Muhammad Muslih, </a:t>
            </a:r>
            <a:r>
              <a:rPr i="1"/>
              <a:t>The Origins of Palestinian Nationalism</a:t>
            </a:r>
            <a:r>
              <a:t>, New York: Columbia University Press, 1988.</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Shape 203"/>
          <p:cNvSpPr>
            <a:spLocks noGrp="1" noRot="1" noChangeAspect="1"/>
          </p:cNvSpPr>
          <p:nvPr>
            <p:ph type="sldImg"/>
          </p:nvPr>
        </p:nvSpPr>
        <p:spPr>
          <a:prstGeom prst="rect">
            <a:avLst/>
          </a:prstGeom>
        </p:spPr>
        <p:txBody>
          <a:bodyPr/>
          <a:lstStyle/>
          <a:p>
            <a:endParaRPr/>
          </a:p>
        </p:txBody>
      </p:sp>
      <p:sp>
        <p:nvSpPr>
          <p:cNvPr id="204" name="Shape 204"/>
          <p:cNvSpPr>
            <a:spLocks noGrp="1"/>
          </p:cNvSpPr>
          <p:nvPr>
            <p:ph type="body" sz="quarter" idx="1"/>
          </p:nvPr>
        </p:nvSpPr>
        <p:spPr>
          <a:prstGeom prst="rect">
            <a:avLst/>
          </a:prstGeom>
        </p:spPr>
        <p:txBody>
          <a:bodyPr/>
          <a:lstStyle/>
          <a:p>
            <a:r>
              <a:t>Sentrale motiver:  ↑</a:t>
            </a:r>
          </a:p>
          <a:p>
            <a:r>
              <a:rPr i="1"/>
              <a:t>Men</a:t>
            </a:r>
            <a:r>
              <a:t>: i praksis danner statene som etableres etter 1.VK en veldig innflytelsesrik og stabil ramme → pan-arabisk nasjonalisme og retorikk om «arabisk enhet» forblir nettopp det: retorikk, idé, en proklamert følelse av kulturelt felleskap, mens alle forsøk å omsette det politisk slår feil</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Shape 210"/>
          <p:cNvSpPr>
            <a:spLocks noGrp="1" noRot="1" noChangeAspect="1"/>
          </p:cNvSpPr>
          <p:nvPr>
            <p:ph type="sldImg"/>
          </p:nvPr>
        </p:nvSpPr>
        <p:spPr>
          <a:prstGeom prst="rect">
            <a:avLst/>
          </a:prstGeom>
        </p:spPr>
        <p:txBody>
          <a:bodyPr/>
          <a:lstStyle/>
          <a:p>
            <a:endParaRPr/>
          </a:p>
        </p:txBody>
      </p:sp>
      <p:sp>
        <p:nvSpPr>
          <p:cNvPr id="211" name="Shape 211"/>
          <p:cNvSpPr>
            <a:spLocks noGrp="1"/>
          </p:cNvSpPr>
          <p:nvPr>
            <p:ph type="body" sz="quarter" idx="1"/>
          </p:nvPr>
        </p:nvSpPr>
        <p:spPr>
          <a:prstGeom prst="rect">
            <a:avLst/>
          </a:prstGeom>
        </p:spPr>
        <p:txBody>
          <a:bodyPr/>
          <a:lstStyle/>
          <a:p>
            <a:r>
              <a:t>Blant statene som dannes etter 1. VK: «mandatene» (SY &amp; LB, IQ, … og PS)</a:t>
            </a:r>
          </a:p>
          <a:p>
            <a:r>
              <a:t>«Palestina» fikk en spesiell historie ettersom mandatet der [1922] eksplisitt bestemte å etablere en ny befolkningsgruppe der: jødene</a:t>
            </a:r>
          </a:p>
          <a:p>
            <a:r>
              <a:t>Balfour-erklæringen integrert i PL-mandatet; jødisk innvandring og etablering av et «nasjonalt hjemsted» [dvs. i praksis: nasjonalstat] for jødene «i Palestina» </a:t>
            </a:r>
            <a:r>
              <a:rPr i="1"/>
              <a:t>{: ikke nødvendigvis «PS som jødenes nasjonalstat»}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Shape 215"/>
          <p:cNvSpPr>
            <a:spLocks noGrp="1" noRot="1" noChangeAspect="1"/>
          </p:cNvSpPr>
          <p:nvPr>
            <p:ph type="sldImg"/>
          </p:nvPr>
        </p:nvSpPr>
        <p:spPr>
          <a:prstGeom prst="rect">
            <a:avLst/>
          </a:prstGeom>
        </p:spPr>
        <p:txBody>
          <a:bodyPr/>
          <a:lstStyle/>
          <a:p>
            <a:endParaRPr/>
          </a:p>
        </p:txBody>
      </p:sp>
      <p:sp>
        <p:nvSpPr>
          <p:cNvPr id="216" name="Shape 216"/>
          <p:cNvSpPr>
            <a:spLocks noGrp="1"/>
          </p:cNvSpPr>
          <p:nvPr>
            <p:ph type="body" sz="quarter" idx="1"/>
          </p:nvPr>
        </p:nvSpPr>
        <p:spPr>
          <a:prstGeom prst="rect">
            <a:avLst/>
          </a:prstGeom>
        </p:spPr>
        <p:txBody>
          <a:bodyPr/>
          <a:lstStyle/>
          <a:p>
            <a:r>
              <a:t>På det tidspunktet (1922):</a:t>
            </a:r>
          </a:p>
          <a:p>
            <a:pPr marL="349250" indent="-349250">
              <a:buSzPct val="100000"/>
              <a:buChar char="•"/>
            </a:pPr>
            <a:r>
              <a:t>c. 11% av befolkningen jødisk [vest for Jordan]</a:t>
            </a:r>
          </a:p>
          <a:p>
            <a:pPr marL="349250" indent="-349250">
              <a:buSzPct val="100000"/>
              <a:buChar char="•"/>
            </a:pPr>
            <a:r>
              <a:t>grenser uavklart mot øst (Kerak / “Trans-Jordan”),</a:t>
            </a:r>
          </a:p>
          <a:p>
            <a:r>
              <a:t>(men Jordan satt som mulig grense for etablering av jødisk hjemsted — noe som revisionistisk sionisme var imot)</a:t>
            </a:r>
          </a:p>
          <a:p>
            <a:pPr>
              <a:defRPr sz="1900">
                <a:latin typeface="Arial"/>
                <a:ea typeface="Arial"/>
                <a:cs typeface="Arial"/>
                <a:sym typeface="Arial"/>
              </a:defRPr>
            </a:pPr>
            <a:r>
              <a:t>{NB: Trans-Jordan = “Kerak” &lt; Krak des Moabites [قلعة الكرك] (1140) [syr. ܟܲܪܟ݂ܵܐ {karḥā} = festning]}</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a:spLocks noGrp="1" noRot="1" noChangeAspect="1"/>
          </p:cNvSpPr>
          <p:nvPr>
            <p:ph type="sldImg"/>
          </p:nvPr>
        </p:nvSpPr>
        <p:spPr>
          <a:prstGeom prst="rect">
            <a:avLst/>
          </a:prstGeom>
        </p:spPr>
        <p:txBody>
          <a:bodyPr/>
          <a:lstStyle/>
          <a:p>
            <a:endParaRPr/>
          </a:p>
        </p:txBody>
      </p:sp>
      <p:sp>
        <p:nvSpPr>
          <p:cNvPr id="221" name="Shape 221"/>
          <p:cNvSpPr>
            <a:spLocks noGrp="1"/>
          </p:cNvSpPr>
          <p:nvPr>
            <p:ph type="body" sz="quarter" idx="1"/>
          </p:nvPr>
        </p:nvSpPr>
        <p:spPr>
          <a:prstGeom prst="rect">
            <a:avLst/>
          </a:prstGeom>
        </p:spPr>
        <p:txBody>
          <a:bodyPr/>
          <a:lstStyle/>
          <a:p>
            <a:r>
              <a:t>… Jordan som grense var mindre enn hva sionistene krevde</a:t>
            </a:r>
          </a:p>
          <a:p>
            <a:r>
              <a:t>[men Palestina-mandatet var også større enn det som kan kalles for ‹det historiske Palestina› (i sør: al-Naqab!)]</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Shape 225"/>
          <p:cNvSpPr>
            <a:spLocks noGrp="1" noRot="1" noChangeAspect="1"/>
          </p:cNvSpPr>
          <p:nvPr>
            <p:ph type="sldImg"/>
          </p:nvPr>
        </p:nvSpPr>
        <p:spPr>
          <a:prstGeom prst="rect">
            <a:avLst/>
          </a:prstGeom>
        </p:spPr>
        <p:txBody>
          <a:bodyPr/>
          <a:lstStyle/>
          <a:p>
            <a:endParaRPr/>
          </a:p>
        </p:txBody>
      </p:sp>
      <p:sp>
        <p:nvSpPr>
          <p:cNvPr id="226" name="Shape 226"/>
          <p:cNvSpPr>
            <a:spLocks noGrp="1"/>
          </p:cNvSpPr>
          <p:nvPr>
            <p:ph type="body" sz="quarter" idx="1"/>
          </p:nvPr>
        </p:nvSpPr>
        <p:spPr>
          <a:prstGeom prst="rect">
            <a:avLst/>
          </a:prstGeom>
        </p:spPr>
        <p:txBody>
          <a:bodyPr/>
          <a:lstStyle/>
          <a:p>
            <a:r>
              <a:t>↑</a:t>
            </a:r>
          </a:p>
          <a:p>
            <a:pPr>
              <a:defRPr i="1"/>
            </a:pPr>
            <a:r>
              <a:t>Jødestaten : forsøk på en moderne løsning av «jødespørsmålet»*</a:t>
            </a:r>
          </a:p>
          <a:p>
            <a:pPr marL="349250" indent="-349250">
              <a:buSzPct val="100000"/>
              <a:buChar char="•"/>
            </a:pPr>
            <a:r>
              <a:t>{Herzl oppfant ikke sionismen, men var avgjørende for å organisere den, etter at Dreyfus-saken (</a:t>
            </a:r>
            <a:r>
              <a:rPr i="1"/>
              <a:t>l’affaire Dreyfus</a:t>
            </a:r>
            <a:r>
              <a:t>) 1896 (-1906) førte til at han ga opp sitt tidligere håp om at jødene kunne anerkjennes som likeverdige i Europa gjennom assimilering og </a:t>
            </a:r>
            <a:r>
              <a:rPr i="1"/>
              <a:t>Bildung</a:t>
            </a:r>
            <a:r>
              <a:t> (borgerlig ‹dannelse› = hans familiebakgrunn)}</a:t>
            </a:r>
          </a:p>
          <a:p>
            <a:pPr marL="190500" indent="-190500">
              <a:buSzPct val="100000"/>
              <a:buChar char="*"/>
              <a:defRPr sz="1900"/>
            </a:pPr>
            <a:r>
              <a:t>norsk overs. Sverre Dahl, L.S.P. forlag, 2005</a:t>
            </a:r>
          </a:p>
          <a:p>
            <a:pPr>
              <a:defRPr sz="1900"/>
            </a:pPr>
            <a:endParaRPr/>
          </a:p>
          <a:p>
            <a:pPr>
              <a:defRPr sz="1900"/>
            </a:pPr>
            <a:r>
              <a:t>1. Sionistisk kongress formulerte som overordnet mål: »Der Zionismus erstrebt für das jüdische Volk die Schaffung einer {öffentlich-}rechtlich gesicherten Heimstätte in Palästina.« («Sionismen streber etter opprettelsen av et hjemsted for det jødiske folket i Palestina sikret ved offentlig lov.») &lt;</a:t>
            </a:r>
            <a:r>
              <a:rPr u="sng">
                <a:solidFill>
                  <a:srgbClr val="0000FF"/>
                </a:solidFill>
                <a:uFill>
                  <a:solidFill>
                    <a:srgbClr val="0000FF"/>
                  </a:solidFill>
                </a:uFill>
                <a:hlinkClick r:id="rId3"/>
              </a:rPr>
              <a:t>https://de.wikipedia.org/wiki/Zionistenkongress#/media/Datei:The_%22Basel_Program%22_at_the_First_Zionist_Congress_in_1897.jpg</a:t>
            </a:r>
            <a:r>
              <a:t>&gt;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Shape 230"/>
          <p:cNvSpPr>
            <a:spLocks noGrp="1" noRot="1" noChangeAspect="1"/>
          </p:cNvSpPr>
          <p:nvPr>
            <p:ph type="sldImg"/>
          </p:nvPr>
        </p:nvSpPr>
        <p:spPr>
          <a:prstGeom prst="rect">
            <a:avLst/>
          </a:prstGeom>
        </p:spPr>
        <p:txBody>
          <a:bodyPr/>
          <a:lstStyle/>
          <a:p>
            <a:endParaRPr/>
          </a:p>
        </p:txBody>
      </p:sp>
      <p:sp>
        <p:nvSpPr>
          <p:cNvPr id="231" name="Shape 231"/>
          <p:cNvSpPr>
            <a:spLocks noGrp="1"/>
          </p:cNvSpPr>
          <p:nvPr>
            <p:ph type="body" sz="quarter" idx="1"/>
          </p:nvPr>
        </p:nvSpPr>
        <p:spPr>
          <a:prstGeom prst="rect">
            <a:avLst/>
          </a:prstGeom>
        </p:spPr>
        <p:txBody>
          <a:bodyPr/>
          <a:lstStyle/>
          <a:p>
            <a:r>
              <a:t>G</a:t>
            </a:r>
            <a:r>
              <a:rPr baseline="31999"/>
              <a:t>4</a:t>
            </a:r>
            <a:r>
              <a:t> 253 = G</a:t>
            </a:r>
            <a:r>
              <a:rPr baseline="31999"/>
              <a:t>5</a:t>
            </a:r>
            <a:r>
              <a:t> 256</a:t>
            </a:r>
          </a:p>
          <a:p>
            <a:endParaRPr/>
          </a:p>
          <a:p>
            <a:pPr>
              <a:defRPr sz="1700"/>
            </a:pPr>
            <a:r>
              <a:t>»Wir sind ein Volk, Ein Volk.</a:t>
            </a:r>
          </a:p>
          <a:p>
            <a:pPr>
              <a:defRPr sz="1700"/>
            </a:pPr>
            <a:r>
              <a:t>Wir haben überall ehrlich versucht, in der uns umgebenden Volksgemeinschaft unterzugehen und nur den Glauben unserer Väter zu bewahren. Man lässt es nicht zu. Vergebens sind wir treue und an manchen Orten sogar überschwängliche Patrioten, vergebens bringen wir dieselben Opfer an Gut und Blut wie unsere Mitbürger, […]</a:t>
            </a:r>
          </a:p>
          <a:p>
            <a:pPr>
              <a:defRPr sz="1700"/>
            </a:pPr>
            <a:r>
              <a:t>Wir sind ein Volk – der Feind macht uns ohne unseren Willen dazu, […]</a:t>
            </a:r>
          </a:p>
          <a:p>
            <a:pPr>
              <a:defRPr sz="1700"/>
            </a:pPr>
            <a:r>
              <a:t>Man gebe uns die Souveränetät eines für unsere gerechten Volksbedürfnisse genügenden Stückes der Erdoberfläche, alles andere werden wir selbst besorgen.«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Shape 235"/>
          <p:cNvSpPr>
            <a:spLocks noGrp="1" noRot="1" noChangeAspect="1"/>
          </p:cNvSpPr>
          <p:nvPr>
            <p:ph type="sldImg"/>
          </p:nvPr>
        </p:nvSpPr>
        <p:spPr>
          <a:prstGeom prst="rect">
            <a:avLst/>
          </a:prstGeom>
        </p:spPr>
        <p:txBody>
          <a:bodyPr/>
          <a:lstStyle/>
          <a:p>
            <a:endParaRPr/>
          </a:p>
        </p:txBody>
      </p:sp>
      <p:sp>
        <p:nvSpPr>
          <p:cNvPr id="236" name="Shape 236"/>
          <p:cNvSpPr>
            <a:spLocks noGrp="1"/>
          </p:cNvSpPr>
          <p:nvPr>
            <p:ph type="body" sz="quarter" idx="1"/>
          </p:nvPr>
        </p:nvSpPr>
        <p:spPr>
          <a:prstGeom prst="rect">
            <a:avLst/>
          </a:prstGeom>
        </p:spPr>
        <p:txBody>
          <a:bodyPr/>
          <a:lstStyle/>
          <a:p>
            <a:r>
              <a:t>appelerer til europeernes egen-interesse (inkl. «Tyrkias finanser»)</a:t>
            </a:r>
          </a:p>
          <a:p>
            <a:endParaRPr/>
          </a:p>
          <a:p>
            <a:pPr>
              <a:defRPr sz="1800"/>
            </a:pPr>
            <a:r>
              <a:t>(Maxime Rodinson: “It would have been diﬃcult to place Zionism any more clearly within the framework of European imperialist policies.” </a:t>
            </a:r>
            <a:r>
              <a:rPr sz="1600"/>
              <a:t>[Rodinson: </a:t>
            </a:r>
            <a:r>
              <a:rPr sz="1600" i="1"/>
              <a:t>Israel: A Colonial Settler-State?</a:t>
            </a:r>
            <a:r>
              <a:rPr sz="1600"/>
              <a:t>, New York: Monad Press, p. 44 &lt;https://www.academia.edu/130114361/Maxime_Rodinson_ISRAEL_A_COLONIAL_SETTLER_STATE&gt; (opph. fransk: </a:t>
            </a:r>
            <a:r>
              <a:rPr sz="1600" i="1"/>
              <a:t>Israël: fait colonial?</a:t>
            </a:r>
            <a:r>
              <a:rPr sz="1600"/>
              <a:t>, Paris: Les Temps modernes, 1967)</a:t>
            </a:r>
            <a:r>
              <a:t>]</a:t>
            </a:r>
          </a:p>
          <a:p>
            <a:pPr>
              <a:defRPr sz="1800"/>
            </a:pPr>
            <a:endParaRPr/>
          </a:p>
          <a:p>
            <a:pPr>
              <a:defRPr sz="1800"/>
            </a:pPr>
            <a:r>
              <a:t>»Uns die Souveränetät zu verschaffen, sind die Regierungen der vom Antisemitismus heimgesuchten Länder lebhaft interessirt. […]</a:t>
            </a:r>
          </a:p>
          <a:p>
            <a:pPr>
              <a:defRPr sz="1800"/>
            </a:pPr>
            <a:r>
              <a:t>Wenn Seine Majestät der Sultan uns Palästina gäbe, könnten wir uns dafür anheischig machen, die Finanzen der Türkei gänzlich zu regeln. Für Europa würden wir dort ein Stück des Walles gegen Asien bilden, wir würden den Vorpostendienst der Cultur gegen die Barbarei besorgen.«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Shape 241"/>
          <p:cNvSpPr>
            <a:spLocks noGrp="1" noRot="1" noChangeAspect="1"/>
          </p:cNvSpPr>
          <p:nvPr>
            <p:ph type="sldImg"/>
          </p:nvPr>
        </p:nvSpPr>
        <p:spPr>
          <a:prstGeom prst="rect">
            <a:avLst/>
          </a:prstGeom>
        </p:spPr>
        <p:txBody>
          <a:bodyPr/>
          <a:lstStyle/>
          <a:p>
            <a:endParaRPr/>
          </a:p>
        </p:txBody>
      </p:sp>
      <p:sp>
        <p:nvSpPr>
          <p:cNvPr id="242" name="Shape 242"/>
          <p:cNvSpPr>
            <a:spLocks noGrp="1"/>
          </p:cNvSpPr>
          <p:nvPr>
            <p:ph type="body" sz="quarter" idx="1"/>
          </p:nvPr>
        </p:nvSpPr>
        <p:spPr>
          <a:prstGeom prst="rect">
            <a:avLst/>
          </a:prstGeom>
        </p:spPr>
        <p:txBody>
          <a:bodyPr/>
          <a:lstStyle/>
          <a:p>
            <a:r>
              <a:t>Kontekst ↑ : →</a:t>
            </a:r>
          </a:p>
          <a:p>
            <a:r>
              <a:t>Mao: ‹naturlig›</a:t>
            </a:r>
          </a:p>
          <a:p>
            <a:pPr marL="228600" indent="-228600">
              <a:buSzPct val="100000"/>
              <a:buChar char="•"/>
            </a:pPr>
            <a:r>
              <a:t>å tenke seg som «et folk» (Herzl: gjort til det av de andre folkene: sionistene var klar over at </a:t>
            </a:r>
            <a:r>
              <a:rPr i="1"/>
              <a:t>religion</a:t>
            </a:r>
            <a:r>
              <a:t> og </a:t>
            </a:r>
            <a:r>
              <a:rPr i="1"/>
              <a:t>folk</a:t>
            </a:r>
            <a:r>
              <a:t> ikke var kongruent/ensbetydende, og at den første som måtte overbevises at jødene var et folk var de jødiske menighetene (som hadde forhindret at den 1. sionistkongressen kunne holdes i DE!)</a:t>
            </a:r>
            <a:r>
              <a:rPr sz="2000"/>
              <a:t> [selv om sionisme som andre nasjonalismer også bygger på før-nasjonalistiske idéer, her: idéen om «det utvalgte folk Israel»]</a:t>
            </a:r>
          </a:p>
          <a:p>
            <a:pPr marL="228600" indent="-228600">
              <a:buSzPct val="100000"/>
              <a:buChar char="•"/>
            </a:pPr>
            <a:r>
              <a:t>å utvandre til et sted som lovet bedre kår</a:t>
            </a:r>
          </a:p>
          <a:p>
            <a:pPr marL="228600" indent="-228600">
              <a:buSzPct val="100000"/>
              <a:buChar char="•"/>
            </a:pPr>
            <a:r>
              <a:t>å se seg selv som bærer av en sivilisatorisk misjon (‹et bolverk av europeisk kultur mot asiatisk barbari› ∼Herzl).</a:t>
            </a:r>
          </a:p>
          <a:p>
            <a:endParaRPr/>
          </a:p>
          <a:p>
            <a:r>
              <a:t>Likevel:</a:t>
            </a:r>
          </a:p>
          <a:p>
            <a:r>
              <a:t>Sionistisk idé i begynnelsen ikke særlig populær (rabbinerne i München forhindret sionistkongress der; det eneste jødiske medlem av GB-regjeringen var imot Balfour-erklæringen; de fleste jødiske migranter dro til USA, ikke PS…)*</a:t>
            </a:r>
          </a:p>
          <a:p>
            <a:r>
              <a:t>men</a:t>
            </a:r>
          </a:p>
          <a:p>
            <a:pPr marL="349250" indent="-349250">
              <a:buSzPct val="100000"/>
              <a:buChar char="•"/>
            </a:pPr>
            <a:r>
              <a:t>fra 1920-t strengere innvandringsregler i US [</a:t>
            </a:r>
            <a:r>
              <a:rPr i="1"/>
              <a:t>1924 US Immigration Act</a:t>
            </a:r>
            <a:r>
              <a:t>]</a:t>
            </a:r>
          </a:p>
          <a:p>
            <a:pPr marL="349250" indent="-349250">
              <a:buSzPct val="100000"/>
              <a:buChar char="•"/>
            </a:pPr>
            <a:r>
              <a:t>fra 1922: PS-mandat legger bedre tilrette for jødisk innvandring i PS</a:t>
            </a:r>
          </a:p>
          <a:p>
            <a:pPr marL="349250" indent="-349250">
              <a:buSzPct val="100000"/>
              <a:buChar char="•"/>
            </a:pPr>
            <a:r>
              <a:t>fra 1933: nazistene</a:t>
            </a:r>
          </a:p>
          <a:p>
            <a:endParaRPr/>
          </a:p>
          <a:p>
            <a:pPr marL="303296" indent="-303296">
              <a:buSzPct val="100000"/>
              <a:buChar char="*"/>
              <a:defRPr sz="1800"/>
            </a:pPr>
            <a:r>
              <a:t>Også innenfor den sionistiske bevegelsen var det store debatter rundt hvordan en skulle forholde seg til araberne i Palestina. Se f.eks. dette sitatet (</a:t>
            </a:r>
            <a:r>
              <a:rPr i="1"/>
              <a:t>norsk oversettelse lenger nede</a:t>
            </a:r>
            <a:r>
              <a:t>): »Es gibt ein Volk ohne Land – aber es gibt kein Land ohne Volk. […] Palästina hat eine Bevölkerung von 700 000 Seelen, ein Volk, das seit Jahrhunderten im Lande lebt und mit vollem Recht dieses Land als sein Vaterland und seine Heimat betrachtet. Mit dieser Tatsache haben wir zu rechnen. […] Palästina wird stets von zwei Völkern bewohnt sein, von Juden und Arabern […]. Das Land kann nur gedeihen, wenn zwischen den beiden Völkern ein Verhältnis gegenseitigen Vertrauens besteht. Ein solches Verhältnis kann aber nur entstehen, wenn diejenigen, die neu hinzukommen – und das sind in diesem Fall wir –, mit dem ehrlichen und aufrichtigen Willen kommen, mit dem andern Volk zusammenzuleben, auf der Basis gegenseitigen Respektes und selbstverständlicher Achtung aller menschlichen und nationalen Rechte. […] Die Verwirklichung des Zionismus ist undenkbar, wenn es nicht gelingt, das zionistische Werk in den Rahmen der zu immer stärkerem Bewußtsein erwachenden orientalischen Welt einzugliedern. […]« (Robert Weltsch, »Zum XIV. Zionistenkongreß. Worum es geht«, in: </a:t>
            </a:r>
            <a:r>
              <a:rPr i="1"/>
              <a:t>Jüdische Rundschau</a:t>
            </a:r>
            <a:r>
              <a:t> 30, 64/65, 14. August 1925, S. 539f. Zur intensiven Debatte über die Araberfrage, die in den Kreisen der deutschen Zionisten geführt wurde, siehe: </a:t>
            </a:r>
            <a:r>
              <a:rPr i="1"/>
              <a:t>Zur Geschichte des Deutschen Zionismus 1882-1933</a:t>
            </a:r>
            <a:r>
              <a:t>, herausgegeben und eingeleitet von Jehuda Reinharz, Tübingen 1980, S. XIII–XIV, 180-191, 196-197. Zitiert nach </a:t>
            </a:r>
            <a:r>
              <a:rPr i="1"/>
              <a:t>Martin Buber Werkausgabe</a:t>
            </a:r>
            <a:r>
              <a:t>, Bd. 21: </a:t>
            </a:r>
            <a:r>
              <a:rPr i="1"/>
              <a:t>Schriften zur zionistischen Politik und zur jüdisch-arabischen Frage</a:t>
            </a:r>
            <a:r>
              <a:t>, Gütersloh 2019, S. 30-31.</a:t>
            </a:r>
          </a:p>
          <a:p>
            <a:pPr>
              <a:defRPr sz="1800"/>
            </a:pPr>
            <a:endParaRPr/>
          </a:p>
          <a:p>
            <a:pPr>
              <a:defRPr sz="1800"/>
            </a:pPr>
            <a:r>
              <a:t>Gjerne hør på en veldig god podkast om sionismen: Derek J. Pensler: </a:t>
            </a:r>
            <a:r>
              <a:rPr i="1"/>
              <a:t>Zionism — An Emotional State</a:t>
            </a:r>
            <a:r>
              <a:t> (Rutgers UP, 2023), </a:t>
            </a:r>
            <a:r>
              <a:rPr u="sng">
                <a:solidFill>
                  <a:srgbClr val="0000FF"/>
                </a:solidFill>
                <a:uFill>
                  <a:solidFill>
                    <a:srgbClr val="0000FF"/>
                  </a:solidFill>
                </a:uFill>
                <a:hlinkClick r:id="rId3"/>
              </a:rPr>
              <a:t>https://newbooksnetwork.com/zionism</a:t>
            </a:r>
            <a:r>
              <a:t>.</a:t>
            </a:r>
          </a:p>
          <a:p>
            <a:pPr>
              <a:defRPr sz="1800"/>
            </a:pPr>
            <a:endParaRPr/>
          </a:p>
          <a:p>
            <a:pPr>
              <a:defRPr sz="1800"/>
            </a:pPr>
            <a:r>
              <a:t>Weltsch i norsk oversettelse: «Det finnes et folk uten land – men ikke et land uten folk. […] Palestina har en befolkning på 700 000 sjeler, et folk som har levd i landet i hundrevis av år og som med full rett betrakter det som sitt fedreland og sitt hjem. Dette faktum må vi ta i betraktning. […] Palestina vil alltid være bebodd av to folk, av jøder og arabere […]. Landet kan bare blomstre dersom det hersker et forhold av gjensidig tillit mellom de to folkene. Et slikt forhold kan imidlertid bare oppstå hvis de som kommer inn – og det er i dette tilfellet vi – kommer med en ærlig og oppriktig vilje til å leve sammen med det andre folket, på grunnlag av gjensidig respekt og naturlig aktelse for alle menneskelige og nasjonale rettigheter. […] Realiseringen av sionismen er utenkelig hvis man ikke lykkes i å innlemme det sionistiske prosjektet i rammen av den orientalske verden som våkner til stadig sterkere bevissthet.»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Shape 247"/>
          <p:cNvSpPr>
            <a:spLocks noGrp="1" noRot="1" noChangeAspect="1"/>
          </p:cNvSpPr>
          <p:nvPr>
            <p:ph type="sldImg"/>
          </p:nvPr>
        </p:nvSpPr>
        <p:spPr>
          <a:prstGeom prst="rect">
            <a:avLst/>
          </a:prstGeom>
        </p:spPr>
        <p:txBody>
          <a:bodyPr/>
          <a:lstStyle/>
          <a:p>
            <a:endParaRPr/>
          </a:p>
        </p:txBody>
      </p:sp>
      <p:sp>
        <p:nvSpPr>
          <p:cNvPr id="248" name="Shape 248"/>
          <p:cNvSpPr>
            <a:spLocks noGrp="1"/>
          </p:cNvSpPr>
          <p:nvPr>
            <p:ph type="body" sz="quarter" idx="1"/>
          </p:nvPr>
        </p:nvSpPr>
        <p:spPr>
          <a:prstGeom prst="rect">
            <a:avLst/>
          </a:prstGeom>
        </p:spPr>
        <p:txBody>
          <a:bodyPr/>
          <a:lstStyle/>
          <a:p>
            <a:pPr>
              <a:defRPr b="1"/>
            </a:pPr>
            <a:r>
              <a:t>Jødisk innvandring til PS før etablering av staten Israel: vanligvis delt inn i flere faser («</a:t>
            </a:r>
            <a:r>
              <a:rPr i="1"/>
              <a:t>ʿalīyah</a:t>
            </a:r>
            <a:r>
              <a:t>»).</a:t>
            </a:r>
          </a:p>
          <a:p>
            <a:r>
              <a:t>1. ʿalīyah [1882-1903]: østeurop. jøder fra </a:t>
            </a:r>
            <a:r>
              <a:rPr i="1"/>
              <a:t>shtetlekh</a:t>
            </a:r>
            <a:r>
              <a:t> («Sjtetl» = «liten by» med flertall jødisk befolkning)</a:t>
            </a:r>
          </a:p>
          <a:p>
            <a:r>
              <a:t>Flyktet fra anti-jødiske pogromer 1881 etter mordet på Tsar Alexander Ⅱ</a:t>
            </a:r>
          </a:p>
          <a:p>
            <a:r>
              <a:t>ingen erfaring med jordbruk</a:t>
            </a:r>
          </a:p>
          <a:p>
            <a:endParaRPr/>
          </a:p>
          <a:p>
            <a:r>
              <a:t>! men de fleste jød. migrantene dro til USA </a:t>
            </a:r>
            <a:r>
              <a:rPr i="1"/>
              <a:t>[fram til 1924 US Immigration Act som sterkt begrenset innvandring!]</a:t>
            </a:r>
          </a:p>
          <a:p>
            <a:r>
              <a:t>→ for å styrke migrasjon til PS ble sionistbevegelsen organisert av Theodor Herzl (1896 bok, 1897 kongress)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Shape 255"/>
          <p:cNvSpPr>
            <a:spLocks noGrp="1" noRot="1" noChangeAspect="1"/>
          </p:cNvSpPr>
          <p:nvPr>
            <p:ph type="sldImg"/>
          </p:nvPr>
        </p:nvSpPr>
        <p:spPr>
          <a:prstGeom prst="rect">
            <a:avLst/>
          </a:prstGeom>
        </p:spPr>
        <p:txBody>
          <a:bodyPr/>
          <a:lstStyle/>
          <a:p>
            <a:endParaRPr/>
          </a:p>
        </p:txBody>
      </p:sp>
      <p:sp>
        <p:nvSpPr>
          <p:cNvPr id="256" name="Shape 256"/>
          <p:cNvSpPr>
            <a:spLocks noGrp="1"/>
          </p:cNvSpPr>
          <p:nvPr>
            <p:ph type="body" sz="quarter" idx="1"/>
          </p:nvPr>
        </p:nvSpPr>
        <p:spPr>
          <a:prstGeom prst="rect">
            <a:avLst/>
          </a:prstGeom>
        </p:spPr>
        <p:txBody>
          <a:bodyPr/>
          <a:lstStyle/>
          <a:p>
            <a:r>
              <a:t>↑ {hebr: «sosialistisk sionisme»}</a:t>
            </a:r>
          </a:p>
          <a:p>
            <a:r>
              <a:t>Slagord:</a:t>
            </a:r>
          </a:p>
          <a:p>
            <a:pPr marL="349250" indent="-349250">
              <a:buSzPct val="100000"/>
              <a:buChar char="•"/>
            </a:pPr>
            <a:r>
              <a:t>כיבוש הארץ (Kībbūsh ha-arets : «erobring av landet»)</a:t>
            </a:r>
          </a:p>
          <a:p>
            <a:pPr marL="349250" indent="-349250">
              <a:buSzPct val="100000"/>
              <a:buChar char="•"/>
            </a:pPr>
            <a:r>
              <a:t>כיבוש העבודה (Kībbūsh ha-ʿavōdah : «erobring av arbeidet») / עבודה עברית (ʿavōdah ʿivrīt : «hebraisk arbeidet»)</a:t>
            </a:r>
          </a:p>
          <a:p>
            <a:pPr marL="349250" indent="-349250">
              <a:buSzPct val="100000"/>
              <a:buChar char="•"/>
            </a:pPr>
            <a:r>
              <a:t>שלילת הגלות (Shlīlat ha-galūt : «negasjon/oppheving av eksil[tilværelsen]»</a:t>
            </a:r>
          </a:p>
          <a:p>
            <a:pPr marL="349250" indent="-349250">
              <a:buSzPct val="100000"/>
              <a:buChar char="•"/>
            </a:pPr>
            <a:endParaRPr/>
          </a:p>
          <a:p>
            <a:r>
              <a:t>@ «Pioner» (חלוץ) som helt: systematisk opptrent til jordbruk før emigrasjon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Shape 262"/>
          <p:cNvSpPr>
            <a:spLocks noGrp="1" noRot="1" noChangeAspect="1"/>
          </p:cNvSpPr>
          <p:nvPr>
            <p:ph type="sldImg"/>
          </p:nvPr>
        </p:nvSpPr>
        <p:spPr>
          <a:prstGeom prst="rect">
            <a:avLst/>
          </a:prstGeom>
        </p:spPr>
        <p:txBody>
          <a:bodyPr/>
          <a:lstStyle/>
          <a:p>
            <a:endParaRPr/>
          </a:p>
        </p:txBody>
      </p:sp>
      <p:sp>
        <p:nvSpPr>
          <p:cNvPr id="263" name="Shape 263"/>
          <p:cNvSpPr>
            <a:spLocks noGrp="1"/>
          </p:cNvSpPr>
          <p:nvPr>
            <p:ph type="body" sz="quarter" idx="1"/>
          </p:nvPr>
        </p:nvSpPr>
        <p:spPr>
          <a:prstGeom prst="rect">
            <a:avLst/>
          </a:prstGeom>
        </p:spPr>
        <p:txBody>
          <a:bodyPr/>
          <a:lstStyle/>
          <a:p>
            <a:r>
              <a:t>↑</a:t>
            </a:r>
          </a:p>
          <a:p>
            <a:r>
              <a:t>«Revisjonistisk» ([Владимир] Жаботинский 1923):</a:t>
            </a:r>
          </a:p>
          <a:p>
            <a:pPr marL="349250" indent="-349250">
              <a:buSzPct val="100000"/>
              <a:buChar char="•"/>
            </a:pPr>
            <a:r>
              <a:t>tilbakeviser «deling» av ʾEretz Yīsrāʾēl (PS+Transjordan; delingsplanen 1937, osv.) og forbud mot jødisk bosettelse på østsiden av Jordan</a:t>
            </a:r>
          </a:p>
          <a:p>
            <a:pPr marL="349250" indent="-349250">
              <a:buSzPct val="100000"/>
              <a:buChar char="•"/>
            </a:pPr>
            <a:r>
              <a:t>tilbakeviser Weizmanns kompromissvilje overfor britene og arabere</a:t>
            </a:r>
          </a:p>
          <a:p>
            <a:pPr marL="349250" indent="-349250">
              <a:buSzPct val="100000"/>
              <a:buChar char="•"/>
            </a:pPr>
            <a:r>
              <a:t>ser seg selv som bevarer av den ‹opprinnelige› sionistiske idéen, med fokus på etablering av en sterk jødisk stat med jødisk majoritet i hele «ʾEretz Yīsrāʾēl»</a:t>
            </a:r>
          </a:p>
          <a:p>
            <a:pPr marL="349250" indent="-349250">
              <a:buSzPct val="100000"/>
              <a:buChar char="•"/>
            </a:pPr>
            <a:r>
              <a:t>for rask etablering av en slik stat, via sterk, organisert innvandring; væpnet kamp (→Irgūn); diplomatisk aksjon (⥂ istf. langvarig arbeid nedenfra, individuell innvandring, kompromissvilje)</a:t>
            </a:r>
          </a:p>
          <a:p>
            <a:pPr marL="349250" indent="-349250">
              <a:buSzPct val="100000"/>
              <a:buChar char="•"/>
            </a:pPr>
            <a:r>
              <a:t>araberne må overvinnes ved å vise makt/styrke; skal kunne bevare kulturell og religiøs identitet (= Balfour!) innenfor den jødiske staten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Shape 267"/>
          <p:cNvSpPr>
            <a:spLocks noGrp="1" noRot="1" noChangeAspect="1"/>
          </p:cNvSpPr>
          <p:nvPr>
            <p:ph type="sldImg"/>
          </p:nvPr>
        </p:nvSpPr>
        <p:spPr>
          <a:prstGeom prst="rect">
            <a:avLst/>
          </a:prstGeom>
        </p:spPr>
        <p:txBody>
          <a:bodyPr/>
          <a:lstStyle/>
          <a:p>
            <a:endParaRPr/>
          </a:p>
        </p:txBody>
      </p:sp>
      <p:sp>
        <p:nvSpPr>
          <p:cNvPr id="268" name="Shape 268"/>
          <p:cNvSpPr>
            <a:spLocks noGrp="1"/>
          </p:cNvSpPr>
          <p:nvPr>
            <p:ph type="body" sz="quarter" idx="1"/>
          </p:nvPr>
        </p:nvSpPr>
        <p:spPr>
          <a:prstGeom prst="rect">
            <a:avLst/>
          </a:prstGeom>
        </p:spPr>
        <p:txBody>
          <a:bodyPr/>
          <a:lstStyle/>
          <a:p>
            <a:pPr marL="228600" indent="-228600">
              <a:buSzPct val="100000"/>
              <a:buChar char="•"/>
            </a:pPr>
            <a:r>
              <a:t>Økt jødisk innvandring siden 1924 [</a:t>
            </a:r>
            <a:r>
              <a:rPr i="1"/>
              <a:t>US Immigration Act</a:t>
            </a:r>
            <a:r>
              <a:t>; Nazi-‘boost’*] → vekker økt arab. motstand</a:t>
            </a:r>
          </a:p>
          <a:p>
            <a:pPr marL="228600" indent="-228600">
              <a:buSzPct val="100000"/>
              <a:buChar char="•"/>
            </a:pPr>
            <a:r>
              <a:t>Mandatsgrenser avskjærer PS fra SY/LB</a:t>
            </a:r>
          </a:p>
          <a:p>
            <a:pPr marL="228600" indent="-228600">
              <a:buSzPct val="100000"/>
              <a:buChar char="•"/>
            </a:pPr>
            <a:r>
              <a:t>Voksende palestinsk nasjonalisme som ‹naturlig› (= ‹selvfølgelig›) reaksjon — som sionismen selv var en ‹naturlig› reaksjon på diskriminering i en kontekst dominert av nasjonalisme. PS nasjons-følelse vokser i kontekst av jødisk nasjonalisme og mandatsgrenser (selv om noen i PS tviholder på syrisk el. arabisk nasjonalisme {cf. G</a:t>
            </a:r>
            <a:r>
              <a:rPr baseline="31999"/>
              <a:t>4</a:t>
            </a:r>
            <a:r>
              <a:t> 235 = G</a:t>
            </a:r>
            <a:r>
              <a:rPr baseline="31999"/>
              <a:t>5</a:t>
            </a:r>
            <a:r>
              <a:t> 237}).</a:t>
            </a:r>
          </a:p>
          <a:p>
            <a:pPr marL="228600" indent="-228600">
              <a:buSzPct val="100000"/>
              <a:buChar char="•"/>
            </a:pPr>
            <a:r>
              <a:t>Men problemer:</a:t>
            </a:r>
          </a:p>
          <a:p>
            <a:pPr marL="457200" lvl="1" indent="-228600">
              <a:buSzPct val="100000"/>
              <a:buChar char="•"/>
            </a:pPr>
            <a:r>
              <a:t>Sionistisk bevegelse mye bedre forberedt og organisert (siden det er deres prosjekt!)</a:t>
            </a:r>
          </a:p>
          <a:p>
            <a:pPr marL="457200" lvl="1" indent="-228600">
              <a:buSzPct val="100000"/>
              <a:buChar char="•"/>
            </a:pPr>
            <a:r>
              <a:t>Sionistene utnytter mandatet til sin fordel, mens palestinere er mer re-aktive og tilbakevisende: mest ‹negativ› motstand → flere opprør (1921, 1929, 1936-39)</a:t>
            </a:r>
          </a:p>
          <a:p>
            <a:pPr>
              <a:defRPr sz="1600"/>
            </a:pPr>
            <a:endParaRPr/>
          </a:p>
          <a:p>
            <a:pPr marL="220578" indent="-220578">
              <a:buSzPct val="100000"/>
              <a:buChar char="*"/>
              <a:defRPr sz="1600"/>
            </a:pPr>
            <a:r>
              <a:t>Ben-Gūriōn: “</a:t>
            </a:r>
            <a:r>
              <a:rPr b="1"/>
              <a:t>Hitler gave the boost […]. The issue of German Jewry can without a doubt serve as a huge political and economic boost for the Zionist enterprise.</a:t>
            </a:r>
            <a:r>
              <a:t>” (Ben-Gurion to the Mapai Council, Oct. 26, 1933, BGA; Ben-Gurion to members of Hano’ar Ha’oved, Dec. 4, 1937, in Ben-Gurion 1974a, p. 460; Ben-Gurion to Zionist emissaries in Warsaw, April 19, 1933, and Ben-Gurion to Mapai members, July 9, 1933, in Ben-Gurion 1971, pp. 611, 644; Ben-Gurion, Diary, April 22, 1933, BGA; cited from Tom Segev, </a:t>
            </a:r>
            <a:r>
              <a:rPr i="1"/>
              <a:t>A State at Any Cost: The Life of David Ben-Gurion</a:t>
            </a:r>
            <a:r>
              <a:t>, Head of Zeus, 2019, ch. 11, in a paragraph where Segev writes: “Ben-Gurion belonged to a generation that had internalized the atrocities of the Kishinev pogrom of 1903. In his memoirs he quoted a sentence he had heard from Bialik in 1927: ‘Diaspora Judaism is rolling down into an abyss and perhaps only a few will survive.’ That was the way he felt throughout his life, and as such he saw the rise of the Nazis as one more link in a long chain of historical catastrophes that had befallen the Jews. But millennia of survival and renewal also sustained the Jewish faith in the Messianic age and redemption. As a consequence, Ben-Gurion believed that the worse the plight of world Jewry became, the greater the chances that the Zionist project in Palestine would succeed. ‘Hitler gave the boost,’ he declared. ‘The issue of German Jewry can without a doubt serve as a huge political and economic boost for the Zionist enterprise.’ He spoke in such terms even before the rise of the Nazis; he would continue to do so in the months that followed.”</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Shape 274"/>
          <p:cNvSpPr>
            <a:spLocks noGrp="1" noRot="1" noChangeAspect="1"/>
          </p:cNvSpPr>
          <p:nvPr>
            <p:ph type="sldImg"/>
          </p:nvPr>
        </p:nvSpPr>
        <p:spPr>
          <a:prstGeom prst="rect">
            <a:avLst/>
          </a:prstGeom>
        </p:spPr>
        <p:txBody>
          <a:bodyPr/>
          <a:lstStyle/>
          <a:p>
            <a:endParaRPr/>
          </a:p>
        </p:txBody>
      </p:sp>
      <p:sp>
        <p:nvSpPr>
          <p:cNvPr id="275" name="Shape 275"/>
          <p:cNvSpPr>
            <a:spLocks noGrp="1"/>
          </p:cNvSpPr>
          <p:nvPr>
            <p:ph type="body" sz="quarter" idx="1"/>
          </p:nvPr>
        </p:nvSpPr>
        <p:spPr>
          <a:prstGeom prst="rect">
            <a:avLst/>
          </a:prstGeom>
        </p:spPr>
        <p:txBody>
          <a:bodyPr/>
          <a:lstStyle/>
          <a:p>
            <a:r>
              <a:t>Økt jød. innvandring &amp; «erobring av land og arbeid» rammer pal. bønder → 1931 flertall ikke levedyktig (G</a:t>
            </a:r>
            <a:r>
              <a:rPr baseline="31999"/>
              <a:t>4</a:t>
            </a:r>
            <a:r>
              <a:t> 236 = G</a:t>
            </a:r>
            <a:r>
              <a:rPr baseline="31999"/>
              <a:t>5</a:t>
            </a:r>
            <a:r>
              <a:t> 238)</a:t>
            </a:r>
          </a:p>
          <a:p>
            <a:r>
              <a:t>→ 1936-39 «det store» arab. opprøret. Brit. slår hardt ned mot «terrorister» (inkl. tortur, gisseltaking, kollektiv straff). Antatt 20 000 arab. døde, sårede, arresterte, el. forviste (10% av voksne menn).</a:t>
            </a:r>
          </a:p>
          <a:p>
            <a:r>
              <a:t>→ </a:t>
            </a:r>
            <a:r>
              <a:rPr u="sng"/>
              <a:t>svekker</a:t>
            </a:r>
            <a:r>
              <a:t> palestinere </a:t>
            </a:r>
            <a:r>
              <a:rPr u="sng"/>
              <a:t>militært</a:t>
            </a:r>
            <a:r>
              <a:t> (brit. beslaglegger ar. våpen mens de styrker sionist. paramilitære «forsvar» Hagānāh [</a:t>
            </a:r>
            <a:r>
              <a:rPr i="1"/>
              <a:t>fd. de fryktet mil. konfrontasjon i Europa og ikke ville sende flere brit. styrker til PS]</a:t>
            </a:r>
            <a:r>
              <a:t>), og </a:t>
            </a:r>
            <a:r>
              <a:rPr u="sng"/>
              <a:t>økon.-pol.</a:t>
            </a:r>
            <a:r>
              <a:t> (eliter flukter/forvist).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Shape 281"/>
          <p:cNvSpPr>
            <a:spLocks noGrp="1" noRot="1" noChangeAspect="1"/>
          </p:cNvSpPr>
          <p:nvPr>
            <p:ph type="sldImg"/>
          </p:nvPr>
        </p:nvSpPr>
        <p:spPr>
          <a:prstGeom prst="rect">
            <a:avLst/>
          </a:prstGeom>
        </p:spPr>
        <p:txBody>
          <a:bodyPr/>
          <a:lstStyle/>
          <a:p>
            <a:endParaRPr/>
          </a:p>
        </p:txBody>
      </p:sp>
      <p:sp>
        <p:nvSpPr>
          <p:cNvPr id="282" name="Shape 282"/>
          <p:cNvSpPr>
            <a:spLocks noGrp="1"/>
          </p:cNvSpPr>
          <p:nvPr>
            <p:ph type="body" sz="quarter" idx="1"/>
          </p:nvPr>
        </p:nvSpPr>
        <p:spPr>
          <a:prstGeom prst="rect">
            <a:avLst/>
          </a:prstGeom>
        </p:spPr>
        <p:txBody>
          <a:bodyPr/>
          <a:lstStyle/>
          <a:p>
            <a:r>
              <a:t>1937: Peel-kommisjon foreslår deling</a:t>
            </a:r>
            <a:r>
              <a:rPr b="1"/>
              <a:t>* {↓ les Peel om det er tid!}</a:t>
            </a:r>
          </a:p>
          <a:p>
            <a:r>
              <a:t>men snur i 1939 («MacDonald-hvitboka», mai 1939, </a:t>
            </a:r>
            <a:r>
              <a:rPr i="1"/>
              <a:t>fd. GB ikke ytterligere ville skade sitt omdømme i den ar. verden i krigen som var under oppseiling</a:t>
            </a:r>
            <a:r>
              <a:t>) og</a:t>
            </a:r>
          </a:p>
          <a:p>
            <a:r>
              <a:t>kjører kurs mot ‹uavhengighet om 10 år› for en felles stat (med da arab. flertall: ca. ⅔ arab., ⅓ jød.)</a:t>
            </a:r>
          </a:p>
          <a:p>
            <a:r>
              <a:t>→ begrenser innvandring &amp; kjøp av land</a:t>
            </a:r>
          </a:p>
          <a:p>
            <a:r>
              <a:t>→ både sionistene og palestinere føler seg bedratt; tilbakeviser Hvitboka (men gitt sit. i Europa lover sionistene “to fight the war as if there was no white paper, and then fight the white paper as if there was no war.” [CS 187]   ↓</a:t>
            </a:r>
          </a:p>
          <a:p>
            <a:endParaRPr/>
          </a:p>
          <a:p>
            <a:r>
              <a:t>Under 2. VK: PS rel. rolig, men fra 1942 forbereder sionistene opprør mot britene (samler våpen!).</a:t>
            </a:r>
          </a:p>
          <a:p>
            <a:r>
              <a:t>Etter 2. VK: US press: 100 000 jødiske overlevende av shōʾāh skal til PS, ikke USA!</a:t>
            </a:r>
          </a:p>
          <a:p>
            <a:r>
              <a:t>Britene sliter med å få kontroll; sionist. angrep → svekket, problemer i India, og avhengig av US økon. støtte, beslutter GB å gi opp mandatet / tilbake til FN</a:t>
            </a:r>
          </a:p>
          <a:p>
            <a:r>
              <a:t>→ []</a:t>
            </a:r>
          </a:p>
          <a:p>
            <a:endParaRPr/>
          </a:p>
          <a:p>
            <a:r>
              <a:t>——</a:t>
            </a:r>
          </a:p>
          <a:p>
            <a:pPr marL="160421" indent="-160421">
              <a:buSzPct val="100000"/>
              <a:buChar char="*"/>
              <a:defRPr sz="1600"/>
            </a:pPr>
            <a:r>
              <a:t>Peel 1937: «Jeg godtar ikke at hunden i krybben har endelig rett til krybben, selv om den kan ha ligget der i svært lang tid. </a:t>
            </a:r>
            <a:r>
              <a:rPr strike="sngStrike"/>
              <a:t>Jeg anerkjenner ikke den retten. </a:t>
            </a:r>
            <a:r>
              <a:t>Jeg innrømmer for eksempel ikke at det er gjort stor urett mot indianerne i Amerika, eller det svarte folk i Australia Jeg innrømmer ikke at det er gjort urett mot disse folkene ved at en sterkere rase, en høyerestående rase, eller i hvert fall en mer verdensvant rase, for å si det slik, har kommet og tatt deres plass. </a:t>
            </a:r>
            <a:r>
              <a:rPr strike="sngStrike"/>
              <a:t>Jeg innrømmer det ikke. </a:t>
            </a:r>
            <a:r>
              <a:t>Jeg tror ikke at indianerne i Amerika hadde noen rett til å si: ‹Det amerikanske kontinentet tilhører oss, og vi kommer ikke til å godta at europeiske nybyggere kommer hit.› De hadde ikke retten, og de hadde heller ikke makten til det.»</a:t>
            </a:r>
            <a:br/>
            <a:r>
              <a:t>(“I do not admit that the dog in the manger has the final right to the manger, even though he may have lain there for a very long time. I do not admit that right. I do not admit, for instance, that a great wrong has been done to the Red Indians of America, or the black people of Australia. I do not admit that a wrong has been done to these people by the fact that a stronger race, a higher grade race, or, at any rate, a more worldly-wise race, to put it that way, has come in and taken their place. I do not admit it. I do not think the Red Indians had any right to say, ‘The American Continent belongs to us and we are not going to have any of these European settlers coming in here.’ They had not the right, nor had they the power.” </a:t>
            </a:r>
            <a:r>
              <a:rPr u="sng">
                <a:solidFill>
                  <a:srgbClr val="0000FF"/>
                </a:solidFill>
                <a:uFill>
                  <a:solidFill>
                    <a:srgbClr val="0000FF"/>
                  </a:solidFill>
                </a:uFill>
                <a:hlinkClick r:id="rId3"/>
              </a:rPr>
              <a:t>Notes of evidence</a:t>
            </a:r>
            <a:r>
              <a:t> to the Palestine Royal Commission, 12 March 1937; v. Martin Gilbert: </a:t>
            </a:r>
            <a:r>
              <a:rPr i="1"/>
              <a:t>Winston S. Churchill, vol. Ⅴ: Companion Part 3, Documents: The Coming of War, 1936-1939</a:t>
            </a:r>
            <a:r>
              <a:t>. London: Heinemann, 1982, p. 616).</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Shape 288"/>
          <p:cNvSpPr>
            <a:spLocks noGrp="1" noRot="1" noChangeAspect="1"/>
          </p:cNvSpPr>
          <p:nvPr>
            <p:ph type="sldImg"/>
          </p:nvPr>
        </p:nvSpPr>
        <p:spPr>
          <a:prstGeom prst="rect">
            <a:avLst/>
          </a:prstGeom>
        </p:spPr>
        <p:txBody>
          <a:bodyPr/>
          <a:lstStyle/>
          <a:p>
            <a:endParaRPr/>
          </a:p>
        </p:txBody>
      </p:sp>
      <p:sp>
        <p:nvSpPr>
          <p:cNvPr id="289" name="Shape 289"/>
          <p:cNvSpPr>
            <a:spLocks noGrp="1"/>
          </p:cNvSpPr>
          <p:nvPr>
            <p:ph type="body" sz="quarter" idx="1"/>
          </p:nvPr>
        </p:nvSpPr>
        <p:spPr>
          <a:prstGeom prst="rect">
            <a:avLst/>
          </a:prstGeom>
        </p:spPr>
        <p:txBody>
          <a:bodyPr/>
          <a:lstStyle/>
          <a:p>
            <a:r>
              <a:t>→ 1947 (nov) FN res. deler PS i to stater «med økonomisk union», + internasjonalisert Jerusalem (jød.: ⅓ av bef., 56% av landet {de mest fruktbare områdene men også mye ørken};</a:t>
            </a:r>
          </a:p>
          <a:p>
            <a:r>
              <a:t>{t.v.: United Nations Special Committee on Palestine plan, sep. 1947}</a:t>
            </a:r>
          </a:p>
          <a:p>
            <a:r>
              <a:t>→ sionist. aksepterer (‹</a:t>
            </a:r>
            <a:r>
              <a:rPr i="1"/>
              <a:t>vi tar hver bit som vi får for å bygge vår stat</a:t>
            </a:r>
            <a:r>
              <a:t>›), ar. ikke (‹</a:t>
            </a:r>
            <a:r>
              <a:rPr i="1"/>
              <a:t>vi kan ikke akseptere å gi bort landet vårt</a:t>
            </a:r>
            <a:r>
              <a:t>›)</a:t>
            </a:r>
          </a:p>
          <a:p>
            <a:r>
              <a:t>→ kamp mellom sionist. og pal./ar. paramilitære styrker; sionist. (bedre forberedt) overlegen apr. 1948. Britene intervenerer ikke; fokuserer på egen tilbaketrekking.</a:t>
            </a:r>
          </a:p>
          <a:p>
            <a:pPr>
              <a:defRPr u="sng"/>
            </a:pPr>
            <a:r>
              <a:t>Flyktninger</a:t>
            </a:r>
            <a:r>
              <a:rPr u="none"/>
              <a:t>: Mange arabere flykter fra kamphandlingene og fra de jødisk-dominerte områdene (100 000 innen mars 1948; innen 14. mai [IL uavhengighet] ca. 300 000 [9. apr: Deir Yāsīn massakre: målrettet skremming av pal. befolkning, inkl. sprenging av hus, for å skaffe et mer homogent jødisk territorium [før: 500 000 jøder {53%} mot 440 000 arab. i områdene tildelt den jødiske staten]</a:t>
            </a:r>
          </a:p>
          <a:p>
            <a:r>
              <a:t>14. mai 1948: Staten IL proklamert</a:t>
            </a:r>
          </a:p>
          <a:p>
            <a:r>
              <a:t>→ arab. styrker rykker inn fra nabolandene → krig (flere faser) → IL overlegen til slutt: våpenstillstandsavtaler feb-juli 1949: IL holder 78% av PS territorium.</a:t>
            </a:r>
          </a:p>
          <a:p>
            <a:r>
              <a:t>C. 700 000 pal. (&gt; halvparten) mister hjemmet og blir flyktninger el. internt fordrevne.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Shape 293"/>
          <p:cNvSpPr>
            <a:spLocks noGrp="1" noRot="1" noChangeAspect="1"/>
          </p:cNvSpPr>
          <p:nvPr>
            <p:ph type="sldImg"/>
          </p:nvPr>
        </p:nvSpPr>
        <p:spPr>
          <a:prstGeom prst="rect">
            <a:avLst/>
          </a:prstGeom>
        </p:spPr>
        <p:txBody>
          <a:bodyPr/>
          <a:lstStyle/>
          <a:p>
            <a:endParaRPr/>
          </a:p>
        </p:txBody>
      </p:sp>
      <p:sp>
        <p:nvSpPr>
          <p:cNvPr id="294" name="Shape 294"/>
          <p:cNvSpPr>
            <a:spLocks noGrp="1"/>
          </p:cNvSpPr>
          <p:nvPr>
            <p:ph type="body" sz="quarter" idx="1"/>
          </p:nvPr>
        </p:nvSpPr>
        <p:spPr>
          <a:prstGeom prst="rect">
            <a:avLst/>
          </a:prstGeom>
        </p:spPr>
        <p:txBody>
          <a:bodyPr/>
          <a:lstStyle/>
          <a:p>
            <a:r>
              <a:t>Med IL uavhengighet (1948) ender den 1. fasen i PS-konflikten (1882-1948):</a:t>
            </a:r>
          </a:p>
          <a:p>
            <a:r>
              <a:t>fra 1. sionist. bosetting til proklamasjon av Staten IL</a:t>
            </a:r>
          </a:p>
          <a:p>
            <a:r>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Shape 298"/>
          <p:cNvSpPr>
            <a:spLocks noGrp="1" noRot="1" noChangeAspect="1"/>
          </p:cNvSpPr>
          <p:nvPr>
            <p:ph type="sldImg"/>
          </p:nvPr>
        </p:nvSpPr>
        <p:spPr>
          <a:prstGeom prst="rect">
            <a:avLst/>
          </a:prstGeom>
        </p:spPr>
        <p:txBody>
          <a:bodyPr/>
          <a:lstStyle/>
          <a:p>
            <a:endParaRPr/>
          </a:p>
        </p:txBody>
      </p:sp>
      <p:sp>
        <p:nvSpPr>
          <p:cNvPr id="299" name="Shape 299"/>
          <p:cNvSpPr>
            <a:spLocks noGrp="1"/>
          </p:cNvSpPr>
          <p:nvPr>
            <p:ph type="body" sz="quarter" idx="1"/>
          </p:nvPr>
        </p:nvSpPr>
        <p:spPr>
          <a:prstGeom prst="rect">
            <a:avLst/>
          </a:prstGeom>
        </p:spPr>
        <p:txBody>
          <a:bodyPr/>
          <a:lstStyle/>
          <a:p>
            <a:r>
              <a:t>↑</a:t>
            </a:r>
          </a:p>
          <a:p>
            <a:pPr marL="228600" indent="-228600">
              <a:buSzPct val="100000"/>
              <a:buChar char="•"/>
            </a:pPr>
            <a:r>
              <a:t>Palestinere behandlet som «flyktningsproblem» av ‹det internasjonale samfunn›; JO eneste land som gir dem statsborgerskap</a:t>
            </a:r>
          </a:p>
          <a:p>
            <a:pPr marL="228600" indent="-228600">
              <a:buSzPct val="100000"/>
              <a:buChar char="•"/>
            </a:pPr>
            <a:r>
              <a:t>IL anerkjenner ikke Pal. som nasjon; bruker ikke ordet ‹palestinere› (men ‹arabere›)</a:t>
            </a:r>
          </a:p>
          <a:p>
            <a:pPr marL="228600" indent="-228600">
              <a:buSzPct val="100000"/>
              <a:buChar char="•"/>
            </a:pPr>
            <a:r>
              <a:t>Araberne anerkjenner ikke IL som nasjon; bruker ikke ordet ‹Israel› (men ‹den sionistiske entiteten› الكيان الصهيوني)</a:t>
            </a:r>
            <a:r>
              <a:rPr sz="2000"/>
              <a:t> [OBS: 2022: IL forsvarsminister Benny Gantz sier at IL bare vil akseptere en PS ‹entitet›, ikke en PS ‹stat›!*]</a:t>
            </a:r>
          </a:p>
          <a:p>
            <a:endParaRPr sz="2000"/>
          </a:p>
          <a:p>
            <a:r>
              <a:t>{1967 krigsårsak fortsatt omstridt (SU rolle):</a:t>
            </a:r>
          </a:p>
          <a:p>
            <a:r>
              <a:t>hvorfor sperret ʿAbd al-Nāṣir Rødehavet for IL, selv om han visste at IL ikke mobiliserte mot SY? (hint: SU feilinformasjon! : hypotese: SU spilte risiko for å få til en allianse av arab. stater med SU}</a:t>
            </a:r>
          </a:p>
          <a:p>
            <a:endParaRPr/>
          </a:p>
          <a:p>
            <a:pPr>
              <a:defRPr sz="1600"/>
            </a:pPr>
            <a:r>
              <a:t>* Tovah Lazaroff: “</a:t>
            </a:r>
            <a:r>
              <a:rPr u="sng">
                <a:solidFill>
                  <a:srgbClr val="0000FF"/>
                </a:solidFill>
                <a:uFill>
                  <a:solidFill>
                    <a:srgbClr val="0000FF"/>
                  </a:solidFill>
                </a:uFill>
                <a:hlinkClick r:id="rId3"/>
              </a:rPr>
              <a:t>Palestinians will have 'an entity,' not a state, says Gantz</a:t>
            </a:r>
            <a:r>
              <a:t>”, Jerusalem Post, 20 Feb. 2022.</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 name="Shape 303"/>
          <p:cNvSpPr>
            <a:spLocks noGrp="1" noRot="1" noChangeAspect="1"/>
          </p:cNvSpPr>
          <p:nvPr>
            <p:ph type="sldImg"/>
          </p:nvPr>
        </p:nvSpPr>
        <p:spPr>
          <a:prstGeom prst="rect">
            <a:avLst/>
          </a:prstGeom>
        </p:spPr>
        <p:txBody>
          <a:bodyPr/>
          <a:lstStyle/>
          <a:p>
            <a:endParaRPr/>
          </a:p>
        </p:txBody>
      </p:sp>
      <p:sp>
        <p:nvSpPr>
          <p:cNvPr id="304" name="Shape 304"/>
          <p:cNvSpPr>
            <a:spLocks noGrp="1"/>
          </p:cNvSpPr>
          <p:nvPr>
            <p:ph type="body" sz="quarter" idx="1"/>
          </p:nvPr>
        </p:nvSpPr>
        <p:spPr>
          <a:prstGeom prst="rect">
            <a:avLst/>
          </a:prstGeom>
        </p:spPr>
        <p:txBody>
          <a:bodyPr/>
          <a:lstStyle/>
          <a:p>
            <a:r>
              <a:t>Bakgrunn: kalde krigen hadde ‹låst› IL-ar. konflikt</a:t>
            </a:r>
          </a:p>
          <a:p>
            <a:r>
              <a:t>1989/90 slutt → håp : en ny verdensorden er mulig</a:t>
            </a:r>
          </a:p>
          <a:p>
            <a:r>
              <a:t>+</a:t>
            </a:r>
          </a:p>
          <a:p>
            <a:r>
              <a:t>1987 des. - 1991/93: 1. </a:t>
            </a:r>
            <a:r>
              <a:rPr i="1"/>
              <a:t>intifāḍa</a:t>
            </a:r>
            <a:r>
              <a:t> (pal. «opprør») : “brought home to” IL at det fantes et PS problem</a:t>
            </a:r>
          </a:p>
          <a:p>
            <a:r>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Shape 307"/>
          <p:cNvSpPr>
            <a:spLocks noGrp="1" noRot="1" noChangeAspect="1"/>
          </p:cNvSpPr>
          <p:nvPr>
            <p:ph type="sldImg"/>
          </p:nvPr>
        </p:nvSpPr>
        <p:spPr>
          <a:prstGeom prst="rect">
            <a:avLst/>
          </a:prstGeom>
        </p:spPr>
        <p:txBody>
          <a:bodyPr/>
          <a:lstStyle/>
          <a:p>
            <a:endParaRPr/>
          </a:p>
        </p:txBody>
      </p:sp>
      <p:sp>
        <p:nvSpPr>
          <p:cNvPr id="308" name="Shape 308"/>
          <p:cNvSpPr>
            <a:spLocks noGrp="1"/>
          </p:cNvSpPr>
          <p:nvPr>
            <p:ph type="body" sz="quarter" idx="1"/>
          </p:nvPr>
        </p:nvSpPr>
        <p:spPr>
          <a:prstGeom prst="rect">
            <a:avLst/>
          </a:prstGeom>
        </p:spPr>
        <p:txBody>
          <a:bodyPr/>
          <a:lstStyle/>
          <a:p>
            <a:r>
              <a:t>: PA-områder (A+B = 40%) oppstykket lappeteppe ikke levedyktig : 165 «Bantustans» [mens C: sammenhengende]</a:t>
            </a:r>
          </a:p>
          <a:p>
            <a:pPr>
              <a:defRPr sz="1800"/>
            </a:pPr>
            <a:r>
              <a:t>{men husk: Oslo = interimsavtaler som skulle føre til en omfattende løsning; etablerer </a:t>
            </a:r>
            <a:r>
              <a:rPr i="1"/>
              <a:t>ikke</a:t>
            </a:r>
            <a:r>
              <a:t> en pal. stat!}</a:t>
            </a:r>
          </a:p>
          <a:p>
            <a:endParaRPr/>
          </a:p>
          <a:p>
            <a:r>
              <a:t>Hvorfor undertegnet PLO?</a:t>
            </a:r>
          </a:p>
          <a:p>
            <a:r>
              <a:t>PLO «desperat», drevet ut av Beirut 1982, siden da i TN (fjern fra bakken) + </a:t>
            </a:r>
            <a:r>
              <a:rPr i="1"/>
              <a:t>intifāḍa</a:t>
            </a:r>
            <a:r>
              <a:t> + Ḥamās + PLO støttet Ṣaddām Ḥusayns invasjon av KW 1991 → Gulfstatene stopper finansiell støtte for PLO</a:t>
            </a:r>
          </a:p>
          <a:p>
            <a:r>
              <a:t>: Oslo ga PLO mulighet til å spille en rolle igjen</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Shape 315"/>
          <p:cNvSpPr>
            <a:spLocks noGrp="1" noRot="1" noChangeAspect="1"/>
          </p:cNvSpPr>
          <p:nvPr>
            <p:ph type="sldImg"/>
          </p:nvPr>
        </p:nvSpPr>
        <p:spPr>
          <a:prstGeom prst="rect">
            <a:avLst/>
          </a:prstGeom>
        </p:spPr>
        <p:txBody>
          <a:bodyPr/>
          <a:lstStyle/>
          <a:p>
            <a:endParaRPr/>
          </a:p>
        </p:txBody>
      </p:sp>
      <p:sp>
        <p:nvSpPr>
          <p:cNvPr id="316" name="Shape 316"/>
          <p:cNvSpPr>
            <a:spLocks noGrp="1"/>
          </p:cNvSpPr>
          <p:nvPr>
            <p:ph type="body" sz="quarter" idx="1"/>
          </p:nvPr>
        </p:nvSpPr>
        <p:spPr>
          <a:prstGeom prst="rect">
            <a:avLst/>
          </a:prstGeom>
        </p:spPr>
        <p:txBody>
          <a:bodyPr/>
          <a:lstStyle/>
          <a:p>
            <a:r>
              <a:t>+ IL rykker stadig mer til høyre («revisjonistisk sionisme», imot deling av ʾEretz Yīsrāʾēl → imot Oslo)</a:t>
            </a:r>
          </a:p>
          <a:p>
            <a:r>
              <a:t>2018: IL proklamerer Grunnlov: IL = «nasjonalt hjemsted for det jødiske folket»; «retten til å utøve nasjonal selvbestemmelse i staten Israel er forbeholdt det jødiske folket» + «Staten ser på utviklingen av jødisk bosetting som en nasjonal verdi og vil handle for å oppmuntre og fremme dens etablering og konsolidering.»</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Shape 322"/>
          <p:cNvSpPr>
            <a:spLocks noGrp="1" noRot="1" noChangeAspect="1"/>
          </p:cNvSpPr>
          <p:nvPr>
            <p:ph type="sldImg"/>
          </p:nvPr>
        </p:nvSpPr>
        <p:spPr>
          <a:prstGeom prst="rect">
            <a:avLst/>
          </a:prstGeom>
        </p:spPr>
        <p:txBody>
          <a:bodyPr/>
          <a:lstStyle/>
          <a:p>
            <a:endParaRPr/>
          </a:p>
        </p:txBody>
      </p:sp>
      <p:sp>
        <p:nvSpPr>
          <p:cNvPr id="323" name="Shape 323"/>
          <p:cNvSpPr>
            <a:spLocks noGrp="1"/>
          </p:cNvSpPr>
          <p:nvPr>
            <p:ph type="body" sz="quarter" idx="1"/>
          </p:nvPr>
        </p:nvSpPr>
        <p:spPr>
          <a:prstGeom prst="rect">
            <a:avLst/>
          </a:prstGeom>
        </p:spPr>
        <p:txBody>
          <a:bodyPr/>
          <a:lstStyle/>
          <a:p>
            <a:pPr marL="228600" indent="-228600">
              <a:buSzPct val="100000"/>
              <a:buChar char="•"/>
            </a:pPr>
            <a:r>
              <a:t>«Jerusalem vil forbli udelt vest for sikkerhetsbarrieren» (dvs. IL språkbruk og muren er akseptert)</a:t>
            </a:r>
          </a:p>
          <a:p>
            <a:pPr marL="228600" indent="-228600">
              <a:buSzPct val="100000"/>
              <a:buChar char="•"/>
            </a:pPr>
            <a:r>
              <a:t>«ingen evakuering av noe samfunn, verken israelsk eller palestinsk» (dvs. alle IL bosetningene får bestå)</a:t>
            </a:r>
          </a:p>
          <a:p>
            <a:endParaRPr/>
          </a:p>
          <a:p>
            <a:r>
              <a:t>Legg også merke til at ILs anneksjon av Ǧōlān er akseptert, mens grensen mot LB bare er stiplet som «våpenstillstandslinjen fra 1949»</a:t>
            </a:r>
          </a:p>
          <a:p>
            <a:endParaRPr/>
          </a:p>
          <a:p>
            <a:r>
              <a:t>Trump ville markere seg som fredsstifter.</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Shape 327"/>
          <p:cNvSpPr>
            <a:spLocks noGrp="1" noRot="1" noChangeAspect="1"/>
          </p:cNvSpPr>
          <p:nvPr>
            <p:ph type="sldImg"/>
          </p:nvPr>
        </p:nvSpPr>
        <p:spPr>
          <a:prstGeom prst="rect">
            <a:avLst/>
          </a:prstGeom>
        </p:spPr>
        <p:txBody>
          <a:bodyPr/>
          <a:lstStyle/>
          <a:p>
            <a:endParaRPr/>
          </a:p>
        </p:txBody>
      </p:sp>
      <p:sp>
        <p:nvSpPr>
          <p:cNvPr id="328" name="Shape 328"/>
          <p:cNvSpPr>
            <a:spLocks noGrp="1"/>
          </p:cNvSpPr>
          <p:nvPr>
            <p:ph type="body" sz="quarter" idx="1"/>
          </p:nvPr>
        </p:nvSpPr>
        <p:spPr>
          <a:prstGeom prst="rect">
            <a:avLst/>
          </a:prstGeom>
        </p:spPr>
        <p:txBody>
          <a:bodyPr/>
          <a:lstStyle/>
          <a:p>
            <a:r>
              <a:t>Trump lykkes med «Abraham-avtalene» (sep. 2020: fred og samarbeid mellom IL og nabostatene), først med UAE og BH, så (i forskjellige grader) med MA (mot US anerkjennelse av at Vestsahara er marokkansk), SD, OM,…</a:t>
            </a:r>
          </a:p>
          <a:p>
            <a:endParaRPr/>
          </a:p>
          <a:p>
            <a:r>
              <a:t>IL opplever det som bekreftelse av en hardhendt linje.</a:t>
            </a:r>
          </a:p>
          <a:p>
            <a:r>
              <a:t>Palestinerne opplever det som at de (igjen) blir offer for stormaktspill / autoritære regimers interesser.</a:t>
            </a:r>
          </a:p>
          <a:p>
            <a:pPr>
              <a:defRPr sz="1800"/>
            </a:pPr>
            <a:endParaRPr/>
          </a:p>
          <a:p>
            <a:pPr>
              <a:defRPr sz="1800"/>
            </a:pPr>
            <a:r>
              <a:t>{Bildet: </a:t>
            </a:r>
            <a:r>
              <a:rPr u="sng">
                <a:solidFill>
                  <a:srgbClr val="0000FF"/>
                </a:solidFill>
                <a:uFill>
                  <a:solidFill>
                    <a:srgbClr val="0000FF"/>
                  </a:solidFill>
                </a:uFill>
                <a:hlinkClick r:id="rId3"/>
              </a:rPr>
              <a:t>https://www.theatlantic.com/ideas/archive/2020/09/winners-losers/616364/</a:t>
            </a:r>
            <a:r>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Shape 331"/>
          <p:cNvSpPr>
            <a:spLocks noGrp="1" noRot="1" noChangeAspect="1"/>
          </p:cNvSpPr>
          <p:nvPr>
            <p:ph type="sldImg"/>
          </p:nvPr>
        </p:nvSpPr>
        <p:spPr>
          <a:prstGeom prst="rect">
            <a:avLst/>
          </a:prstGeom>
        </p:spPr>
        <p:txBody>
          <a:bodyPr/>
          <a:lstStyle/>
          <a:p>
            <a:endParaRPr/>
          </a:p>
        </p:txBody>
      </p:sp>
      <p:sp>
        <p:nvSpPr>
          <p:cNvPr id="332" name="Shape 332"/>
          <p:cNvSpPr>
            <a:spLocks noGrp="1"/>
          </p:cNvSpPr>
          <p:nvPr>
            <p:ph type="body" sz="quarter" idx="1"/>
          </p:nvPr>
        </p:nvSpPr>
        <p:spPr>
          <a:prstGeom prst="rect">
            <a:avLst/>
          </a:prstGeom>
        </p:spPr>
        <p:txBody>
          <a:bodyPr/>
          <a:lstStyle/>
          <a:p>
            <a:r>
              <a:t>Matthias Kennes, MSF medical adviser Palestine, 22 feb. 2021</a:t>
            </a:r>
          </a:p>
          <a:p>
            <a:pPr>
              <a:defRPr u="sng"/>
            </a:pPr>
            <a:r>
              <a:rPr>
                <a:solidFill>
                  <a:srgbClr val="0000FF"/>
                </a:solidFill>
                <a:uFill>
                  <a:solidFill>
                    <a:srgbClr val="0000FF"/>
                  </a:solidFill>
                </a:uFill>
                <a:hlinkClick r:id="rId3"/>
              </a:rPr>
              <a:t>https://www.msf.org/stark-inequality-covid-19-vaccination-between-israel-and-palestine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Shape 338"/>
          <p:cNvSpPr>
            <a:spLocks noGrp="1" noRot="1" noChangeAspect="1"/>
          </p:cNvSpPr>
          <p:nvPr>
            <p:ph type="sldImg"/>
          </p:nvPr>
        </p:nvSpPr>
        <p:spPr>
          <a:prstGeom prst="rect">
            <a:avLst/>
          </a:prstGeom>
        </p:spPr>
        <p:txBody>
          <a:bodyPr/>
          <a:lstStyle/>
          <a:p>
            <a:endParaRPr/>
          </a:p>
        </p:txBody>
      </p:sp>
      <p:sp>
        <p:nvSpPr>
          <p:cNvPr id="339" name="Shape 339"/>
          <p:cNvSpPr>
            <a:spLocks noGrp="1"/>
          </p:cNvSpPr>
          <p:nvPr>
            <p:ph type="body" sz="quarter" idx="1"/>
          </p:nvPr>
        </p:nvSpPr>
        <p:spPr>
          <a:prstGeom prst="rect">
            <a:avLst/>
          </a:prstGeom>
        </p:spPr>
        <p:txBody>
          <a:bodyPr/>
          <a:lstStyle/>
          <a:p>
            <a:r>
              <a:t>Økende vold ml. bosetterne (støttet av ILs mest høyreorienterte regjering noensinne, siden 2022) og pal. på VB. </a:t>
            </a:r>
          </a:p>
          <a:p>
            <a:endParaRPr/>
          </a:p>
          <a:p>
            <a:pPr>
              <a:defRPr sz="1800"/>
            </a:pPr>
            <a:r>
              <a:t>her: Ḥawāra, 26. feb. 2023</a:t>
            </a:r>
          </a:p>
          <a:p>
            <a:pPr>
              <a:defRPr sz="1800"/>
            </a:pPr>
            <a:r>
              <a:rPr u="sng">
                <a:solidFill>
                  <a:srgbClr val="0000FF"/>
                </a:solidFill>
                <a:uFill>
                  <a:solidFill>
                    <a:srgbClr val="0000FF"/>
                  </a:solidFill>
                </a:uFill>
                <a:hlinkClick r:id="rId3"/>
              </a:rPr>
              <a:t>https://www.middleeasteye.net/news/israeli-settlers-set-palestinian-town-ablaze-after-deadly-shooting</a:t>
            </a:r>
          </a:p>
          <a:p>
            <a:pPr>
              <a:defRPr sz="1800"/>
            </a:pPr>
            <a:endParaRPr u="sng">
              <a:solidFill>
                <a:srgbClr val="0000FF"/>
              </a:solidFill>
              <a:uFill>
                <a:solidFill>
                  <a:srgbClr val="0000FF"/>
                </a:solidFill>
              </a:uFill>
              <a:hlinkClick r:id="rId3"/>
            </a:endParaRPr>
          </a:p>
          <a:p>
            <a:pPr>
              <a:defRPr sz="1800"/>
            </a:pPr>
            <a:r>
              <a:t>IL finansminister (med ansvar for siviladmin. i de okkuperte PS områdene) sa at landsbyen skulle «slettes» — men av Staten IL, ikke av bosetterne.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270000" y="2616200"/>
            <a:ext cx="10464800" cy="2540000"/>
          </a:xfrm>
          <a:prstGeom prst="rect">
            <a:avLst/>
          </a:prstGeom>
        </p:spPr>
        <p:txBody>
          <a:bodyPr anchor="b"/>
          <a:lstStyle>
            <a:lvl1pPr>
              <a:defRPr>
                <a:solidFill>
                  <a:srgbClr val="51504D"/>
                </a:solidFill>
                <a:latin typeface="Futura"/>
                <a:ea typeface="Futura"/>
                <a:cs typeface="Futura"/>
                <a:sym typeface="Futura"/>
              </a:defRPr>
            </a:lvl1pPr>
          </a:lstStyle>
          <a:p>
            <a:r>
              <a:t>Title Text</a:t>
            </a:r>
          </a:p>
        </p:txBody>
      </p:sp>
      <p:sp>
        <p:nvSpPr>
          <p:cNvPr id="12" name="Body Level One…"/>
          <p:cNvSpPr txBox="1">
            <a:spLocks noGrp="1"/>
          </p:cNvSpPr>
          <p:nvPr>
            <p:ph type="body" sz="quarter" idx="1"/>
          </p:nvPr>
        </p:nvSpPr>
        <p:spPr>
          <a:xfrm>
            <a:off x="1270000" y="5207000"/>
            <a:ext cx="10464800" cy="16637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21"/>
          </p:nvPr>
        </p:nvSpPr>
        <p:spPr>
          <a:xfrm>
            <a:off x="-1358900" y="-1143000"/>
            <a:ext cx="14668500" cy="10058400"/>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1181100" y="6794500"/>
            <a:ext cx="10642600" cy="1511300"/>
          </a:xfrm>
          <a:prstGeom prst="rect">
            <a:avLst/>
          </a:prstGeom>
        </p:spPr>
        <p:txBody>
          <a:bodyPr/>
          <a:lstStyle>
            <a:lvl1pPr>
              <a:defRPr>
                <a:solidFill>
                  <a:srgbClr val="51504D"/>
                </a:solidFill>
                <a:latin typeface="Futura"/>
                <a:ea typeface="Futura"/>
                <a:cs typeface="Futura"/>
                <a:sym typeface="Futura"/>
              </a:defRPr>
            </a:lvl1pPr>
          </a:lstStyle>
          <a:p>
            <a:r>
              <a:t>Title Text</a:t>
            </a:r>
          </a:p>
        </p:txBody>
      </p:sp>
      <p:sp>
        <p:nvSpPr>
          <p:cNvPr id="22" name="Body Level One…"/>
          <p:cNvSpPr txBox="1">
            <a:spLocks noGrp="1"/>
          </p:cNvSpPr>
          <p:nvPr>
            <p:ph type="body" sz="quarter" idx="1"/>
          </p:nvPr>
        </p:nvSpPr>
        <p:spPr>
          <a:xfrm>
            <a:off x="1181100" y="8382000"/>
            <a:ext cx="10642600" cy="9398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270000" y="3606800"/>
            <a:ext cx="10464800" cy="2540000"/>
          </a:xfrm>
          <a:prstGeom prst="rect">
            <a:avLst/>
          </a:prstGeom>
        </p:spPr>
        <p:txBody>
          <a:bodyPr/>
          <a:lstStyle>
            <a:lvl1pPr>
              <a:defRPr>
                <a:solidFill>
                  <a:srgbClr val="51504D"/>
                </a:solidFill>
                <a:latin typeface="Futura"/>
                <a:ea typeface="Futura"/>
                <a:cs typeface="Futura"/>
                <a:sym typeface="Futura"/>
              </a:defRPr>
            </a:lvl1p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idx="21"/>
          </p:nvPr>
        </p:nvSpPr>
        <p:spPr>
          <a:xfrm>
            <a:off x="2044700" y="-25400"/>
            <a:ext cx="12534901" cy="86487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609600" y="1155700"/>
            <a:ext cx="5994400" cy="3568700"/>
          </a:xfrm>
          <a:prstGeom prst="rect">
            <a:avLst/>
          </a:prstGeom>
        </p:spPr>
        <p:txBody>
          <a:bodyPr anchor="b"/>
          <a:lstStyle>
            <a:lvl1pPr>
              <a:defRPr sz="5800">
                <a:solidFill>
                  <a:srgbClr val="51504D"/>
                </a:solidFill>
                <a:latin typeface="Futura"/>
                <a:ea typeface="Futura"/>
                <a:cs typeface="Futura"/>
                <a:sym typeface="Futura"/>
              </a:defRPr>
            </a:lvl1pPr>
          </a:lstStyle>
          <a:p>
            <a:r>
              <a:t>Title Text</a:t>
            </a:r>
          </a:p>
        </p:txBody>
      </p:sp>
      <p:sp>
        <p:nvSpPr>
          <p:cNvPr id="40" name="Body Level One…"/>
          <p:cNvSpPr txBox="1">
            <a:spLocks noGrp="1"/>
          </p:cNvSpPr>
          <p:nvPr>
            <p:ph type="body" sz="quarter" idx="1"/>
          </p:nvPr>
        </p:nvSpPr>
        <p:spPr>
          <a:xfrm>
            <a:off x="609600" y="4762500"/>
            <a:ext cx="5994400" cy="35687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xfrm>
            <a:off x="1270000" y="203200"/>
            <a:ext cx="10464800" cy="2540000"/>
          </a:xfrm>
          <a:prstGeom prst="rect">
            <a:avLst/>
          </a:prstGeom>
        </p:spPr>
        <p:txBody>
          <a:bodyPr/>
          <a:lstStyle>
            <a:lvl1pPr>
              <a:defRPr>
                <a:solidFill>
                  <a:srgbClr val="51504D"/>
                </a:solidFill>
                <a:latin typeface="Futura"/>
                <a:ea typeface="Futura"/>
                <a:cs typeface="Futura"/>
                <a:sym typeface="Futura"/>
              </a:defRPr>
            </a:lvl1p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xfrm>
            <a:off x="1270000" y="203200"/>
            <a:ext cx="10464800" cy="2540000"/>
          </a:xfrm>
          <a:prstGeom prst="rect">
            <a:avLst/>
          </a:prstGeom>
        </p:spPr>
        <p:txBody>
          <a:bodyPr/>
          <a:lstStyle>
            <a:lvl1pPr>
              <a:defRPr>
                <a:solidFill>
                  <a:srgbClr val="51504D"/>
                </a:solidFill>
                <a:latin typeface="Brill Roman"/>
                <a:ea typeface="Brill Roman"/>
                <a:cs typeface="Brill Roman"/>
                <a:sym typeface="Brill Roman"/>
              </a:defRPr>
            </a:lvl1pPr>
          </a:lstStyle>
          <a:p>
            <a:r>
              <a:t>Title Text</a:t>
            </a:r>
          </a:p>
        </p:txBody>
      </p:sp>
      <p:sp>
        <p:nvSpPr>
          <p:cNvPr id="57" name="Body Level One…"/>
          <p:cNvSpPr txBox="1">
            <a:spLocks noGrp="1"/>
          </p:cNvSpPr>
          <p:nvPr>
            <p:ph type="body" idx="1"/>
          </p:nvPr>
        </p:nvSpPr>
        <p:spPr>
          <a:xfrm>
            <a:off x="1270000" y="2768600"/>
            <a:ext cx="10464800" cy="5740400"/>
          </a:xfrm>
          <a:prstGeom prst="rect">
            <a:avLst/>
          </a:prstGeom>
        </p:spPr>
        <p:txBody>
          <a:bodyPr/>
          <a:lstStyle>
            <a:lvl1pPr>
              <a:defRPr>
                <a:latin typeface="Brill Roman"/>
                <a:ea typeface="Brill Roman"/>
                <a:cs typeface="Brill Roman"/>
                <a:sym typeface="Brill Roman"/>
              </a:defRPr>
            </a:lvl1pPr>
            <a:lvl2pPr>
              <a:defRPr>
                <a:latin typeface="Brill Roman"/>
                <a:ea typeface="Brill Roman"/>
                <a:cs typeface="Brill Roman"/>
                <a:sym typeface="Brill Roman"/>
              </a:defRPr>
            </a:lvl2pPr>
            <a:lvl3pPr>
              <a:defRPr>
                <a:latin typeface="Brill Roman"/>
                <a:ea typeface="Brill Roman"/>
                <a:cs typeface="Brill Roman"/>
                <a:sym typeface="Brill Roman"/>
              </a:defRPr>
            </a:lvl3pPr>
            <a:lvl4pPr>
              <a:defRPr>
                <a:latin typeface="Brill Roman"/>
                <a:ea typeface="Brill Roman"/>
                <a:cs typeface="Brill Roman"/>
                <a:sym typeface="Brill Roman"/>
              </a:defRPr>
            </a:lvl4pPr>
            <a:lvl5pPr>
              <a:defRPr>
                <a:latin typeface="Brill Roman"/>
                <a:ea typeface="Brill Roman"/>
                <a:cs typeface="Brill Roman"/>
                <a:sym typeface="Brill Roman"/>
              </a:defRPr>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idx="21"/>
          </p:nvPr>
        </p:nvSpPr>
        <p:spPr>
          <a:xfrm>
            <a:off x="3543300" y="2018930"/>
            <a:ext cx="10299700" cy="7112001"/>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xfrm>
            <a:off x="1270000" y="203200"/>
            <a:ext cx="10464800" cy="2540000"/>
          </a:xfrm>
          <a:prstGeom prst="rect">
            <a:avLst/>
          </a:prstGeom>
        </p:spPr>
        <p:txBody>
          <a:bodyPr/>
          <a:lstStyle>
            <a:lvl1pPr>
              <a:defRPr>
                <a:solidFill>
                  <a:srgbClr val="51504D"/>
                </a:solidFill>
                <a:latin typeface="Futura"/>
                <a:ea typeface="Futura"/>
                <a:cs typeface="Futura"/>
                <a:sym typeface="Futura"/>
              </a:defRPr>
            </a:lvl1pPr>
          </a:lstStyle>
          <a:p>
            <a:r>
              <a:t>Title Text</a:t>
            </a:r>
          </a:p>
        </p:txBody>
      </p:sp>
      <p:sp>
        <p:nvSpPr>
          <p:cNvPr id="67" name="Body Level One…"/>
          <p:cNvSpPr txBox="1">
            <a:spLocks noGrp="1"/>
          </p:cNvSpPr>
          <p:nvPr>
            <p:ph type="body" sz="half" idx="1"/>
          </p:nvPr>
        </p:nvSpPr>
        <p:spPr>
          <a:xfrm>
            <a:off x="1270000" y="2946400"/>
            <a:ext cx="5270500" cy="6096000"/>
          </a:xfrm>
          <a:prstGeom prst="rect">
            <a:avLst/>
          </a:prstGeom>
        </p:spPr>
        <p:txBody>
          <a:bodyPr/>
          <a:lstStyle>
            <a:lvl1pPr>
              <a:spcBef>
                <a:spcPts val="3200"/>
              </a:spcBef>
              <a:defRPr sz="3200"/>
            </a:lvl1pPr>
            <a:lvl2pPr marL="965200" indent="-482600">
              <a:spcBef>
                <a:spcPts val="3200"/>
              </a:spcBef>
              <a:defRPr sz="3200"/>
            </a:lvl2pPr>
            <a:lvl3pPr marL="1447800" indent="-482600">
              <a:spcBef>
                <a:spcPts val="3200"/>
              </a:spcBef>
              <a:defRPr sz="3200"/>
            </a:lvl3pPr>
            <a:lvl4pPr marL="1930400" indent="-482600">
              <a:spcBef>
                <a:spcPts val="3200"/>
              </a:spcBef>
              <a:defRPr sz="3200"/>
            </a:lvl4pPr>
            <a:lvl5pPr marL="2413000" indent="-482600">
              <a:spcBef>
                <a:spcPts val="3200"/>
              </a:spcBef>
              <a:defRPr sz="32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xfrm>
            <a:off x="6256723" y="9197832"/>
            <a:ext cx="409840" cy="454169"/>
          </a:xfrm>
          <a:prstGeom prst="rect">
            <a:avLst/>
          </a:prstGeom>
        </p:spPr>
        <p:txBody>
          <a:bodyPr/>
          <a:lstStyle>
            <a:lvl1pPr algn="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idx="21"/>
          </p:nvPr>
        </p:nvSpPr>
        <p:spPr>
          <a:xfrm>
            <a:off x="4703922" y="3389019"/>
            <a:ext cx="9639302" cy="6401759"/>
          </a:xfrm>
          <a:prstGeom prst="rect">
            <a:avLst/>
          </a:prstGeom>
        </p:spPr>
        <p:txBody>
          <a:bodyPr lIns="91439" tIns="45719" rIns="91439" bIns="45719" anchor="t">
            <a:noAutofit/>
          </a:bodyPr>
          <a:lstStyle/>
          <a:p>
            <a:endParaRPr/>
          </a:p>
        </p:txBody>
      </p:sp>
      <p:sp>
        <p:nvSpPr>
          <p:cNvPr id="84" name="Image"/>
          <p:cNvSpPr>
            <a:spLocks noGrp="1"/>
          </p:cNvSpPr>
          <p:nvPr>
            <p:ph type="pic" sz="half" idx="22"/>
          </p:nvPr>
        </p:nvSpPr>
        <p:spPr>
          <a:xfrm>
            <a:off x="7281774" y="-1330382"/>
            <a:ext cx="4978402" cy="6332526"/>
          </a:xfrm>
          <a:prstGeom prst="rect">
            <a:avLst/>
          </a:prstGeom>
        </p:spPr>
        <p:txBody>
          <a:bodyPr lIns="91439" tIns="45719" rIns="91439" bIns="45719" anchor="t">
            <a:noAutofit/>
          </a:bodyPr>
          <a:lstStyle/>
          <a:p>
            <a:endParaRPr/>
          </a:p>
        </p:txBody>
      </p:sp>
      <p:sp>
        <p:nvSpPr>
          <p:cNvPr id="85" name="Image"/>
          <p:cNvSpPr>
            <a:spLocks noGrp="1"/>
          </p:cNvSpPr>
          <p:nvPr>
            <p:ph type="pic" idx="23"/>
          </p:nvPr>
        </p:nvSpPr>
        <p:spPr>
          <a:xfrm>
            <a:off x="-3213100" y="762000"/>
            <a:ext cx="12280900" cy="8496301"/>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Body Level One…"/>
          <p:cNvSpPr txBox="1">
            <a:spLocks noGrp="1"/>
          </p:cNvSpPr>
          <p:nvPr>
            <p:ph type="body" sz="quarter" idx="1"/>
          </p:nvPr>
        </p:nvSpPr>
        <p:spPr>
          <a:xfrm>
            <a:off x="1270000" y="6362700"/>
            <a:ext cx="10464800" cy="571500"/>
          </a:xfrm>
          <a:prstGeom prst="rect">
            <a:avLst/>
          </a:prstGeom>
        </p:spPr>
        <p:txBody>
          <a:bodyPr anchor="t"/>
          <a:lstStyle>
            <a:lvl1pPr marL="0" indent="0" algn="ctr">
              <a:spcBef>
                <a:spcPts val="0"/>
              </a:spcBef>
              <a:buSzTx/>
              <a:buNone/>
              <a:defRPr sz="2400"/>
            </a:lvl1pPr>
            <a:lvl2pPr marL="952500" indent="-381000" algn="ctr">
              <a:spcBef>
                <a:spcPts val="0"/>
              </a:spcBef>
              <a:defRPr sz="2400"/>
            </a:lvl2pPr>
            <a:lvl3pPr marL="1524000" indent="-381000" algn="ctr">
              <a:spcBef>
                <a:spcPts val="0"/>
              </a:spcBef>
              <a:defRPr sz="2400"/>
            </a:lvl3pPr>
            <a:lvl4pPr marL="2095500" indent="-381000" algn="ctr">
              <a:spcBef>
                <a:spcPts val="0"/>
              </a:spcBef>
              <a:defRPr sz="2400"/>
            </a:lvl4pPr>
            <a:lvl5pPr marL="2667000" indent="-381000" algn="ctr">
              <a:spcBef>
                <a:spcPts val="0"/>
              </a:spcBef>
              <a:defRPr sz="2400"/>
            </a:lvl5pPr>
          </a:lstStyle>
          <a:p>
            <a:r>
              <a:t>Body Level One</a:t>
            </a:r>
          </a:p>
          <a:p>
            <a:pPr lvl="1"/>
            <a:r>
              <a:t>Body Level Two</a:t>
            </a:r>
          </a:p>
          <a:p>
            <a:pPr lvl="2"/>
            <a:r>
              <a:t>Body Level Three</a:t>
            </a:r>
          </a:p>
          <a:p>
            <a:pPr lvl="3"/>
            <a:r>
              <a:t>Body Level Four</a:t>
            </a:r>
          </a:p>
          <a:p>
            <a:pPr lvl="4"/>
            <a:r>
              <a:t>Body Level Five</a:t>
            </a:r>
          </a:p>
        </p:txBody>
      </p:sp>
      <p:sp>
        <p:nvSpPr>
          <p:cNvPr id="94" name="“Type a quote here.”"/>
          <p:cNvSpPr txBox="1">
            <a:spLocks noGrp="1"/>
          </p:cNvSpPr>
          <p:nvPr>
            <p:ph type="body" sz="quarter" idx="21"/>
          </p:nvPr>
        </p:nvSpPr>
        <p:spPr>
          <a:xfrm>
            <a:off x="1270000" y="4515687"/>
            <a:ext cx="10464800" cy="722227"/>
          </a:xfrm>
          <a:prstGeom prst="rect">
            <a:avLst/>
          </a:prstGeom>
        </p:spPr>
        <p:txBody>
          <a:bodyPr/>
          <a:lstStyle/>
          <a:p>
            <a:pPr marL="0" indent="0" algn="ctr">
              <a:spcBef>
                <a:spcPts val="2400"/>
              </a:spcBef>
              <a:buSzTx/>
              <a:buNone/>
              <a:defRPr sz="3800"/>
            </a:pPr>
            <a:endParaRP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21"/>
          </p:nvPr>
        </p:nvSpPr>
        <p:spPr>
          <a:xfrm>
            <a:off x="-769776" y="-216732"/>
            <a:ext cx="14960603" cy="10287002"/>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Quot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7" name="Body Level One…"/>
          <p:cNvSpPr txBox="1">
            <a:spLocks noGrp="1"/>
          </p:cNvSpPr>
          <p:nvPr>
            <p:ph type="body" sz="quarter" idx="1"/>
          </p:nvPr>
        </p:nvSpPr>
        <p:spPr>
          <a:xfrm>
            <a:off x="1270000" y="6362700"/>
            <a:ext cx="10464800" cy="571500"/>
          </a:xfrm>
          <a:prstGeom prst="rect">
            <a:avLst/>
          </a:prstGeom>
        </p:spPr>
        <p:txBody>
          <a:bodyPr anchor="t"/>
          <a:lstStyle>
            <a:lvl1pPr marL="0" indent="0" algn="ctr">
              <a:spcBef>
                <a:spcPts val="0"/>
              </a:spcBef>
              <a:buSzTx/>
              <a:buNone/>
              <a:defRPr sz="2400">
                <a:solidFill>
                  <a:srgbClr val="FFFFFF"/>
                </a:solidFill>
                <a:latin typeface="Chalkduster"/>
                <a:ea typeface="Chalkduster"/>
                <a:cs typeface="Chalkduster"/>
                <a:sym typeface="Chalkduster"/>
              </a:defRPr>
            </a:lvl1pPr>
            <a:lvl2pPr marL="952500" indent="-381000" algn="ctr">
              <a:spcBef>
                <a:spcPts val="0"/>
              </a:spcBef>
              <a:defRPr sz="2400">
                <a:solidFill>
                  <a:srgbClr val="FFFFFF"/>
                </a:solidFill>
                <a:latin typeface="Chalkduster"/>
                <a:ea typeface="Chalkduster"/>
                <a:cs typeface="Chalkduster"/>
                <a:sym typeface="Chalkduster"/>
              </a:defRPr>
            </a:lvl2pPr>
            <a:lvl3pPr marL="1524000" indent="-381000" algn="ctr">
              <a:spcBef>
                <a:spcPts val="0"/>
              </a:spcBef>
              <a:defRPr sz="2400">
                <a:solidFill>
                  <a:srgbClr val="FFFFFF"/>
                </a:solidFill>
                <a:latin typeface="Chalkduster"/>
                <a:ea typeface="Chalkduster"/>
                <a:cs typeface="Chalkduster"/>
                <a:sym typeface="Chalkduster"/>
              </a:defRPr>
            </a:lvl3pPr>
            <a:lvl4pPr marL="2095500" indent="-381000" algn="ctr">
              <a:spcBef>
                <a:spcPts val="0"/>
              </a:spcBef>
              <a:defRPr sz="2400">
                <a:solidFill>
                  <a:srgbClr val="FFFFFF"/>
                </a:solidFill>
                <a:latin typeface="Chalkduster"/>
                <a:ea typeface="Chalkduster"/>
                <a:cs typeface="Chalkduster"/>
                <a:sym typeface="Chalkduster"/>
              </a:defRPr>
            </a:lvl4pPr>
            <a:lvl5pPr marL="2667000" indent="-381000" algn="ctr">
              <a:spcBef>
                <a:spcPts val="0"/>
              </a:spcBef>
              <a:defRPr sz="2400">
                <a:solidFill>
                  <a:srgbClr val="FFFFFF"/>
                </a:solidFill>
                <a:latin typeface="Chalkduster"/>
                <a:ea typeface="Chalkduster"/>
                <a:cs typeface="Chalkduster"/>
                <a:sym typeface="Chalkduster"/>
              </a:defRPr>
            </a:lvl5pPr>
          </a:lstStyle>
          <a:p>
            <a:r>
              <a:t>Body Level One</a:t>
            </a:r>
          </a:p>
          <a:p>
            <a:pPr lvl="1"/>
            <a:r>
              <a:t>Body Level Two</a:t>
            </a:r>
          </a:p>
          <a:p>
            <a:pPr lvl="2"/>
            <a:r>
              <a:t>Body Level Three</a:t>
            </a:r>
          </a:p>
          <a:p>
            <a:pPr lvl="3"/>
            <a:r>
              <a:t>Body Level Four</a:t>
            </a:r>
          </a:p>
          <a:p>
            <a:pPr lvl="4"/>
            <a:r>
              <a:t>Body Level Five</a:t>
            </a:r>
          </a:p>
        </p:txBody>
      </p:sp>
      <p:sp>
        <p:nvSpPr>
          <p:cNvPr id="118" name="“Type a quote here.”"/>
          <p:cNvSpPr txBox="1">
            <a:spLocks noGrp="1"/>
          </p:cNvSpPr>
          <p:nvPr>
            <p:ph type="body" sz="quarter" idx="21"/>
          </p:nvPr>
        </p:nvSpPr>
        <p:spPr>
          <a:xfrm>
            <a:off x="1270000" y="4518049"/>
            <a:ext cx="10464800" cy="717503"/>
          </a:xfrm>
          <a:prstGeom prst="rect">
            <a:avLst/>
          </a:prstGeom>
        </p:spPr>
        <p:txBody>
          <a:bodyPr/>
          <a:lstStyle/>
          <a:p>
            <a:pPr marL="0" indent="0" algn="ctr">
              <a:spcBef>
                <a:spcPts val="2400"/>
              </a:spcBef>
              <a:buSzTx/>
              <a:buNone/>
              <a:defRPr sz="3800">
                <a:solidFill>
                  <a:srgbClr val="FFFFFF"/>
                </a:solidFill>
                <a:latin typeface="Chalkduster"/>
                <a:ea typeface="Chalkduster"/>
                <a:cs typeface="Chalkduster"/>
                <a:sym typeface="Chalkduster"/>
              </a:defRPr>
            </a:pPr>
            <a:endParaRP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26" name="Title Text"/>
          <p:cNvSpPr txBox="1">
            <a:spLocks noGrp="1"/>
          </p:cNvSpPr>
          <p:nvPr>
            <p:ph type="title"/>
          </p:nvPr>
        </p:nvSpPr>
        <p:spPr>
          <a:xfrm>
            <a:off x="1270000" y="170687"/>
            <a:ext cx="10464800" cy="2605025"/>
          </a:xfrm>
          <a:prstGeom prst="rect">
            <a:avLst/>
          </a:prstGeom>
        </p:spPr>
        <p:txBody>
          <a:bodyPr lIns="0" tIns="0" rIns="0" bIns="0"/>
          <a:lstStyle>
            <a:lvl1pPr>
              <a:defRPr>
                <a:latin typeface="Chalkboard"/>
                <a:ea typeface="Chalkboard"/>
                <a:cs typeface="Chalkboard"/>
                <a:sym typeface="Chalkboard"/>
              </a:defRPr>
            </a:lvl1pPr>
          </a:lstStyle>
          <a:p>
            <a:r>
              <a:t>Title Text</a:t>
            </a:r>
          </a:p>
        </p:txBody>
      </p:sp>
      <p:sp>
        <p:nvSpPr>
          <p:cNvPr id="127" name="Body Level One…"/>
          <p:cNvSpPr txBox="1">
            <a:spLocks noGrp="1"/>
          </p:cNvSpPr>
          <p:nvPr>
            <p:ph type="body" idx="1"/>
          </p:nvPr>
        </p:nvSpPr>
        <p:spPr>
          <a:xfrm>
            <a:off x="1270000" y="2775711"/>
            <a:ext cx="10464800" cy="6081778"/>
          </a:xfrm>
          <a:prstGeom prst="rect">
            <a:avLst/>
          </a:prstGeom>
        </p:spPr>
        <p:txBody>
          <a:bodyPr lIns="0" tIns="0" rIns="0" bIns="0"/>
          <a:lstStyle>
            <a:lvl1pPr marL="893697" indent="-436497">
              <a:spcBef>
                <a:spcPts val="3000"/>
              </a:spcBef>
              <a:buSzPct val="43000"/>
              <a:buBlip>
                <a:blip r:embed="rId3"/>
              </a:buBlip>
              <a:defRPr>
                <a:solidFill>
                  <a:srgbClr val="FFFFFF"/>
                </a:solidFill>
                <a:latin typeface="Chalkboard"/>
                <a:ea typeface="Chalkboard"/>
                <a:cs typeface="Chalkboard"/>
                <a:sym typeface="Chalkboard"/>
              </a:defRPr>
            </a:lvl1pPr>
            <a:lvl2pPr marL="1439797" indent="-436497">
              <a:spcBef>
                <a:spcPts val="3000"/>
              </a:spcBef>
              <a:buBlip>
                <a:blip r:embed="rId3"/>
              </a:buBlip>
              <a:defRPr>
                <a:solidFill>
                  <a:srgbClr val="FFFFFF"/>
                </a:solidFill>
                <a:latin typeface="Chalkboard"/>
                <a:ea typeface="Chalkboard"/>
                <a:cs typeface="Chalkboard"/>
                <a:sym typeface="Chalkboard"/>
              </a:defRPr>
            </a:lvl2pPr>
            <a:lvl3pPr marL="1973197" indent="-436497">
              <a:spcBef>
                <a:spcPts val="3000"/>
              </a:spcBef>
              <a:buBlip>
                <a:blip r:embed="rId3"/>
              </a:buBlip>
              <a:defRPr>
                <a:solidFill>
                  <a:srgbClr val="FFFFFF"/>
                </a:solidFill>
                <a:latin typeface="Chalkboard"/>
                <a:ea typeface="Chalkboard"/>
                <a:cs typeface="Chalkboard"/>
                <a:sym typeface="Chalkboard"/>
              </a:defRPr>
            </a:lvl3pPr>
            <a:lvl4pPr marL="2544697" indent="-436497">
              <a:spcBef>
                <a:spcPts val="3000"/>
              </a:spcBef>
              <a:buBlip>
                <a:blip r:embed="rId3"/>
              </a:buBlip>
              <a:defRPr>
                <a:solidFill>
                  <a:srgbClr val="FFFFFF"/>
                </a:solidFill>
                <a:latin typeface="Chalkboard"/>
                <a:ea typeface="Chalkboard"/>
                <a:cs typeface="Chalkboard"/>
                <a:sym typeface="Chalkboard"/>
              </a:defRPr>
            </a:lvl4pPr>
            <a:lvl5pPr marL="3128897" indent="-436497">
              <a:spcBef>
                <a:spcPts val="3000"/>
              </a:spcBef>
              <a:buBlip>
                <a:blip r:embed="rId3"/>
              </a:buBlip>
              <a:defRPr>
                <a:solidFill>
                  <a:srgbClr val="FFFFFF"/>
                </a:solidFill>
                <a:latin typeface="Chalkboard"/>
                <a:ea typeface="Chalkboard"/>
                <a:cs typeface="Chalkboard"/>
                <a:sym typeface="Chalkboard"/>
              </a:defRPr>
            </a:lvl5pPr>
          </a:lstStyle>
          <a:p>
            <a:r>
              <a:t>Body Level One</a:t>
            </a:r>
          </a:p>
          <a:p>
            <a:pPr lvl="1"/>
            <a:r>
              <a:t>Body Level Two</a:t>
            </a:r>
          </a:p>
          <a:p>
            <a:pPr lvl="2"/>
            <a:r>
              <a:t>Body Level Three</a:t>
            </a:r>
          </a:p>
          <a:p>
            <a:pPr lvl="3"/>
            <a:r>
              <a:t>Body Level Four</a:t>
            </a:r>
          </a:p>
          <a:p>
            <a:pPr lvl="4"/>
            <a:r>
              <a:t>Body Level Five</a:t>
            </a:r>
          </a:p>
        </p:txBody>
      </p:sp>
      <p:sp>
        <p:nvSpPr>
          <p:cNvPr id="128" name="Slide Number"/>
          <p:cNvSpPr txBox="1">
            <a:spLocks noGrp="1"/>
          </p:cNvSpPr>
          <p:nvPr>
            <p:ph type="sldNum" sz="quarter" idx="2"/>
          </p:nvPr>
        </p:nvSpPr>
        <p:spPr>
          <a:xfrm>
            <a:off x="12080907" y="8905523"/>
            <a:ext cx="273654" cy="269239"/>
          </a:xfrm>
          <a:prstGeom prst="rect">
            <a:avLst/>
          </a:prstGeom>
        </p:spPr>
        <p:txBody>
          <a:bodyPr lIns="45718" tIns="45718" rIns="45718" bIns="45718" anchor="ctr"/>
          <a:lstStyle>
            <a:lvl1pPr algn="r">
              <a:defRPr sz="1200">
                <a:solidFill>
                  <a:srgbClr val="000000"/>
                </a:solidFill>
                <a:latin typeface="+mn-lt"/>
                <a:ea typeface="+mn-ea"/>
                <a:cs typeface="+mn-cs"/>
                <a:sym typeface="Helvetica"/>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35" name="Title Text"/>
          <p:cNvSpPr txBox="1">
            <a:spLocks noGrp="1"/>
          </p:cNvSpPr>
          <p:nvPr>
            <p:ph type="title"/>
          </p:nvPr>
        </p:nvSpPr>
        <p:spPr>
          <a:xfrm>
            <a:off x="1270000" y="2616200"/>
            <a:ext cx="10464800" cy="2540000"/>
          </a:xfrm>
          <a:prstGeom prst="rect">
            <a:avLst/>
          </a:prstGeom>
        </p:spPr>
        <p:txBody>
          <a:bodyPr anchor="b"/>
          <a:lstStyle>
            <a:lvl1pPr>
              <a:defRPr>
                <a:solidFill>
                  <a:srgbClr val="51504D"/>
                </a:solidFill>
                <a:latin typeface="Brill Roman"/>
                <a:ea typeface="Brill Roman"/>
                <a:cs typeface="Brill Roman"/>
                <a:sym typeface="Brill Roman"/>
              </a:defRPr>
            </a:lvl1pPr>
          </a:lstStyle>
          <a:p>
            <a:r>
              <a:t>Title Text</a:t>
            </a:r>
          </a:p>
        </p:txBody>
      </p:sp>
      <p:sp>
        <p:nvSpPr>
          <p:cNvPr id="136" name="Body Level One…"/>
          <p:cNvSpPr txBox="1">
            <a:spLocks noGrp="1"/>
          </p:cNvSpPr>
          <p:nvPr>
            <p:ph type="body" sz="quarter" idx="1"/>
          </p:nvPr>
        </p:nvSpPr>
        <p:spPr>
          <a:xfrm>
            <a:off x="1270000" y="5207000"/>
            <a:ext cx="10464800" cy="1663700"/>
          </a:xfrm>
          <a:prstGeom prst="rect">
            <a:avLst/>
          </a:prstGeom>
        </p:spPr>
        <p:txBody>
          <a:bodyPr anchor="t"/>
          <a:lstStyle>
            <a:lvl1pPr marL="0" indent="0" algn="ctr">
              <a:spcBef>
                <a:spcPts val="0"/>
              </a:spcBef>
              <a:buSzTx/>
              <a:buNone/>
              <a:defRPr>
                <a:latin typeface="Brill Roman"/>
                <a:ea typeface="Brill Roman"/>
                <a:cs typeface="Brill Roman"/>
                <a:sym typeface="Brill Roman"/>
              </a:defRPr>
            </a:lvl1pPr>
            <a:lvl2pPr marL="0" indent="0" algn="ctr">
              <a:spcBef>
                <a:spcPts val="0"/>
              </a:spcBef>
              <a:buSzTx/>
              <a:buNone/>
              <a:defRPr>
                <a:latin typeface="Brill Roman"/>
                <a:ea typeface="Brill Roman"/>
                <a:cs typeface="Brill Roman"/>
                <a:sym typeface="Brill Roman"/>
              </a:defRPr>
            </a:lvl2pPr>
            <a:lvl3pPr marL="0" indent="0" algn="ctr">
              <a:spcBef>
                <a:spcPts val="0"/>
              </a:spcBef>
              <a:buSzTx/>
              <a:buNone/>
              <a:defRPr>
                <a:latin typeface="Brill Roman"/>
                <a:ea typeface="Brill Roman"/>
                <a:cs typeface="Brill Roman"/>
                <a:sym typeface="Brill Roman"/>
              </a:defRPr>
            </a:lvl3pPr>
            <a:lvl4pPr marL="0" indent="0" algn="ctr">
              <a:spcBef>
                <a:spcPts val="0"/>
              </a:spcBef>
              <a:buSzTx/>
              <a:buNone/>
              <a:defRPr>
                <a:latin typeface="Brill Roman"/>
                <a:ea typeface="Brill Roman"/>
                <a:cs typeface="Brill Roman"/>
                <a:sym typeface="Brill Roman"/>
              </a:defRPr>
            </a:lvl4pPr>
            <a:lvl5pPr marL="0" indent="0" algn="ctr">
              <a:spcBef>
                <a:spcPts val="0"/>
              </a:spcBef>
              <a:buSzTx/>
              <a:buNone/>
              <a:defRPr>
                <a:latin typeface="Brill Roman"/>
                <a:ea typeface="Brill Roman"/>
                <a:cs typeface="Brill Roman"/>
                <a:sym typeface="Brill Roman"/>
              </a:defRPr>
            </a:lvl5pPr>
          </a:lstStyle>
          <a:p>
            <a:r>
              <a:t>Body Level One</a:t>
            </a:r>
          </a:p>
          <a:p>
            <a:pPr lvl="1"/>
            <a:r>
              <a:t>Body Level Two</a:t>
            </a:r>
          </a:p>
          <a:p>
            <a:pPr lvl="2"/>
            <a:r>
              <a:t>Body Level Three</a:t>
            </a:r>
          </a:p>
          <a:p>
            <a:pPr lvl="3"/>
            <a:r>
              <a:t>Body Level Four</a:t>
            </a:r>
          </a:p>
          <a:p>
            <a:pPr lvl="4"/>
            <a:r>
              <a:t>Body Level Five</a:t>
            </a:r>
          </a:p>
        </p:txBody>
      </p:sp>
      <p:sp>
        <p:nvSpPr>
          <p:cNvPr id="1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1DF"/>
        </a:solidFill>
        <a:effectLst/>
      </p:bgPr>
    </p:bg>
    <p:spTree>
      <p:nvGrpSpPr>
        <p:cNvPr id="1" name=""/>
        <p:cNvGrpSpPr/>
        <p:nvPr/>
      </p:nvGrpSpPr>
      <p:grpSpPr>
        <a:xfrm>
          <a:off x="0" y="0"/>
          <a:ext cx="0" cy="0"/>
          <a:chOff x="0" y="0"/>
          <a:chExt cx="0" cy="0"/>
        </a:xfrm>
      </p:grpSpPr>
      <p:sp>
        <p:nvSpPr>
          <p:cNvPr id="2" name="Body Level One…"/>
          <p:cNvSpPr txBox="1">
            <a:spLocks noGrp="1"/>
          </p:cNvSpPr>
          <p:nvPr>
            <p:ph type="body" idx="1"/>
          </p:nvPr>
        </p:nvSpPr>
        <p:spPr>
          <a:xfrm>
            <a:off x="1270000" y="1066800"/>
            <a:ext cx="10464800" cy="7620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3" name="Title Text"/>
          <p:cNvSpPr txBox="1">
            <a:spLocks noGrp="1"/>
          </p:cNvSpPr>
          <p:nvPr>
            <p:ph type="title"/>
          </p:nvPr>
        </p:nvSpPr>
        <p:spPr>
          <a:xfrm>
            <a:off x="1948462" y="1950720"/>
            <a:ext cx="10403841" cy="6615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4" name="Slide Number"/>
          <p:cNvSpPr txBox="1">
            <a:spLocks noGrp="1"/>
          </p:cNvSpPr>
          <p:nvPr>
            <p:ph type="sldNum" sz="quarter" idx="2"/>
          </p:nvPr>
        </p:nvSpPr>
        <p:spPr>
          <a:xfrm>
            <a:off x="6297011" y="9197832"/>
            <a:ext cx="409839" cy="454169"/>
          </a:xfrm>
          <a:prstGeom prst="rect">
            <a:avLst/>
          </a:prstGeom>
          <a:ln w="12700">
            <a:miter lim="400000"/>
          </a:ln>
        </p:spPr>
        <p:txBody>
          <a:bodyPr wrap="none" lIns="50800" tIns="50800" rIns="50800" bIns="50800" anchor="b">
            <a:spAutoFit/>
          </a:bodyPr>
          <a:lstStyle>
            <a:lvl1pPr>
              <a:defRPr sz="1800">
                <a:solidFill>
                  <a:srgbClr val="FFFFFF"/>
                </a:solidFill>
              </a:defRPr>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Chalkduster"/>
          <a:ea typeface="Chalkduster"/>
          <a:cs typeface="Chalkduster"/>
          <a:sym typeface="Chalkduster"/>
        </a:defRPr>
      </a:lvl1pPr>
      <a:lvl2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Chalkduster"/>
          <a:ea typeface="Chalkduster"/>
          <a:cs typeface="Chalkduster"/>
          <a:sym typeface="Chalkduster"/>
        </a:defRPr>
      </a:lvl2pPr>
      <a:lvl3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Chalkduster"/>
          <a:ea typeface="Chalkduster"/>
          <a:cs typeface="Chalkduster"/>
          <a:sym typeface="Chalkduster"/>
        </a:defRPr>
      </a:lvl3pPr>
      <a:lvl4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Chalkduster"/>
          <a:ea typeface="Chalkduster"/>
          <a:cs typeface="Chalkduster"/>
          <a:sym typeface="Chalkduster"/>
        </a:defRPr>
      </a:lvl4pPr>
      <a:lvl5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Chalkduster"/>
          <a:ea typeface="Chalkduster"/>
          <a:cs typeface="Chalkduster"/>
          <a:sym typeface="Chalkduster"/>
        </a:defRPr>
      </a:lvl5pPr>
      <a:lvl6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Chalkduster"/>
          <a:ea typeface="Chalkduster"/>
          <a:cs typeface="Chalkduster"/>
          <a:sym typeface="Chalkduster"/>
        </a:defRPr>
      </a:lvl6pPr>
      <a:lvl7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Chalkduster"/>
          <a:ea typeface="Chalkduster"/>
          <a:cs typeface="Chalkduster"/>
          <a:sym typeface="Chalkduster"/>
        </a:defRPr>
      </a:lvl7pPr>
      <a:lvl8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Chalkduster"/>
          <a:ea typeface="Chalkduster"/>
          <a:cs typeface="Chalkduster"/>
          <a:sym typeface="Chalkduster"/>
        </a:defRPr>
      </a:lvl8pPr>
      <a:lvl9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Chalkduster"/>
          <a:ea typeface="Chalkduster"/>
          <a:cs typeface="Chalkduster"/>
          <a:sym typeface="Chalkduster"/>
        </a:defRPr>
      </a:lvl9pPr>
    </p:titleStyle>
    <p:bodyStyle>
      <a:lvl1pPr marL="228600" marR="0" indent="-228600" algn="l" defTabSz="457200" rtl="0" latinLnBrk="0">
        <a:lnSpc>
          <a:spcPct val="100000"/>
        </a:lnSpc>
        <a:spcBef>
          <a:spcPts val="3600"/>
        </a:spcBef>
        <a:spcAft>
          <a:spcPts val="0"/>
        </a:spcAft>
        <a:buClrTx/>
        <a:buSzPct val="100000"/>
        <a:buFontTx/>
        <a:buChar char="•"/>
        <a:tabLst/>
        <a:defRPr sz="3600" b="0" i="0" u="none" strike="noStrike" cap="none" spc="0" baseline="0">
          <a:solidFill>
            <a:srgbClr val="51504D"/>
          </a:solidFill>
          <a:uFillTx/>
          <a:latin typeface="Futura"/>
          <a:ea typeface="Futura"/>
          <a:cs typeface="Futura"/>
          <a:sym typeface="Futura"/>
        </a:defRPr>
      </a:lvl1pPr>
      <a:lvl2pPr marL="1143000" marR="0" indent="-571500" algn="l" defTabSz="457200" rtl="0" latinLnBrk="0">
        <a:lnSpc>
          <a:spcPct val="100000"/>
        </a:lnSpc>
        <a:spcBef>
          <a:spcPts val="3600"/>
        </a:spcBef>
        <a:spcAft>
          <a:spcPts val="0"/>
        </a:spcAft>
        <a:buClrTx/>
        <a:buSzPct val="43000"/>
        <a:buFontTx/>
        <a:buChar char="•"/>
        <a:tabLst/>
        <a:defRPr sz="3600" b="0" i="0" u="none" strike="noStrike" cap="none" spc="0" baseline="0">
          <a:solidFill>
            <a:srgbClr val="51504D"/>
          </a:solidFill>
          <a:uFillTx/>
          <a:latin typeface="Futura"/>
          <a:ea typeface="Futura"/>
          <a:cs typeface="Futura"/>
          <a:sym typeface="Futura"/>
        </a:defRPr>
      </a:lvl2pPr>
      <a:lvl3pPr marL="1714500" marR="0" indent="-571500" algn="l" defTabSz="457200" rtl="0" latinLnBrk="0">
        <a:lnSpc>
          <a:spcPct val="100000"/>
        </a:lnSpc>
        <a:spcBef>
          <a:spcPts val="3600"/>
        </a:spcBef>
        <a:spcAft>
          <a:spcPts val="0"/>
        </a:spcAft>
        <a:buClrTx/>
        <a:buSzPct val="43000"/>
        <a:buFontTx/>
        <a:buChar char="•"/>
        <a:tabLst/>
        <a:defRPr sz="3600" b="0" i="0" u="none" strike="noStrike" cap="none" spc="0" baseline="0">
          <a:solidFill>
            <a:srgbClr val="51504D"/>
          </a:solidFill>
          <a:uFillTx/>
          <a:latin typeface="Futura"/>
          <a:ea typeface="Futura"/>
          <a:cs typeface="Futura"/>
          <a:sym typeface="Futura"/>
        </a:defRPr>
      </a:lvl3pPr>
      <a:lvl4pPr marL="2286000" marR="0" indent="-571500" algn="l" defTabSz="457200" rtl="0" latinLnBrk="0">
        <a:lnSpc>
          <a:spcPct val="100000"/>
        </a:lnSpc>
        <a:spcBef>
          <a:spcPts val="3600"/>
        </a:spcBef>
        <a:spcAft>
          <a:spcPts val="0"/>
        </a:spcAft>
        <a:buClrTx/>
        <a:buSzPct val="43000"/>
        <a:buFontTx/>
        <a:buChar char="•"/>
        <a:tabLst/>
        <a:defRPr sz="3600" b="0" i="0" u="none" strike="noStrike" cap="none" spc="0" baseline="0">
          <a:solidFill>
            <a:srgbClr val="51504D"/>
          </a:solidFill>
          <a:uFillTx/>
          <a:latin typeface="Futura"/>
          <a:ea typeface="Futura"/>
          <a:cs typeface="Futura"/>
          <a:sym typeface="Futura"/>
        </a:defRPr>
      </a:lvl4pPr>
      <a:lvl5pPr marL="2857500" marR="0" indent="-571500" algn="l" defTabSz="457200" rtl="0" latinLnBrk="0">
        <a:lnSpc>
          <a:spcPct val="100000"/>
        </a:lnSpc>
        <a:spcBef>
          <a:spcPts val="3600"/>
        </a:spcBef>
        <a:spcAft>
          <a:spcPts val="0"/>
        </a:spcAft>
        <a:buClrTx/>
        <a:buSzPct val="43000"/>
        <a:buFontTx/>
        <a:buChar char="•"/>
        <a:tabLst/>
        <a:defRPr sz="3600" b="0" i="0" u="none" strike="noStrike" cap="none" spc="0" baseline="0">
          <a:solidFill>
            <a:srgbClr val="51504D"/>
          </a:solidFill>
          <a:uFillTx/>
          <a:latin typeface="Futura"/>
          <a:ea typeface="Futura"/>
          <a:cs typeface="Futura"/>
          <a:sym typeface="Futura"/>
        </a:defRPr>
      </a:lvl5pPr>
      <a:lvl6pPr marL="3429000" marR="0" indent="-571500" algn="l" defTabSz="457200" rtl="0" latinLnBrk="0">
        <a:lnSpc>
          <a:spcPct val="100000"/>
        </a:lnSpc>
        <a:spcBef>
          <a:spcPts val="3600"/>
        </a:spcBef>
        <a:spcAft>
          <a:spcPts val="0"/>
        </a:spcAft>
        <a:buClrTx/>
        <a:buSzPct val="43000"/>
        <a:buFontTx/>
        <a:buBlip>
          <a:blip r:embed="rId17"/>
        </a:buBlip>
        <a:tabLst/>
        <a:defRPr sz="3600" b="0" i="0" u="none" strike="noStrike" cap="none" spc="0" baseline="0">
          <a:solidFill>
            <a:srgbClr val="51504D"/>
          </a:solidFill>
          <a:uFillTx/>
          <a:latin typeface="Futura"/>
          <a:ea typeface="Futura"/>
          <a:cs typeface="Futura"/>
          <a:sym typeface="Futura"/>
        </a:defRPr>
      </a:lvl6pPr>
      <a:lvl7pPr marL="4000500" marR="0" indent="-571500" algn="l" defTabSz="457200" rtl="0" latinLnBrk="0">
        <a:lnSpc>
          <a:spcPct val="100000"/>
        </a:lnSpc>
        <a:spcBef>
          <a:spcPts val="3600"/>
        </a:spcBef>
        <a:spcAft>
          <a:spcPts val="0"/>
        </a:spcAft>
        <a:buClrTx/>
        <a:buSzPct val="43000"/>
        <a:buFontTx/>
        <a:buBlip>
          <a:blip r:embed="rId17"/>
        </a:buBlip>
        <a:tabLst/>
        <a:defRPr sz="3600" b="0" i="0" u="none" strike="noStrike" cap="none" spc="0" baseline="0">
          <a:solidFill>
            <a:srgbClr val="51504D"/>
          </a:solidFill>
          <a:uFillTx/>
          <a:latin typeface="Futura"/>
          <a:ea typeface="Futura"/>
          <a:cs typeface="Futura"/>
          <a:sym typeface="Futura"/>
        </a:defRPr>
      </a:lvl7pPr>
      <a:lvl8pPr marL="4572000" marR="0" indent="-571500" algn="l" defTabSz="457200" rtl="0" latinLnBrk="0">
        <a:lnSpc>
          <a:spcPct val="100000"/>
        </a:lnSpc>
        <a:spcBef>
          <a:spcPts val="3600"/>
        </a:spcBef>
        <a:spcAft>
          <a:spcPts val="0"/>
        </a:spcAft>
        <a:buClrTx/>
        <a:buSzPct val="43000"/>
        <a:buFontTx/>
        <a:buBlip>
          <a:blip r:embed="rId17"/>
        </a:buBlip>
        <a:tabLst/>
        <a:defRPr sz="3600" b="0" i="0" u="none" strike="noStrike" cap="none" spc="0" baseline="0">
          <a:solidFill>
            <a:srgbClr val="51504D"/>
          </a:solidFill>
          <a:uFillTx/>
          <a:latin typeface="Futura"/>
          <a:ea typeface="Futura"/>
          <a:cs typeface="Futura"/>
          <a:sym typeface="Futura"/>
        </a:defRPr>
      </a:lvl8pPr>
      <a:lvl9pPr marL="5143500" marR="0" indent="-571500" algn="l" defTabSz="457200" rtl="0" latinLnBrk="0">
        <a:lnSpc>
          <a:spcPct val="100000"/>
        </a:lnSpc>
        <a:spcBef>
          <a:spcPts val="3600"/>
        </a:spcBef>
        <a:spcAft>
          <a:spcPts val="0"/>
        </a:spcAft>
        <a:buClrTx/>
        <a:buSzPct val="43000"/>
        <a:buFontTx/>
        <a:buBlip>
          <a:blip r:embed="rId17"/>
        </a:buBlip>
        <a:tabLst/>
        <a:defRPr sz="3600" b="0" i="0" u="none" strike="noStrike" cap="none" spc="0" baseline="0">
          <a:solidFill>
            <a:srgbClr val="51504D"/>
          </a:solidFill>
          <a:uFillTx/>
          <a:latin typeface="Futura"/>
          <a:ea typeface="Futura"/>
          <a:cs typeface="Futura"/>
          <a:sym typeface="Futura"/>
        </a:defRPr>
      </a:lvl9pPr>
    </p:bodyStyle>
    <p:otherStyle>
      <a:lvl1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1pPr>
      <a:lvl2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2pPr>
      <a:lvl3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3pPr>
      <a:lvl4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4pPr>
      <a:lvl5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5pPr>
      <a:lvl6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6pPr>
      <a:lvl7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7pPr>
      <a:lvl8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8pPr>
      <a:lvl9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lbrecht.hofheinz@ikos.uio.no" TargetMode="External"/><Relationship Id="rId2" Type="http://schemas.openxmlformats.org/officeDocument/2006/relationships/notesSlide" Target="../notesSlides/notesSlide1.xml"/><Relationship Id="rId1" Type="http://schemas.openxmlformats.org/officeDocument/2006/relationships/slideLayout" Target="../slideLayouts/slideLayout15.xml"/><Relationship Id="rId5" Type="http://schemas.openxmlformats.org/officeDocument/2006/relationships/image" Target="../media/image4.tif"/><Relationship Id="rId4" Type="http://schemas.openxmlformats.org/officeDocument/2006/relationships/image" Target="../media/image3.t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ti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1.tif"/><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2.tif"/><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3.ti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4.tif"/><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5.tif"/><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6.tif"/><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7.ti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8.tif"/><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9.tif"/><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0.tif"/><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21.ti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2.tif"/><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10.tif"/><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3.tif"/><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4.tif"/><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25.tif"/></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8.tif"/><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Midtøstens…"/>
          <p:cNvSpPr txBox="1">
            <a:spLocks noGrp="1"/>
          </p:cNvSpPr>
          <p:nvPr>
            <p:ph type="title"/>
          </p:nvPr>
        </p:nvSpPr>
        <p:spPr>
          <a:xfrm>
            <a:off x="383173" y="989386"/>
            <a:ext cx="5214566" cy="3727119"/>
          </a:xfrm>
          <a:prstGeom prst="rect">
            <a:avLst/>
          </a:prstGeom>
        </p:spPr>
        <p:txBody>
          <a:bodyPr/>
          <a:lstStyle/>
          <a:p>
            <a:pPr algn="r" defTabSz="338326">
              <a:defRPr sz="5900">
                <a:latin typeface="Futura Bold"/>
                <a:ea typeface="Futura Bold"/>
                <a:cs typeface="Futura Bold"/>
                <a:sym typeface="Futura Bold"/>
              </a:defRPr>
            </a:pPr>
            <a:r>
              <a:t>Midtøstens</a:t>
            </a:r>
          </a:p>
          <a:p>
            <a:pPr algn="r" defTabSz="338326">
              <a:defRPr sz="5900">
                <a:latin typeface="Futura Bold"/>
                <a:ea typeface="Futura Bold"/>
                <a:cs typeface="Futura Bold"/>
                <a:sym typeface="Futura Bold"/>
              </a:defRPr>
            </a:pPr>
            <a:r>
              <a:t>Historie</a:t>
            </a:r>
          </a:p>
          <a:p>
            <a:pPr algn="r" defTabSz="338326">
              <a:defRPr sz="3100">
                <a:latin typeface="Futura Bold"/>
                <a:ea typeface="Futura Bold"/>
                <a:cs typeface="Futura Bold"/>
                <a:sym typeface="Futura Bold"/>
              </a:defRPr>
            </a:pPr>
            <a:r>
              <a:t>(MØNA 1505)</a:t>
            </a:r>
          </a:p>
        </p:txBody>
      </p:sp>
      <p:sp>
        <p:nvSpPr>
          <p:cNvPr id="147" name="Vår 2023…"/>
          <p:cNvSpPr txBox="1">
            <a:spLocks noGrp="1"/>
          </p:cNvSpPr>
          <p:nvPr>
            <p:ph type="body" sz="quarter" idx="1"/>
          </p:nvPr>
        </p:nvSpPr>
        <p:spPr>
          <a:xfrm>
            <a:off x="895438" y="5119311"/>
            <a:ext cx="4615386" cy="3118867"/>
          </a:xfrm>
          <a:prstGeom prst="rect">
            <a:avLst/>
          </a:prstGeom>
        </p:spPr>
        <p:txBody>
          <a:bodyPr/>
          <a:lstStyle/>
          <a:p>
            <a:pPr algn="r"/>
            <a:r>
              <a:t>Høst 2025</a:t>
            </a:r>
          </a:p>
          <a:p>
            <a:pPr algn="r"/>
            <a:r>
              <a:t>Forelesning 8:</a:t>
            </a:r>
          </a:p>
          <a:p>
            <a:pPr algn="r"/>
            <a:r>
              <a:t>• Nasjonalisme</a:t>
            </a:r>
          </a:p>
          <a:p>
            <a:pPr algn="r"/>
            <a:r>
              <a:t>• Palestina &amp; Israel</a:t>
            </a:r>
          </a:p>
        </p:txBody>
      </p:sp>
      <p:sp>
        <p:nvSpPr>
          <p:cNvPr id="148" name="albrecht.hofheinz@ikos.uio.no"/>
          <p:cNvSpPr txBox="1"/>
          <p:nvPr/>
        </p:nvSpPr>
        <p:spPr>
          <a:xfrm>
            <a:off x="5525920" y="8830957"/>
            <a:ext cx="7403754" cy="7969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u="sng">
                <a:solidFill>
                  <a:srgbClr val="0000FF"/>
                </a:solidFill>
                <a:uFill>
                  <a:solidFill>
                    <a:srgbClr val="0000FF"/>
                  </a:solidFill>
                </a:uFill>
                <a:latin typeface="Futura"/>
                <a:ea typeface="Futura"/>
                <a:cs typeface="Futura"/>
                <a:sym typeface="Futura"/>
                <a:hlinkClick r:id="rId3"/>
              </a:defRPr>
            </a:lvl1pPr>
          </a:lstStyle>
          <a:p>
            <a:pPr>
              <a:defRPr u="none">
                <a:solidFill>
                  <a:srgbClr val="51504D"/>
                </a:solidFill>
                <a:uFillTx/>
              </a:defRPr>
            </a:pPr>
            <a:r>
              <a:rPr u="sng">
                <a:solidFill>
                  <a:srgbClr val="0000FF"/>
                </a:solidFill>
                <a:uFill>
                  <a:solidFill>
                    <a:srgbClr val="0000FF"/>
                  </a:solidFill>
                </a:uFill>
                <a:hlinkClick r:id="rId3"/>
              </a:rPr>
              <a:t>albrecht.hofheinz@ikos.uio.no</a:t>
            </a:r>
          </a:p>
        </p:txBody>
      </p:sp>
      <p:pic>
        <p:nvPicPr>
          <p:cNvPr id="149" name="Image" descr="Image"/>
          <p:cNvPicPr>
            <a:picLocks noChangeAspect="1"/>
          </p:cNvPicPr>
          <p:nvPr/>
        </p:nvPicPr>
        <p:blipFill>
          <a:blip r:embed="rId4"/>
          <a:stretch>
            <a:fillRect/>
          </a:stretch>
        </p:blipFill>
        <p:spPr>
          <a:xfrm>
            <a:off x="9886594" y="5105653"/>
            <a:ext cx="2414285" cy="3576271"/>
          </a:xfrm>
          <a:prstGeom prst="rect">
            <a:avLst/>
          </a:prstGeom>
          <a:ln w="12700">
            <a:miter lim="400000"/>
          </a:ln>
        </p:spPr>
      </p:pic>
      <p:pic>
        <p:nvPicPr>
          <p:cNvPr id="150" name="Image" descr="Image"/>
          <p:cNvPicPr>
            <a:picLocks noChangeAspect="1"/>
          </p:cNvPicPr>
          <p:nvPr/>
        </p:nvPicPr>
        <p:blipFill>
          <a:blip r:embed="rId5"/>
          <a:stretch>
            <a:fillRect/>
          </a:stretch>
        </p:blipFill>
        <p:spPr>
          <a:xfrm>
            <a:off x="5916434" y="1380348"/>
            <a:ext cx="6622724" cy="3576271"/>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Nasjon» som grunnleggende idé…"/>
          <p:cNvSpPr txBox="1">
            <a:spLocks noGrp="1"/>
          </p:cNvSpPr>
          <p:nvPr>
            <p:ph type="title"/>
          </p:nvPr>
        </p:nvSpPr>
        <p:spPr>
          <a:prstGeom prst="rect">
            <a:avLst/>
          </a:prstGeom>
        </p:spPr>
        <p:txBody>
          <a:bodyPr/>
          <a:lstStyle/>
          <a:p>
            <a:pPr defTabSz="320038">
              <a:defRPr sz="5000"/>
            </a:pPr>
            <a:r>
              <a:t>•«Nasjon» som grunnleggende idé</a:t>
            </a:r>
          </a:p>
          <a:p>
            <a:pPr algn="l" defTabSz="320038">
              <a:defRPr sz="5000">
                <a:ln w="12700" cap="flat">
                  <a:solidFill>
                    <a:srgbClr val="000000"/>
                  </a:solidFill>
                  <a:prstDash val="solid"/>
                  <a:miter lim="400000"/>
                </a:ln>
                <a:solidFill>
                  <a:srgbClr val="51504D">
                    <a:alpha val="0"/>
                  </a:srgbClr>
                </a:solidFill>
              </a:defRPr>
            </a:pPr>
            <a:r>
              <a:t>• Palestina &amp; Israel</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Nasjon» som grunnleggende idé"/>
          <p:cNvSpPr txBox="1">
            <a:spLocks noGrp="1"/>
          </p:cNvSpPr>
          <p:nvPr>
            <p:ph type="title"/>
          </p:nvPr>
        </p:nvSpPr>
        <p:spPr>
          <a:prstGeom prst="rect">
            <a:avLst/>
          </a:prstGeom>
        </p:spPr>
        <p:txBody>
          <a:bodyPr/>
          <a:lstStyle/>
          <a:p>
            <a:pPr defTabSz="320038">
              <a:defRPr sz="5000"/>
            </a:pPr>
            <a:r>
              <a:t>•«Nasjon» som grunnleggende idé</a:t>
            </a:r>
          </a:p>
          <a:p>
            <a:pPr algn="l" defTabSz="320038">
              <a:defRPr sz="5000">
                <a:ln w="12700" cap="flat">
                  <a:solidFill>
                    <a:srgbClr val="000000"/>
                  </a:solidFill>
                  <a:prstDash val="solid"/>
                  <a:miter lim="400000"/>
                </a:ln>
                <a:solidFill>
                  <a:srgbClr val="51504D">
                    <a:alpha val="0"/>
                  </a:srgbClr>
                </a:solidFill>
              </a:defRPr>
            </a:pPr>
            <a:r>
              <a:t> </a:t>
            </a: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Def.: “culture of nationalism”"/>
          <p:cNvSpPr txBox="1">
            <a:spLocks noGrp="1"/>
          </p:cNvSpPr>
          <p:nvPr>
            <p:ph type="title"/>
          </p:nvPr>
        </p:nvSpPr>
        <p:spPr>
          <a:prstGeom prst="rect">
            <a:avLst/>
          </a:prstGeom>
        </p:spPr>
        <p:txBody>
          <a:bodyPr/>
          <a:lstStyle/>
          <a:p>
            <a:r>
              <a:t>Def.: “culture of nationalism”</a:t>
            </a:r>
          </a:p>
        </p:txBody>
      </p:sp>
      <p:sp>
        <p:nvSpPr>
          <p:cNvPr id="161" name="Idéen om at «nasjon» er naturgitt:…"/>
          <p:cNvSpPr txBox="1">
            <a:spLocks noGrp="1"/>
          </p:cNvSpPr>
          <p:nvPr>
            <p:ph type="body" sz="half" idx="1"/>
          </p:nvPr>
        </p:nvSpPr>
        <p:spPr>
          <a:xfrm>
            <a:off x="1514904" y="2768600"/>
            <a:ext cx="6810724" cy="5740400"/>
          </a:xfrm>
          <a:prstGeom prst="rect">
            <a:avLst/>
          </a:prstGeom>
        </p:spPr>
        <p:txBody>
          <a:bodyPr/>
          <a:lstStyle/>
          <a:p>
            <a:pPr marL="226313" indent="-226313" defTabSz="452627">
              <a:spcBef>
                <a:spcPts val="3500"/>
              </a:spcBef>
              <a:defRPr sz="3500"/>
            </a:pPr>
            <a:r>
              <a:t>Idéen om at «nasjon» er naturgitt:</a:t>
            </a:r>
          </a:p>
          <a:p>
            <a:pPr marL="792098" lvl="1" indent="-226312" defTabSz="452627">
              <a:spcBef>
                <a:spcPts val="3500"/>
              </a:spcBef>
              <a:buSzPct val="100000"/>
              <a:defRPr sz="3500"/>
            </a:pPr>
            <a:r>
              <a:t>ett folk</a:t>
            </a:r>
          </a:p>
          <a:p>
            <a:pPr marL="792098" lvl="1" indent="-226312" defTabSz="452627">
              <a:spcBef>
                <a:spcPts val="3500"/>
              </a:spcBef>
              <a:buSzPct val="100000"/>
              <a:defRPr sz="3500"/>
            </a:pPr>
            <a:r>
              <a:t>ett sett av felles trekk</a:t>
            </a:r>
          </a:p>
          <a:p>
            <a:pPr marL="792098" lvl="1" indent="-226312" defTabSz="452627">
              <a:spcBef>
                <a:spcPts val="3500"/>
              </a:spcBef>
              <a:buSzPct val="100000"/>
              <a:defRPr sz="3500"/>
            </a:pPr>
            <a:r>
              <a:t>ett land</a:t>
            </a:r>
          </a:p>
          <a:p>
            <a:pPr marL="792098" lvl="1" indent="-226312" defTabSz="452627">
              <a:spcBef>
                <a:spcPts val="3500"/>
              </a:spcBef>
              <a:buSzPct val="100000"/>
              <a:defRPr sz="3500"/>
            </a:pPr>
            <a:r>
              <a:t>én stat</a:t>
            </a:r>
          </a:p>
          <a:p>
            <a:pPr marL="792098" lvl="1" indent="-226312" defTabSz="452627">
              <a:spcBef>
                <a:spcPts val="3500"/>
              </a:spcBef>
              <a:buSzPct val="100000"/>
              <a:defRPr sz="3500"/>
            </a:pPr>
            <a:r>
              <a:t>én felles interesse &amp; felles ansvar</a:t>
            </a:r>
          </a:p>
        </p:txBody>
      </p:sp>
      <p:pic>
        <p:nvPicPr>
          <p:cNvPr id="162" name="PA19.jpeg" descr="PA19.jpeg"/>
          <p:cNvPicPr>
            <a:picLocks noChangeAspect="1"/>
          </p:cNvPicPr>
          <p:nvPr/>
        </p:nvPicPr>
        <p:blipFill>
          <a:blip r:embed="rId3"/>
          <a:stretch>
            <a:fillRect/>
          </a:stretch>
        </p:blipFill>
        <p:spPr>
          <a:xfrm>
            <a:off x="8439598" y="2639929"/>
            <a:ext cx="3979839" cy="5997742"/>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Hvorfor oppstod nasjonalisme?"/>
          <p:cNvSpPr txBox="1">
            <a:spLocks noGrp="1"/>
          </p:cNvSpPr>
          <p:nvPr>
            <p:ph type="title"/>
          </p:nvPr>
        </p:nvSpPr>
        <p:spPr>
          <a:xfrm>
            <a:off x="759250" y="203200"/>
            <a:ext cx="11486300" cy="2540000"/>
          </a:xfrm>
          <a:prstGeom prst="rect">
            <a:avLst/>
          </a:prstGeom>
        </p:spPr>
        <p:txBody>
          <a:bodyPr/>
          <a:lstStyle/>
          <a:p>
            <a:r>
              <a:t>Hvorfor oppstod nasjonalisme?</a:t>
            </a:r>
          </a:p>
        </p:txBody>
      </p:sp>
      <p:sp>
        <p:nvSpPr>
          <p:cNvPr id="167" name="I den moderne staten (1648!): enhet av territorium &amp; verdisystem…"/>
          <p:cNvSpPr txBox="1">
            <a:spLocks noGrp="1"/>
          </p:cNvSpPr>
          <p:nvPr>
            <p:ph type="body" idx="1"/>
          </p:nvPr>
        </p:nvSpPr>
        <p:spPr>
          <a:prstGeom prst="rect">
            <a:avLst/>
          </a:prstGeom>
        </p:spPr>
        <p:txBody>
          <a:bodyPr/>
          <a:lstStyle/>
          <a:p>
            <a:pPr marL="205738" indent="-205738" defTabSz="411479">
              <a:spcBef>
                <a:spcPts val="3200"/>
              </a:spcBef>
              <a:defRPr sz="3200"/>
            </a:pPr>
            <a:r>
              <a:t>I den moderne staten (1648!): enhet av territorium &amp; verdisystem</a:t>
            </a:r>
          </a:p>
          <a:p>
            <a:pPr marL="205738" indent="-205738" defTabSz="411479">
              <a:spcBef>
                <a:spcPts val="3200"/>
              </a:spcBef>
              <a:defRPr sz="3200"/>
            </a:pPr>
            <a:r>
              <a:t>Sentralmakt (≠ lokalsamfunn)</a:t>
            </a:r>
          </a:p>
          <a:p>
            <a:pPr marL="720088" lvl="1" indent="-205738" defTabSz="411479">
              <a:spcBef>
                <a:spcPts val="3200"/>
              </a:spcBef>
              <a:buSzPct val="100000"/>
              <a:defRPr sz="3200"/>
            </a:pPr>
            <a:r>
              <a:t>settes som fokus for lojalitet (enevelde [absolutisme])</a:t>
            </a:r>
          </a:p>
          <a:p>
            <a:pPr marL="720088" lvl="1" indent="-205738" defTabSz="411479">
              <a:spcBef>
                <a:spcPts val="3200"/>
              </a:spcBef>
              <a:buSzPct val="100000"/>
              <a:defRPr sz="3200"/>
            </a:pPr>
            <a:r>
              <a:t>ekspanderer innad (verneplikt, skoler, rettsvesen…)</a:t>
            </a:r>
          </a:p>
          <a:p>
            <a:pPr marL="205738" indent="-205738" defTabSz="411479">
              <a:spcBef>
                <a:spcPts val="3200"/>
              </a:spcBef>
              <a:defRPr sz="3200"/>
            </a:pPr>
            <a:r>
              <a:t>Økonomisk infrastruktur organisert iht. statens grenser</a:t>
            </a:r>
          </a:p>
          <a:p>
            <a:pPr marL="0" indent="0" defTabSz="411479">
              <a:spcBef>
                <a:spcPts val="3200"/>
              </a:spcBef>
              <a:buSzTx/>
              <a:buNone/>
              <a:defRPr sz="3200">
                <a:latin typeface="Brill Bold"/>
                <a:ea typeface="Brill Bold"/>
                <a:cs typeface="Brill Bold"/>
                <a:sym typeface="Brill Bold"/>
              </a:defRPr>
            </a:pPr>
            <a:r>
              <a:t>: Polit. &amp; økon. strukturer + idé om «felles interesse/velferd»</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Intellektuelle utvikler «nasjons»-idé…"/>
          <p:cNvSpPr txBox="1">
            <a:spLocks noGrp="1"/>
          </p:cNvSpPr>
          <p:nvPr>
            <p:ph type="body" sz="half" idx="1"/>
          </p:nvPr>
        </p:nvSpPr>
        <p:spPr>
          <a:xfrm>
            <a:off x="5922344" y="2768600"/>
            <a:ext cx="6715777" cy="5740400"/>
          </a:xfrm>
          <a:prstGeom prst="rect">
            <a:avLst/>
          </a:prstGeom>
        </p:spPr>
        <p:txBody>
          <a:bodyPr/>
          <a:lstStyle/>
          <a:p>
            <a:r>
              <a:t>Intellektuelle utvikler «nasjons»-idé</a:t>
            </a:r>
          </a:p>
          <a:p>
            <a:r>
              <a:t>2 typer:</a:t>
            </a:r>
          </a:p>
          <a:p>
            <a:pPr marL="800100" lvl="1" indent="-228600">
              <a:buSzPct val="100000"/>
            </a:pPr>
            <a:r>
              <a:t>felles </a:t>
            </a:r>
            <a:r>
              <a:rPr>
                <a:latin typeface="Brill Bold"/>
                <a:ea typeface="Brill Bold"/>
                <a:cs typeface="Brill Bold"/>
                <a:sym typeface="Brill Bold"/>
              </a:rPr>
              <a:t>forfatning</a:t>
            </a:r>
          </a:p>
          <a:p>
            <a:pPr marL="800100" lvl="1" indent="-228600">
              <a:buSzPct val="100000"/>
            </a:pPr>
            <a:r>
              <a:t>felles </a:t>
            </a:r>
            <a:r>
              <a:rPr>
                <a:latin typeface="Brill Bold"/>
                <a:ea typeface="Brill Bold"/>
                <a:cs typeface="Brill Bold"/>
                <a:sym typeface="Brill Bold"/>
              </a:rPr>
              <a:t>avstamning</a:t>
            </a:r>
            <a:r>
              <a:t> (språk)</a:t>
            </a:r>
          </a:p>
        </p:txBody>
      </p:sp>
      <p:sp>
        <p:nvSpPr>
          <p:cNvPr id="172" name="Hvorfor oppstod nasjonalisme?"/>
          <p:cNvSpPr txBox="1">
            <a:spLocks noGrp="1"/>
          </p:cNvSpPr>
          <p:nvPr>
            <p:ph type="title"/>
          </p:nvPr>
        </p:nvSpPr>
        <p:spPr>
          <a:xfrm>
            <a:off x="759250" y="203200"/>
            <a:ext cx="11486300" cy="2540000"/>
          </a:xfrm>
          <a:prstGeom prst="rect">
            <a:avLst/>
          </a:prstGeom>
        </p:spPr>
        <p:txBody>
          <a:bodyPr/>
          <a:lstStyle/>
          <a:p>
            <a:r>
              <a:t>Hvorfor oppstod nasjonalisme?</a:t>
            </a:r>
          </a:p>
        </p:txBody>
      </p:sp>
      <p:pic>
        <p:nvPicPr>
          <p:cNvPr id="173" name="Image" descr="Image"/>
          <p:cNvPicPr>
            <a:picLocks noChangeAspect="1"/>
          </p:cNvPicPr>
          <p:nvPr/>
        </p:nvPicPr>
        <p:blipFill>
          <a:blip r:embed="rId3"/>
          <a:stretch>
            <a:fillRect/>
          </a:stretch>
        </p:blipFill>
        <p:spPr>
          <a:xfrm>
            <a:off x="1126476" y="3358538"/>
            <a:ext cx="4560525" cy="4560524"/>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Politisk nyttig for sentralstaten…"/>
          <p:cNvSpPr txBox="1">
            <a:spLocks noGrp="1"/>
          </p:cNvSpPr>
          <p:nvPr>
            <p:ph type="body" sz="half" idx="1"/>
          </p:nvPr>
        </p:nvSpPr>
        <p:spPr>
          <a:xfrm>
            <a:off x="1270000" y="2768600"/>
            <a:ext cx="8747660" cy="5740400"/>
          </a:xfrm>
          <a:prstGeom prst="rect">
            <a:avLst/>
          </a:prstGeom>
        </p:spPr>
        <p:txBody>
          <a:bodyPr/>
          <a:lstStyle/>
          <a:p>
            <a:pPr marL="176020" indent="-176020" defTabSz="352042">
              <a:spcBef>
                <a:spcPts val="2700"/>
              </a:spcBef>
              <a:defRPr sz="2700"/>
            </a:pPr>
            <a:r>
              <a:t>Politisk nyttig for sentralstaten</a:t>
            </a:r>
          </a:p>
          <a:p>
            <a:pPr marL="616076" lvl="1" indent="-176020" defTabSz="352042">
              <a:spcBef>
                <a:spcPts val="2700"/>
              </a:spcBef>
              <a:buSzPct val="100000"/>
              <a:defRPr sz="2700"/>
            </a:pPr>
            <a:r>
              <a:t>spredt via skoler, militæret, pressen</a:t>
            </a:r>
          </a:p>
          <a:p>
            <a:pPr marL="176020" indent="-176020" defTabSz="352042">
              <a:spcBef>
                <a:spcPts val="2700"/>
              </a:spcBef>
              <a:defRPr sz="2700"/>
            </a:pPr>
            <a:r>
              <a:t>Sosio-økon. sterkere integrasjon (by &amp; land; landsdeler) vha.</a:t>
            </a:r>
          </a:p>
          <a:p>
            <a:pPr marL="616076" lvl="1" indent="-176020" defTabSz="352042">
              <a:spcBef>
                <a:spcPts val="2700"/>
              </a:spcBef>
              <a:buSzPct val="100000"/>
              <a:defRPr sz="2700"/>
            </a:pPr>
            <a:r>
              <a:t>infrastruktur</a:t>
            </a:r>
          </a:p>
          <a:p>
            <a:pPr marL="616076" lvl="1" indent="-176020" defTabSz="352042">
              <a:spcBef>
                <a:spcPts val="2700"/>
              </a:spcBef>
              <a:buSzPct val="100000"/>
              <a:defRPr sz="2700"/>
            </a:pPr>
            <a:r>
              <a:t>kommunikasjon</a:t>
            </a:r>
          </a:p>
          <a:p>
            <a:pPr marL="616076" lvl="1" indent="-176020" defTabSz="352042">
              <a:spcBef>
                <a:spcPts val="2700"/>
              </a:spcBef>
              <a:buSzPct val="100000"/>
              <a:defRPr sz="2700"/>
            </a:pPr>
            <a:r>
              <a:t>migrasjon</a:t>
            </a:r>
          </a:p>
          <a:p>
            <a:pPr marL="176020" indent="-176020" defTabSz="352042">
              <a:spcBef>
                <a:spcPts val="2700"/>
              </a:spcBef>
              <a:defRPr sz="2700"/>
            </a:pPr>
            <a:r>
              <a:t>Nye sosiale grupper, i konkurranse med gamle eliter, fremmer «nasjons»-idéen mot </a:t>
            </a:r>
            <a:r>
              <a:rPr>
                <a:latin typeface="Brill Italic"/>
                <a:ea typeface="Brill Italic"/>
                <a:cs typeface="Brill Italic"/>
                <a:sym typeface="Brill Italic"/>
              </a:rPr>
              <a:t>ancien régime</a:t>
            </a:r>
          </a:p>
        </p:txBody>
      </p:sp>
      <p:sp>
        <p:nvSpPr>
          <p:cNvPr id="178" name="Hvorfor spredtes nasjonalisme?"/>
          <p:cNvSpPr txBox="1">
            <a:spLocks noGrp="1"/>
          </p:cNvSpPr>
          <p:nvPr>
            <p:ph type="title"/>
          </p:nvPr>
        </p:nvSpPr>
        <p:spPr>
          <a:xfrm>
            <a:off x="759250" y="203200"/>
            <a:ext cx="11486300" cy="2540000"/>
          </a:xfrm>
          <a:prstGeom prst="rect">
            <a:avLst/>
          </a:prstGeom>
        </p:spPr>
        <p:txBody>
          <a:bodyPr/>
          <a:lstStyle/>
          <a:p>
            <a:r>
              <a:t>Hvorfor spredtes nasjonalisme?</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Nasjon» som emansipasjon"/>
          <p:cNvSpPr txBox="1">
            <a:spLocks noGrp="1"/>
          </p:cNvSpPr>
          <p:nvPr>
            <p:ph type="title"/>
          </p:nvPr>
        </p:nvSpPr>
        <p:spPr>
          <a:prstGeom prst="rect">
            <a:avLst/>
          </a:prstGeom>
        </p:spPr>
        <p:txBody>
          <a:bodyPr/>
          <a:lstStyle/>
          <a:p>
            <a:r>
              <a:t>«Nasjon» som emansipasjon</a:t>
            </a:r>
          </a:p>
        </p:txBody>
      </p:sp>
      <p:sp>
        <p:nvSpPr>
          <p:cNvPr id="183" name="Fra undersatte i et rike til…"/>
          <p:cNvSpPr txBox="1">
            <a:spLocks noGrp="1"/>
          </p:cNvSpPr>
          <p:nvPr>
            <p:ph type="body" idx="1"/>
          </p:nvPr>
        </p:nvSpPr>
        <p:spPr>
          <a:prstGeom prst="rect">
            <a:avLst/>
          </a:prstGeom>
        </p:spPr>
        <p:txBody>
          <a:bodyPr/>
          <a:lstStyle/>
          <a:p>
            <a:r>
              <a:t>Fra </a:t>
            </a:r>
            <a:r>
              <a:rPr>
                <a:latin typeface="Brill Italic"/>
                <a:ea typeface="Brill Italic"/>
                <a:cs typeface="Brill Italic"/>
                <a:sym typeface="Brill Italic"/>
              </a:rPr>
              <a:t>undersatte</a:t>
            </a:r>
            <a:r>
              <a:t> i et rike til</a:t>
            </a:r>
          </a:p>
          <a:p>
            <a:pPr>
              <a:defRPr>
                <a:latin typeface="Brill Italic"/>
                <a:ea typeface="Brill Italic"/>
                <a:cs typeface="Brill Italic"/>
                <a:sym typeface="Brill Italic"/>
              </a:defRPr>
            </a:pPr>
            <a:r>
              <a:t>borgere</a:t>
            </a:r>
            <a:r>
              <a:rPr>
                <a:latin typeface="Brill Roman"/>
                <a:ea typeface="Brill Roman"/>
                <a:cs typeface="Brill Roman"/>
                <a:sym typeface="Brill Roman"/>
              </a:rPr>
              <a:t> i en nasjonalstat</a:t>
            </a:r>
          </a:p>
        </p:txBody>
      </p:sp>
      <p:pic>
        <p:nvPicPr>
          <p:cNvPr id="184" name="593196690.jpeg" descr="593196690.jpeg"/>
          <p:cNvPicPr>
            <a:picLocks noChangeAspect="1"/>
          </p:cNvPicPr>
          <p:nvPr/>
        </p:nvPicPr>
        <p:blipFill>
          <a:blip r:embed="rId3"/>
          <a:stretch>
            <a:fillRect/>
          </a:stretch>
        </p:blipFill>
        <p:spPr>
          <a:xfrm>
            <a:off x="7453634" y="2607274"/>
            <a:ext cx="4095176" cy="6063052"/>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 name="Ottoman flag.jpg" descr="Ottoman flag.jpg"/>
          <p:cNvPicPr>
            <a:picLocks noChangeAspect="1"/>
          </p:cNvPicPr>
          <p:nvPr/>
        </p:nvPicPr>
        <p:blipFill>
          <a:blip r:embed="rId3">
            <a:alphaModFix amt="10759"/>
          </a:blip>
          <a:stretch>
            <a:fillRect/>
          </a:stretch>
        </p:blipFill>
        <p:spPr>
          <a:xfrm>
            <a:off x="-843942" y="-29949"/>
            <a:ext cx="14692685" cy="9813498"/>
          </a:xfrm>
          <a:prstGeom prst="rect">
            <a:avLst/>
          </a:prstGeom>
          <a:ln w="12700">
            <a:miter lim="400000"/>
          </a:ln>
        </p:spPr>
      </p:pic>
      <p:sp>
        <p:nvSpPr>
          <p:cNvPr id="189" name="OR | دولت عثمانيه"/>
          <p:cNvSpPr txBox="1">
            <a:spLocks noGrp="1"/>
          </p:cNvSpPr>
          <p:nvPr>
            <p:ph type="title"/>
          </p:nvPr>
        </p:nvSpPr>
        <p:spPr>
          <a:prstGeom prst="rect">
            <a:avLst/>
          </a:prstGeom>
        </p:spPr>
        <p:txBody>
          <a:bodyPr/>
          <a:lstStyle/>
          <a:p>
            <a:r>
              <a:t>OR | </a:t>
            </a:r>
            <a:r>
              <a:rPr>
                <a:latin typeface="Hussaini Nastaleeq"/>
                <a:ea typeface="Hussaini Nastaleeq"/>
                <a:cs typeface="Hussaini Nastaleeq"/>
                <a:sym typeface="Hussaini Nastaleeq"/>
              </a:rPr>
              <a:t>دولت عثمانيه</a:t>
            </a:r>
          </a:p>
        </p:txBody>
      </p:sp>
      <p:sp>
        <p:nvSpPr>
          <p:cNvPr id="190" name="Integrasjon i det moderne verdenssystem…"/>
          <p:cNvSpPr txBox="1">
            <a:spLocks noGrp="1"/>
          </p:cNvSpPr>
          <p:nvPr>
            <p:ph type="body" idx="1"/>
          </p:nvPr>
        </p:nvSpPr>
        <p:spPr>
          <a:prstGeom prst="rect">
            <a:avLst/>
          </a:prstGeom>
        </p:spPr>
        <p:txBody>
          <a:bodyPr/>
          <a:lstStyle/>
          <a:p>
            <a:pPr marL="0" indent="0" defTabSz="374904">
              <a:spcBef>
                <a:spcPts val="2900"/>
              </a:spcBef>
              <a:buSzTx/>
              <a:buNone/>
              <a:defRPr sz="2900"/>
            </a:pPr>
            <a:r>
              <a:t>Integrasjon i det moderne verdenssystem</a:t>
            </a:r>
          </a:p>
          <a:p>
            <a:pPr marL="0" indent="0" defTabSz="374904">
              <a:spcBef>
                <a:spcPts val="2900"/>
              </a:spcBef>
              <a:buSzTx/>
              <a:buNone/>
              <a:defRPr sz="2900"/>
            </a:pPr>
            <a:r>
              <a:t>→ nye strukturer, institusjoner, sosiale grupper</a:t>
            </a:r>
          </a:p>
          <a:p>
            <a:pPr marL="0" indent="0" defTabSz="374904">
              <a:spcBef>
                <a:spcPts val="2900"/>
              </a:spcBef>
              <a:buSzTx/>
              <a:buNone/>
              <a:defRPr sz="2900"/>
            </a:pPr>
            <a:r>
              <a:t>→ </a:t>
            </a:r>
            <a:r>
              <a:rPr>
                <a:latin typeface="Brill Italic"/>
                <a:ea typeface="Brill Italic"/>
                <a:cs typeface="Brill Italic"/>
                <a:sym typeface="Brill Italic"/>
              </a:rPr>
              <a:t>ʿos̱mānlılıḳ</a:t>
            </a:r>
            <a:r>
              <a:t> (forsøk å integrere hele riket: borgere under samme lov, uansett religion)</a:t>
            </a:r>
          </a:p>
          <a:p>
            <a:pPr marL="0" indent="0" defTabSz="374904">
              <a:spcBef>
                <a:spcPts val="2900"/>
              </a:spcBef>
              <a:buSzTx/>
              <a:buNone/>
              <a:defRPr sz="2900"/>
            </a:pPr>
            <a:r>
              <a:t>men møtte motstand (muslimske eliter fryktet tap av privilegier; kristne verneplikt)</a:t>
            </a:r>
          </a:p>
          <a:p>
            <a:pPr marL="0" indent="0" defTabSz="374904">
              <a:spcBef>
                <a:spcPts val="2900"/>
              </a:spcBef>
              <a:buSzTx/>
              <a:buNone/>
              <a:defRPr sz="2900"/>
            </a:pPr>
            <a:r>
              <a:t>+ tyrkere ofte dominerende i praksis (og under ʿAbd ül-Ḥamīd: islam!)</a:t>
            </a:r>
          </a:p>
          <a:p>
            <a:pPr marL="0" indent="0" defTabSz="374904">
              <a:spcBef>
                <a:spcPts val="2900"/>
              </a:spcBef>
              <a:buSzTx/>
              <a:buNone/>
              <a:defRPr sz="2900"/>
            </a:pPr>
            <a:r>
              <a:t>→ slavisk, arabisk, syrisk, armensk osv. nasjonalisme → og tyrkisk!</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 name="Flag_of_Hejaz_1917.svg.png" descr="Flag_of_Hejaz_1917.svg.png"/>
          <p:cNvPicPr>
            <a:picLocks noChangeAspect="1"/>
          </p:cNvPicPr>
          <p:nvPr/>
        </p:nvPicPr>
        <p:blipFill>
          <a:blip r:embed="rId3">
            <a:alphaModFix amt="28924"/>
          </a:blip>
          <a:stretch>
            <a:fillRect/>
          </a:stretch>
        </p:blipFill>
        <p:spPr>
          <a:xfrm>
            <a:off x="0" y="795866"/>
            <a:ext cx="13004800" cy="8669868"/>
          </a:xfrm>
          <a:prstGeom prst="rect">
            <a:avLst/>
          </a:prstGeom>
          <a:ln w="12700">
            <a:miter lim="400000"/>
          </a:ln>
        </p:spPr>
      </p:pic>
      <p:sp>
        <p:nvSpPr>
          <p:cNvPr id="195" name="Arabisk nasjonalisme"/>
          <p:cNvSpPr txBox="1">
            <a:spLocks noGrp="1"/>
          </p:cNvSpPr>
          <p:nvPr>
            <p:ph type="title"/>
          </p:nvPr>
        </p:nvSpPr>
        <p:spPr>
          <a:prstGeom prst="rect">
            <a:avLst/>
          </a:prstGeom>
        </p:spPr>
        <p:txBody>
          <a:bodyPr/>
          <a:lstStyle/>
          <a:p>
            <a:r>
              <a:t>Arabisk nasjonalisme</a:t>
            </a:r>
          </a:p>
        </p:txBody>
      </p:sp>
      <p:sp>
        <p:nvSpPr>
          <p:cNvPr id="196" name="Kristne intellektuelle viktig for å utvikle den (mot «islamsk»-preget osmanisme under ʿAbd ül-Ḥamīd)…"/>
          <p:cNvSpPr txBox="1">
            <a:spLocks noGrp="1"/>
          </p:cNvSpPr>
          <p:nvPr>
            <p:ph type="body" idx="1"/>
          </p:nvPr>
        </p:nvSpPr>
        <p:spPr>
          <a:prstGeom prst="rect">
            <a:avLst/>
          </a:prstGeom>
        </p:spPr>
        <p:txBody>
          <a:bodyPr/>
          <a:lstStyle/>
          <a:p>
            <a:pPr marL="219454" indent="-219454" defTabSz="438911">
              <a:spcBef>
                <a:spcPts val="3400"/>
              </a:spcBef>
              <a:defRPr sz="3400"/>
            </a:pPr>
            <a:r>
              <a:t>Kristne intellektuelle viktig for å utvikle den (mot «islamsk»-preget ʿos̱mānisme under ʿAbd ül-Ḥamīd)</a:t>
            </a:r>
          </a:p>
          <a:p>
            <a:pPr marL="219454" indent="-219454" defTabSz="438911">
              <a:spcBef>
                <a:spcPts val="3400"/>
              </a:spcBef>
              <a:defRPr sz="3400">
                <a:latin typeface="Brill Italic"/>
                <a:ea typeface="Brill Italic"/>
                <a:cs typeface="Brill Italic"/>
                <a:sym typeface="Brill Italic"/>
              </a:defRPr>
            </a:pPr>
            <a:r>
              <a:t>ʿarab</a:t>
            </a:r>
            <a:r>
              <a:rPr>
                <a:latin typeface="Brill Roman"/>
                <a:ea typeface="Brill Roman"/>
                <a:cs typeface="Brill Roman"/>
                <a:sym typeface="Brill Roman"/>
              </a:rPr>
              <a:t> : opprinnelig = nomader/beduiner (↔ bosatt, sivilisert)</a:t>
            </a:r>
          </a:p>
          <a:p>
            <a:pPr marL="219454" indent="-219454" defTabSz="438911">
              <a:spcBef>
                <a:spcPts val="3400"/>
              </a:spcBef>
              <a:defRPr sz="3400"/>
            </a:pPr>
            <a:r>
              <a:t>Nasjonaltanken vokser med at nasjonalstater dannes og blir rammen som i økende grad former livet til innbyggerne</a:t>
            </a:r>
            <a:endParaRPr>
              <a:latin typeface="Brill Italic"/>
              <a:ea typeface="Brill Italic"/>
              <a:cs typeface="Brill Italic"/>
              <a:sym typeface="Brill Italic"/>
            </a:endParaRPr>
          </a:p>
          <a:p>
            <a:pPr marL="219454" indent="-219454" defTabSz="438911">
              <a:spcBef>
                <a:spcPts val="3400"/>
              </a:spcBef>
              <a:defRPr sz="3400"/>
            </a:pPr>
            <a:r>
              <a:t>Mennesker ikke ‹født› som syrere el. nordmenn, men vokser inn i rammer som former dem som sådan</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 name="Flag_of_Hejaz_1917.svg.png" descr="Flag_of_Hejaz_1917.svg.png"/>
          <p:cNvPicPr>
            <a:picLocks noChangeAspect="1"/>
          </p:cNvPicPr>
          <p:nvPr/>
        </p:nvPicPr>
        <p:blipFill>
          <a:blip r:embed="rId3">
            <a:alphaModFix amt="28924"/>
          </a:blip>
          <a:stretch>
            <a:fillRect/>
          </a:stretch>
        </p:blipFill>
        <p:spPr>
          <a:xfrm>
            <a:off x="0" y="795866"/>
            <a:ext cx="13004800" cy="8669868"/>
          </a:xfrm>
          <a:prstGeom prst="rect">
            <a:avLst/>
          </a:prstGeom>
          <a:ln w="12700">
            <a:miter lim="400000"/>
          </a:ln>
        </p:spPr>
      </p:pic>
      <p:sp>
        <p:nvSpPr>
          <p:cNvPr id="201" name="Arabisk nasjonalisme"/>
          <p:cNvSpPr txBox="1">
            <a:spLocks noGrp="1"/>
          </p:cNvSpPr>
          <p:nvPr>
            <p:ph type="title"/>
          </p:nvPr>
        </p:nvSpPr>
        <p:spPr>
          <a:prstGeom prst="rect">
            <a:avLst/>
          </a:prstGeom>
        </p:spPr>
        <p:txBody>
          <a:bodyPr/>
          <a:lstStyle/>
          <a:p>
            <a:r>
              <a:t>Arabisk nasjonalisme</a:t>
            </a:r>
          </a:p>
        </p:txBody>
      </p:sp>
      <p:sp>
        <p:nvSpPr>
          <p:cNvPr id="202" name="Sentrale motiver etter OR’s fall:…"/>
          <p:cNvSpPr txBox="1">
            <a:spLocks noGrp="1"/>
          </p:cNvSpPr>
          <p:nvPr>
            <p:ph type="body" idx="1"/>
          </p:nvPr>
        </p:nvSpPr>
        <p:spPr>
          <a:xfrm>
            <a:off x="1269999" y="2768600"/>
            <a:ext cx="11478319" cy="5740400"/>
          </a:xfrm>
          <a:prstGeom prst="rect">
            <a:avLst/>
          </a:prstGeom>
        </p:spPr>
        <p:txBody>
          <a:bodyPr/>
          <a:lstStyle/>
          <a:p>
            <a:r>
              <a:t>Sentrale motiver etter OR’s fall:</a:t>
            </a:r>
          </a:p>
          <a:p>
            <a:pPr marL="800100" lvl="1" indent="-228600">
              <a:buSzPct val="100000"/>
            </a:pPr>
            <a:r>
              <a:t>Det arabiske språket (</a:t>
            </a:r>
            <a:r>
              <a:rPr>
                <a:latin typeface="Brill Italic"/>
                <a:ea typeface="Brill Italic"/>
                <a:cs typeface="Brill Italic"/>
                <a:sym typeface="Brill Italic"/>
              </a:rPr>
              <a:t>fuṣḥà</a:t>
            </a:r>
            <a:r>
              <a:t>—‹uforandret› siden Qurʾānen)</a:t>
            </a:r>
          </a:p>
          <a:p>
            <a:pPr marL="800100" lvl="1" indent="-228600">
              <a:buSzPct val="100000"/>
            </a:pPr>
            <a:r>
              <a:t>«Det arabiske opprøret» 1916-18</a:t>
            </a:r>
          </a:p>
          <a:p>
            <a:pPr marL="800100" lvl="1" indent="-228600">
              <a:buSzPct val="100000"/>
            </a:pPr>
            <a:r>
              <a:t>Forrådt av europeerne (Sykes-Picot, Balfour…)</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Nasjon» som grunnleggende idé…"/>
          <p:cNvSpPr txBox="1">
            <a:spLocks noGrp="1"/>
          </p:cNvSpPr>
          <p:nvPr>
            <p:ph type="title"/>
          </p:nvPr>
        </p:nvSpPr>
        <p:spPr>
          <a:prstGeom prst="rect">
            <a:avLst/>
          </a:prstGeom>
        </p:spPr>
        <p:txBody>
          <a:bodyPr/>
          <a:lstStyle/>
          <a:p>
            <a:pPr defTabSz="320038">
              <a:defRPr sz="5000"/>
            </a:pPr>
            <a:r>
              <a:t>•«Nasjon» som grunnleggende idé</a:t>
            </a:r>
          </a:p>
          <a:p>
            <a:pPr algn="l" defTabSz="320038">
              <a:defRPr sz="5000">
                <a:ln w="12700" cap="flat">
                  <a:solidFill>
                    <a:srgbClr val="000000"/>
                  </a:solidFill>
                  <a:prstDash val="solid"/>
                  <a:miter lim="400000"/>
                </a:ln>
                <a:solidFill>
                  <a:srgbClr val="51504D">
                    <a:alpha val="0"/>
                  </a:srgbClr>
                </a:solidFill>
              </a:defRPr>
            </a:pPr>
            <a:r>
              <a:t>• Palestina &amp; Israel</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 name="Image" descr="Image"/>
          <p:cNvPicPr>
            <a:picLocks noChangeAspect="1"/>
          </p:cNvPicPr>
          <p:nvPr/>
        </p:nvPicPr>
        <p:blipFill>
          <a:blip r:embed="rId3">
            <a:alphaModFix amt="22289"/>
          </a:blip>
          <a:stretch>
            <a:fillRect/>
          </a:stretch>
        </p:blipFill>
        <p:spPr>
          <a:xfrm>
            <a:off x="0" y="541866"/>
            <a:ext cx="13004800" cy="8669868"/>
          </a:xfrm>
          <a:prstGeom prst="rect">
            <a:avLst/>
          </a:prstGeom>
          <a:ln w="12700">
            <a:miter lim="400000"/>
          </a:ln>
        </p:spPr>
      </p:pic>
      <p:sp>
        <p:nvSpPr>
          <p:cNvPr id="209" name="•«Nasjon» som grunnleggende idé…"/>
          <p:cNvSpPr txBox="1">
            <a:spLocks noGrp="1"/>
          </p:cNvSpPr>
          <p:nvPr>
            <p:ph type="title"/>
          </p:nvPr>
        </p:nvSpPr>
        <p:spPr>
          <a:xfrm>
            <a:off x="1270000" y="3594100"/>
            <a:ext cx="10464800" cy="2540000"/>
          </a:xfrm>
          <a:prstGeom prst="rect">
            <a:avLst/>
          </a:prstGeom>
        </p:spPr>
        <p:txBody>
          <a:bodyPr/>
          <a:lstStyle/>
          <a:p>
            <a:pPr defTabSz="320038">
              <a:defRPr sz="5000">
                <a:solidFill>
                  <a:srgbClr val="000000">
                    <a:alpha val="0"/>
                  </a:srgbClr>
                </a:solidFill>
              </a:defRPr>
            </a:pPr>
            <a:r>
              <a:t>•«Nasjon» som grunnleggende idé</a:t>
            </a:r>
          </a:p>
          <a:p>
            <a:pPr algn="l" defTabSz="320038">
              <a:defRPr sz="5000">
                <a:solidFill>
                  <a:srgbClr val="000000"/>
                </a:solidFill>
              </a:defRPr>
            </a:pPr>
            <a:r>
              <a:t>• Palestina &amp; Israel</a:t>
            </a: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3" name="Image" descr="Image"/>
          <p:cNvPicPr>
            <a:picLocks noChangeAspect="1"/>
          </p:cNvPicPr>
          <p:nvPr/>
        </p:nvPicPr>
        <p:blipFill>
          <a:blip r:embed="rId3"/>
          <a:stretch>
            <a:fillRect/>
          </a:stretch>
        </p:blipFill>
        <p:spPr>
          <a:xfrm>
            <a:off x="1385856" y="0"/>
            <a:ext cx="10233088" cy="9753600"/>
          </a:xfrm>
          <a:prstGeom prst="rect">
            <a:avLst/>
          </a:prstGeom>
          <a:ln w="12700">
            <a:miter lim="400000"/>
          </a:ln>
        </p:spPr>
      </p:pic>
      <p:sp>
        <p:nvSpPr>
          <p:cNvPr id="214" name="1922"/>
          <p:cNvSpPr txBox="1"/>
          <p:nvPr/>
        </p:nvSpPr>
        <p:spPr>
          <a:xfrm>
            <a:off x="11800710" y="8889062"/>
            <a:ext cx="968274" cy="6306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000000"/>
                </a:solidFill>
                <a:latin typeface="Brill Roman"/>
                <a:ea typeface="Brill Roman"/>
                <a:cs typeface="Brill Roman"/>
                <a:sym typeface="Brill Roman"/>
              </a:defRPr>
            </a:lvl1pPr>
          </a:lstStyle>
          <a:p>
            <a:r>
              <a:t>1922</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18" name="Image" descr="Image"/>
          <p:cNvPicPr>
            <a:picLocks noChangeAspect="1"/>
          </p:cNvPicPr>
          <p:nvPr/>
        </p:nvPicPr>
        <p:blipFill>
          <a:blip r:embed="rId3"/>
          <a:stretch>
            <a:fillRect/>
          </a:stretch>
        </p:blipFill>
        <p:spPr>
          <a:xfrm>
            <a:off x="5911582" y="596900"/>
            <a:ext cx="5689603" cy="8559800"/>
          </a:xfrm>
          <a:prstGeom prst="rect">
            <a:avLst/>
          </a:prstGeom>
          <a:ln w="12700">
            <a:miter lim="400000"/>
          </a:ln>
        </p:spPr>
      </p:pic>
      <p:pic>
        <p:nvPicPr>
          <p:cNvPr id="219" name="Image" descr="Image"/>
          <p:cNvPicPr>
            <a:picLocks noChangeAspect="1"/>
          </p:cNvPicPr>
          <p:nvPr/>
        </p:nvPicPr>
        <p:blipFill>
          <a:blip r:embed="rId4"/>
          <a:stretch>
            <a:fillRect/>
          </a:stretch>
        </p:blipFill>
        <p:spPr>
          <a:xfrm>
            <a:off x="1252609" y="-2"/>
            <a:ext cx="3819594" cy="9753602"/>
          </a:xfrm>
          <a:prstGeom prst="rect">
            <a:avLst/>
          </a:prstGeom>
          <a:ln w="12700">
            <a:miter lim="400000"/>
          </a:ln>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Sionisme: jødisk nasjonalisme"/>
          <p:cNvSpPr txBox="1">
            <a:spLocks noGrp="1"/>
          </p:cNvSpPr>
          <p:nvPr>
            <p:ph type="title"/>
          </p:nvPr>
        </p:nvSpPr>
        <p:spPr>
          <a:xfrm>
            <a:off x="996015" y="203200"/>
            <a:ext cx="11012770" cy="2540000"/>
          </a:xfrm>
          <a:prstGeom prst="rect">
            <a:avLst/>
          </a:prstGeom>
        </p:spPr>
        <p:txBody>
          <a:bodyPr/>
          <a:lstStyle/>
          <a:p>
            <a:r>
              <a:t>Sionisme: jødisk nasjonalisme</a:t>
            </a:r>
          </a:p>
        </p:txBody>
      </p:sp>
      <p:sp>
        <p:nvSpPr>
          <p:cNvPr id="224" name="Røtter fra 1840-t: bevare jødisk identitet mot assimilering i europeiske stater ved å etablere en egen jødisk stat, og bygge en fullverdig jødisk nasjon aktiv på alle sos.-øk. felt…"/>
          <p:cNvSpPr txBox="1">
            <a:spLocks noGrp="1"/>
          </p:cNvSpPr>
          <p:nvPr>
            <p:ph type="body" idx="1"/>
          </p:nvPr>
        </p:nvSpPr>
        <p:spPr>
          <a:xfrm>
            <a:off x="1162510" y="2768600"/>
            <a:ext cx="10679780" cy="5740400"/>
          </a:xfrm>
          <a:prstGeom prst="rect">
            <a:avLst/>
          </a:prstGeom>
        </p:spPr>
        <p:txBody>
          <a:bodyPr/>
          <a:lstStyle/>
          <a:p>
            <a:pPr marL="219455" indent="-219455" defTabSz="438911">
              <a:spcBef>
                <a:spcPts val="3400"/>
              </a:spcBef>
              <a:defRPr sz="3455"/>
            </a:pPr>
            <a:r>
              <a:t>Røtter fra 1840-t: bevare jødisk identitet mot assimilering i europeiske stater ved å etablere en egen jødisk stat, og bygge en fullverdig jødisk nasjon aktiv på alle sos.-øk. felt</a:t>
            </a:r>
          </a:p>
          <a:p>
            <a:pPr marL="219455" indent="-219455" defTabSz="438911">
              <a:spcBef>
                <a:spcPts val="3400"/>
              </a:spcBef>
              <a:defRPr sz="3455"/>
            </a:pPr>
            <a:r>
              <a:t>Fra 1880: sionistiske bosettings-/plantasjeprosjekter</a:t>
            </a:r>
          </a:p>
          <a:p>
            <a:pPr marL="219455" indent="-219455" defTabSz="438911">
              <a:spcBef>
                <a:spcPts val="3400"/>
              </a:spcBef>
              <a:defRPr sz="3455"/>
            </a:pPr>
            <a:r>
              <a:t>1896: Herzl: </a:t>
            </a:r>
            <a:r>
              <a:rPr>
                <a:latin typeface="Brill Italic"/>
                <a:ea typeface="Brill Italic"/>
                <a:cs typeface="Brill Italic"/>
                <a:sym typeface="Brill Italic"/>
              </a:rPr>
              <a:t>Der Judenstaat. Versuch einer modernen Lösung der Judenfrage</a:t>
            </a:r>
            <a:r>
              <a:t>. Reaksjon på antisemittisme i FR/DE</a:t>
            </a:r>
          </a:p>
          <a:p>
            <a:pPr marL="219455" indent="-219455" defTabSz="438911">
              <a:spcBef>
                <a:spcPts val="3400"/>
              </a:spcBef>
              <a:defRPr sz="3455"/>
            </a:pPr>
            <a:r>
              <a:t>1897: 1. Sionistisk kongress krever «et hjemsted for det jødiske folket i Palestina»</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Herzl: Der Judenstaat"/>
          <p:cNvSpPr txBox="1">
            <a:spLocks noGrp="1"/>
          </p:cNvSpPr>
          <p:nvPr>
            <p:ph type="title"/>
          </p:nvPr>
        </p:nvSpPr>
        <p:spPr>
          <a:prstGeom prst="rect">
            <a:avLst/>
          </a:prstGeom>
        </p:spPr>
        <p:txBody>
          <a:bodyPr/>
          <a:lstStyle/>
          <a:p>
            <a:r>
              <a:t>Herzl: </a:t>
            </a:r>
            <a:r>
              <a:rPr>
                <a:latin typeface="Brill Italic"/>
                <a:ea typeface="Brill Italic"/>
                <a:cs typeface="Brill Italic"/>
                <a:sym typeface="Brill Italic"/>
              </a:rPr>
              <a:t>Der Judenstaat</a:t>
            </a:r>
          </a:p>
        </p:txBody>
      </p:sp>
      <p:sp>
        <p:nvSpPr>
          <p:cNvPr id="229" name="«Vi er et folk, ett folk.—Vi har overalt forsøkt å gå opp i det folkefelleskapet som har omgitt oss, og bare bevare våre fedres tro. Det tillater man ikke. Forgjeves er vi trofaste og mange steder til og med overdrevne patrioter, […] — Vi er et folk—fien"/>
          <p:cNvSpPr txBox="1">
            <a:spLocks noGrp="1"/>
          </p:cNvSpPr>
          <p:nvPr>
            <p:ph type="body" idx="1"/>
          </p:nvPr>
        </p:nvSpPr>
        <p:spPr>
          <a:prstGeom prst="rect">
            <a:avLst/>
          </a:prstGeom>
        </p:spPr>
        <p:txBody>
          <a:bodyPr/>
          <a:lstStyle/>
          <a:p>
            <a:pPr marL="0" indent="0">
              <a:buSzTx/>
              <a:buNone/>
            </a:pPr>
            <a:r>
              <a:t>«Vi er et folk, </a:t>
            </a:r>
            <a:r>
              <a:rPr u="sng"/>
              <a:t>ett folk</a:t>
            </a:r>
            <a:r>
              <a:t>.—Vi har overalt forsøkt å gå opp i det folkefelleskapet som har omgitt oss, og bare bevare våre fedres tro. Det tillater man ikke. Forgjeves er vi trofaste og mange steder til og med overdrevne patrioter, […] — Vi er et folk—</a:t>
            </a:r>
            <a:r>
              <a:rPr u="sng"/>
              <a:t>fienden gjør oss til det</a:t>
            </a:r>
            <a:r>
              <a:t> uten vår vilje […] Man må gi oss </a:t>
            </a:r>
            <a:r>
              <a:rPr u="sng"/>
              <a:t>suvereniteten</a:t>
            </a:r>
            <a:r>
              <a:t> over et stykke av jordoverflaten som er </a:t>
            </a:r>
            <a:r>
              <a:rPr u="sng"/>
              <a:t>tilstrekkelig stort for våre folkebehov</a:t>
            </a:r>
            <a:r>
              <a:t>. Alt annet vil vi sørge for selv.»</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Herzl: Der Judenstaat"/>
          <p:cNvSpPr txBox="1">
            <a:spLocks noGrp="1"/>
          </p:cNvSpPr>
          <p:nvPr>
            <p:ph type="title"/>
          </p:nvPr>
        </p:nvSpPr>
        <p:spPr>
          <a:prstGeom prst="rect">
            <a:avLst/>
          </a:prstGeom>
        </p:spPr>
        <p:txBody>
          <a:bodyPr/>
          <a:lstStyle/>
          <a:p>
            <a:r>
              <a:t>Herzl: </a:t>
            </a:r>
            <a:r>
              <a:rPr>
                <a:latin typeface="Brill Italic"/>
                <a:ea typeface="Brill Italic"/>
                <a:cs typeface="Brill Italic"/>
                <a:sym typeface="Brill Italic"/>
              </a:rPr>
              <a:t>Der Judenstaat</a:t>
            </a:r>
          </a:p>
        </p:txBody>
      </p:sp>
      <p:sp>
        <p:nvSpPr>
          <p:cNvPr id="234" name="«Regjeringene i de landene som er hjemsøkt av antisemittisme, er levende interessert i å skaffe oss suverenitet. […]…"/>
          <p:cNvSpPr txBox="1">
            <a:spLocks noGrp="1"/>
          </p:cNvSpPr>
          <p:nvPr>
            <p:ph type="body" idx="1"/>
          </p:nvPr>
        </p:nvSpPr>
        <p:spPr>
          <a:prstGeom prst="rect">
            <a:avLst/>
          </a:prstGeom>
        </p:spPr>
        <p:txBody>
          <a:bodyPr/>
          <a:lstStyle/>
          <a:p>
            <a:pPr marL="0" indent="0">
              <a:buSzTx/>
              <a:buNone/>
            </a:pPr>
            <a:r>
              <a:t>«Regjeringene i de landene som er hjemsøkt av antisemittisme, er levende interessert i å skaffe oss suverenitet. […]</a:t>
            </a:r>
          </a:p>
          <a:p>
            <a:pPr marL="0" indent="0">
              <a:buSzTx/>
              <a:buNone/>
            </a:pPr>
            <a:r>
              <a:t>Hvis Hans Majestet Sultanen ville </a:t>
            </a:r>
            <a:r>
              <a:rPr u="sng"/>
              <a:t>gi oss</a:t>
            </a:r>
            <a:r>
              <a:t> Palestina, kunne vi tilby å ordne opp i hele Tyrkias økonomi. For Europa ville vi i Palestina utgjøre et stykke av bolverket mot Asia, vi ville ta oss av </a:t>
            </a:r>
            <a:r>
              <a:rPr u="sng"/>
              <a:t>kulturens forposttjeneste mot barbariet</a:t>
            </a:r>
            <a:r>
              <a:t>.»</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Sionisme: jødisk nasjonalisme"/>
          <p:cNvSpPr txBox="1">
            <a:spLocks noGrp="1"/>
          </p:cNvSpPr>
          <p:nvPr>
            <p:ph type="title"/>
          </p:nvPr>
        </p:nvSpPr>
        <p:spPr>
          <a:xfrm>
            <a:off x="996015" y="203200"/>
            <a:ext cx="11012770" cy="2540000"/>
          </a:xfrm>
          <a:prstGeom prst="rect">
            <a:avLst/>
          </a:prstGeom>
        </p:spPr>
        <p:txBody>
          <a:bodyPr/>
          <a:lstStyle/>
          <a:p>
            <a:r>
              <a:t>Sionisme: jødisk nasjonalisme</a:t>
            </a:r>
          </a:p>
        </p:txBody>
      </p:sp>
      <p:sp>
        <p:nvSpPr>
          <p:cNvPr id="239" name="Kontekst:…"/>
          <p:cNvSpPr txBox="1">
            <a:spLocks noGrp="1"/>
          </p:cNvSpPr>
          <p:nvPr>
            <p:ph type="body" sz="half" idx="1"/>
          </p:nvPr>
        </p:nvSpPr>
        <p:spPr>
          <a:xfrm>
            <a:off x="869416" y="2768600"/>
            <a:ext cx="5329818" cy="6498498"/>
          </a:xfrm>
          <a:prstGeom prst="rect">
            <a:avLst/>
          </a:prstGeom>
        </p:spPr>
        <p:txBody>
          <a:bodyPr anchor="t"/>
          <a:lstStyle/>
          <a:p>
            <a:r>
              <a:t>Kontekst:</a:t>
            </a:r>
          </a:p>
          <a:p>
            <a:pPr marL="800100" lvl="1" indent="-228600">
              <a:buSzPct val="100000"/>
            </a:pPr>
            <a:r>
              <a:t>høy-nasjonalisme</a:t>
            </a:r>
          </a:p>
          <a:p>
            <a:pPr marL="800100" lvl="1" indent="-228600">
              <a:buSzPct val="100000"/>
            </a:pPr>
            <a:r>
              <a:t>høy-imperialisme</a:t>
            </a:r>
          </a:p>
          <a:p>
            <a:pPr marL="800100" lvl="1" indent="-228600">
              <a:buSzPct val="100000"/>
            </a:pPr>
            <a:r>
              <a:t>kolonisering</a:t>
            </a:r>
          </a:p>
          <a:p>
            <a:pPr marL="800100" lvl="1" indent="-228600">
              <a:buSzPct val="100000"/>
            </a:pPr>
            <a:r>
              <a:t>massiv, makeløs europeisk utvandring</a:t>
            </a:r>
          </a:p>
        </p:txBody>
      </p:sp>
      <p:sp>
        <p:nvSpPr>
          <p:cNvPr id="240" name="mao: ‹naturlig›…"/>
          <p:cNvSpPr txBox="1"/>
          <p:nvPr/>
        </p:nvSpPr>
        <p:spPr>
          <a:xfrm>
            <a:off x="6590661" y="2768600"/>
            <a:ext cx="5544723" cy="6498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marL="228600" indent="-228600" algn="l">
              <a:spcBef>
                <a:spcPts val="3600"/>
              </a:spcBef>
              <a:buSzPct val="100000"/>
              <a:buChar char="•"/>
              <a:defRPr sz="3600">
                <a:solidFill>
                  <a:srgbClr val="51504D"/>
                </a:solidFill>
                <a:latin typeface="Brill Roman"/>
                <a:ea typeface="Brill Roman"/>
                <a:cs typeface="Brill Roman"/>
                <a:sym typeface="Brill Roman"/>
              </a:defRPr>
            </a:pPr>
            <a:r>
              <a:t>mao: ‹naturlig›</a:t>
            </a:r>
          </a:p>
          <a:p>
            <a:pPr marL="800100" lvl="1" indent="-228600" algn="l">
              <a:spcBef>
                <a:spcPts val="3600"/>
              </a:spcBef>
              <a:buSzPct val="100000"/>
              <a:buChar char="•"/>
              <a:defRPr sz="3600">
                <a:solidFill>
                  <a:srgbClr val="51504D"/>
                </a:solidFill>
                <a:latin typeface="Brill Roman"/>
                <a:ea typeface="Brill Roman"/>
                <a:cs typeface="Brill Roman"/>
                <a:sym typeface="Brill Roman"/>
              </a:defRPr>
            </a:pPr>
            <a:r>
              <a:t>å tenke seg som «et folk»</a:t>
            </a:r>
          </a:p>
          <a:p>
            <a:pPr marL="800100" lvl="1" indent="-228600" algn="l">
              <a:spcBef>
                <a:spcPts val="3600"/>
              </a:spcBef>
              <a:buSzPct val="100000"/>
              <a:buChar char="•"/>
              <a:defRPr sz="3600">
                <a:solidFill>
                  <a:srgbClr val="51504D"/>
                </a:solidFill>
                <a:latin typeface="Brill Roman"/>
                <a:ea typeface="Brill Roman"/>
                <a:cs typeface="Brill Roman"/>
                <a:sym typeface="Brill Roman"/>
              </a:defRPr>
            </a:pPr>
            <a:r>
              <a:t>å utvandre til et sted som lovet bedre kår</a:t>
            </a:r>
          </a:p>
          <a:p>
            <a:pPr marL="800100" lvl="1" indent="-228600" algn="l">
              <a:spcBef>
                <a:spcPts val="3600"/>
              </a:spcBef>
              <a:buSzPct val="100000"/>
              <a:buChar char="•"/>
              <a:defRPr sz="3600">
                <a:solidFill>
                  <a:srgbClr val="51504D"/>
                </a:solidFill>
                <a:latin typeface="Brill Roman"/>
                <a:ea typeface="Brill Roman"/>
                <a:cs typeface="Brill Roman"/>
                <a:sym typeface="Brill Roman"/>
              </a:defRPr>
            </a:pPr>
            <a:r>
              <a:t>å se seg selv som bærer av en sivilisatorisk misjon</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 name="Image" descr="Image"/>
          <p:cNvPicPr>
            <a:picLocks noChangeAspect="1"/>
          </p:cNvPicPr>
          <p:nvPr/>
        </p:nvPicPr>
        <p:blipFill>
          <a:blip r:embed="rId3"/>
          <a:stretch>
            <a:fillRect/>
          </a:stretch>
        </p:blipFill>
        <p:spPr>
          <a:xfrm>
            <a:off x="8749755" y="4311808"/>
            <a:ext cx="4154325" cy="5350978"/>
          </a:xfrm>
          <a:prstGeom prst="rect">
            <a:avLst/>
          </a:prstGeom>
          <a:ln w="12700">
            <a:miter lim="400000"/>
          </a:ln>
        </p:spPr>
      </p:pic>
      <p:sp>
        <p:nvSpPr>
          <p:cNvPr id="245" name="1. ʿalīyah | עלייה"/>
          <p:cNvSpPr txBox="1">
            <a:spLocks noGrp="1"/>
          </p:cNvSpPr>
          <p:nvPr>
            <p:ph type="title"/>
          </p:nvPr>
        </p:nvSpPr>
        <p:spPr>
          <a:prstGeom prst="rect">
            <a:avLst/>
          </a:prstGeom>
        </p:spPr>
        <p:txBody>
          <a:bodyPr/>
          <a:lstStyle/>
          <a:p>
            <a:r>
              <a:t>1. </a:t>
            </a:r>
            <a:r>
              <a:rPr>
                <a:latin typeface="Brill Italic"/>
                <a:ea typeface="Brill Italic"/>
                <a:cs typeface="Brill Italic"/>
                <a:sym typeface="Brill Italic"/>
              </a:rPr>
              <a:t>ʿalīyah</a:t>
            </a:r>
            <a:r>
              <a:t> | </a:t>
            </a:r>
            <a:r>
              <a:rPr sz="5800"/>
              <a:t>עלייה</a:t>
            </a:r>
          </a:p>
        </p:txBody>
      </p:sp>
      <p:sp>
        <p:nvSpPr>
          <p:cNvPr id="246" name="1882: første sionistiske bosettning (Rīshōn LeZīōn = «Første i Sion») av oppr. 10 jøder fra Ukraine. Ingen erfaring med jordbruk; overlevde bare etter at bankier Baron de Rothschild (London) ga støtte for etablering av plantasjer (etter algerisk modell: "/>
          <p:cNvSpPr txBox="1">
            <a:spLocks noGrp="1"/>
          </p:cNvSpPr>
          <p:nvPr>
            <p:ph type="body" idx="1"/>
          </p:nvPr>
        </p:nvSpPr>
        <p:spPr>
          <a:xfrm>
            <a:off x="579800" y="2241868"/>
            <a:ext cx="9022873" cy="5740403"/>
          </a:xfrm>
          <a:prstGeom prst="rect">
            <a:avLst/>
          </a:prstGeom>
        </p:spPr>
        <p:txBody>
          <a:bodyPr/>
          <a:lstStyle/>
          <a:p>
            <a:pPr marL="201168" indent="-201168" defTabSz="402336">
              <a:spcBef>
                <a:spcPts val="3100"/>
              </a:spcBef>
              <a:defRPr sz="3100"/>
            </a:pPr>
            <a:r>
              <a:t>1882: første sionistiske bosetning (Rīshōn LeZīōn = «Første i Sion») av oppr. 10 jøder fra Ukraina. Ingen erfaring med jordbruk; overlevde bare etter at bankier Baron de Rothschild (London) ga støtte for etablering av plantasjer (etter algerisk modell: arabere som plantasjearbeidere)</a:t>
            </a:r>
          </a:p>
          <a:p>
            <a:pPr marL="201168" indent="-201168" defTabSz="402336">
              <a:spcBef>
                <a:spcPts val="3100"/>
              </a:spcBef>
              <a:defRPr sz="3100"/>
            </a:pPr>
            <a:r>
              <a:t>1882-1903: 1. </a:t>
            </a:r>
            <a:r>
              <a:rPr>
                <a:latin typeface="Brill Italic"/>
                <a:ea typeface="Brill Italic"/>
                <a:cs typeface="Brill Italic"/>
                <a:sym typeface="Brill Italic"/>
              </a:rPr>
              <a:t>ʿalīyah</a:t>
            </a:r>
            <a:r>
              <a:t> («oppgang»: innvandring):              flyktet fra pogromer i Det russiske riket;                        bosatte seg i Yāfā, Jerusalem, Ḥaifā</a:t>
            </a:r>
          </a:p>
          <a:p>
            <a:pPr marL="201168" indent="-201168" defTabSz="402336">
              <a:spcBef>
                <a:spcPts val="3100"/>
              </a:spcBef>
              <a:defRPr sz="3100"/>
            </a:pPr>
            <a:r>
              <a:t>ca. 35000 innvandrere (spes. fra RU/RO)</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0" name="Image" descr="Image"/>
          <p:cNvPicPr>
            <a:picLocks noChangeAspect="1"/>
          </p:cNvPicPr>
          <p:nvPr/>
        </p:nvPicPr>
        <p:blipFill>
          <a:blip r:embed="rId3"/>
          <a:srcRect t="39836"/>
          <a:stretch>
            <a:fillRect/>
          </a:stretch>
        </p:blipFill>
        <p:spPr>
          <a:xfrm>
            <a:off x="7943236" y="5182892"/>
            <a:ext cx="5469302" cy="4933972"/>
          </a:xfrm>
          <a:prstGeom prst="rect">
            <a:avLst/>
          </a:prstGeom>
          <a:ln w="12700">
            <a:miter lim="400000"/>
          </a:ln>
        </p:spPr>
      </p:pic>
      <p:sp>
        <p:nvSpPr>
          <p:cNvPr id="251" name="før og etter 1. VK (kontekst spes.: russ. revolusjon 1905, 1917 → borgerkrig)…"/>
          <p:cNvSpPr txBox="1">
            <a:spLocks noGrp="1"/>
          </p:cNvSpPr>
          <p:nvPr>
            <p:ph type="body" sz="half" idx="1"/>
          </p:nvPr>
        </p:nvSpPr>
        <p:spPr>
          <a:xfrm>
            <a:off x="512434" y="2768600"/>
            <a:ext cx="10657217" cy="3419422"/>
          </a:xfrm>
          <a:prstGeom prst="rect">
            <a:avLst/>
          </a:prstGeom>
        </p:spPr>
        <p:txBody>
          <a:bodyPr/>
          <a:lstStyle/>
          <a:p>
            <a:pPr marL="185165" indent="-185165" defTabSz="370331">
              <a:spcBef>
                <a:spcPts val="1200"/>
              </a:spcBef>
              <a:defRPr sz="2900"/>
            </a:pPr>
            <a:r>
              <a:t>før og etter 1. VK (kontekst spes.: russ. revolusjon 1905, 1917 → borgerkrig)</a:t>
            </a:r>
          </a:p>
          <a:p>
            <a:pPr marL="185165" indent="-185165" defTabSz="370331">
              <a:spcBef>
                <a:spcPts val="1200"/>
              </a:spcBef>
              <a:defRPr sz="2900"/>
            </a:pPr>
            <a:r>
              <a:t>40000 + 40000 = 80000, fra RU &amp; Østeuropa</a:t>
            </a:r>
          </a:p>
          <a:p>
            <a:pPr marL="185165" indent="-185165" defTabSz="370331">
              <a:spcBef>
                <a:spcPts val="1200"/>
              </a:spcBef>
              <a:defRPr sz="2900"/>
            </a:pPr>
            <a:r>
              <a:t>sosialistiske &amp; sosialromantiske idéer</a:t>
            </a:r>
          </a:p>
          <a:p>
            <a:pPr marL="648080" lvl="1" indent="-185165" defTabSz="370331">
              <a:spcBef>
                <a:spcPts val="900"/>
              </a:spcBef>
              <a:buSzPct val="100000"/>
              <a:defRPr sz="2900"/>
            </a:pPr>
            <a:r>
              <a:t>kollektivbosettninger: kībbutzīm (fra 1910) &amp; mōshavīm (fra 1921) → separasjon av jød. og arab. økonomi</a:t>
            </a:r>
          </a:p>
          <a:p>
            <a:pPr marL="648080" lvl="1" indent="-185165" defTabSz="370331">
              <a:spcBef>
                <a:spcPts val="900"/>
              </a:spcBef>
              <a:buSzPct val="100000"/>
              <a:defRPr sz="2900"/>
            </a:pPr>
            <a:r>
              <a:t>hebraisk gjenskapt som talemål</a:t>
            </a:r>
          </a:p>
        </p:txBody>
      </p:sp>
      <p:sp>
        <p:nvSpPr>
          <p:cNvPr id="252" name="“Labour Zionism”:…"/>
          <p:cNvSpPr txBox="1"/>
          <p:nvPr/>
        </p:nvSpPr>
        <p:spPr>
          <a:xfrm>
            <a:off x="512434" y="5787814"/>
            <a:ext cx="7488988" cy="34194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marL="162946" indent="-162946" algn="l" defTabSz="325892">
              <a:spcBef>
                <a:spcPts val="2400"/>
              </a:spcBef>
              <a:buSzPct val="100000"/>
              <a:buChar char="•"/>
              <a:defRPr sz="2475">
                <a:solidFill>
                  <a:srgbClr val="51504D"/>
                </a:solidFill>
                <a:latin typeface="Brill Roman"/>
                <a:ea typeface="Brill Roman"/>
                <a:cs typeface="Brill Roman"/>
                <a:sym typeface="Brill Roman"/>
              </a:defRPr>
            </a:pPr>
            <a:endParaRPr/>
          </a:p>
          <a:p>
            <a:pPr marL="162946" indent="-162946" algn="l" defTabSz="325892">
              <a:spcBef>
                <a:spcPts val="900"/>
              </a:spcBef>
              <a:buSzPct val="100000"/>
              <a:buChar char="•"/>
              <a:defRPr sz="2475">
                <a:solidFill>
                  <a:srgbClr val="51504D"/>
                </a:solidFill>
                <a:latin typeface="Brill Roman"/>
                <a:ea typeface="Brill Roman"/>
                <a:cs typeface="Brill Roman"/>
                <a:sym typeface="Brill Roman"/>
              </a:defRPr>
            </a:pPr>
            <a:r>
              <a:t>“Labour Zionism”:</a:t>
            </a:r>
          </a:p>
          <a:p>
            <a:pPr marL="570311" lvl="1" indent="-162946" algn="l" defTabSz="325892">
              <a:spcBef>
                <a:spcPts val="700"/>
              </a:spcBef>
              <a:buSzPct val="100000"/>
              <a:buChar char="•"/>
              <a:defRPr sz="2475">
                <a:solidFill>
                  <a:srgbClr val="51504D"/>
                </a:solidFill>
                <a:latin typeface="Brill Roman"/>
                <a:ea typeface="Brill Roman"/>
                <a:cs typeface="Brill Roman"/>
                <a:sym typeface="Brill Roman"/>
              </a:defRPr>
            </a:pPr>
            <a:r>
              <a:t>«erobring av landet!» (systematisk oppkjøp av land)</a:t>
            </a:r>
          </a:p>
          <a:p>
            <a:pPr marL="570311" lvl="1" indent="-162946" algn="l" defTabSz="325892">
              <a:spcBef>
                <a:spcPts val="700"/>
              </a:spcBef>
              <a:buSzPct val="100000"/>
              <a:buChar char="•"/>
              <a:defRPr sz="2475">
                <a:solidFill>
                  <a:srgbClr val="51504D"/>
                </a:solidFill>
                <a:latin typeface="Brill Roman"/>
                <a:ea typeface="Brill Roman"/>
                <a:cs typeface="Brill Roman"/>
                <a:sym typeface="Brill Roman"/>
              </a:defRPr>
            </a:pPr>
            <a:r>
              <a:t>«erobring av arbeidet!» (arabiske arbeidere erstattes av jødiske) </a:t>
            </a:r>
          </a:p>
          <a:p>
            <a:pPr marL="570311" lvl="1" indent="-162946" algn="l" defTabSz="325892">
              <a:spcBef>
                <a:spcPts val="700"/>
              </a:spcBef>
              <a:buSzPct val="100000"/>
              <a:buChar char="•"/>
              <a:defRPr sz="2475">
                <a:solidFill>
                  <a:srgbClr val="51504D"/>
                </a:solidFill>
                <a:latin typeface="Brill Roman"/>
                <a:ea typeface="Brill Roman"/>
                <a:cs typeface="Brill Roman"/>
                <a:sym typeface="Brill Roman"/>
              </a:defRPr>
            </a:pPr>
            <a:r>
              <a:t>«negasjon av eksil!»: bli en ‹riktig› nasjon: vi kan alt, inkl. manuelt arbeid, jordbruk: «Pioner» (חלוץ) som helt</a:t>
            </a:r>
          </a:p>
        </p:txBody>
      </p:sp>
      <p:sp>
        <p:nvSpPr>
          <p:cNvPr id="253" name="2. &amp; 3. ʿalīyah 1904-23:…"/>
          <p:cNvSpPr txBox="1">
            <a:spLocks noGrp="1"/>
          </p:cNvSpPr>
          <p:nvPr>
            <p:ph type="title"/>
          </p:nvPr>
        </p:nvSpPr>
        <p:spPr>
          <a:xfrm>
            <a:off x="687030" y="203200"/>
            <a:ext cx="11630740" cy="2540000"/>
          </a:xfrm>
          <a:prstGeom prst="rect">
            <a:avLst/>
          </a:prstGeom>
        </p:spPr>
        <p:txBody>
          <a:bodyPr/>
          <a:lstStyle/>
          <a:p>
            <a:pPr defTabSz="361188">
              <a:defRPr sz="5600"/>
            </a:pPr>
            <a:r>
              <a:t>2. &amp; 3. </a:t>
            </a:r>
            <a:r>
              <a:rPr>
                <a:latin typeface="Brill Italic"/>
                <a:ea typeface="Brill Italic"/>
                <a:cs typeface="Brill Italic"/>
                <a:sym typeface="Brill Italic"/>
              </a:rPr>
              <a:t>ʿalīyah</a:t>
            </a:r>
            <a:r>
              <a:t> 1904-23:</a:t>
            </a:r>
          </a:p>
          <a:p>
            <a:pPr defTabSz="361188">
              <a:defRPr sz="5600"/>
            </a:pPr>
            <a:r>
              <a:t>“Labour Zionism” | ציונות סוציאליסטית</a:t>
            </a:r>
          </a:p>
        </p:txBody>
      </p:sp>
      <p:sp>
        <p:nvSpPr>
          <p:cNvPr id="254" name="חלוצים →"/>
          <p:cNvSpPr txBox="1"/>
          <p:nvPr/>
        </p:nvSpPr>
        <p:spPr>
          <a:xfrm>
            <a:off x="5846727" y="9155959"/>
            <a:ext cx="2018703" cy="4867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lvl="1" indent="411480" algn="l" defTabSz="329184">
              <a:spcBef>
                <a:spcPts val="800"/>
              </a:spcBef>
              <a:defRPr sz="2500">
                <a:solidFill>
                  <a:srgbClr val="51504D"/>
                </a:solidFill>
                <a:latin typeface="Brill Roman"/>
                <a:ea typeface="Brill Roman"/>
                <a:cs typeface="Brill Roman"/>
                <a:sym typeface="Brill Roman"/>
              </a:defRPr>
            </a:pPr>
            <a:r>
              <a:t> חלוצים →</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brit. mandatsperiode…"/>
          <p:cNvSpPr txBox="1">
            <a:spLocks noGrp="1"/>
          </p:cNvSpPr>
          <p:nvPr>
            <p:ph type="body" sz="half" idx="1"/>
          </p:nvPr>
        </p:nvSpPr>
        <p:spPr>
          <a:xfrm>
            <a:off x="6223820" y="4498104"/>
            <a:ext cx="5984882" cy="5240839"/>
          </a:xfrm>
          <a:prstGeom prst="rect">
            <a:avLst/>
          </a:prstGeom>
        </p:spPr>
        <p:txBody>
          <a:bodyPr/>
          <a:lstStyle/>
          <a:p>
            <a:pPr>
              <a:lnSpc>
                <a:spcPct val="80000"/>
              </a:lnSpc>
              <a:spcBef>
                <a:spcPts val="1500"/>
              </a:spcBef>
            </a:pPr>
            <a:r>
              <a:t>brit. mandatsperiode</a:t>
            </a:r>
          </a:p>
          <a:p>
            <a:pPr>
              <a:lnSpc>
                <a:spcPct val="80000"/>
              </a:lnSpc>
              <a:spcBef>
                <a:spcPts val="1500"/>
              </a:spcBef>
            </a:pPr>
            <a:r>
              <a:t>82000 + 250000, fra Øst- og Sentraleuropa. → 1939: 460000 jødiske innbyggere i PS</a:t>
            </a:r>
          </a:p>
          <a:p>
            <a:pPr>
              <a:lnSpc>
                <a:spcPct val="80000"/>
              </a:lnSpc>
              <a:spcBef>
                <a:spcPts val="1500"/>
              </a:spcBef>
            </a:pPr>
            <a:r>
              <a:t>middelklasse, borgerskap, intellektuelle…</a:t>
            </a:r>
          </a:p>
          <a:p>
            <a:pPr marL="800100" lvl="1" indent="-228600">
              <a:lnSpc>
                <a:spcPct val="80000"/>
              </a:lnSpc>
              <a:spcBef>
                <a:spcPts val="1500"/>
              </a:spcBef>
              <a:buSzPct val="100000"/>
            </a:pPr>
            <a:r>
              <a:t>anti-sosialistisk</a:t>
            </a:r>
          </a:p>
          <a:p>
            <a:pPr marL="800100" lvl="1" indent="-228600">
              <a:lnSpc>
                <a:spcPct val="80000"/>
              </a:lnSpc>
              <a:spcBef>
                <a:spcPts val="1500"/>
              </a:spcBef>
              <a:buSzPct val="100000"/>
            </a:pPr>
            <a:r>
              <a:t>basis for senere Līkūd </a:t>
            </a:r>
          </a:p>
        </p:txBody>
      </p:sp>
      <p:sp>
        <p:nvSpPr>
          <p:cNvPr id="259" name="4. &amp; 5. ʿalīyah 1924-39:…"/>
          <p:cNvSpPr txBox="1">
            <a:spLocks noGrp="1"/>
          </p:cNvSpPr>
          <p:nvPr>
            <p:ph type="title"/>
          </p:nvPr>
        </p:nvSpPr>
        <p:spPr>
          <a:xfrm>
            <a:off x="264231" y="203200"/>
            <a:ext cx="12476338" cy="2540000"/>
          </a:xfrm>
          <a:prstGeom prst="rect">
            <a:avLst/>
          </a:prstGeom>
        </p:spPr>
        <p:txBody>
          <a:bodyPr/>
          <a:lstStyle/>
          <a:p>
            <a:pPr defTabSz="361188">
              <a:defRPr sz="5600"/>
            </a:pPr>
            <a:r>
              <a:t>4. &amp; 5. </a:t>
            </a:r>
            <a:r>
              <a:rPr>
                <a:latin typeface="Brill Italic"/>
                <a:ea typeface="Brill Italic"/>
                <a:cs typeface="Brill Italic"/>
                <a:sym typeface="Brill Italic"/>
              </a:rPr>
              <a:t>ʿalīyah</a:t>
            </a:r>
            <a:r>
              <a:t> 1924-39:</a:t>
            </a:r>
          </a:p>
          <a:p>
            <a:pPr defTabSz="361188">
              <a:defRPr sz="5600"/>
            </a:pPr>
            <a:r>
              <a:t>“Revisionist Zionism” | ציונות רוויזיוניסטית</a:t>
            </a:r>
          </a:p>
        </p:txBody>
      </p:sp>
      <p:pic>
        <p:nvPicPr>
          <p:cNvPr id="260" name="Image" descr="Image"/>
          <p:cNvPicPr>
            <a:picLocks noChangeAspect="1"/>
          </p:cNvPicPr>
          <p:nvPr/>
        </p:nvPicPr>
        <p:blipFill>
          <a:blip r:embed="rId3"/>
          <a:srcRect t="42167" r="36041" b="6353"/>
          <a:stretch>
            <a:fillRect/>
          </a:stretch>
        </p:blipFill>
        <p:spPr>
          <a:xfrm>
            <a:off x="7706824" y="2447625"/>
            <a:ext cx="4913353" cy="1977359"/>
          </a:xfrm>
          <a:prstGeom prst="rect">
            <a:avLst/>
          </a:prstGeom>
          <a:ln w="12700">
            <a:miter lim="400000"/>
          </a:ln>
        </p:spPr>
      </p:pic>
      <p:pic>
        <p:nvPicPr>
          <p:cNvPr id="261" name="Image" descr="Image"/>
          <p:cNvPicPr>
            <a:picLocks noChangeAspect="1"/>
          </p:cNvPicPr>
          <p:nvPr/>
        </p:nvPicPr>
        <p:blipFill>
          <a:blip r:embed="rId4"/>
          <a:stretch>
            <a:fillRect/>
          </a:stretch>
        </p:blipFill>
        <p:spPr>
          <a:xfrm>
            <a:off x="430385" y="2276586"/>
            <a:ext cx="5588002" cy="8775701"/>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PS motstand → PS nasjonalisme"/>
          <p:cNvSpPr txBox="1">
            <a:spLocks noGrp="1"/>
          </p:cNvSpPr>
          <p:nvPr>
            <p:ph type="title"/>
          </p:nvPr>
        </p:nvSpPr>
        <p:spPr>
          <a:xfrm>
            <a:off x="3471852" y="203200"/>
            <a:ext cx="6061095" cy="2540000"/>
          </a:xfrm>
          <a:prstGeom prst="rect">
            <a:avLst/>
          </a:prstGeom>
        </p:spPr>
        <p:txBody>
          <a:bodyPr/>
          <a:lstStyle/>
          <a:p>
            <a:r>
              <a:t>PS motstand → PS nasjonalisme</a:t>
            </a:r>
          </a:p>
        </p:txBody>
      </p:sp>
      <p:sp>
        <p:nvSpPr>
          <p:cNvPr id="266" name="Økt jødisk innvandring siden 1924 → økt arab. motstand…"/>
          <p:cNvSpPr txBox="1">
            <a:spLocks noGrp="1"/>
          </p:cNvSpPr>
          <p:nvPr>
            <p:ph type="body" idx="1"/>
          </p:nvPr>
        </p:nvSpPr>
        <p:spPr>
          <a:xfrm>
            <a:off x="1270000" y="2768600"/>
            <a:ext cx="11225808" cy="5740400"/>
          </a:xfrm>
          <a:prstGeom prst="rect">
            <a:avLst/>
          </a:prstGeom>
        </p:spPr>
        <p:txBody>
          <a:bodyPr/>
          <a:lstStyle/>
          <a:p>
            <a:r>
              <a:t>Økt jødisk innvandring siden 1924 → økt arab. motstand</a:t>
            </a:r>
          </a:p>
          <a:p>
            <a:r>
              <a:t>Mandatsgrenser avskjærer PS fra SY/LB</a:t>
            </a:r>
          </a:p>
          <a:p>
            <a:r>
              <a:t>Palestinsk nasjonalisme som ‹naturlig› reaksjon</a:t>
            </a:r>
          </a:p>
          <a:p>
            <a:r>
              <a:t>Mens sionistene er bedre organisert og drar fordel av mandatet, stiller palestinere seg avvisende: opprør</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Det store arabiske opprøret» 1936-39 ثورة فلسطين الكبرى"/>
          <p:cNvSpPr txBox="1">
            <a:spLocks noGrp="1"/>
          </p:cNvSpPr>
          <p:nvPr>
            <p:ph type="title"/>
          </p:nvPr>
        </p:nvSpPr>
        <p:spPr>
          <a:xfrm>
            <a:off x="1498600" y="203200"/>
            <a:ext cx="10007600" cy="2540000"/>
          </a:xfrm>
          <a:prstGeom prst="rect">
            <a:avLst/>
          </a:prstGeom>
        </p:spPr>
        <p:txBody>
          <a:bodyPr/>
          <a:lstStyle/>
          <a:p>
            <a:pPr defTabSz="366125">
              <a:defRPr sz="5733"/>
            </a:pPr>
            <a:r>
              <a:t>«Det store arabiske opprøret» 1936-39 </a:t>
            </a:r>
            <a:r>
              <a:rPr>
                <a:latin typeface="Amiri"/>
                <a:ea typeface="Amiri"/>
                <a:cs typeface="Amiri"/>
                <a:sym typeface="Amiri"/>
              </a:rPr>
              <a:t>ثورة فلسطين الكبرى</a:t>
            </a:r>
          </a:p>
        </p:txBody>
      </p:sp>
      <p:sp>
        <p:nvSpPr>
          <p:cNvPr id="271" name="Økt jød. innvandring &amp; «erobring av land og arbeid» rammer pal. bønder → 1931 flertall ikke levedyktig…"/>
          <p:cNvSpPr txBox="1">
            <a:spLocks noGrp="1"/>
          </p:cNvSpPr>
          <p:nvPr>
            <p:ph type="body" sz="half" idx="1"/>
          </p:nvPr>
        </p:nvSpPr>
        <p:spPr>
          <a:xfrm>
            <a:off x="1270000" y="2645502"/>
            <a:ext cx="10464800" cy="2448831"/>
          </a:xfrm>
          <a:prstGeom prst="rect">
            <a:avLst/>
          </a:prstGeom>
        </p:spPr>
        <p:txBody>
          <a:bodyPr/>
          <a:lstStyle/>
          <a:p>
            <a:r>
              <a:t>Økt jød. innvandring &amp; «erobring av land og arbeid» rammer pal. bønder → 1931 flertall ikke levedyktig</a:t>
            </a:r>
          </a:p>
          <a:p>
            <a:r>
              <a:t>→ 1936-39 «det store» arab. opprør. Britene slår hardt ned.</a:t>
            </a:r>
          </a:p>
        </p:txBody>
      </p:sp>
      <p:pic>
        <p:nvPicPr>
          <p:cNvPr id="272" name="Image" descr="Image"/>
          <p:cNvPicPr>
            <a:picLocks noChangeAspect="1"/>
          </p:cNvPicPr>
          <p:nvPr/>
        </p:nvPicPr>
        <p:blipFill>
          <a:blip r:embed="rId3"/>
          <a:stretch>
            <a:fillRect/>
          </a:stretch>
        </p:blipFill>
        <p:spPr>
          <a:xfrm>
            <a:off x="4800934" y="5154941"/>
            <a:ext cx="8203866" cy="4614078"/>
          </a:xfrm>
          <a:prstGeom prst="rect">
            <a:avLst/>
          </a:prstGeom>
          <a:ln w="12700">
            <a:miter lim="400000"/>
          </a:ln>
        </p:spPr>
      </p:pic>
      <p:sp>
        <p:nvSpPr>
          <p:cNvPr id="273" name="→ svekker palestinere militært (brit. beslaglegger våpen), og økon.-pol. (eliter flukter/forvist)"/>
          <p:cNvSpPr txBox="1"/>
          <p:nvPr/>
        </p:nvSpPr>
        <p:spPr>
          <a:xfrm>
            <a:off x="1270000" y="5356986"/>
            <a:ext cx="3462135" cy="44385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marL="228600" indent="-228600" algn="l">
              <a:spcBef>
                <a:spcPts val="3600"/>
              </a:spcBef>
              <a:buSzPct val="100000"/>
              <a:buChar char="•"/>
              <a:defRPr sz="3600">
                <a:solidFill>
                  <a:srgbClr val="51504D"/>
                </a:solidFill>
                <a:latin typeface="Brill Roman"/>
                <a:ea typeface="Brill Roman"/>
                <a:cs typeface="Brill Roman"/>
                <a:sym typeface="Brill Roman"/>
              </a:defRPr>
            </a:lvl1pPr>
          </a:lstStyle>
          <a:p>
            <a:r>
              <a:t>→ svekker palestinere militært (brit. beslaglegger våpen), og økon.-pol. (eliter flukter/forvist)</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Britisk respons: frem og tilbake"/>
          <p:cNvSpPr txBox="1">
            <a:spLocks noGrp="1"/>
          </p:cNvSpPr>
          <p:nvPr>
            <p:ph type="title"/>
          </p:nvPr>
        </p:nvSpPr>
        <p:spPr>
          <a:xfrm>
            <a:off x="3073222" y="203200"/>
            <a:ext cx="6858356" cy="2540000"/>
          </a:xfrm>
          <a:prstGeom prst="rect">
            <a:avLst/>
          </a:prstGeom>
        </p:spPr>
        <p:txBody>
          <a:bodyPr/>
          <a:lstStyle/>
          <a:p>
            <a:r>
              <a:t>Britisk respons: frem og tilbake</a:t>
            </a:r>
          </a:p>
        </p:txBody>
      </p:sp>
      <p:sp>
        <p:nvSpPr>
          <p:cNvPr id="278" name="1937: Peel-kommisjon foreslår deling…"/>
          <p:cNvSpPr txBox="1">
            <a:spLocks noGrp="1"/>
          </p:cNvSpPr>
          <p:nvPr>
            <p:ph type="body" idx="1"/>
          </p:nvPr>
        </p:nvSpPr>
        <p:spPr>
          <a:xfrm>
            <a:off x="307353" y="2768600"/>
            <a:ext cx="9418223" cy="5740400"/>
          </a:xfrm>
          <a:prstGeom prst="rect">
            <a:avLst/>
          </a:prstGeom>
        </p:spPr>
        <p:txBody>
          <a:bodyPr/>
          <a:lstStyle/>
          <a:p>
            <a:pPr marL="219454" indent="-219454" defTabSz="438911">
              <a:spcBef>
                <a:spcPts val="3400"/>
              </a:spcBef>
              <a:defRPr sz="3400"/>
            </a:pPr>
            <a:r>
              <a:t>1937: Peel-kommisjon foreslår deling</a:t>
            </a:r>
          </a:p>
          <a:p>
            <a:pPr marL="219454" indent="-219454" defTabSz="438911">
              <a:spcBef>
                <a:spcPts val="3400"/>
              </a:spcBef>
              <a:defRPr sz="3400"/>
            </a:pPr>
            <a:r>
              <a:t>1939: Hvitboka foreslår felles stat 1949 (⅓ jøder) (→ begrenser innvandring &amp; kjøp av land)</a:t>
            </a:r>
          </a:p>
          <a:p>
            <a:pPr marL="219454" indent="-219454" defTabSz="438911">
              <a:spcBef>
                <a:spcPts val="3400"/>
              </a:spcBef>
              <a:defRPr sz="3400"/>
            </a:pPr>
            <a:r>
              <a:t>→ både sionistene og palestinere føler seg bedratt; tilbakeviser Hvitboka</a:t>
            </a:r>
          </a:p>
          <a:p>
            <a:pPr marL="219454" indent="-219454" defTabSz="438911">
              <a:spcBef>
                <a:spcPts val="3400"/>
              </a:spcBef>
              <a:defRPr sz="3400"/>
            </a:pPr>
            <a:r>
              <a:t>Etter 2. VK: US press: 100000 jøder skal til PS, ikke USA! Britene sliter med å få kontroll → gir opp mandatet</a:t>
            </a:r>
          </a:p>
        </p:txBody>
      </p:sp>
      <p:pic>
        <p:nvPicPr>
          <p:cNvPr id="279" name="Image" descr="Image"/>
          <p:cNvPicPr>
            <a:picLocks noChangeAspect="1"/>
          </p:cNvPicPr>
          <p:nvPr/>
        </p:nvPicPr>
        <p:blipFill>
          <a:blip r:embed="rId3"/>
          <a:stretch>
            <a:fillRect/>
          </a:stretch>
        </p:blipFill>
        <p:spPr>
          <a:xfrm>
            <a:off x="9772818" y="1917863"/>
            <a:ext cx="3304484" cy="7922499"/>
          </a:xfrm>
          <a:prstGeom prst="rect">
            <a:avLst/>
          </a:prstGeom>
          <a:ln w="12700">
            <a:miter lim="400000"/>
          </a:ln>
        </p:spPr>
      </p:pic>
      <p:sp>
        <p:nvSpPr>
          <p:cNvPr id="280" name="kart: Peel-plan"/>
          <p:cNvSpPr txBox="1"/>
          <p:nvPr/>
        </p:nvSpPr>
        <p:spPr>
          <a:xfrm>
            <a:off x="7911175" y="9217428"/>
            <a:ext cx="1795883" cy="400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400">
                <a:solidFill>
                  <a:srgbClr val="51504D"/>
                </a:solidFill>
                <a:latin typeface="Brill Roman"/>
                <a:ea typeface="Brill Roman"/>
                <a:cs typeface="Brill Roman"/>
                <a:sym typeface="Brill Roman"/>
              </a:defRPr>
            </a:lvl1pPr>
          </a:lstStyle>
          <a:p>
            <a:r>
              <a:t>kart: Peel-plan</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1947-49: IL uavhengighet /…"/>
          <p:cNvSpPr txBox="1">
            <a:spLocks noGrp="1"/>
          </p:cNvSpPr>
          <p:nvPr>
            <p:ph type="title"/>
          </p:nvPr>
        </p:nvSpPr>
        <p:spPr>
          <a:prstGeom prst="rect">
            <a:avLst/>
          </a:prstGeom>
        </p:spPr>
        <p:txBody>
          <a:bodyPr/>
          <a:lstStyle/>
          <a:p>
            <a:pPr defTabSz="366125">
              <a:defRPr sz="5733"/>
            </a:pPr>
            <a:r>
              <a:t>1947-49: IL uavhengighet /</a:t>
            </a:r>
          </a:p>
          <a:p>
            <a:pPr defTabSz="366125">
              <a:defRPr sz="5733"/>
            </a:pPr>
            <a:r>
              <a:t>al-Nakba («katastrofen») </a:t>
            </a:r>
            <a:r>
              <a:rPr>
                <a:latin typeface="Amiri"/>
                <a:ea typeface="Amiri"/>
                <a:cs typeface="Amiri"/>
                <a:sym typeface="Amiri"/>
              </a:rPr>
              <a:t>النكبة</a:t>
            </a:r>
          </a:p>
        </p:txBody>
      </p:sp>
      <p:grpSp>
        <p:nvGrpSpPr>
          <p:cNvPr id="287" name="Group"/>
          <p:cNvGrpSpPr/>
          <p:nvPr/>
        </p:nvGrpSpPr>
        <p:grpSpPr>
          <a:xfrm>
            <a:off x="2427545" y="2502751"/>
            <a:ext cx="8552711" cy="7250851"/>
            <a:chOff x="0" y="0"/>
            <a:chExt cx="8552710" cy="7250850"/>
          </a:xfrm>
        </p:grpSpPr>
        <p:pic>
          <p:nvPicPr>
            <p:cNvPr id="285" name="Image" descr="Image"/>
            <p:cNvPicPr>
              <a:picLocks noChangeAspect="1"/>
            </p:cNvPicPr>
            <p:nvPr/>
          </p:nvPicPr>
          <p:blipFill>
            <a:blip r:embed="rId3"/>
            <a:stretch>
              <a:fillRect/>
            </a:stretch>
          </p:blipFill>
          <p:spPr>
            <a:xfrm>
              <a:off x="-1" y="0"/>
              <a:ext cx="3500236" cy="7250851"/>
            </a:xfrm>
            <a:prstGeom prst="rect">
              <a:avLst/>
            </a:prstGeom>
            <a:ln w="12700" cap="flat">
              <a:noFill/>
              <a:miter lim="400000"/>
            </a:ln>
            <a:effectLst/>
          </p:spPr>
        </p:pic>
        <p:pic>
          <p:nvPicPr>
            <p:cNvPr id="286" name="Image" descr="Image"/>
            <p:cNvPicPr>
              <a:picLocks noChangeAspect="1"/>
            </p:cNvPicPr>
            <p:nvPr/>
          </p:nvPicPr>
          <p:blipFill>
            <a:blip r:embed="rId4"/>
            <a:stretch>
              <a:fillRect/>
            </a:stretch>
          </p:blipFill>
          <p:spPr>
            <a:xfrm>
              <a:off x="3777956" y="0"/>
              <a:ext cx="4774755" cy="7250851"/>
            </a:xfrm>
            <a:prstGeom prst="rect">
              <a:avLst/>
            </a:prstGeom>
            <a:ln w="12700" cap="flat">
              <a:noFill/>
              <a:miter lim="400000"/>
            </a:ln>
            <a:effectLst/>
          </p:spPr>
        </p:pic>
      </p:gr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3 faser av konflikten"/>
          <p:cNvSpPr txBox="1">
            <a:spLocks noGrp="1"/>
          </p:cNvSpPr>
          <p:nvPr>
            <p:ph type="title"/>
          </p:nvPr>
        </p:nvSpPr>
        <p:spPr>
          <a:prstGeom prst="rect">
            <a:avLst/>
          </a:prstGeom>
        </p:spPr>
        <p:txBody>
          <a:bodyPr/>
          <a:lstStyle/>
          <a:p>
            <a:r>
              <a:t>3 faser av konflikten</a:t>
            </a:r>
          </a:p>
        </p:txBody>
      </p:sp>
      <p:sp>
        <p:nvSpPr>
          <p:cNvPr id="292" name="1882-1948: økende sionistisk innvandring – økende motstand fra lokalbefolkning. Skiftende brit. politikk.…"/>
          <p:cNvSpPr txBox="1">
            <a:spLocks noGrp="1"/>
          </p:cNvSpPr>
          <p:nvPr>
            <p:ph type="body" idx="1"/>
          </p:nvPr>
        </p:nvSpPr>
        <p:spPr>
          <a:prstGeom prst="rect">
            <a:avLst/>
          </a:prstGeom>
        </p:spPr>
        <p:txBody>
          <a:bodyPr/>
          <a:lstStyle/>
          <a:p>
            <a:r>
              <a:t>1882-1948: økende sionistisk innvandring → økende motstand fra lokalbefolkning. Skiftende brit. politikk.</a:t>
            </a:r>
          </a:p>
          <a:p>
            <a:r>
              <a:t>1948-1993: proklamasjon av Staten IL (arab. </a:t>
            </a:r>
            <a:r>
              <a:rPr>
                <a:latin typeface="Brill Italic"/>
                <a:ea typeface="Brill Italic"/>
                <a:cs typeface="Brill Italic"/>
                <a:sym typeface="Brill Italic"/>
              </a:rPr>
              <a:t>nakba</a:t>
            </a:r>
            <a:r>
              <a:t> «katastrofe») → k. ‹internasjonalisert›: IL vs. nabostatene. Palestinere behandlet som ‹flyktningsproblem›.</a:t>
            </a:r>
          </a:p>
          <a:p>
            <a:r>
              <a:t>1993-: Oslo-avtalen fører konflikten tilbake til kjernen: sionistiske vs. palestinske krav</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1948-1993:…"/>
          <p:cNvSpPr txBox="1">
            <a:spLocks noGrp="1"/>
          </p:cNvSpPr>
          <p:nvPr>
            <p:ph type="title"/>
          </p:nvPr>
        </p:nvSpPr>
        <p:spPr>
          <a:prstGeom prst="rect">
            <a:avLst/>
          </a:prstGeom>
        </p:spPr>
        <p:txBody>
          <a:bodyPr/>
          <a:lstStyle/>
          <a:p>
            <a:r>
              <a:t>1948-1993:</a:t>
            </a:r>
          </a:p>
          <a:p>
            <a:r>
              <a:t>«israelsk-arabisk konflikt»</a:t>
            </a:r>
          </a:p>
        </p:txBody>
      </p:sp>
      <p:sp>
        <p:nvSpPr>
          <p:cNvPr id="297" name="1948-1967: arab. fokus: fjerne «den sionistiske entiteten»…"/>
          <p:cNvSpPr txBox="1">
            <a:spLocks noGrp="1"/>
          </p:cNvSpPr>
          <p:nvPr>
            <p:ph type="body" idx="1"/>
          </p:nvPr>
        </p:nvSpPr>
        <p:spPr>
          <a:xfrm>
            <a:off x="1270000" y="2768600"/>
            <a:ext cx="11087597" cy="5740400"/>
          </a:xfrm>
          <a:prstGeom prst="rect">
            <a:avLst/>
          </a:prstGeom>
        </p:spPr>
        <p:txBody>
          <a:bodyPr/>
          <a:lstStyle/>
          <a:p>
            <a:r>
              <a:t>1948-1967: arab. fokus: fjerne «den sionistiske entiteten»</a:t>
            </a:r>
          </a:p>
          <a:p>
            <a:r>
              <a:t>1967: «Seksdagerskrigen»: IL okkuperer hele PS, Sīnāʾi, Ǧōlān</a:t>
            </a:r>
          </a:p>
          <a:p>
            <a:r>
              <a:t>1967-: arab. fokus: få tilbake land tapt i 1967 («land mot fred»)</a:t>
            </a:r>
          </a:p>
          <a:p>
            <a:r>
              <a:t>Palestinerne? PLO (fra 1964) holder idéen «PS» ved livet </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1993-: Oslo-avtalen"/>
          <p:cNvSpPr txBox="1">
            <a:spLocks noGrp="1"/>
          </p:cNvSpPr>
          <p:nvPr>
            <p:ph type="title"/>
          </p:nvPr>
        </p:nvSpPr>
        <p:spPr>
          <a:prstGeom prst="rect">
            <a:avLst/>
          </a:prstGeom>
        </p:spPr>
        <p:txBody>
          <a:bodyPr/>
          <a:lstStyle/>
          <a:p>
            <a:r>
              <a:t>1993-: Oslo-avtalen</a:t>
            </a:r>
          </a:p>
        </p:txBody>
      </p:sp>
      <p:sp>
        <p:nvSpPr>
          <p:cNvPr id="302" name="bakgrunn: kalde krigens slutt + palestinsk intifāḍa…"/>
          <p:cNvSpPr txBox="1">
            <a:spLocks noGrp="1"/>
          </p:cNvSpPr>
          <p:nvPr>
            <p:ph type="body" idx="1"/>
          </p:nvPr>
        </p:nvSpPr>
        <p:spPr>
          <a:prstGeom prst="rect">
            <a:avLst/>
          </a:prstGeom>
        </p:spPr>
        <p:txBody>
          <a:bodyPr/>
          <a:lstStyle/>
          <a:p>
            <a:r>
              <a:t>bakgrunn: kalde krigens slutt + palestinsk </a:t>
            </a:r>
            <a:r>
              <a:rPr>
                <a:latin typeface="Brill Italic"/>
                <a:ea typeface="Brill Italic"/>
                <a:cs typeface="Brill Italic"/>
                <a:sym typeface="Brill Italic"/>
              </a:rPr>
              <a:t>intifāḍa</a:t>
            </a:r>
          </a:p>
          <a:p>
            <a:r>
              <a:t>Oslo Ⅰ (Washington 1993): IL og PLO anerkjenner hverandre; IL lover tilbaketrekking fra okk. områder der pal. selvstyre skal etableres. Prinsipp: små skritt, bygge tillit. Jerusalem, bosettinger, flyktninger, grenser? Senere!</a:t>
            </a:r>
          </a:p>
          <a:p>
            <a:r>
              <a:t>Oslo Ⅱ (Ṭābā 1995): skaper “Areas A, B, C” på Vestbredden [A: sivil &amp; sikkerhetskontroll av PA (selvstyremyndighet); B: PA sivil kontroll—IL/PA sikkerhet; C: full IL kontroll]</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06" name="Image" descr="Image"/>
          <p:cNvPicPr>
            <a:picLocks noChangeAspect="1"/>
          </p:cNvPicPr>
          <p:nvPr/>
        </p:nvPicPr>
        <p:blipFill>
          <a:blip r:embed="rId3"/>
          <a:stretch>
            <a:fillRect/>
          </a:stretch>
        </p:blipFill>
        <p:spPr>
          <a:xfrm>
            <a:off x="3943446" y="0"/>
            <a:ext cx="5117907" cy="9753600"/>
          </a:xfrm>
          <a:prstGeom prst="rect">
            <a:avLst/>
          </a:prstGeom>
          <a:ln w="12700">
            <a:miter lim="400000"/>
          </a:ln>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0" name="Image" descr="Image"/>
          <p:cNvPicPr>
            <a:picLocks noChangeAspect="1"/>
          </p:cNvPicPr>
          <p:nvPr/>
        </p:nvPicPr>
        <p:blipFill>
          <a:blip r:embed="rId2">
            <a:alphaModFix amt="11540"/>
          </a:blip>
          <a:stretch>
            <a:fillRect/>
          </a:stretch>
        </p:blipFill>
        <p:spPr>
          <a:xfrm>
            <a:off x="0" y="541866"/>
            <a:ext cx="13004800" cy="8669868"/>
          </a:xfrm>
          <a:prstGeom prst="rect">
            <a:avLst/>
          </a:prstGeom>
          <a:ln w="12700">
            <a:miter lim="400000"/>
          </a:ln>
        </p:spPr>
      </p:pic>
      <p:sp>
        <p:nvSpPr>
          <p:cNvPr id="311" name="Hvorfor slo Oslo feil?"/>
          <p:cNvSpPr txBox="1">
            <a:spLocks noGrp="1"/>
          </p:cNvSpPr>
          <p:nvPr>
            <p:ph type="title"/>
          </p:nvPr>
        </p:nvSpPr>
        <p:spPr>
          <a:prstGeom prst="rect">
            <a:avLst/>
          </a:prstGeom>
        </p:spPr>
        <p:txBody>
          <a:bodyPr/>
          <a:lstStyle/>
          <a:p>
            <a:r>
              <a:t>Hvorfor slo Oslo feil? </a:t>
            </a:r>
          </a:p>
        </p:txBody>
      </p:sp>
      <p:sp>
        <p:nvSpPr>
          <p:cNvPr id="312" name="Bosettere (3-doblet siden 1993!] saboterer framdrift…"/>
          <p:cNvSpPr txBox="1">
            <a:spLocks noGrp="1"/>
          </p:cNvSpPr>
          <p:nvPr>
            <p:ph type="body" idx="1"/>
          </p:nvPr>
        </p:nvSpPr>
        <p:spPr>
          <a:xfrm>
            <a:off x="1067508" y="2250020"/>
            <a:ext cx="12138025" cy="6864856"/>
          </a:xfrm>
          <a:prstGeom prst="rect">
            <a:avLst/>
          </a:prstGeom>
        </p:spPr>
        <p:txBody>
          <a:bodyPr/>
          <a:lstStyle/>
          <a:p>
            <a:pPr marL="166878" indent="-166878" defTabSz="333756">
              <a:spcBef>
                <a:spcPts val="2600"/>
              </a:spcBef>
              <a:defRPr sz="2600"/>
            </a:pPr>
            <a:r>
              <a:t>Bosettere (3-doblet siden 1993!] saboterer framdrift</a:t>
            </a:r>
          </a:p>
          <a:p>
            <a:pPr marL="584073" lvl="1" indent="-166877" defTabSz="333756">
              <a:spcBef>
                <a:spcPts val="2600"/>
              </a:spcBef>
              <a:buSzPct val="100000"/>
              <a:defRPr sz="2600"/>
            </a:pPr>
            <a:r>
              <a:t>IL statsminister Rabīn myrdet 1995; 1996 vinner Neṯanyāhū (Līkūd) valget (imot Oslo)</a:t>
            </a:r>
          </a:p>
          <a:p>
            <a:pPr marL="584073" lvl="1" indent="-166877" defTabSz="333756">
              <a:spcBef>
                <a:spcPts val="2600"/>
              </a:spcBef>
              <a:buSzPct val="100000"/>
              <a:defRPr sz="2600"/>
            </a:pPr>
            <a:r>
              <a:t>IL venstre/fredsbevegelsen mister innflytelse (russ. innvandring; LB-krig 2006)</a:t>
            </a:r>
          </a:p>
          <a:p>
            <a:pPr marL="166878" indent="-166878" defTabSz="333756">
              <a:spcBef>
                <a:spcPts val="2600"/>
              </a:spcBef>
              <a:defRPr sz="2600"/>
            </a:pPr>
            <a:r>
              <a:t>«Interim» blir semi-permanent; PA innretter seg men ikke levedyktig</a:t>
            </a:r>
          </a:p>
          <a:p>
            <a:pPr marL="166878" indent="-166878" defTabSz="333756">
              <a:spcBef>
                <a:spcPts val="2600"/>
              </a:spcBef>
              <a:defRPr sz="2600"/>
            </a:pPr>
            <a:r>
              <a:t>→ PA forvalter sin egen okkupasjon, betalt av det internasjonale samfunn</a:t>
            </a:r>
          </a:p>
          <a:p>
            <a:pPr marL="166878" indent="-166878" defTabSz="333756">
              <a:spcBef>
                <a:spcPts val="2600"/>
              </a:spcBef>
              <a:defRPr sz="2600"/>
            </a:pPr>
            <a:r>
              <a:t>→ Mange i IL fornøyd med status quo: se «sikkerhetsmuren» fra 2002!</a:t>
            </a:r>
          </a:p>
          <a:p>
            <a:pPr marL="166878" indent="-166878" defTabSz="333756">
              <a:spcBef>
                <a:spcPts val="2600"/>
              </a:spcBef>
              <a:defRPr sz="2600"/>
            </a:pPr>
            <a:r>
              <a:t>Fatḥ/Ḥamās splittelse siden 2007 (VB/Ġazza)</a:t>
            </a:r>
          </a:p>
          <a:p>
            <a:pPr marL="166878" indent="-166878" defTabSz="333756">
              <a:spcBef>
                <a:spcPts val="2600"/>
              </a:spcBef>
              <a:defRPr sz="2600"/>
            </a:pPr>
            <a:r>
              <a:t>USA mister interesse</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4" name="Image" descr="Image"/>
          <p:cNvPicPr>
            <a:picLocks noChangeAspect="1"/>
          </p:cNvPicPr>
          <p:nvPr/>
        </p:nvPicPr>
        <p:blipFill>
          <a:blip r:embed="rId3"/>
          <a:stretch>
            <a:fillRect/>
          </a:stretch>
        </p:blipFill>
        <p:spPr>
          <a:xfrm>
            <a:off x="0" y="1277039"/>
            <a:ext cx="13004800" cy="7199522"/>
          </a:xfrm>
          <a:prstGeom prst="rect">
            <a:avLst/>
          </a:prstGeom>
          <a:ln w="12700">
            <a:miter lim="400000"/>
          </a:ln>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Trumps fredsplan 2020"/>
          <p:cNvSpPr txBox="1">
            <a:spLocks noGrp="1"/>
          </p:cNvSpPr>
          <p:nvPr>
            <p:ph type="title"/>
          </p:nvPr>
        </p:nvSpPr>
        <p:spPr>
          <a:xfrm>
            <a:off x="378956" y="223064"/>
            <a:ext cx="2766040" cy="2540001"/>
          </a:xfrm>
          <a:prstGeom prst="rect">
            <a:avLst/>
          </a:prstGeom>
        </p:spPr>
        <p:txBody>
          <a:bodyPr/>
          <a:lstStyle>
            <a:lvl1pPr defTabSz="306324">
              <a:defRPr sz="4824"/>
            </a:lvl1pPr>
          </a:lstStyle>
          <a:p>
            <a:r>
              <a:t>Trumps fredsplan 2020</a:t>
            </a:r>
          </a:p>
        </p:txBody>
      </p:sp>
      <p:pic>
        <p:nvPicPr>
          <p:cNvPr id="319" name="Image" descr="Image"/>
          <p:cNvPicPr>
            <a:picLocks noChangeAspect="1"/>
          </p:cNvPicPr>
          <p:nvPr/>
        </p:nvPicPr>
        <p:blipFill>
          <a:blip r:embed="rId3"/>
          <a:stretch>
            <a:fillRect/>
          </a:stretch>
        </p:blipFill>
        <p:spPr>
          <a:xfrm>
            <a:off x="3562822" y="0"/>
            <a:ext cx="5879157" cy="9753600"/>
          </a:xfrm>
          <a:prstGeom prst="rect">
            <a:avLst/>
          </a:prstGeom>
          <a:ln w="12700">
            <a:miter lim="400000"/>
          </a:ln>
        </p:spPr>
      </p:pic>
      <p:pic>
        <p:nvPicPr>
          <p:cNvPr id="320" name="Image" descr="Image"/>
          <p:cNvPicPr>
            <a:picLocks noChangeAspect="1"/>
          </p:cNvPicPr>
          <p:nvPr/>
        </p:nvPicPr>
        <p:blipFill>
          <a:blip r:embed="rId4"/>
          <a:stretch>
            <a:fillRect/>
          </a:stretch>
        </p:blipFill>
        <p:spPr>
          <a:xfrm>
            <a:off x="9646073" y="5036629"/>
            <a:ext cx="2977067" cy="4514736"/>
          </a:xfrm>
          <a:prstGeom prst="rect">
            <a:avLst/>
          </a:prstGeom>
          <a:ln w="12700">
            <a:miter lim="400000"/>
          </a:ln>
        </p:spPr>
      </p:pic>
      <p:sp>
        <p:nvSpPr>
          <p:cNvPr id="321" name="= 2025"/>
          <p:cNvSpPr txBox="1"/>
          <p:nvPr/>
        </p:nvSpPr>
        <p:spPr>
          <a:xfrm>
            <a:off x="9859804" y="3827614"/>
            <a:ext cx="2766040" cy="1082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defRPr sz="5200">
                <a:solidFill>
                  <a:srgbClr val="51504D"/>
                </a:solidFill>
                <a:latin typeface="Futura"/>
                <a:ea typeface="Futura"/>
                <a:cs typeface="Futura"/>
                <a:sym typeface="Futura"/>
              </a:defRPr>
            </a:lvl1pPr>
          </a:lstStyle>
          <a:p>
            <a:r>
              <a:t>= 2025</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5" name="Abraham Accords"/>
          <p:cNvSpPr txBox="1">
            <a:spLocks noGrp="1"/>
          </p:cNvSpPr>
          <p:nvPr>
            <p:ph type="title"/>
          </p:nvPr>
        </p:nvSpPr>
        <p:spPr>
          <a:prstGeom prst="rect">
            <a:avLst/>
          </a:prstGeom>
        </p:spPr>
        <p:txBody>
          <a:bodyPr/>
          <a:lstStyle/>
          <a:p>
            <a:r>
              <a:t>Abraham Accords</a:t>
            </a:r>
          </a:p>
        </p:txBody>
      </p:sp>
      <p:pic>
        <p:nvPicPr>
          <p:cNvPr id="326" name="Image" descr="Image"/>
          <p:cNvPicPr>
            <a:picLocks noChangeAspect="1"/>
          </p:cNvPicPr>
          <p:nvPr/>
        </p:nvPicPr>
        <p:blipFill>
          <a:blip r:embed="rId3"/>
          <a:stretch>
            <a:fillRect/>
          </a:stretch>
        </p:blipFill>
        <p:spPr>
          <a:xfrm>
            <a:off x="766718" y="0"/>
            <a:ext cx="11471364" cy="9753600"/>
          </a:xfrm>
          <a:prstGeom prst="rect">
            <a:avLst/>
          </a:prstGeom>
          <a:ln w="12700">
            <a:miter lim="400000"/>
          </a:ln>
        </p:spPr>
      </p:pic>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30" name="Image" descr="Image"/>
          <p:cNvPicPr>
            <a:picLocks noChangeAspect="1"/>
          </p:cNvPicPr>
          <p:nvPr/>
        </p:nvPicPr>
        <p:blipFill>
          <a:blip r:embed="rId3"/>
          <a:stretch>
            <a:fillRect/>
          </a:stretch>
        </p:blipFill>
        <p:spPr>
          <a:xfrm>
            <a:off x="0" y="1274632"/>
            <a:ext cx="13004800" cy="7204335"/>
          </a:xfrm>
          <a:prstGeom prst="rect">
            <a:avLst/>
          </a:prstGeom>
          <a:ln w="12700">
            <a:miter lim="400000"/>
          </a:ln>
        </p:spPr>
      </p:pic>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34" name="Image" descr="Image"/>
          <p:cNvPicPr>
            <a:picLocks noChangeAspect="1"/>
          </p:cNvPicPr>
          <p:nvPr/>
        </p:nvPicPr>
        <p:blipFill>
          <a:blip r:embed="rId3"/>
          <a:stretch>
            <a:fillRect/>
          </a:stretch>
        </p:blipFill>
        <p:spPr>
          <a:xfrm>
            <a:off x="406400" y="412750"/>
            <a:ext cx="12192000" cy="8928100"/>
          </a:xfrm>
          <a:prstGeom prst="rect">
            <a:avLst/>
          </a:prstGeom>
          <a:ln w="12700">
            <a:miter lim="400000"/>
          </a:ln>
        </p:spPr>
      </p:pic>
      <p:sp>
        <p:nvSpPr>
          <p:cNvPr id="335" name="Ḥawāra, 26. feb. 2023"/>
          <p:cNvSpPr txBox="1">
            <a:spLocks noGrp="1"/>
          </p:cNvSpPr>
          <p:nvPr>
            <p:ph type="body" sz="quarter" idx="1"/>
          </p:nvPr>
        </p:nvSpPr>
        <p:spPr>
          <a:xfrm>
            <a:off x="-1511068" y="8647148"/>
            <a:ext cx="10464801" cy="571501"/>
          </a:xfrm>
          <a:prstGeom prst="rect">
            <a:avLst/>
          </a:prstGeom>
        </p:spPr>
        <p:txBody>
          <a:bodyPr/>
          <a:lstStyle>
            <a:lvl1pPr>
              <a:defRPr>
                <a:solidFill>
                  <a:srgbClr val="FFFFFF"/>
                </a:solidFill>
              </a:defRPr>
            </a:lvl1pPr>
          </a:lstStyle>
          <a:p>
            <a:r>
              <a:t>Ḥawāra, 26. feb. 2023</a:t>
            </a:r>
          </a:p>
        </p:txBody>
      </p:sp>
      <p:sp>
        <p:nvSpPr>
          <p:cNvPr id="336" name="Palestinian killed as Israeli settlers rampage through West Bank in 'revenge' attacks…"/>
          <p:cNvSpPr txBox="1"/>
          <p:nvPr/>
        </p:nvSpPr>
        <p:spPr>
          <a:xfrm>
            <a:off x="451451" y="647449"/>
            <a:ext cx="12219249" cy="2971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defRPr sz="4600">
                <a:solidFill>
                  <a:srgbClr val="FFFFFF"/>
                </a:solidFill>
                <a:latin typeface="Futura"/>
                <a:ea typeface="Futura"/>
                <a:cs typeface="Futura"/>
                <a:sym typeface="Futura"/>
              </a:defRPr>
            </a:pPr>
            <a:r>
              <a:t>Palestinian killed as Israeli settlers rampage through West Bank in 'revenge' attacks</a:t>
            </a:r>
          </a:p>
          <a:p>
            <a:pPr algn="l">
              <a:defRPr sz="1200">
                <a:solidFill>
                  <a:srgbClr val="FFFFFF"/>
                </a:solidFill>
                <a:latin typeface="Futura"/>
                <a:ea typeface="Futura"/>
                <a:cs typeface="Futura"/>
                <a:sym typeface="Futura"/>
              </a:defRPr>
            </a:pPr>
            <a:endParaRPr/>
          </a:p>
          <a:p>
            <a:pPr algn="l">
              <a:defRPr sz="3400">
                <a:solidFill>
                  <a:srgbClr val="FFFFFF"/>
                </a:solidFill>
                <a:latin typeface="Futura"/>
                <a:ea typeface="Futura"/>
                <a:cs typeface="Futura"/>
                <a:sym typeface="Futura"/>
              </a:defRPr>
            </a:pPr>
            <a:r>
              <a:t>Nearly 400 Palestinians are wounded while scores of homes, shops and cars are destroyed</a:t>
            </a:r>
          </a:p>
        </p:txBody>
      </p:sp>
      <p:pic>
        <p:nvPicPr>
          <p:cNvPr id="337" name="pasted-movie.png" descr="pasted-movie.png"/>
          <p:cNvPicPr>
            <a:picLocks noChangeAspect="1"/>
          </p:cNvPicPr>
          <p:nvPr/>
        </p:nvPicPr>
        <p:blipFill>
          <a:blip r:embed="rId4"/>
          <a:stretch>
            <a:fillRect/>
          </a:stretch>
        </p:blipFill>
        <p:spPr>
          <a:xfrm>
            <a:off x="9867434" y="3519875"/>
            <a:ext cx="1165222" cy="648155"/>
          </a:xfrm>
          <a:prstGeom prst="rect">
            <a:avLst/>
          </a:prstGeom>
          <a:ln w="12700">
            <a:miter lim="400000"/>
          </a:ln>
        </p:spPr>
      </p:pic>
    </p:spTree>
  </p:cSld>
  <p:clrMapOvr>
    <a:masterClrMapping/>
  </p:clrMapOvr>
  <p:transition spd="med" advClick="0" advTm="0"/>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iterate type="lt">
                                    <p:tmAbs val="100"/>
                                  </p:iterate>
                                  <p:childTnLst>
                                    <p:set>
                                      <p:cBhvr>
                                        <p:cTn id="6" fill="hold"/>
                                        <p:tgtEl>
                                          <p:spTgt spid="336">
                                            <p:bg/>
                                          </p:spTgt>
                                        </p:tgtEl>
                                        <p:attrNameLst>
                                          <p:attrName>style.visibility</p:attrName>
                                        </p:attrNameLst>
                                      </p:cBhvr>
                                      <p:to>
                                        <p:strVal val="visible"/>
                                      </p:to>
                                    </p:set>
                                  </p:childTnLst>
                                </p:cTn>
                              </p:par>
                              <p:par>
                                <p:cTn id="7" presetID="1" presetClass="entr" presetSubtype="0" fill="hold" grpId="0" nodeType="withEffect">
                                  <p:stCondLst>
                                    <p:cond delay="1000"/>
                                  </p:stCondLst>
                                  <p:iterate type="lt">
                                    <p:tmAbs val="100"/>
                                  </p:iterate>
                                  <p:childTnLst>
                                    <p:set>
                                      <p:cBhvr>
                                        <p:cTn id="8" fill="hold"/>
                                        <p:tgtEl>
                                          <p:spTgt spid="336">
                                            <p:txEl>
                                              <p:pRg st="0" end="0"/>
                                            </p:txEl>
                                          </p:spTgt>
                                        </p:tgtEl>
                                        <p:attrNameLst>
                                          <p:attrName>style.visibility</p:attrName>
                                        </p:attrNameLst>
                                      </p:cBhvr>
                                      <p:to>
                                        <p:strVal val="visible"/>
                                      </p:to>
                                    </p:set>
                                  </p:childTnLst>
                                </p:cTn>
                              </p:par>
                            </p:childTnLst>
                          </p:cTn>
                        </p:par>
                        <p:par>
                          <p:cTn id="9" fill="hold">
                            <p:stCondLst>
                              <p:cond delay="1000"/>
                            </p:stCondLst>
                            <p:childTnLst>
                              <p:par>
                                <p:cTn id="10" presetID="1" presetClass="entr" presetSubtype="0" fill="hold" grpId="0" nodeType="afterEffect">
                                  <p:stCondLst>
                                    <p:cond delay="0"/>
                                  </p:stCondLst>
                                  <p:iterate type="lt">
                                    <p:tmAbs val="100"/>
                                  </p:iterate>
                                  <p:childTnLst>
                                    <p:set>
                                      <p:cBhvr>
                                        <p:cTn id="11" fill="hold"/>
                                        <p:tgtEl>
                                          <p:spTgt spid="336">
                                            <p:txEl>
                                              <p:pRg st="1" end="1"/>
                                            </p:txEl>
                                          </p:spTgt>
                                        </p:tgtEl>
                                        <p:attrNameLst>
                                          <p:attrName>style.visibility</p:attrName>
                                        </p:attrNameLst>
                                      </p:cBhvr>
                                      <p:to>
                                        <p:strVal val="visible"/>
                                      </p:to>
                                    </p:set>
                                  </p:childTnLst>
                                </p:cTn>
                              </p:par>
                            </p:childTnLst>
                          </p:cTn>
                        </p:par>
                        <p:par>
                          <p:cTn id="12" fill="hold">
                            <p:stCondLst>
                              <p:cond delay="1000"/>
                            </p:stCondLst>
                            <p:childTnLst>
                              <p:par>
                                <p:cTn id="13" presetID="1" presetClass="entr" presetSubtype="0" fill="hold" grpId="0" nodeType="afterEffect">
                                  <p:stCondLst>
                                    <p:cond delay="500"/>
                                  </p:stCondLst>
                                  <p:iterate type="lt">
                                    <p:tmAbs val="100"/>
                                  </p:iterate>
                                  <p:childTnLst>
                                    <p:set>
                                      <p:cBhvr>
                                        <p:cTn id="14" fill="hold"/>
                                        <p:tgtEl>
                                          <p:spTgt spid="336">
                                            <p:txEl>
                                              <p:pRg st="2" end="2"/>
                                            </p:txEl>
                                          </p:spTgt>
                                        </p:tgtEl>
                                        <p:attrNameLst>
                                          <p:attrName>style.visibility</p:attrName>
                                        </p:attrNameLst>
                                      </p:cBhvr>
                                      <p:to>
                                        <p:strVal val="visible"/>
                                      </p:to>
                                    </p:set>
                                  </p:childTnLst>
                                </p:cTn>
                              </p:par>
                            </p:childTnLst>
                          </p:cTn>
                        </p:par>
                        <p:par>
                          <p:cTn id="15" fill="hold">
                            <p:stCondLst>
                              <p:cond delay="1500"/>
                            </p:stCondLst>
                            <p:childTnLst>
                              <p:par>
                                <p:cTn id="16" presetID="1" presetClass="entr" presetSubtype="0" fill="hold" grpId="0" nodeType="afterEffect">
                                  <p:stCondLst>
                                    <p:cond delay="500"/>
                                  </p:stCondLst>
                                  <p:iterate>
                                    <p:tmAbs val="0"/>
                                  </p:iterate>
                                  <p:childTnLst>
                                    <p:set>
                                      <p:cBhvr>
                                        <p:cTn id="17" fill="hold"/>
                                        <p:tgtEl>
                                          <p:spTgt spid="3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 grpId="0" build="p" bldLvl="5" animBg="1" advAuto="0"/>
      <p:bldP spid="337" grpId="0" animBg="1" advAuto="0"/>
    </p:bldLst>
  </p:timing>
</p:sld>
</file>

<file path=ppt/theme/theme1.xml><?xml version="1.0" encoding="utf-8"?>
<a:theme xmlns:a="http://schemas.openxmlformats.org/drawingml/2006/main" name="Chalkboard">
  <a:themeElements>
    <a:clrScheme name="Chalkboard">
      <a:dk1>
        <a:srgbClr val="F8F1DF"/>
      </a:dk1>
      <a:lt1>
        <a:srgbClr val="BF00FF"/>
      </a:lt1>
      <a:dk2>
        <a:srgbClr val="A7A7A7"/>
      </a:dk2>
      <a:lt2>
        <a:srgbClr val="535353"/>
      </a:lt2>
      <a:accent1>
        <a:srgbClr val="71B0E2"/>
      </a:accent1>
      <a:accent2>
        <a:srgbClr val="A8E685"/>
      </a:accent2>
      <a:accent3>
        <a:srgbClr val="FFE181"/>
      </a:accent3>
      <a:accent4>
        <a:srgbClr val="F2A057"/>
      </a:accent4>
      <a:accent5>
        <a:srgbClr val="FF7777"/>
      </a:accent5>
      <a:accent6>
        <a:srgbClr val="D4ABEF"/>
      </a:accent6>
      <a:hlink>
        <a:srgbClr val="0000FF"/>
      </a:hlink>
      <a:folHlink>
        <a:srgbClr val="FF00FF"/>
      </a:folHlink>
    </a:clrScheme>
    <a:fontScheme name="Chalkboard">
      <a:majorFont>
        <a:latin typeface="Helvetica Neue"/>
        <a:ea typeface="Helvetica Neue"/>
        <a:cs typeface="Helvetica Neue"/>
      </a:majorFont>
      <a:minorFont>
        <a:latin typeface="Helvetica"/>
        <a:ea typeface="Helvetica"/>
        <a:cs typeface="Helvetica"/>
      </a:minorFont>
    </a:fontScheme>
    <a:fmtScheme name="Chalkbo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r="16200000" rotWithShape="0">
              <a:srgbClr val="000000">
                <a:alpha val="50000"/>
              </a:srgbClr>
            </a:outerShdw>
          </a:effectLst>
        </a:effectStyle>
        <a:effectStyle>
          <a:effectLst>
            <a:outerShdw blurRad="63500" dir="16200000" rotWithShape="0">
              <a:srgbClr val="000000">
                <a:alpha val="50000"/>
              </a:srgbClr>
            </a:outerShdw>
          </a:effectLst>
        </a:effectStyle>
        <a:effectStyle>
          <a:effectLst>
            <a:outerShdw blurRad="63500" dir="162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63500" dir="162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BF00FF"/>
            </a:solidFill>
            <a:effectLst/>
            <a:uFillTx/>
            <a:latin typeface="Chalkduster"/>
            <a:ea typeface="Chalkduster"/>
            <a:cs typeface="Chalkduster"/>
            <a:sym typeface="Chalkduste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63500" dir="16200000" rotWithShape="0">
            <a:srgbClr val="000000">
              <a:alpha val="5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BF00FF"/>
            </a:solidFill>
            <a:effectLst/>
            <a:uFillTx/>
            <a:latin typeface="Chalkduster"/>
            <a:ea typeface="Chalkduster"/>
            <a:cs typeface="Chalkduster"/>
            <a:sym typeface="Chalkduste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Chalkboard">
  <a:themeElements>
    <a:clrScheme name="Chalkboard">
      <a:dk1>
        <a:srgbClr val="000000"/>
      </a:dk1>
      <a:lt1>
        <a:srgbClr val="FFFFFF"/>
      </a:lt1>
      <a:dk2>
        <a:srgbClr val="A7A7A7"/>
      </a:dk2>
      <a:lt2>
        <a:srgbClr val="535353"/>
      </a:lt2>
      <a:accent1>
        <a:srgbClr val="71B0E2"/>
      </a:accent1>
      <a:accent2>
        <a:srgbClr val="A8E685"/>
      </a:accent2>
      <a:accent3>
        <a:srgbClr val="FFE181"/>
      </a:accent3>
      <a:accent4>
        <a:srgbClr val="F2A057"/>
      </a:accent4>
      <a:accent5>
        <a:srgbClr val="FF7777"/>
      </a:accent5>
      <a:accent6>
        <a:srgbClr val="D4ABEF"/>
      </a:accent6>
      <a:hlink>
        <a:srgbClr val="0000FF"/>
      </a:hlink>
      <a:folHlink>
        <a:srgbClr val="FF00FF"/>
      </a:folHlink>
    </a:clrScheme>
    <a:fontScheme name="Chalkboard">
      <a:majorFont>
        <a:latin typeface="Helvetica Neue"/>
        <a:ea typeface="Helvetica Neue"/>
        <a:cs typeface="Helvetica Neue"/>
      </a:majorFont>
      <a:minorFont>
        <a:latin typeface="Helvetica"/>
        <a:ea typeface="Helvetica"/>
        <a:cs typeface="Helvetica"/>
      </a:minorFont>
    </a:fontScheme>
    <a:fmtScheme name="Chalkbo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r="16200000" rotWithShape="0">
              <a:srgbClr val="000000">
                <a:alpha val="50000"/>
              </a:srgbClr>
            </a:outerShdw>
          </a:effectLst>
        </a:effectStyle>
        <a:effectStyle>
          <a:effectLst>
            <a:outerShdw blurRad="63500" dir="16200000" rotWithShape="0">
              <a:srgbClr val="000000">
                <a:alpha val="50000"/>
              </a:srgbClr>
            </a:outerShdw>
          </a:effectLst>
        </a:effectStyle>
        <a:effectStyle>
          <a:effectLst>
            <a:outerShdw blurRad="63500" dir="162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63500" dir="162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BF00FF"/>
            </a:solidFill>
            <a:effectLst/>
            <a:uFillTx/>
            <a:latin typeface="Chalkduster"/>
            <a:ea typeface="Chalkduster"/>
            <a:cs typeface="Chalkduster"/>
            <a:sym typeface="Chalkduste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63500" dir="16200000" rotWithShape="0">
            <a:srgbClr val="000000">
              <a:alpha val="5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BF00FF"/>
            </a:solidFill>
            <a:effectLst/>
            <a:uFillTx/>
            <a:latin typeface="Chalkduster"/>
            <a:ea typeface="Chalkduster"/>
            <a:cs typeface="Chalkduster"/>
            <a:sym typeface="Chalkduste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6410</Words>
  <Application>Microsoft Macintosh PowerPoint</Application>
  <PresentationFormat>Custom</PresentationFormat>
  <Paragraphs>352</Paragraphs>
  <Slides>36</Slides>
  <Notes>33</Notes>
  <HiddenSlides>1</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36</vt:i4>
      </vt:variant>
    </vt:vector>
  </HeadingPairs>
  <TitlesOfParts>
    <vt:vector size="46" baseType="lpstr">
      <vt:lpstr>Amiri</vt:lpstr>
      <vt:lpstr>Helvetica Neue</vt:lpstr>
      <vt:lpstr>Brill Italic</vt:lpstr>
      <vt:lpstr>Brill Bold</vt:lpstr>
      <vt:lpstr>Chalkboard</vt:lpstr>
      <vt:lpstr>Hussaini Nastaleeq</vt:lpstr>
      <vt:lpstr>Brill Roman</vt:lpstr>
      <vt:lpstr>Futura</vt:lpstr>
      <vt:lpstr>Chalkduster</vt:lpstr>
      <vt:lpstr>Chalkboard</vt:lpstr>
      <vt:lpstr>Midtøstens Historie (MØNA 1505)</vt:lpstr>
      <vt:lpstr>•«Nasjon» som grunnleggende idé • Palestina &amp; Israel</vt:lpstr>
      <vt:lpstr>•«Nasjon» som grunnleggende idé  </vt:lpstr>
      <vt:lpstr>Def.: “culture of nationalism”</vt:lpstr>
      <vt:lpstr>Hvorfor oppstod nasjonalisme?</vt:lpstr>
      <vt:lpstr>Hvorfor oppstod nasjonalisme?</vt:lpstr>
      <vt:lpstr>Hvorfor spredtes nasjonalisme?</vt:lpstr>
      <vt:lpstr>«Nasjon» som emansipasjon</vt:lpstr>
      <vt:lpstr>OR | دولت عثمانيه</vt:lpstr>
      <vt:lpstr>Arabisk nasjonalisme</vt:lpstr>
      <vt:lpstr>Arabisk nasjonalisme</vt:lpstr>
      <vt:lpstr>•«Nasjon» som grunnleggende idé • Palestina &amp; Israel</vt:lpstr>
      <vt:lpstr>•«Nasjon» som grunnleggende idé • Palestina &amp; Israel</vt:lpstr>
      <vt:lpstr>PowerPoint Presentation</vt:lpstr>
      <vt:lpstr>PowerPoint Presentation</vt:lpstr>
      <vt:lpstr>Sionisme: jødisk nasjonalisme</vt:lpstr>
      <vt:lpstr>Herzl: Der Judenstaat</vt:lpstr>
      <vt:lpstr>Herzl: Der Judenstaat</vt:lpstr>
      <vt:lpstr>Sionisme: jødisk nasjonalisme</vt:lpstr>
      <vt:lpstr>1. ʿalīyah | עלייה</vt:lpstr>
      <vt:lpstr>2. &amp; 3. ʿalīyah 1904-23: “Labour Zionism” | ציונות סוציאליסטית</vt:lpstr>
      <vt:lpstr>4. &amp; 5. ʿalīyah 1924-39: “Revisionist Zionism” | ציונות רוויזיוניסטית</vt:lpstr>
      <vt:lpstr>PS motstand → PS nasjonalisme</vt:lpstr>
      <vt:lpstr>«Det store arabiske opprøret» 1936-39 ثورة فلسطين الكبرى</vt:lpstr>
      <vt:lpstr>Britisk respons: frem og tilbake</vt:lpstr>
      <vt:lpstr>1947-49: IL uavhengighet / al-Nakba («katastrofen») النكبة</vt:lpstr>
      <vt:lpstr>3 faser av konflikten</vt:lpstr>
      <vt:lpstr>1948-1993: «israelsk-arabisk konflikt»</vt:lpstr>
      <vt:lpstr>1993-: Oslo-avtalen</vt:lpstr>
      <vt:lpstr>PowerPoint Presentation</vt:lpstr>
      <vt:lpstr>Hvorfor slo Oslo feil? </vt:lpstr>
      <vt:lpstr>PowerPoint Presentation</vt:lpstr>
      <vt:lpstr>Trumps fredsplan 2020</vt:lpstr>
      <vt:lpstr>Abraham Accords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Albrecht Hofheinz</cp:lastModifiedBy>
  <cp:revision>1</cp:revision>
  <dcterms:modified xsi:type="dcterms:W3CDTF">2025-10-29T10:27:33Z</dcterms:modified>
</cp:coreProperties>
</file>