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3004800" cy="9753600"/>
  <p:notesSz cx="6858000" cy="9144000"/>
  <p:embeddedFontLst>
    <p:embeddedFont>
      <p:font typeface="Amiri" pitchFamily="2" charset="-78"/>
      <p:regular r:id="rId41"/>
      <p:bold r:id="rId42"/>
      <p:italic r:id="rId43"/>
      <p:boldItalic r:id="rId44"/>
    </p:embeddedFont>
    <p:embeddedFont>
      <p:font typeface="DejaVu Sans" panose="020B0603030804020204" pitchFamily="34" charset="0"/>
      <p:regular r:id="rId45"/>
    </p:embeddedFont>
    <p:embeddedFont>
      <p:font typeface="Futura Bold" panose="020B0602020204020303" pitchFamily="34" charset="-79"/>
      <p:italic r:id="rId46"/>
      <p:boldItalic r:id="rId4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DejaVu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1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recht Hofheinz" userId="e8d59bd1-1748-4d30-8551-57356c148097" providerId="ADAL" clId="{055EC1B2-5F6A-6E46-970A-EC28E84F4DA3}"/>
    <pc:docChg chg="modSld">
      <pc:chgData name="Albrecht Hofheinz" userId="e8d59bd1-1748-4d30-8551-57356c148097" providerId="ADAL" clId="{055EC1B2-5F6A-6E46-970A-EC28E84F4DA3}" dt="2021-02-02T10:11:44.331" v="0" actId="20577"/>
      <pc:docMkLst>
        <pc:docMk/>
      </pc:docMkLst>
      <pc:sldChg chg="modNotesTx">
        <pc:chgData name="Albrecht Hofheinz" userId="e8d59bd1-1748-4d30-8551-57356c148097" providerId="ADAL" clId="{055EC1B2-5F6A-6E46-970A-EC28E84F4DA3}" dt="2021-02-02T10:11:44.331" v="0" actId="20577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1pPr>
    <a:lvl2pPr indent="228600"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2pPr>
    <a:lvl3pPr indent="457200"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3pPr>
    <a:lvl4pPr indent="685800"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4pPr>
    <a:lvl5pPr indent="914400"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5pPr>
    <a:lvl6pPr indent="1143000"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6pPr>
    <a:lvl7pPr indent="1371600"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7pPr>
    <a:lvl8pPr indent="1600200"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8pPr>
    <a:lvl9pPr indent="1828800" defTabSz="457200" latinLnBrk="0">
      <a:lnSpc>
        <a:spcPct val="117999"/>
      </a:lnSpc>
      <a:defRPr sz="2200"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{</a:t>
            </a:r>
            <a:r>
              <a:rPr dirty="0" err="1"/>
              <a:t>bildet</a:t>
            </a:r>
            <a:r>
              <a:rPr dirty="0"/>
              <a:t>: </a:t>
            </a:r>
            <a:r>
              <a:rPr dirty="0" err="1"/>
              <a:t>L'arrivée</a:t>
            </a:r>
            <a:r>
              <a:rPr dirty="0"/>
              <a:t> du Maréchal </a:t>
            </a:r>
            <a:r>
              <a:rPr dirty="0" err="1"/>
              <a:t>Randon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Alger </a:t>
            </a:r>
            <a:r>
              <a:rPr dirty="0" err="1"/>
              <a:t>en</a:t>
            </a:r>
            <a:r>
              <a:rPr dirty="0"/>
              <a:t> 1857. Ernest Francis </a:t>
            </a:r>
            <a:r>
              <a:rPr dirty="0" err="1"/>
              <a:t>Vacherot</a:t>
            </a:r>
            <a:r>
              <a:rPr lang="en-US"/>
              <a:t>}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→ PRIMO: militærreform (← skattereform)</a:t>
            </a:r>
          </a:p>
          <a:p>
            <a:r>
              <a:t>Sulṭān Selīm Ⅲ (r. 1789-1807) : </a:t>
            </a:r>
            <a:r>
              <a:rPr i="1"/>
              <a:t>niẓām-ı cedīd</a:t>
            </a:r>
            <a:r>
              <a:t> (fra 1790 - 1807) ← </a:t>
            </a:r>
            <a:r>
              <a:rPr i="1"/>
              <a:t>īrād-ı cedīd</a:t>
            </a:r>
          </a:p>
          <a:p>
            <a:endParaRPr i="1"/>
          </a:p>
          <a:p>
            <a:r>
              <a:t>YÇ motstand &amp; opprør: Selīm avsatt (og senere drept)</a:t>
            </a:r>
          </a:p>
          <a:p>
            <a:endParaRPr/>
          </a:p>
          <a:p>
            <a:r>
              <a:t>Først 20 år senere klarte etterfølgeren (Maḥmūd Ⅱ; r. 1808-39) å avskaffe YÇ:</a:t>
            </a:r>
          </a:p>
          <a:p>
            <a:endParaRPr/>
          </a:p>
          <a:p>
            <a:r>
              <a:t>1826: Vāḳʿa-i Ḫayrīye | واقعهٔ خيريه («Den gagnlige hendelsen»)</a:t>
            </a:r>
          </a:p>
          <a:p>
            <a:r>
              <a:t>Yeñi çeri oppløst; lederne drept; eiendom beslaglagt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Institusjonell-teknologisk ‹modernisering› (modell: Europa)</a:t>
            </a:r>
            <a:r>
              <a:rPr sz="1600"/>
              <a:t> [v/ʿAbd ül-Mecîd Ⅰ, r. 1839-61]</a:t>
            </a:r>
          </a:p>
          <a:p>
            <a:r>
              <a:t>Fase 1: litt mer ‹nedenfra› (nye, ‹moderne› eliter)</a:t>
            </a:r>
          </a:p>
          <a:p>
            <a:r>
              <a:t>Fase 2: litt mer ‹ovenfra› (à la det nye Tyske Keiserriket)</a:t>
            </a:r>
          </a:p>
          <a:p>
            <a:endParaRPr/>
          </a:p>
          <a:p>
            <a:r>
              <a:t>Reformer:</a:t>
            </a:r>
          </a:p>
          <a:p>
            <a:pPr marL="349250" indent="-349250">
              <a:buSzPct val="100000"/>
              <a:buChar char="•"/>
            </a:pPr>
            <a:r>
              <a:t>militær</a:t>
            </a:r>
          </a:p>
          <a:p>
            <a:pPr marL="349250" indent="-349250">
              <a:buSzPct val="100000"/>
              <a:buChar char="•"/>
            </a:pPr>
            <a:r>
              <a:t>beskattning</a:t>
            </a:r>
          </a:p>
          <a:p>
            <a:pPr marL="349250" indent="-349250">
              <a:buSzPct val="100000"/>
              <a:buChar char="•"/>
            </a:pPr>
            <a:r>
              <a:t>forvaltning (mer omfattende sentralstatsbyrokrati)</a:t>
            </a:r>
          </a:p>
          <a:p>
            <a:pPr marL="349250" indent="-349250">
              <a:buSzPct val="100000"/>
              <a:buChar char="•"/>
            </a:pPr>
            <a:r>
              <a:t>utdanningsreform (for forvaltning og militær)</a:t>
            </a:r>
          </a:p>
          <a:p>
            <a:pPr marL="349250" indent="-349250">
              <a:buSzPct val="100000"/>
              <a:buChar char="•"/>
            </a:pPr>
            <a:r>
              <a:t>kodifisering av lovverket (</a:t>
            </a:r>
            <a:r>
              <a:rPr i="1"/>
              <a:t>mecelle</a:t>
            </a:r>
            <a:r>
              <a:t>)</a:t>
            </a:r>
          </a:p>
          <a:p>
            <a:pPr marL="349250" indent="-349250">
              <a:buSzPct val="100000"/>
              <a:buChar char="•"/>
            </a:pPr>
            <a:r>
              <a:t>rettssikkerhet og likestilling av statsborgerne (ʿ</a:t>
            </a:r>
            <a:r>
              <a:rPr i="1"/>
              <a:t>osmānlılar</a:t>
            </a:r>
            <a:r>
              <a:t>) uansett religion (</a:t>
            </a:r>
            <a:r>
              <a:rPr i="1"/>
              <a:t>Ḫaṭṭ-ı șerīf</a:t>
            </a:r>
            <a:r>
              <a:t> 1839; </a:t>
            </a:r>
            <a:r>
              <a:rPr i="1"/>
              <a:t>Iṣlāḥāt fermanı</a:t>
            </a:r>
            <a:r>
              <a:t> 1856)</a:t>
            </a:r>
          </a:p>
          <a:p>
            <a:pPr marL="349250" indent="-349250">
              <a:buSzPct val="100000"/>
              <a:buChar char="•"/>
            </a:pPr>
            <a:r>
              <a:t>utbygging av infrastruktur (jernbane, telegraf, dampskipsfart…)</a:t>
            </a:r>
          </a:p>
          <a:p>
            <a:pPr marL="349250" indent="-349250">
              <a:buSzPct val="100000"/>
              <a:buChar char="•"/>
            </a:pPr>
            <a:r>
              <a:t>forsøk å bygge opp industri og forbedre landbruks-produktivitet</a:t>
            </a:r>
          </a:p>
          <a:p>
            <a:r>
              <a:t>→ dyre tiltak! Staten åpner for europ. investisjoner (konsesjoner!) &amp; låner av europ. banker</a:t>
            </a:r>
          </a:p>
          <a:p>
            <a:endParaRPr/>
          </a:p>
          <a:p>
            <a:r>
              <a:t>Pro-reform avant-garde: nye eliter, med ny mil/admin. skolegang, inspirert av europ. forbilde, etterspør </a:t>
            </a:r>
            <a:r>
              <a:rPr i="1" u="sng"/>
              <a:t>friheter</a:t>
            </a:r>
            <a:r>
              <a:t> for nye sosiale aktører (=seg selv), i økonomi, privat sikkerhet (mot statlig overgrep) og politisk innflytelse.</a:t>
            </a:r>
          </a:p>
          <a:p>
            <a:endParaRPr/>
          </a:p>
          <a:p>
            <a:r>
              <a:t>→ motstand</a:t>
            </a:r>
          </a:p>
          <a:p>
            <a:pPr marL="349250" indent="-349250">
              <a:buSzPct val="100000"/>
              <a:buChar char="•"/>
              <a:defRPr i="1"/>
            </a:pPr>
            <a:r>
              <a:t>yeñi çeri</a:t>
            </a:r>
          </a:p>
          <a:p>
            <a:pPr marL="349250" indent="-349250">
              <a:buSzPct val="100000"/>
              <a:buChar char="•"/>
            </a:pPr>
            <a:r>
              <a:rPr i="1"/>
              <a:t>aʿyān</a:t>
            </a:r>
            <a:r>
              <a:t> &amp; ‹land lords› (innehaver av </a:t>
            </a:r>
            <a:r>
              <a:rPr i="1"/>
              <a:t>tımar</a:t>
            </a:r>
            <a:r>
              <a:t>/</a:t>
            </a:r>
            <a:r>
              <a:rPr i="1"/>
              <a:t>iltizâm</a:t>
            </a:r>
            <a:r>
              <a:t>/</a:t>
            </a:r>
            <a:r>
              <a:rPr i="1"/>
              <a:t>malikâne</a:t>
            </a:r>
            <a:r>
              <a:t>)</a:t>
            </a:r>
          </a:p>
          <a:p>
            <a:pPr marL="349250" indent="-349250">
              <a:buSzPct val="100000"/>
              <a:buChar char="•"/>
            </a:pPr>
            <a:r>
              <a:rPr i="1"/>
              <a:t>ʿulamāʾ</a:t>
            </a:r>
            <a:r>
              <a:t> (hvis rolle i rettsvesen og utdanning ble innskrenket)</a:t>
            </a:r>
          </a:p>
          <a:p>
            <a:pPr marL="349250" indent="-349250">
              <a:buSzPct val="100000"/>
              <a:buChar char="•"/>
            </a:pPr>
            <a:r>
              <a:t>muslimer som mistet privilegier; kristne som ble vernepliktige; osv.</a:t>
            </a:r>
          </a:p>
          <a:p>
            <a:pPr marL="349250" indent="-349250">
              <a:buSzPct val="100000"/>
              <a:buChar char="•"/>
            </a:pPr>
            <a:r>
              <a:t>+ generelt: mere rettigheter → folk </a:t>
            </a:r>
            <a:r>
              <a:rPr i="1"/>
              <a:t>krever</a:t>
            </a:r>
            <a:r>
              <a:t> mer</a:t>
            </a:r>
          </a:p>
          <a:p>
            <a:endParaRPr/>
          </a:p>
          <a:p>
            <a:r>
              <a:t>F1 ender med den «1. grunnlovsperioden» 1876-78</a:t>
            </a:r>
          </a:p>
          <a:p>
            <a:pPr>
              <a:defRPr sz="2000"/>
            </a:pPr>
            <a:endParaRPr/>
          </a:p>
          <a:p>
            <a:r>
              <a:t>1875: OR bankerott; 1881 Düyūn-ı ʿUmūmiye-i ʿOsmāniye Vāridāt-ı Muḫassasa İdāresi: europ. kontroll over statsgjeld)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Liberté — Égalité — Fraternité : Ελευθερία — Ισότης — Αδελφότης  : حريت — مساوات — اخوت</a:t>
            </a:r>
          </a:p>
          <a:p>
            <a:r>
              <a:t>→</a:t>
            </a:r>
          </a:p>
          <a:p>
            <a:r>
              <a:t>1856 I اصلاحات خط همايونى (Iṣlâḥât-i Ḫaṭṭ-ı Hümâyûnu: likestiller kristne og jøder med muslimer som ʿosmânske statsborgere [inkl. militærtjeneste])</a:t>
            </a:r>
          </a:p>
          <a:p>
            <a:r>
              <a:t>1876 قانون اساسى (grunnlov)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{Mehmet Ali = Meḥmed ʿAlī = Muḥammad ʿAlī}</a:t>
            </a:r>
          </a:p>
          <a:p>
            <a:r>
              <a:t>Ekspansjon:</a:t>
            </a:r>
          </a:p>
          <a:p>
            <a:pPr marL="349250" indent="-349250">
              <a:buSzPct val="100000"/>
              <a:buChar char="•"/>
            </a:pPr>
            <a:r>
              <a:t>SD: gull, </a:t>
            </a:r>
            <a:r>
              <a:rPr u="sng"/>
              <a:t>slaver</a:t>
            </a:r>
            <a:r>
              <a:t>, elfenben</a:t>
            </a:r>
          </a:p>
          <a:p>
            <a:pPr marL="349250" indent="-349250">
              <a:buSzPct val="100000"/>
              <a:buChar char="•"/>
            </a:pPr>
            <a:r>
              <a:t>Ḥijāz: Ḥaramayn; kaffehandel</a:t>
            </a:r>
          </a:p>
          <a:p>
            <a:pPr marL="349250" indent="-349250">
              <a:buSzPct val="100000"/>
              <a:buChar char="•"/>
            </a:pPr>
            <a:r>
              <a:t>SY: Levante-havn; tre &amp; silke fra LB</a:t>
            </a:r>
          </a:p>
          <a:p>
            <a:endParaRPr/>
          </a:p>
          <a:p>
            <a:r>
              <a:t>Mil. &amp; admin. reform: Mamlūkene drept; land konfiskert (også waqf, iltizām). Påskudd: EG = Dār al-ḥarb (pga Fransk okkupasjon)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 ʿA holdning: CS 70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CS 70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kritikk fra den nye «efendiyya»-klassen: CS 70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Store infrastruktur-prosjekter</a:t>
            </a:r>
          </a:p>
          <a:p>
            <a:r>
              <a:t>gjennomført med tvangsarbeid (corvée ≈ hoveri)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Sosiale omveltninger: mer avhengig lønnsarbeid (i landbruk, bomull-industri, infrastrukturprosjekter).</a:t>
            </a:r>
          </a:p>
          <a:p>
            <a:r>
              <a:t>{Om utsuging spes. av landbefolkningen v. CS 65-8}</a:t>
            </a:r>
          </a:p>
          <a:p>
            <a:r>
              <a:t>1876 statsbankerott — 1 år etter OR bankerott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Aḥmad Bey (r. 1837–1855)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Dagens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Qājār Persia : minst ‹moderne› utvikling på 1800-t. Hvorfor?</a:t>
            </a:r>
          </a:p>
          <a:p>
            <a:pPr marL="349250" indent="-349250">
              <a:buSzPct val="100000"/>
              <a:buChar char="•"/>
            </a:pPr>
            <a:r>
              <a:t>Qājārene ikke så godt/langt/dypt etablert (fra c. 1800)</a:t>
            </a:r>
            <a:r>
              <a:rPr sz="1700"/>
              <a:t> {1796 Shāh}</a:t>
            </a:r>
          </a:p>
          <a:p>
            <a:pPr marL="920750" lvl="1" indent="-349250">
              <a:buSzPct val="100000"/>
              <a:buChar char="•"/>
            </a:pPr>
            <a:r>
              <a:t>Landet ødelagt etter 1700-t krigene</a:t>
            </a:r>
          </a:p>
          <a:p>
            <a:pPr marL="920750" lvl="1" indent="-349250">
              <a:buSzPct val="100000"/>
              <a:buChar char="•"/>
            </a:pPr>
            <a:r>
              <a:t>Lite kontroll utenfor hoved-byene</a:t>
            </a:r>
          </a:p>
          <a:p>
            <a:pPr marL="920750" lvl="1" indent="-349250">
              <a:buSzPct val="100000"/>
              <a:buChar char="•"/>
            </a:pPr>
            <a:r>
              <a:t>Utbalanserer forskj. grupperinger &amp; makthavere istf. å utvide sentralmakt</a:t>
            </a:r>
          </a:p>
          <a:p>
            <a:pPr marL="920750" lvl="1" indent="-349250">
              <a:buSzPct val="100000"/>
              <a:buChar char="•"/>
            </a:pPr>
            <a:r>
              <a:t>«Selger» økon. produktive sektorer til utlendinger</a:t>
            </a:r>
          </a:p>
          <a:p>
            <a:pPr marL="349250" indent="-349250">
              <a:buSzPct val="100000"/>
              <a:buChar char="•"/>
            </a:pPr>
            <a:r>
              <a:t>GB-RU rivalitet (“Great Game”): bremser øk. utvikling {begge prøver å blokkere den andre}</a:t>
            </a:r>
          </a:p>
          <a:p>
            <a:endParaRPr/>
          </a:p>
          <a:p>
            <a:r>
              <a:t>{bildet: ناصر الدين شاه Nāṣer od-Din Shāh, r. 1831-1896}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Iran mellom RU og GB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Reuter-konsesjon 1872: “the most complete […] surrender of the entire […] resources of a kingdom into foreign hands […] in history” (Curzon, imperialist)</a:t>
            </a:r>
          </a:p>
          <a:p>
            <a:r>
              <a:t>→ protest → opphevd (mot 40000 £ bot)</a:t>
            </a:r>
          </a:p>
          <a:p>
            <a:endParaRPr/>
          </a:p>
          <a:p>
            <a:r>
              <a:t>2. Tobakk-konsesjon 1890: → «Tobakkoppstand/-bevegelse» (نهضت تنباكو) : konsesjon for dyrking, produksjon &amp; salg av all tobakk til en britisk major. → protest (tobakk-bøndene &amp; -forhandlere + {proto}nasjonale krefter [inkl. Shāh’s yndlingssønn] + del av geistlighet + RU) → tvinger Shāh å annulere konsesjonen (mot bot — inkl. 6% renter = 500,000 £ finansiert via lån, dekket av GB kontroll over toll).</a:t>
            </a:r>
          </a:p>
          <a:p>
            <a:r>
              <a:t>Effekt:</a:t>
            </a:r>
          </a:p>
          <a:p>
            <a:pPr marL="349250" indent="-349250">
              <a:buSzPct val="100000"/>
              <a:buChar char="•"/>
            </a:pPr>
            <a:r>
              <a:t>første vellykkede opprør mot absolutt hersker: presedens!</a:t>
            </a:r>
          </a:p>
          <a:p>
            <a:pPr marL="349250" indent="-349250">
              <a:buSzPct val="100000"/>
              <a:buChar char="•"/>
            </a:pPr>
            <a:r>
              <a:t>geistlighetens rolle (som fokus &amp; talerør for motstand mot shāh) styrket: presedens! {selv om basert på forfalsket fatwà}</a:t>
            </a:r>
          </a:p>
          <a:p>
            <a:pPr marL="349250" indent="-349250">
              <a:buSzPct val="100000"/>
              <a:buChar char="•"/>
            </a:pPr>
            <a:r>
              <a:t>statsgjeld → GB finanskontroll</a:t>
            </a:r>
          </a:p>
          <a:p>
            <a:endParaRPr/>
          </a:p>
          <a:p>
            <a:r>
              <a:t>3. Oljekonsesjon 1901 {1ste i MØ} → GB blir hovedaksjonær (for omstilling av krigsflåten fra kull til olje + finansiell utbytte [40 mio £ for GB vs 2 mio for Persia {i.e. mindre enn de 16% stipulert i konsesjonen 1901!} : presedens!]</a:t>
            </a:r>
          </a:p>
          <a:p>
            <a:endParaRPr/>
          </a:p>
          <a:p>
            <a:r>
              <a:t>NB: GB vinner mer økonomisk; RU vinner litt territorium i Kaukasus.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Kapitalistisk kontekst:</a:t>
            </a:r>
          </a:p>
          <a:p>
            <a:pPr>
              <a:defRPr sz="2000"/>
            </a:pPr>
            <a:r>
              <a:t>{bankerott: 1869 TN, 1875 OR, 1876 EG} cf. global: «Den lange depresjonen» 1873-79/96: {1871 DE + 1873 US gir opp sølv-taler/dollar} sølv- og råvarepriser kollapser; men takket være bl.a. ny teknologi &amp; billigere råvarer: 2. industriell revolusjon: investeringer i infrastruktur [jernbane!] &amp; produktivitet øker: mer industrivarer trenger marked→ekspansjon innad [arbeidere; konsum] og utad [kolonier]}</a:t>
            </a:r>
          </a:p>
          <a:p>
            <a:endParaRPr/>
          </a:p>
          <a:p>
            <a:r>
              <a:t>Fransk statsminister 1884: “Today, as you know, competition, the law of supply and demand, freedom of trade, the effects of speculation, all radiate in a circle that reaches to the ends of the earth…” (CS 39)</a:t>
            </a:r>
          </a:p>
          <a:p>
            <a:endParaRPr/>
          </a:p>
          <a:p>
            <a:r>
              <a:t>{bildet: Cecil Rhodes}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“What enterprise that an </a:t>
            </a:r>
            <a:r>
              <a:rPr b="1"/>
              <a:t>enlightened community</a:t>
            </a:r>
            <a:r>
              <a:t> may attempt is more </a:t>
            </a:r>
            <a:r>
              <a:rPr b="1"/>
              <a:t>noble</a:t>
            </a:r>
            <a:r>
              <a:t> and more </a:t>
            </a:r>
            <a:r>
              <a:rPr b="1"/>
              <a:t>profitable</a:t>
            </a:r>
            <a:r>
              <a:t> than the </a:t>
            </a:r>
            <a:r>
              <a:rPr i="1"/>
              <a:t>reclamation from barbarism</a:t>
            </a:r>
            <a:r>
              <a:t> of fertile regions and large populations ? To give peace to warring tribes, to administer justice where all was violence, to strike the chains off the slave, to draw the richness from the soil, to </a:t>
            </a:r>
            <a:r>
              <a:rPr b="1"/>
              <a:t>plant the earliest seeds of commerce and learning</a:t>
            </a:r>
            <a:r>
              <a:t>, to increase in whole peoples their capacities for pleasure and diminish their chances of pain—what more beautiful ideal or more valuable reward can inspire human effort? The </a:t>
            </a:r>
            <a:r>
              <a:rPr b="1"/>
              <a:t>act is virtuous</a:t>
            </a:r>
            <a:r>
              <a:t>, the exercise invigorating, and the </a:t>
            </a:r>
            <a:r>
              <a:rPr b="1"/>
              <a:t>result</a:t>
            </a:r>
            <a:r>
              <a:t> often </a:t>
            </a:r>
            <a:r>
              <a:rPr b="1"/>
              <a:t>extremely profitable</a:t>
            </a:r>
            <a:r>
              <a:t>. Yet {</a:t>
            </a:r>
            <a:r>
              <a:rPr sz="1600"/>
              <a:t>as the mind turns from the wonderful cloudland of aspiration to the ugly scaffolding of attempt and achievement, a succession of opposite ideas arise.</a:t>
            </a:r>
            <a:r>
              <a:t> Industrious races are displayed stinted and starved for the sake of an </a:t>
            </a:r>
            <a:r>
              <a:rPr b="1"/>
              <a:t>expensive Imperialism</a:t>
            </a:r>
            <a:r>
              <a:t> which they can only enjoy, if they are well fed.} ⇒ </a:t>
            </a:r>
            <a:r>
              <a:rPr b="1"/>
              <a:t>Wild peoples</a:t>
            </a:r>
            <a:r>
              <a:t>, </a:t>
            </a:r>
            <a:r>
              <a:rPr b="1"/>
              <a:t>ignorant of their barbarism</a:t>
            </a:r>
            <a:r>
              <a:t>, callous of suffering, </a:t>
            </a:r>
            <a:r>
              <a:rPr b="1"/>
              <a:t>careless of life but tenacious of liberty</a:t>
            </a:r>
            <a:r>
              <a:t>, are seen to </a:t>
            </a:r>
            <a:r>
              <a:rPr b="1"/>
              <a:t>resist with fury the philanthropic invaders</a:t>
            </a:r>
            <a:r>
              <a:t>, and to perish in thousands before they are convinced of their mistake.” (Churchill, </a:t>
            </a:r>
            <a:r>
              <a:rPr i="1"/>
              <a:t>The River War</a:t>
            </a:r>
            <a:r>
              <a:t>, 1899, Ⅰ 18-19)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definisjon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 forskjellige former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 u="sng"/>
            </a:pPr>
            <a:r>
              <a:rPr u="none"/>
              <a:t>Ⅰ. Eksempel for </a:t>
            </a:r>
            <a:r>
              <a:t>formell</a:t>
            </a:r>
            <a:r>
              <a:rPr u="none"/>
              <a:t> imperialisme: DZ:</a:t>
            </a:r>
          </a:p>
          <a:p>
            <a:r>
              <a:t>Barbaresk-korsarene svekket mot 1800</a:t>
            </a:r>
          </a:p>
          <a:p>
            <a:r>
              <a:t>1790s: FR kjøper DZ korn men tilbakeholder betaling → «fluevisp-episode» brukt av FR som påskudd til blokade (1827) og</a:t>
            </a:r>
          </a:p>
          <a:p>
            <a:r>
              <a:t>{} </a:t>
            </a:r>
            <a:r>
              <a:rPr sz="1800"/>
              <a:t>fra 1830 erobring av DZ — for å støtte opp under FR monarkiets minkende popularitet</a:t>
            </a:r>
          </a:p>
          <a:p>
            <a:pPr>
              <a:defRPr sz="1800"/>
            </a:pPr>
            <a:r>
              <a:t>1848 (etter ʿAbd al-Qādir mil. motstand knust): 3 DZ départements integrert del av FR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fra 1830 erobring av DZ — for å støtte opp under FR monarkiets minkende popularitet</a:t>
            </a:r>
          </a:p>
          <a:p>
            <a:r>
              <a:t>1848 (etter ʿAbd al-Qādir mil. motstand knust):</a:t>
            </a:r>
          </a:p>
          <a:p>
            <a:r>
              <a:t>{} </a:t>
            </a:r>
            <a:r>
              <a:rPr sz="1800"/>
              <a:t>3 DZ départements integrert del av FR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 DZ départements integrert del av FR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 lange 19. århundret… [1789 FR rev. {+</a:t>
            </a:r>
            <a:r>
              <a:rPr i="1"/>
              <a:t>niẓām-ı cedīd</a:t>
            </a:r>
            <a:r>
              <a:t>} — 1914 1.VK]</a:t>
            </a:r>
          </a:p>
          <a:p>
            <a:r>
              <a:t>Kappløp om ressurskontroll og pol. innflytelse</a:t>
            </a:r>
          </a:p>
          <a:p>
            <a:r>
              <a:t>→ europ. imperialisme</a:t>
            </a:r>
          </a:p>
          <a:p>
            <a:r>
              <a:t>→ ‘defensive developmentalism’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sujets = undersåtte = andreklasses både økonomisk og politisk</a:t>
            </a:r>
          </a:p>
          <a:p>
            <a:endParaRPr/>
          </a:p>
          <a:p>
            <a:r>
              <a:t>Fra 1.VK (250000 DZere til FR) vokser rop på emansipasjon &amp; uavhengighet (DZ nasjonalfølelse)</a:t>
            </a:r>
          </a:p>
          <a:p>
            <a:endParaRPr/>
          </a:p>
          <a:p>
            <a:r>
              <a:t>Betydning ellers:</a:t>
            </a:r>
          </a:p>
          <a:p>
            <a:pPr marL="349250" indent="-349250">
              <a:buSzPct val="100000"/>
              <a:buChar char="•"/>
            </a:pPr>
            <a:r>
              <a:t>DZ som treningsarena for andre FR kolonier osv.</a:t>
            </a:r>
          </a:p>
          <a:p>
            <a:pPr marL="349250" indent="-349250">
              <a:buSzPct val="100000"/>
              <a:buChar char="•"/>
            </a:pPr>
            <a:r>
              <a:t>DZ plantasje-kolonister som modell for zionist. bosetninger i PS (Baron de Rothschild) fra 1880; Herzl 1898: vi lever i en «kolonialtid» der overbefolkning fører til etablering av kolonier for å bosette emigranter (CS 43)</a:t>
            </a:r>
          </a:p>
          <a:p>
            <a:pPr marL="349250" indent="-349250">
              <a:buSzPct val="100000"/>
              <a:buChar char="•"/>
            </a:pPr>
            <a:endParaRPr/>
          </a:p>
          <a:p>
            <a:r>
              <a:t>Ettervirkninger:</a:t>
            </a:r>
          </a:p>
          <a:p>
            <a:pPr marL="349250" indent="-349250">
              <a:buSzPct val="100000"/>
              <a:buChar char="•"/>
            </a:pPr>
            <a:r>
              <a:t>DZ ansett som FR ‹moderland› (til forskjell fra andre kolonier) → spesielt blodig frigjøringskrig (1954-62) </a:t>
            </a:r>
          </a:p>
          <a:p>
            <a:pPr marL="349250" indent="-349250">
              <a:buSzPct val="100000"/>
              <a:buChar char="•"/>
            </a:pPr>
            <a:r>
              <a:t>→ «Tiers-mondisme»; modell for andre frigjøringskrig</a:t>
            </a:r>
          </a:p>
          <a:p>
            <a:pPr marL="349250" indent="-349250">
              <a:buSzPct val="100000"/>
              <a:buChar char="•"/>
            </a:pPr>
            <a:r>
              <a:t>Militær blir herskende klasse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 u="sng"/>
            </a:pPr>
            <a:r>
              <a:rPr u="none"/>
              <a:t>Ⅱ. Eksempel for </a:t>
            </a:r>
            <a:r>
              <a:t>protektorat</a:t>
            </a:r>
            <a:r>
              <a:rPr u="none"/>
              <a:t>: EG:</a:t>
            </a:r>
          </a:p>
          <a:p>
            <a:r>
              <a:t>ʿUrābī: produkt av nye muligheter for arabisk-talende i den nye hæren : representant for den nye middelklassen som vender seg mot den tyrkiske overklassen som blokkerer dem, og mot fremmedkontroll av landet sitt.</a:t>
            </a:r>
          </a:p>
          <a:p>
            <a:endParaRPr/>
          </a:p>
          <a:p>
            <a:r>
              <a:t>GB okkupasjon for å sikre Suez-kanalen (India!; {Disraeli hadde kjøpt 44% av Suez-aksjene fra EG i 1875}), tilbakebetaling av gjeld, brit. investisjoner, &amp; forhindre ustabilitet i regionen.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Br. consul-general (Lord Cromer) mektigst. Lord Cromer, </a:t>
            </a:r>
            <a:r>
              <a:rPr i="1"/>
              <a:t>Erindringer</a:t>
            </a:r>
            <a:r>
              <a:t> (G 98): </a:t>
            </a:r>
          </a:p>
          <a:p>
            <a:endParaRPr/>
          </a:p>
          <a:p>
            <a:r>
              <a:t>den «av natur logisk tenkende og handlene europæer» vs. den «ulogiske, kronglete orientalen»</a:t>
            </a:r>
          </a:p>
          <a:p>
            <a:endParaRPr/>
          </a:p>
          <a:p>
            <a:pPr>
              <a:defRPr sz="2000"/>
            </a:pPr>
            <a:r>
              <a:t>{“immense investments of English capitalists”: Lord Lyall i brev til Cromer 1908 [CS 41]}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Ⅲ. Eksempel for </a:t>
            </a:r>
            <a:r>
              <a:rPr u="sng"/>
              <a:t>informell</a:t>
            </a:r>
            <a:r>
              <a:t> imperialisme: LB:</a:t>
            </a:r>
          </a:p>
          <a:p>
            <a:r>
              <a:t>Tidligere: mye mer fredelig koeksistens (cf. CS 45: misjonære “are sorry to say that there was a sort of coexistence between the Christians and Muslims […]. They visited each other frequently, which resulted in intimate relations between them and which introduced, bit by bit, a community of ideas and habits […] this kind of activity passed for good manners, sociability, while in truth it resulted in nothing more than the weakening of religious sentiments.”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LB autonom (متصرفية لبنان mütaṣarrıfiyyet Lübnān) under kristen (armensk, dvs. ikke-lokal) fullmektig «</a:t>
            </a:r>
            <a:r>
              <a:rPr i="1"/>
              <a:t>plénipotentiaire»</a:t>
            </a:r>
            <a:r>
              <a:t> (&gt; mutaṣarrıf) under europ. garanti</a:t>
            </a:r>
          </a:p>
          <a:p>
            <a:endParaRPr/>
          </a:p>
          <a:p>
            <a:r>
              <a:t>Rådgivende forsamling (مجلس majlis): 4 maronitter, 3 druser, 2 gresk-ortodokse, 1 gresk-katolikk, 1 sunnit, 1 shīʿit : fikserer et system som låser politikk til religion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«lære av fienden»: hvorfor er Europ. blitt militært overlegen?</a:t>
            </a:r>
          </a:p>
          <a:p>
            <a:r>
              <a:t>→ Kopiere fiendens ordninger og teknologier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 opp økonomisk uavhengighet : cash crops; lånte av europ. banker for å finansiere reformene; mindre suksess i produktivitetsøkende tiltak for å fremme egen befolkningens økonomiske medgang</a:t>
            </a:r>
          </a:p>
          <a:p>
            <a:endParaRPr/>
          </a:p>
          <a:p>
            <a:r>
              <a:t>Staten blir mindre mektig utad, mens statens betydning vokser innad {</a:t>
            </a:r>
            <a:r>
              <a:rPr sz="2100" i="1"/>
              <a:t>! NB: det siste er en dialektisk prosess, v.i.: sentralmakten svekkes av noen av de samme reformprosessene}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Nye eliter i militær, forvaltning, kultur: Efendiyya</a:t>
            </a:r>
          </a:p>
          <a:p>
            <a:r>
              <a:t>alla franca vs. alla turca (cf. romanklassiker «Felāṭūn beğ </a:t>
            </a:r>
            <a:r>
              <a:rPr strike="sngStrike"/>
              <a:t>{i}</a:t>
            </a:r>
            <a:r>
              <a:t>le Rāḳım Efendī» 1875)</a:t>
            </a:r>
          </a:p>
          <a:p>
            <a:endParaRPr/>
          </a:p>
          <a:p>
            <a:r>
              <a:t>OR grunnlov 1876 (i teori); Iran 1906 (etter ‹konstitusjonsrevolusjon› 1905-11)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 landreform 1858:</a:t>
            </a:r>
          </a:p>
          <a:p>
            <a:r>
              <a:t>	- formål: skape mer forutsigbart skattegrunnlag</a:t>
            </a:r>
          </a:p>
          <a:p>
            <a:r>
              <a:t>	- konsekvens: bønder flykter; store landeiere overtar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‹fri handel› (≠ toll, ≠ monopoler)</a:t>
            </a:r>
          </a:p>
          <a:p>
            <a:r>
              <a:t>toll: eg. i Persia (G): 5% (russerne) mot 20% (perserne)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1700-t: tydeligere bevissthet om eksterne og interne utfordringer:</a:t>
            </a:r>
          </a:p>
          <a:p>
            <a:pPr marL="349250" indent="-349250">
              <a:buSzPct val="100000"/>
              <a:buChar char="•"/>
            </a:pPr>
            <a:r>
              <a:t>militære nederlag (kulminerte i 1789 katastrofe: slaget ved Rymnik/Boze: 120000 yeñi çeri slått av 7/8000 RU)</a:t>
            </a:r>
          </a:p>
          <a:p>
            <a:pPr marL="349250" indent="-349250">
              <a:buSzPct val="100000"/>
              <a:buChar char="•"/>
            </a:pPr>
            <a:r>
              <a:t>finansieringsproblemer / sviktende skatteinntekt for sentralregjeringen</a:t>
            </a:r>
          </a:p>
          <a:p>
            <a:endParaRPr/>
          </a:p>
          <a:p>
            <a:r>
              <a:t>→ tecdīd ! تجديد - rop øker fra midt-1700-t (på begge plan)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5212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Futura"/>
                <a:ea typeface="Futura"/>
                <a:cs typeface="Futura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Futura"/>
                <a:ea typeface="Futura"/>
                <a:cs typeface="Futura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Futura"/>
                <a:ea typeface="Futura"/>
                <a:cs typeface="Futura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Futura"/>
                <a:ea typeface="Futura"/>
                <a:cs typeface="Futura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3200"/>
            </a:lvl1pPr>
            <a:lvl2pPr marL="965200" indent="-482600">
              <a:spcBef>
                <a:spcPts val="3200"/>
              </a:spcBef>
              <a:defRPr sz="3200"/>
            </a:lvl2pPr>
            <a:lvl3pPr marL="1447800" indent="-482600">
              <a:spcBef>
                <a:spcPts val="3200"/>
              </a:spcBef>
              <a:defRPr sz="3200"/>
            </a:lvl3pPr>
            <a:lvl4pPr marL="1930400" indent="-482600">
              <a:spcBef>
                <a:spcPts val="3200"/>
              </a:spcBef>
              <a:defRPr sz="3200"/>
            </a:lvl4pPr>
            <a:lvl5pPr marL="2413000" indent="-482600">
              <a:spcBef>
                <a:spcPts val="3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61376" y="9283700"/>
            <a:ext cx="405186" cy="368301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337" y="9283700"/>
            <a:ext cx="405186" cy="3683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9pPr>
    </p:titleStyle>
    <p:bodyStyle>
      <a:lvl1pPr marL="228600" marR="0" indent="-2286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1pPr>
      <a:lvl2pPr marL="11430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2pPr>
      <a:lvl3pPr marL="17145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3pPr>
      <a:lvl4pPr marL="22860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4pPr>
      <a:lvl5pPr marL="28575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Char char="•"/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5pPr>
      <a:lvl6pPr marL="34290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6pPr>
      <a:lvl7pPr marL="40005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7pPr>
      <a:lvl8pPr marL="45720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8pPr>
      <a:lvl9pPr marL="5143500" marR="0" indent="-571500" algn="l" defTabSz="45720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3600" b="0" i="0" u="none" strike="noStrike" cap="none" spc="0" baseline="0">
          <a:solidFill>
            <a:srgbClr val="51504D"/>
          </a:solidFill>
          <a:uFillTx/>
          <a:latin typeface="+mn-lt"/>
          <a:ea typeface="+mn-ea"/>
          <a:cs typeface="+mn-cs"/>
          <a:sym typeface="DejaVu Sans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ejaVu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brecht.hofheinz@ikos.uio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tif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idtøstens…"/>
          <p:cNvSpPr txBox="1">
            <a:spLocks noGrp="1"/>
          </p:cNvSpPr>
          <p:nvPr>
            <p:ph type="ctrTitle"/>
          </p:nvPr>
        </p:nvSpPr>
        <p:spPr>
          <a:xfrm>
            <a:off x="383174" y="989387"/>
            <a:ext cx="5214564" cy="3727117"/>
          </a:xfrm>
          <a:prstGeom prst="rect">
            <a:avLst/>
          </a:prstGeom>
        </p:spPr>
        <p:txBody>
          <a:bodyPr/>
          <a:lstStyle/>
          <a:p>
            <a:pPr algn="r" defTabSz="338327">
              <a:defRPr sz="5994">
                <a:latin typeface="Futura Bold"/>
                <a:ea typeface="Futura Bold"/>
                <a:cs typeface="Futura Bold"/>
                <a:sym typeface="Futura Bold"/>
              </a:defRPr>
            </a:pPr>
            <a:r>
              <a:t>Midtøstens</a:t>
            </a:r>
          </a:p>
          <a:p>
            <a:pPr algn="r" defTabSz="338327">
              <a:defRPr sz="5994">
                <a:latin typeface="Futura Bold"/>
                <a:ea typeface="Futura Bold"/>
                <a:cs typeface="Futura Bold"/>
                <a:sym typeface="Futura Bold"/>
              </a:defRPr>
            </a:pPr>
            <a:r>
              <a:t>Moderne</a:t>
            </a:r>
          </a:p>
          <a:p>
            <a:pPr algn="r" defTabSz="338327">
              <a:defRPr sz="5994">
                <a:latin typeface="Futura Bold"/>
                <a:ea typeface="Futura Bold"/>
                <a:cs typeface="Futura Bold"/>
                <a:sym typeface="Futura Bold"/>
              </a:defRPr>
            </a:pPr>
            <a:r>
              <a:t>Historie</a:t>
            </a:r>
          </a:p>
          <a:p>
            <a:pPr algn="r" defTabSz="338327">
              <a:defRPr sz="3182">
                <a:latin typeface="Futura Bold"/>
                <a:ea typeface="Futura Bold"/>
                <a:cs typeface="Futura Bold"/>
                <a:sym typeface="Futura Bold"/>
              </a:defRPr>
            </a:pPr>
            <a:r>
              <a:t>(MØNA 1505)</a:t>
            </a:r>
          </a:p>
        </p:txBody>
      </p:sp>
      <p:sp>
        <p:nvSpPr>
          <p:cNvPr id="120" name="Vår 2021…"/>
          <p:cNvSpPr txBox="1">
            <a:spLocks noGrp="1"/>
          </p:cNvSpPr>
          <p:nvPr>
            <p:ph type="subTitle" sz="quarter" idx="1"/>
          </p:nvPr>
        </p:nvSpPr>
        <p:spPr>
          <a:xfrm>
            <a:off x="2138303" y="5119312"/>
            <a:ext cx="3372520" cy="1663701"/>
          </a:xfrm>
          <a:prstGeom prst="rect">
            <a:avLst/>
          </a:prstGeom>
        </p:spPr>
        <p:txBody>
          <a:bodyPr/>
          <a:lstStyle/>
          <a:p>
            <a:pPr algn="r"/>
            <a:r>
              <a:t>Vår 2021</a:t>
            </a:r>
          </a:p>
          <a:p>
            <a:pPr algn="r"/>
            <a:r>
              <a:t>Forelesning 3</a:t>
            </a:r>
          </a:p>
        </p:txBody>
      </p:sp>
      <p:sp>
        <p:nvSpPr>
          <p:cNvPr id="121" name="albrecht.hofheinz@ikos.uio.no"/>
          <p:cNvSpPr txBox="1"/>
          <p:nvPr/>
        </p:nvSpPr>
        <p:spPr>
          <a:xfrm>
            <a:off x="5525920" y="8830958"/>
            <a:ext cx="7403753" cy="79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1504D"/>
                </a:solidFill>
                <a:latin typeface="Futura"/>
                <a:ea typeface="Futura"/>
                <a:cs typeface="Futura"/>
                <a:sym typeface="Futura"/>
                <a:hlinkClick r:id="rId3"/>
              </a:defRPr>
            </a:lvl1pPr>
          </a:lstStyle>
          <a:p>
            <a:r>
              <a:rPr>
                <a:hlinkClick r:id="rId3"/>
              </a:rPr>
              <a:t>albrecht.hofheinz@ikos.uio.no</a:t>
            </a:r>
          </a:p>
        </p:txBody>
      </p:sp>
      <p:pic>
        <p:nvPicPr>
          <p:cNvPr id="122" name="Arrival_of_Marshal_Randon_in_Algier-Ernest-Francis_Vacherot_mg_5120.jpg" descr="Arrival_of_Marshal_Randon_in_Algier-Ernest-Francis_Vacherot_mg_51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592" y="2426816"/>
            <a:ext cx="7046609" cy="552788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</a:t>
            </a:r>
          </a:p>
        </p:txBody>
      </p:sp>
      <p:sp>
        <p:nvSpPr>
          <p:cNvPr id="167" name="Trussel:…"/>
          <p:cNvSpPr txBox="1">
            <a:spLocks noGrp="1"/>
          </p:cNvSpPr>
          <p:nvPr>
            <p:ph type="body" idx="1"/>
          </p:nvPr>
        </p:nvSpPr>
        <p:spPr>
          <a:xfrm>
            <a:off x="1270000" y="1659284"/>
            <a:ext cx="10464800" cy="5740401"/>
          </a:xfrm>
          <a:prstGeom prst="rect">
            <a:avLst/>
          </a:prstGeom>
        </p:spPr>
        <p:txBody>
          <a:bodyPr/>
          <a:lstStyle/>
          <a:p>
            <a:r>
              <a:t>Trussel:</a:t>
            </a:r>
          </a:p>
          <a:p>
            <a:pPr lvl="1"/>
            <a:r>
              <a:t>ekstern: militære nederlag mot RU/AT</a:t>
            </a:r>
          </a:p>
          <a:p>
            <a:pPr lvl="1"/>
            <a:r>
              <a:t>intern: sentrifugale krefter (aʿyān ! </a:t>
            </a:r>
            <a:r>
              <a:rPr>
                <a:latin typeface="Amiri"/>
                <a:ea typeface="Amiri"/>
                <a:cs typeface="Amiri"/>
                <a:sym typeface="Amiri"/>
              </a:rPr>
              <a:t>اعيان</a:t>
            </a:r>
            <a:r>
              <a:t>) </a:t>
            </a:r>
          </a:p>
          <a:p>
            <a:r>
              <a:t>→ tecdîd ! </a:t>
            </a:r>
            <a:r>
              <a:rPr>
                <a:latin typeface="Amiri"/>
                <a:ea typeface="Amiri"/>
                <a:cs typeface="Amiri"/>
                <a:sym typeface="Amiri"/>
              </a:rPr>
              <a:t>تجديد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195" y="5677717"/>
            <a:ext cx="7620001" cy="3505201"/>
          </a:xfrm>
          <a:prstGeom prst="rect">
            <a:avLst/>
          </a:prstGeom>
          <a:ln w="88900">
            <a:miter lim="400000"/>
          </a:ln>
        </p:spPr>
      </p:pic>
      <p:sp>
        <p:nvSpPr>
          <p:cNvPr id="169" name="slaget ved Rymnik/Boze 1789"/>
          <p:cNvSpPr txBox="1"/>
          <p:nvPr/>
        </p:nvSpPr>
        <p:spPr>
          <a:xfrm>
            <a:off x="5120351" y="9254321"/>
            <a:ext cx="464537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17999"/>
              </a:lnSpc>
              <a:defRPr sz="2400">
                <a:solidFill>
                  <a:srgbClr val="000000"/>
                </a:solidFill>
              </a:defRPr>
            </a:lvl1pPr>
          </a:lstStyle>
          <a:p>
            <a:r>
              <a:t>slaget ved Rymnik/Boze 1789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701"/>
            <a:ext cx="13004800" cy="911419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2 reform-perioder"/>
          <p:cNvSpPr txBox="1">
            <a:spLocks noGrp="1"/>
          </p:cNvSpPr>
          <p:nvPr>
            <p:ph type="title"/>
          </p:nvPr>
        </p:nvSpPr>
        <p:spPr>
          <a:xfrm>
            <a:off x="732556" y="203200"/>
            <a:ext cx="7398606" cy="2540000"/>
          </a:xfrm>
          <a:prstGeom prst="rect">
            <a:avLst/>
          </a:prstGeom>
        </p:spPr>
        <p:txBody>
          <a:bodyPr/>
          <a:lstStyle/>
          <a:p>
            <a:r>
              <a:t>2 reform-perioder</a:t>
            </a:r>
          </a:p>
        </p:txBody>
      </p:sp>
      <p:sp>
        <p:nvSpPr>
          <p:cNvPr id="180" name="Tanẓīmāt (1839-76) تنظيمات خيريه…"/>
          <p:cNvSpPr txBox="1">
            <a:spLocks noGrp="1"/>
          </p:cNvSpPr>
          <p:nvPr>
            <p:ph type="body" sz="half" idx="1"/>
          </p:nvPr>
        </p:nvSpPr>
        <p:spPr>
          <a:xfrm>
            <a:off x="732556" y="2768600"/>
            <a:ext cx="7398606" cy="6817775"/>
          </a:xfrm>
          <a:prstGeom prst="rect">
            <a:avLst/>
          </a:prstGeom>
        </p:spPr>
        <p:txBody>
          <a:bodyPr/>
          <a:lstStyle/>
          <a:p>
            <a:pPr marL="178307" indent="-178307" defTabSz="356615">
              <a:spcBef>
                <a:spcPts val="2800"/>
              </a:spcBef>
              <a:defRPr sz="2807"/>
            </a:pPr>
            <a:r>
              <a:t>Tanẓīmāt (1839-76) </a:t>
            </a:r>
            <a:r>
              <a:rPr sz="3120">
                <a:latin typeface="Amiri"/>
                <a:ea typeface="Amiri"/>
                <a:cs typeface="Amiri"/>
                <a:sym typeface="Amiri"/>
              </a:rPr>
              <a:t>تنظيمات خيريه</a:t>
            </a:r>
          </a:p>
          <a:p>
            <a:pPr marL="0" lvl="1" indent="445769" defTabSz="356615">
              <a:spcBef>
                <a:spcPts val="700"/>
              </a:spcBef>
              <a:buSzTx/>
              <a:buNone/>
              <a:defRPr sz="2807"/>
            </a:pPr>
            <a:r>
              <a:t>(ny ‹ordning› [«tanẓīm»] av viktige institusjoner)</a:t>
            </a:r>
          </a:p>
          <a:p>
            <a:pPr marL="178307" indent="-178307" defTabSz="356615">
              <a:spcBef>
                <a:spcPts val="2800"/>
              </a:spcBef>
              <a:defRPr sz="2807"/>
            </a:pPr>
            <a:r>
              <a:t>ʿAbdülḥamīd Ⅱ (r. 1876-1909) («ḥamīdiske» periode)</a:t>
            </a:r>
          </a:p>
          <a:p>
            <a:pPr marL="0" lvl="1" indent="445769" defTabSz="356615">
              <a:spcBef>
                <a:spcPts val="2800"/>
              </a:spcBef>
              <a:buSzTx/>
              <a:buNone/>
              <a:defRPr sz="2807"/>
            </a:pPr>
            <a:r>
              <a:t>∥ global prisfall &amp;                              andre industrielle revolusjon:                           hvordan overleve?</a:t>
            </a:r>
            <a:endParaRPr sz="2417"/>
          </a:p>
          <a:p>
            <a:pPr marL="0" lvl="1" indent="445769" defTabSz="356615">
              <a:spcBef>
                <a:spcPts val="2800"/>
              </a:spcBef>
              <a:buSzTx/>
              <a:buNone/>
              <a:defRPr sz="2807"/>
            </a:pPr>
            <a:r>
              <a:rPr sz="2417"/>
              <a:t>{forsvare seg mot ytre utfordringer &amp;           intern press for mer partisipasjon}</a:t>
            </a:r>
          </a:p>
          <a:p>
            <a:pPr marL="0" indent="128777" defTabSz="356615">
              <a:spcBef>
                <a:spcPts val="2800"/>
              </a:spcBef>
              <a:buSzTx/>
              <a:buNone/>
              <a:defRPr sz="2807" u="sng"/>
            </a:pPr>
            <a:r>
              <a:t>Staten : svakere utad                         ↔ mektigere innad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262" y="0"/>
            <a:ext cx="4108935" cy="97536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" y="0"/>
            <a:ext cx="1296124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EG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4904">
              <a:defRPr sz="5904"/>
            </a:pPr>
            <a:r>
              <a:t>EG</a:t>
            </a:r>
          </a:p>
          <a:p>
            <a:pPr defTabSz="374904">
              <a:defRPr sz="5904"/>
            </a:pPr>
            <a:r>
              <a:t>(Meḥmed ʿAlī + Khedivene)</a:t>
            </a:r>
          </a:p>
        </p:txBody>
      </p:sp>
      <p:sp>
        <p:nvSpPr>
          <p:cNvPr id="190" name="Mamlūkene eliminert; deres land blir statseiendo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3736" indent="-173736" defTabSz="347472">
              <a:spcBef>
                <a:spcPts val="2700"/>
              </a:spcBef>
              <a:defRPr sz="2736"/>
            </a:pPr>
            <a:r>
              <a:t>Mamlūkene eliminert; deres land blir statseiendom</a:t>
            </a:r>
          </a:p>
          <a:p>
            <a:pPr marL="173736" indent="-173736" defTabSz="347472">
              <a:spcBef>
                <a:spcPts val="2700"/>
              </a:spcBef>
              <a:defRPr sz="2736"/>
            </a:pPr>
            <a:r>
              <a:t>Militærreformer (FR/OR modell: verneplikt)</a:t>
            </a:r>
          </a:p>
          <a:p>
            <a:pPr marL="173736" indent="-173736" defTabSz="347472">
              <a:spcBef>
                <a:spcPts val="2700"/>
              </a:spcBef>
              <a:defRPr sz="2736"/>
            </a:pPr>
            <a:r>
              <a:t>Territorial ekspansjon (-Ḥijāz, SD, -Shām)</a:t>
            </a:r>
          </a:p>
          <a:p>
            <a:pPr marL="173736" indent="-173736" defTabSz="347472">
              <a:spcBef>
                <a:spcPts val="2700"/>
              </a:spcBef>
              <a:defRPr sz="2736"/>
            </a:pPr>
            <a:r>
              <a:t>Mye privat land (iltizām, waqf, …) beslaglagt for staten</a:t>
            </a:r>
          </a:p>
          <a:p>
            <a:pPr marL="173736" indent="-173736" defTabSz="347472">
              <a:spcBef>
                <a:spcPts val="2700"/>
              </a:spcBef>
              <a:defRPr sz="2736"/>
            </a:pPr>
            <a:r>
              <a:t>Skatt sentralisert (≠ skatteforpakting)</a:t>
            </a:r>
          </a:p>
          <a:p>
            <a:pPr marL="173736" indent="-173736" defTabSz="347472">
              <a:spcBef>
                <a:spcPts val="2700"/>
              </a:spcBef>
              <a:defRPr sz="2736"/>
            </a:pPr>
            <a:r>
              <a:t>Statlig kontrollert dyrking av cash crops: bomull</a:t>
            </a:r>
          </a:p>
          <a:p>
            <a:pPr marL="173736" indent="-173736" defTabSz="347472">
              <a:spcBef>
                <a:spcPts val="2700"/>
              </a:spcBef>
              <a:defRPr sz="2736"/>
            </a:pPr>
            <a:r>
              <a:t>Infrastruktur: irrigasjon; jernbane; telegraf…</a:t>
            </a:r>
          </a:p>
          <a:p>
            <a:pPr marL="173736" indent="-173736" defTabSz="347472">
              <a:spcBef>
                <a:spcPts val="2700"/>
              </a:spcBef>
              <a:defRPr sz="2736"/>
            </a:pPr>
            <a:r>
              <a:t>Utdanning: studenter sendt til Europa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alphaModFix amt="20705"/>
          </a:blip>
          <a:stretch>
            <a:fillRect/>
          </a:stretch>
        </p:blipFill>
        <p:spPr>
          <a:xfrm>
            <a:off x="5378749" y="-1"/>
            <a:ext cx="7668769" cy="97536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“I have determined to effect the entire establishment of the European system. […] if I found [Egyptians] had deceived me I would put them to death.”"/>
          <p:cNvSpPr txBox="1">
            <a:spLocks noGrp="1"/>
          </p:cNvSpPr>
          <p:nvPr>
            <p:ph type="body" idx="22"/>
          </p:nvPr>
        </p:nvSpPr>
        <p:spPr>
          <a:xfrm>
            <a:off x="541324" y="2339999"/>
            <a:ext cx="4623794" cy="5073602"/>
          </a:xfrm>
          <a:prstGeom prst="rect">
            <a:avLst/>
          </a:prstGeom>
        </p:spPr>
        <p:txBody>
          <a:bodyPr/>
          <a:lstStyle>
            <a:lvl1pPr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“I have determined to effect the entire establishment of the European system. […] if I found [Egyptians] had deceived me I would put them to death.”</a:t>
            </a:r>
          </a:p>
        </p:txBody>
      </p:sp>
      <p:sp>
        <p:nvSpPr>
          <p:cNvPr id="196" name="–Meḥmed ʿAlī"/>
          <p:cNvSpPr txBox="1">
            <a:spLocks noGrp="1"/>
          </p:cNvSpPr>
          <p:nvPr>
            <p:ph type="body" idx="21"/>
          </p:nvPr>
        </p:nvSpPr>
        <p:spPr>
          <a:xfrm>
            <a:off x="1213381" y="7681319"/>
            <a:ext cx="3279680" cy="457201"/>
          </a:xfrm>
          <a:prstGeom prst="rect">
            <a:avLst/>
          </a:prstGeom>
        </p:spPr>
        <p:txBody>
          <a:bodyPr/>
          <a:lstStyle/>
          <a:p>
            <a:r>
              <a:t>–Meḥmed ʿAlī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49" y="-1"/>
            <a:ext cx="7668769" cy="97536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–Meḥmed ʿAlî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–Meḥmed ʿAlî</a:t>
            </a:r>
          </a:p>
        </p:txBody>
      </p:sp>
      <p:sp>
        <p:nvSpPr>
          <p:cNvPr id="202" name="“They will not believe they are safe — their children will.”"/>
          <p:cNvSpPr txBox="1">
            <a:spLocks noGrp="1"/>
          </p:cNvSpPr>
          <p:nvPr>
            <p:ph type="body" idx="22"/>
          </p:nvPr>
        </p:nvSpPr>
        <p:spPr>
          <a:xfrm>
            <a:off x="247286" y="3895749"/>
            <a:ext cx="4846762" cy="1962102"/>
          </a:xfrm>
          <a:prstGeom prst="rect">
            <a:avLst/>
          </a:prstGeom>
        </p:spPr>
        <p:txBody>
          <a:bodyPr/>
          <a:lstStyle>
            <a:lvl1pPr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“They will not believe they are safe — their children will.”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49" y="-1"/>
            <a:ext cx="7668769" cy="97536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–Joseph Hekekyān"/>
          <p:cNvSpPr txBox="1">
            <a:spLocks noGrp="1"/>
          </p:cNvSpPr>
          <p:nvPr>
            <p:ph type="body" idx="21"/>
          </p:nvPr>
        </p:nvSpPr>
        <p:spPr>
          <a:xfrm>
            <a:off x="2610536" y="7855598"/>
            <a:ext cx="10464801" cy="571501"/>
          </a:xfrm>
          <a:prstGeom prst="rect">
            <a:avLst/>
          </a:prstGeom>
        </p:spPr>
        <p:txBody>
          <a:bodyPr/>
          <a:lstStyle/>
          <a:p>
            <a:r>
              <a:t>–Joseph Hekekyān</a:t>
            </a:r>
          </a:p>
        </p:txBody>
      </p:sp>
      <p:sp>
        <p:nvSpPr>
          <p:cNvPr id="208" name="“A country cannot be rich without being well governed […] unless these laws be made by the people themselves, they will never be enforced without many coercive measures […] this […] tends more to the debasement of a people than their subversion by foreig"/>
          <p:cNvSpPr txBox="1">
            <a:spLocks noGrp="1"/>
          </p:cNvSpPr>
          <p:nvPr>
            <p:ph type="body" idx="22"/>
          </p:nvPr>
        </p:nvSpPr>
        <p:spPr>
          <a:xfrm>
            <a:off x="3831641" y="2339999"/>
            <a:ext cx="8022591" cy="5073602"/>
          </a:xfrm>
          <a:prstGeom prst="rect">
            <a:avLst/>
          </a:prstGeom>
        </p:spPr>
        <p:txBody>
          <a:bodyPr/>
          <a:lstStyle>
            <a:lvl1pPr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“A country cannot be rich without being well governed […] unless these laws be made by the people themselves, they will never be enforced without many coercive measures […] this […] tends more to the debasement of a people than their subversion by foreign arms”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983" y="-19461"/>
            <a:ext cx="3810001" cy="51054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17" y="565260"/>
            <a:ext cx="11423566" cy="862308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EG: konsekvense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EG: konsekvensene</a:t>
            </a:r>
          </a:p>
        </p:txBody>
      </p:sp>
      <p:sp>
        <p:nvSpPr>
          <p:cNvPr id="218" name="Store sosiale omveltninger (eiendomsforhold, verneplikt, tvangsarbeid, utarmede bønder søker arbeid i byene, nye sosio-økon. klasser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1168" indent="-201168" defTabSz="402336">
              <a:spcBef>
                <a:spcPts val="3100"/>
              </a:spcBef>
              <a:defRPr sz="3168"/>
            </a:pPr>
            <a:r>
              <a:t>Store sosiale omveltninger (eiendomsforhold, verneplikt, tvangsarbeid, utarmede bønder søker arbeid i byene, nye sosio-økon. klasser)</a:t>
            </a:r>
          </a:p>
          <a:p>
            <a:pPr marL="201168" indent="-201168" defTabSz="402336">
              <a:spcBef>
                <a:spcPts val="3100"/>
              </a:spcBef>
              <a:defRPr sz="3168"/>
            </a:pPr>
            <a:r>
              <a:t>Avhengighet fra bomullsmarked/-priser vokser</a:t>
            </a:r>
          </a:p>
          <a:p>
            <a:pPr marL="201168" indent="-201168" defTabSz="402336">
              <a:spcBef>
                <a:spcPts val="3100"/>
              </a:spcBef>
              <a:defRPr sz="3168"/>
            </a:pPr>
            <a:r>
              <a:t>US borgerkrig 1861-65→bomull-boom i EG →lån for finansiering av infrastruktur (Suez-kanal m.fl.) &amp;c →1865 bomullpris kollapser + 1873 depresjon →1876 statsbankerott →«Caisse de la dette publique» (BR/FR finanskontroll) →ʿUrābī-opprør 1881 →Britisk okkupasjon 1882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1800-tallet 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1800-tallet Ⅰ</a:t>
            </a:r>
          </a:p>
        </p:txBody>
      </p:sp>
      <p:sp>
        <p:nvSpPr>
          <p:cNvPr id="127" name="“defensive developmentalism” : politisk-institusjonell «modernisering»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/>
            </a:pPr>
            <a:r>
              <a:t> “defensive developmentalism” : politisk-institusjonell «modernisering» </a:t>
            </a:r>
          </a:p>
          <a:p>
            <a:pPr>
              <a:buAutoNum type="arabicPeriod"/>
            </a:pPr>
            <a:r>
              <a:t> Imperialisme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TN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alphaModFix amt="42516"/>
          </a:blip>
          <a:srcRect l="85" t="91" r="141" b="121"/>
          <a:stretch>
            <a:fillRect/>
          </a:stretch>
        </p:blipFill>
        <p:spPr>
          <a:xfrm>
            <a:off x="9013758" y="1895673"/>
            <a:ext cx="4837511" cy="5962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40" y="0"/>
                </a:moveTo>
                <a:cubicBezTo>
                  <a:pt x="9506" y="14"/>
                  <a:pt x="9050" y="36"/>
                  <a:pt x="9059" y="69"/>
                </a:cubicBezTo>
                <a:cubicBezTo>
                  <a:pt x="9072" y="118"/>
                  <a:pt x="8773" y="226"/>
                  <a:pt x="8394" y="311"/>
                </a:cubicBezTo>
                <a:cubicBezTo>
                  <a:pt x="7380" y="537"/>
                  <a:pt x="5849" y="1182"/>
                  <a:pt x="4941" y="1766"/>
                </a:cubicBezTo>
                <a:cubicBezTo>
                  <a:pt x="2710" y="3199"/>
                  <a:pt x="1051" y="5521"/>
                  <a:pt x="392" y="8128"/>
                </a:cubicBezTo>
                <a:cubicBezTo>
                  <a:pt x="279" y="8574"/>
                  <a:pt x="154" y="8879"/>
                  <a:pt x="90" y="8867"/>
                </a:cubicBezTo>
                <a:cubicBezTo>
                  <a:pt x="44" y="8858"/>
                  <a:pt x="17" y="9549"/>
                  <a:pt x="0" y="10957"/>
                </a:cubicBezTo>
                <a:cubicBezTo>
                  <a:pt x="17" y="12289"/>
                  <a:pt x="47" y="12828"/>
                  <a:pt x="96" y="12819"/>
                </a:cubicBezTo>
                <a:cubicBezTo>
                  <a:pt x="166" y="12807"/>
                  <a:pt x="280" y="13077"/>
                  <a:pt x="392" y="13520"/>
                </a:cubicBezTo>
                <a:cubicBezTo>
                  <a:pt x="796" y="15118"/>
                  <a:pt x="1829" y="17041"/>
                  <a:pt x="2851" y="18098"/>
                </a:cubicBezTo>
                <a:cubicBezTo>
                  <a:pt x="3131" y="18386"/>
                  <a:pt x="3360" y="18668"/>
                  <a:pt x="3360" y="18726"/>
                </a:cubicBezTo>
                <a:cubicBezTo>
                  <a:pt x="3360" y="18783"/>
                  <a:pt x="3410" y="18831"/>
                  <a:pt x="3472" y="18831"/>
                </a:cubicBezTo>
                <a:cubicBezTo>
                  <a:pt x="3630" y="18831"/>
                  <a:pt x="4230" y="19348"/>
                  <a:pt x="4148" y="19415"/>
                </a:cubicBezTo>
                <a:cubicBezTo>
                  <a:pt x="4111" y="19445"/>
                  <a:pt x="4135" y="19469"/>
                  <a:pt x="4202" y="19469"/>
                </a:cubicBezTo>
                <a:cubicBezTo>
                  <a:pt x="4268" y="19469"/>
                  <a:pt x="4588" y="19644"/>
                  <a:pt x="4912" y="19857"/>
                </a:cubicBezTo>
                <a:cubicBezTo>
                  <a:pt x="5237" y="20071"/>
                  <a:pt x="5839" y="20401"/>
                  <a:pt x="6250" y="20592"/>
                </a:cubicBezTo>
                <a:cubicBezTo>
                  <a:pt x="7037" y="20957"/>
                  <a:pt x="8702" y="21458"/>
                  <a:pt x="9151" y="21463"/>
                </a:cubicBezTo>
                <a:cubicBezTo>
                  <a:pt x="9297" y="21465"/>
                  <a:pt x="9444" y="21503"/>
                  <a:pt x="9477" y="21547"/>
                </a:cubicBezTo>
                <a:cubicBezTo>
                  <a:pt x="9494" y="21569"/>
                  <a:pt x="9933" y="21587"/>
                  <a:pt x="10721" y="21600"/>
                </a:cubicBezTo>
                <a:cubicBezTo>
                  <a:pt x="11611" y="21587"/>
                  <a:pt x="12216" y="21572"/>
                  <a:pt x="12259" y="21554"/>
                </a:cubicBezTo>
                <a:cubicBezTo>
                  <a:pt x="12353" y="21514"/>
                  <a:pt x="12723" y="21421"/>
                  <a:pt x="13080" y="21348"/>
                </a:cubicBezTo>
                <a:cubicBezTo>
                  <a:pt x="13437" y="21276"/>
                  <a:pt x="14075" y="21093"/>
                  <a:pt x="14497" y="20944"/>
                </a:cubicBezTo>
                <a:cubicBezTo>
                  <a:pt x="14920" y="20795"/>
                  <a:pt x="15308" y="20696"/>
                  <a:pt x="15362" y="20723"/>
                </a:cubicBezTo>
                <a:cubicBezTo>
                  <a:pt x="15416" y="20750"/>
                  <a:pt x="15434" y="20736"/>
                  <a:pt x="15399" y="20691"/>
                </a:cubicBezTo>
                <a:cubicBezTo>
                  <a:pt x="15331" y="20602"/>
                  <a:pt x="16278" y="20074"/>
                  <a:pt x="16514" y="20070"/>
                </a:cubicBezTo>
                <a:cubicBezTo>
                  <a:pt x="16595" y="20069"/>
                  <a:pt x="16663" y="20032"/>
                  <a:pt x="16665" y="19988"/>
                </a:cubicBezTo>
                <a:cubicBezTo>
                  <a:pt x="16668" y="19887"/>
                  <a:pt x="18407" y="18479"/>
                  <a:pt x="18506" y="18497"/>
                </a:cubicBezTo>
                <a:cubicBezTo>
                  <a:pt x="18547" y="18505"/>
                  <a:pt x="18569" y="18482"/>
                  <a:pt x="18556" y="18445"/>
                </a:cubicBezTo>
                <a:cubicBezTo>
                  <a:pt x="18520" y="18351"/>
                  <a:pt x="19359" y="17393"/>
                  <a:pt x="19477" y="17393"/>
                </a:cubicBezTo>
                <a:cubicBezTo>
                  <a:pt x="19531" y="17393"/>
                  <a:pt x="19554" y="17363"/>
                  <a:pt x="19527" y="17327"/>
                </a:cubicBezTo>
                <a:cubicBezTo>
                  <a:pt x="19499" y="17291"/>
                  <a:pt x="19697" y="16905"/>
                  <a:pt x="19966" y="16469"/>
                </a:cubicBezTo>
                <a:cubicBezTo>
                  <a:pt x="20694" y="15291"/>
                  <a:pt x="21433" y="13238"/>
                  <a:pt x="21433" y="12397"/>
                </a:cubicBezTo>
                <a:cubicBezTo>
                  <a:pt x="21433" y="12250"/>
                  <a:pt x="21479" y="12109"/>
                  <a:pt x="21533" y="12082"/>
                </a:cubicBezTo>
                <a:cubicBezTo>
                  <a:pt x="21561" y="12067"/>
                  <a:pt x="21584" y="11619"/>
                  <a:pt x="21600" y="10804"/>
                </a:cubicBezTo>
                <a:cubicBezTo>
                  <a:pt x="21584" y="9989"/>
                  <a:pt x="21561" y="9540"/>
                  <a:pt x="21533" y="9525"/>
                </a:cubicBezTo>
                <a:cubicBezTo>
                  <a:pt x="21479" y="9498"/>
                  <a:pt x="21433" y="9367"/>
                  <a:pt x="21433" y="9234"/>
                </a:cubicBezTo>
                <a:cubicBezTo>
                  <a:pt x="21433" y="9100"/>
                  <a:pt x="21343" y="8626"/>
                  <a:pt x="21231" y="8180"/>
                </a:cubicBezTo>
                <a:cubicBezTo>
                  <a:pt x="20233" y="4177"/>
                  <a:pt x="17009" y="1081"/>
                  <a:pt x="12995" y="270"/>
                </a:cubicBezTo>
                <a:cubicBezTo>
                  <a:pt x="12494" y="169"/>
                  <a:pt x="12056" y="62"/>
                  <a:pt x="12020" y="33"/>
                </a:cubicBezTo>
                <a:cubicBezTo>
                  <a:pt x="12004" y="20"/>
                  <a:pt x="11409" y="9"/>
                  <a:pt x="10540" y="0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224" name="Militærreformer (FR modell: verneplikt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FF2600"/>
                </a:solidFill>
              </a:rPr>
              <a:t>Militær</a:t>
            </a:r>
            <a:r>
              <a:t>reformer (FR modell: verneplikt)</a:t>
            </a:r>
          </a:p>
          <a:p>
            <a:r>
              <a:rPr>
                <a:solidFill>
                  <a:srgbClr val="FF2600"/>
                </a:solidFill>
              </a:rPr>
              <a:t>Skatt</a:t>
            </a:r>
            <a:r>
              <a:t>ereformer</a:t>
            </a:r>
          </a:p>
          <a:p>
            <a:r>
              <a:rPr>
                <a:solidFill>
                  <a:srgbClr val="FF2600"/>
                </a:solidFill>
              </a:rPr>
              <a:t>Utdanning</a:t>
            </a:r>
            <a:r>
              <a:t>sreformer (sekulær; FR modell)</a:t>
            </a:r>
          </a:p>
          <a:p>
            <a:r>
              <a:rPr>
                <a:solidFill>
                  <a:srgbClr val="FF2600"/>
                </a:solidFill>
              </a:rPr>
              <a:t>Gjeld</a:t>
            </a:r>
            <a:r>
              <a:t> for å finansiere reformene</a:t>
            </a:r>
          </a:p>
          <a:p>
            <a:pPr marL="0" indent="0">
              <a:buSzTx/>
              <a:buNone/>
            </a:pPr>
            <a:r>
              <a:t>→ Stats</a:t>
            </a:r>
            <a:r>
              <a:rPr>
                <a:solidFill>
                  <a:srgbClr val="FF2600"/>
                </a:solidFill>
              </a:rPr>
              <a:t>bankerott</a:t>
            </a:r>
            <a:r>
              <a:t> 1869</a:t>
            </a:r>
          </a:p>
          <a:p>
            <a:pPr marL="0" indent="0">
              <a:buSzTx/>
              <a:buNone/>
            </a:pPr>
            <a:r>
              <a:t>→ </a:t>
            </a:r>
            <a:r>
              <a:rPr>
                <a:solidFill>
                  <a:srgbClr val="FF2600"/>
                </a:solidFill>
              </a:rPr>
              <a:t>europ. kontroll</a:t>
            </a:r>
            <a:r>
              <a:t>/protektorat 1881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3"/>
          <a:srcRect l="15431" r="15431"/>
          <a:stretch>
            <a:fillRect/>
          </a:stretch>
        </p:blipFill>
        <p:spPr>
          <a:xfrm>
            <a:off x="-37686" y="-67866"/>
            <a:ext cx="6837353" cy="9889443"/>
          </a:xfrm>
          <a:prstGeom prst="rect">
            <a:avLst/>
          </a:prstGeom>
          <a:ln w="88900">
            <a:miter lim="400000"/>
          </a:ln>
        </p:spPr>
      </p:pic>
      <p:sp>
        <p:nvSpPr>
          <p:cNvPr id="229" name="Persia"/>
          <p:cNvSpPr txBox="1">
            <a:spLocks noGrp="1"/>
          </p:cNvSpPr>
          <p:nvPr>
            <p:ph type="title"/>
          </p:nvPr>
        </p:nvSpPr>
        <p:spPr>
          <a:xfrm>
            <a:off x="4076648" y="203200"/>
            <a:ext cx="10464801" cy="2540000"/>
          </a:xfrm>
          <a:prstGeom prst="rect">
            <a:avLst/>
          </a:prstGeom>
        </p:spPr>
        <p:txBody>
          <a:bodyPr/>
          <a:lstStyle/>
          <a:p>
            <a:r>
              <a:t>Persia</a:t>
            </a:r>
          </a:p>
        </p:txBody>
      </p:sp>
      <p:sp>
        <p:nvSpPr>
          <p:cNvPr id="230" name="ødelagt etter 1700-t krigene…"/>
          <p:cNvSpPr txBox="1">
            <a:spLocks noGrp="1"/>
          </p:cNvSpPr>
          <p:nvPr>
            <p:ph type="body" sz="half" idx="1"/>
          </p:nvPr>
        </p:nvSpPr>
        <p:spPr>
          <a:xfrm>
            <a:off x="6888505" y="2768600"/>
            <a:ext cx="6597962" cy="5740400"/>
          </a:xfrm>
          <a:prstGeom prst="rect">
            <a:avLst/>
          </a:prstGeom>
        </p:spPr>
        <p:txBody>
          <a:bodyPr/>
          <a:lstStyle/>
          <a:p>
            <a:r>
              <a:t>ødelagt etter 1700-t krigene</a:t>
            </a:r>
          </a:p>
          <a:p>
            <a:r>
              <a:t>lite og lite dyptgående sentralmakt</a:t>
            </a:r>
          </a:p>
          <a:p>
            <a:r>
              <a:t>“stuck” mellom GB &amp; RU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0" y="0"/>
            <a:ext cx="117343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683" y="2864575"/>
            <a:ext cx="5080001" cy="3467101"/>
          </a:xfrm>
          <a:prstGeom prst="rect">
            <a:avLst/>
          </a:prstGeom>
          <a:ln w="88900">
            <a:miter lim="400000"/>
          </a:ln>
        </p:spPr>
      </p:pic>
      <p:sp>
        <p:nvSpPr>
          <p:cNvPr id="239" name="Konsesjoner til GB…"/>
          <p:cNvSpPr txBox="1">
            <a:spLocks noGrp="1"/>
          </p:cNvSpPr>
          <p:nvPr>
            <p:ph type="title"/>
          </p:nvPr>
        </p:nvSpPr>
        <p:spPr>
          <a:xfrm>
            <a:off x="453882" y="203200"/>
            <a:ext cx="10464801" cy="2540000"/>
          </a:xfrm>
          <a:prstGeom prst="rect">
            <a:avLst/>
          </a:prstGeom>
        </p:spPr>
        <p:txBody>
          <a:bodyPr/>
          <a:lstStyle/>
          <a:p>
            <a:pPr algn="l"/>
            <a:r>
              <a:t>Konsesjoner til GB</a:t>
            </a:r>
          </a:p>
          <a:p>
            <a:pPr algn="l"/>
            <a:r>
              <a:t>(ekstra-store)</a:t>
            </a:r>
          </a:p>
        </p:txBody>
      </p:sp>
      <p:sp>
        <p:nvSpPr>
          <p:cNvPr id="240" name="1872 Reuter: jernbane &amp; annen infrastruktur, mineraler &amp; andre naturressurser; statsbank…"/>
          <p:cNvSpPr txBox="1">
            <a:spLocks noGrp="1"/>
          </p:cNvSpPr>
          <p:nvPr>
            <p:ph type="body" sz="quarter" idx="1"/>
          </p:nvPr>
        </p:nvSpPr>
        <p:spPr>
          <a:xfrm>
            <a:off x="4909949" y="5135931"/>
            <a:ext cx="5883471" cy="4288714"/>
          </a:xfrm>
          <a:prstGeom prst="rect">
            <a:avLst/>
          </a:prstGeom>
        </p:spPr>
        <p:txBody>
          <a:bodyPr/>
          <a:lstStyle/>
          <a:p>
            <a:pPr marL="176021" indent="-176021" defTabSz="352043">
              <a:spcBef>
                <a:spcPts val="2700"/>
              </a:spcBef>
              <a:defRPr sz="2772"/>
            </a:pPr>
            <a:r>
              <a:t>1872 Reuter: jernbane &amp; annen infrastruktur, mineraler &amp; andre naturressurser; statsbank</a:t>
            </a:r>
          </a:p>
          <a:p>
            <a:pPr marL="176021" indent="-176021" defTabSz="352043">
              <a:spcBef>
                <a:spcPts val="2700"/>
              </a:spcBef>
              <a:defRPr sz="2772"/>
            </a:pPr>
            <a:r>
              <a:t>1890 Tobakk → «Tobakkopprør»</a:t>
            </a:r>
          </a:p>
          <a:p>
            <a:pPr marL="176021" indent="-176021" defTabSz="352043">
              <a:spcBef>
                <a:spcPts val="2700"/>
              </a:spcBef>
              <a:defRPr sz="2772"/>
            </a:pPr>
            <a:r>
              <a:t>1901 Olje. Funn 1908; 1913 kommersiell; 1914: GB regjering tar over 51%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649" y="1370472"/>
            <a:ext cx="6616701" cy="36957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756" y="50800"/>
            <a:ext cx="7904217" cy="9753600"/>
          </a:xfrm>
          <a:prstGeom prst="rect">
            <a:avLst/>
          </a:prstGeom>
          <a:ln w="88900">
            <a:miter lim="400000"/>
          </a:ln>
        </p:spPr>
      </p:pic>
      <p:sp>
        <p:nvSpPr>
          <p:cNvPr id="246" name="«Imperialisme»: kontekst"/>
          <p:cNvSpPr txBox="1">
            <a:spLocks noGrp="1"/>
          </p:cNvSpPr>
          <p:nvPr>
            <p:ph type="title"/>
          </p:nvPr>
        </p:nvSpPr>
        <p:spPr>
          <a:xfrm>
            <a:off x="-1437122" y="203200"/>
            <a:ext cx="10464801" cy="2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«Imperialisme»: kontekst</a:t>
            </a:r>
          </a:p>
        </p:txBody>
      </p:sp>
      <p:sp>
        <p:nvSpPr>
          <p:cNvPr id="247" name="Teknologiske gjennombrudd…"/>
          <p:cNvSpPr txBox="1">
            <a:spLocks noGrp="1"/>
          </p:cNvSpPr>
          <p:nvPr>
            <p:ph type="body" sz="half" idx="1"/>
          </p:nvPr>
        </p:nvSpPr>
        <p:spPr>
          <a:xfrm>
            <a:off x="215018" y="3465285"/>
            <a:ext cx="7478539" cy="5740401"/>
          </a:xfrm>
          <a:prstGeom prst="rect">
            <a:avLst/>
          </a:prstGeom>
        </p:spPr>
        <p:txBody>
          <a:bodyPr/>
          <a:lstStyle/>
          <a:p>
            <a:pPr marL="411480" indent="-411480" defTabSz="329184">
              <a:spcBef>
                <a:spcPts val="2500"/>
              </a:spcBef>
              <a:buChar char="‣"/>
              <a:defRPr sz="2592" u="sng"/>
            </a:pPr>
            <a:r>
              <a:t>Teknologiske gjennombrudd</a:t>
            </a:r>
          </a:p>
          <a:p>
            <a:pPr marL="0" indent="0" defTabSz="329184">
              <a:spcBef>
                <a:spcPts val="2500"/>
              </a:spcBef>
              <a:buSzTx/>
              <a:buNone/>
              <a:defRPr sz="2592"/>
            </a:pPr>
            <a:r>
              <a:t>→ Den andre industrielle revolusjonen</a:t>
            </a:r>
          </a:p>
          <a:p>
            <a:pPr marL="0" indent="0" defTabSz="329184">
              <a:spcBef>
                <a:spcPts val="2500"/>
              </a:spcBef>
              <a:buSzTx/>
              <a:buNone/>
              <a:defRPr sz="2592"/>
            </a:pPr>
            <a:r>
              <a:t>→ produktivitet øker</a:t>
            </a:r>
          </a:p>
          <a:p>
            <a:pPr marL="0" indent="0" defTabSz="329184">
              <a:spcBef>
                <a:spcPts val="2500"/>
              </a:spcBef>
              <a:buSzTx/>
              <a:buNone/>
              <a:defRPr sz="2592"/>
            </a:pPr>
            <a:r>
              <a:t>→ prisene faller; + silver gitt opp som mynte</a:t>
            </a:r>
          </a:p>
          <a:p>
            <a:pPr marL="0" indent="0" defTabSz="329184">
              <a:spcBef>
                <a:spcPts val="2500"/>
              </a:spcBef>
              <a:buSzTx/>
              <a:buNone/>
              <a:defRPr sz="2592"/>
            </a:pPr>
            <a:r>
              <a:t>→ «Den lange depresjonen» (1870t-1890t)</a:t>
            </a:r>
          </a:p>
          <a:p>
            <a:pPr marL="0" indent="0" defTabSz="329184">
              <a:spcBef>
                <a:spcPts val="4300"/>
              </a:spcBef>
              <a:buSzTx/>
              <a:buNone/>
              <a:defRPr sz="2592" u="sng"/>
            </a:pPr>
            <a:r>
              <a:t>Men kapitalistisk økonomi &amp; konsum ekspanderer</a:t>
            </a:r>
          </a:p>
          <a:p>
            <a:pPr marL="0" indent="0" defTabSz="329184">
              <a:spcBef>
                <a:spcPts val="2500"/>
              </a:spcBef>
              <a:buSzTx/>
              <a:buNone/>
              <a:defRPr sz="2592"/>
            </a:pPr>
            <a:r>
              <a:t>→ trenger markeder (internt: konsum;           eksternt: kolonier)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970" y="0"/>
            <a:ext cx="6990262" cy="97536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255" name="Group"/>
          <p:cNvGrpSpPr/>
          <p:nvPr/>
        </p:nvGrpSpPr>
        <p:grpSpPr>
          <a:xfrm>
            <a:off x="295650" y="257972"/>
            <a:ext cx="7649211" cy="9164488"/>
            <a:chOff x="0" y="0"/>
            <a:chExt cx="7649209" cy="9164486"/>
          </a:xfrm>
        </p:grpSpPr>
        <p:pic>
          <p:nvPicPr>
            <p:cNvPr id="252" name="Image" descr="Image"/>
            <p:cNvPicPr>
              <a:picLocks/>
            </p:cNvPicPr>
            <p:nvPr/>
          </p:nvPicPr>
          <p:blipFill>
            <a:blip r:embed="rId4"/>
            <a:srcRect l="1168"/>
            <a:stretch>
              <a:fillRect/>
            </a:stretch>
          </p:blipFill>
          <p:spPr>
            <a:xfrm>
              <a:off x="0" y="0"/>
              <a:ext cx="7649210" cy="7501497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53" name="Image" descr="Image"/>
            <p:cNvPicPr>
              <a:picLocks/>
            </p:cNvPicPr>
            <p:nvPr/>
          </p:nvPicPr>
          <p:blipFill>
            <a:blip r:embed="rId5"/>
            <a:srcRect r="1345"/>
            <a:stretch>
              <a:fillRect/>
            </a:stretch>
          </p:blipFill>
          <p:spPr>
            <a:xfrm>
              <a:off x="6413" y="7485580"/>
              <a:ext cx="7635526" cy="1678907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254" name="Rectangle"/>
            <p:cNvSpPr/>
            <p:nvPr/>
          </p:nvSpPr>
          <p:spPr>
            <a:xfrm>
              <a:off x="6823170" y="8765306"/>
              <a:ext cx="759678" cy="3477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56" name="Churchill,…"/>
          <p:cNvSpPr txBox="1"/>
          <p:nvPr/>
        </p:nvSpPr>
        <p:spPr>
          <a:xfrm>
            <a:off x="10017677" y="854592"/>
            <a:ext cx="2401985" cy="1316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60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Churchill,</a:t>
            </a:r>
          </a:p>
          <a:p>
            <a:pPr algn="r">
              <a:defRPr sz="260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The River War</a:t>
            </a:r>
          </a:p>
          <a:p>
            <a:pPr algn="r">
              <a:defRPr sz="260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1899</a:t>
            </a:r>
          </a:p>
        </p:txBody>
      </p:sp>
      <p:pic>
        <p:nvPicPr>
          <p:cNvPr id="257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615646" y="642360"/>
            <a:ext cx="3168314" cy="93800"/>
          </a:xfrm>
          <a:prstGeom prst="rect">
            <a:avLst/>
          </a:prstGeom>
        </p:spPr>
      </p:pic>
      <p:pic>
        <p:nvPicPr>
          <p:cNvPr id="259" name="Line Line" descr="Line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496595" y="1051819"/>
            <a:ext cx="782476" cy="100486"/>
          </a:xfrm>
          <a:prstGeom prst="rect">
            <a:avLst/>
          </a:prstGeom>
        </p:spPr>
      </p:pic>
      <p:pic>
        <p:nvPicPr>
          <p:cNvPr id="261" name="Line Line" descr="Line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805532" y="1047231"/>
            <a:ext cx="1302270" cy="105385"/>
          </a:xfrm>
          <a:prstGeom prst="rect">
            <a:avLst/>
          </a:prstGeom>
        </p:spPr>
      </p:pic>
      <p:pic>
        <p:nvPicPr>
          <p:cNvPr id="263" name="Line Line" descr="Line 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85183" y="1461821"/>
            <a:ext cx="3801085" cy="91234"/>
          </a:xfrm>
          <a:prstGeom prst="rect">
            <a:avLst/>
          </a:prstGeom>
        </p:spPr>
      </p:pic>
      <p:pic>
        <p:nvPicPr>
          <p:cNvPr id="265" name="Line Line" descr="Line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759" y="1900360"/>
            <a:ext cx="3991041" cy="90145"/>
          </a:xfrm>
          <a:prstGeom prst="rect">
            <a:avLst/>
          </a:prstGeom>
        </p:spPr>
      </p:pic>
      <p:pic>
        <p:nvPicPr>
          <p:cNvPr id="267" name="Line Line" descr="Line 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568526" y="2674568"/>
            <a:ext cx="3344197" cy="97298"/>
          </a:xfrm>
          <a:prstGeom prst="rect">
            <a:avLst/>
          </a:prstGeom>
        </p:spPr>
      </p:pic>
      <p:pic>
        <p:nvPicPr>
          <p:cNvPr id="269" name="Line Line" descr="Line 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33977" y="3136666"/>
            <a:ext cx="1095751" cy="102042"/>
          </a:xfrm>
          <a:prstGeom prst="rect">
            <a:avLst/>
          </a:prstGeom>
        </p:spPr>
      </p:pic>
      <p:pic>
        <p:nvPicPr>
          <p:cNvPr id="271" name="Line Line" descr="Line 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216374" y="4787329"/>
            <a:ext cx="1933796" cy="91856"/>
          </a:xfrm>
          <a:prstGeom prst="rect">
            <a:avLst/>
          </a:prstGeom>
        </p:spPr>
      </p:pic>
      <p:pic>
        <p:nvPicPr>
          <p:cNvPr id="273" name="Line Line" descr="Line 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441311" y="5199587"/>
            <a:ext cx="770580" cy="91933"/>
          </a:xfrm>
          <a:prstGeom prst="rect">
            <a:avLst/>
          </a:prstGeom>
        </p:spPr>
      </p:pic>
      <p:pic>
        <p:nvPicPr>
          <p:cNvPr id="275" name="Line Line" descr="Line 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5119110" y="5180381"/>
            <a:ext cx="2698363" cy="97921"/>
          </a:xfrm>
          <a:prstGeom prst="rect">
            <a:avLst/>
          </a:prstGeom>
        </p:spPr>
      </p:pic>
      <p:pic>
        <p:nvPicPr>
          <p:cNvPr id="277" name="Line Line" descr="Line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508155" y="5612077"/>
            <a:ext cx="465547" cy="104375"/>
          </a:xfrm>
          <a:prstGeom prst="rect">
            <a:avLst/>
          </a:prstGeom>
        </p:spPr>
      </p:pic>
      <p:pic>
        <p:nvPicPr>
          <p:cNvPr id="279" name="Line Line" descr="Line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2681488" y="7269505"/>
            <a:ext cx="2996398" cy="90534"/>
          </a:xfrm>
          <a:prstGeom prst="rect">
            <a:avLst/>
          </a:prstGeom>
        </p:spPr>
      </p:pic>
      <p:pic>
        <p:nvPicPr>
          <p:cNvPr id="281" name="Line Line" descr="Line Lin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4920679" y="7700580"/>
            <a:ext cx="3035431" cy="105696"/>
          </a:xfrm>
          <a:prstGeom prst="rect">
            <a:avLst/>
          </a:prstGeom>
        </p:spPr>
      </p:pic>
      <p:pic>
        <p:nvPicPr>
          <p:cNvPr id="283" name="Line Line" descr="Line Lin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479774" y="8112759"/>
            <a:ext cx="2542541" cy="100798"/>
          </a:xfrm>
          <a:prstGeom prst="rect">
            <a:avLst/>
          </a:prstGeom>
        </p:spPr>
      </p:pic>
      <p:pic>
        <p:nvPicPr>
          <p:cNvPr id="285" name="Line Line" descr="Line Line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5872013" y="8140207"/>
            <a:ext cx="2062792" cy="117982"/>
          </a:xfrm>
          <a:prstGeom prst="rect">
            <a:avLst/>
          </a:prstGeom>
        </p:spPr>
      </p:pic>
      <p:pic>
        <p:nvPicPr>
          <p:cNvPr id="287" name="Line Line" descr="Line Line"/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511498" y="8517863"/>
            <a:ext cx="3127338" cy="122880"/>
          </a:xfrm>
          <a:prstGeom prst="rect">
            <a:avLst/>
          </a:prstGeom>
        </p:spPr>
      </p:pic>
      <p:pic>
        <p:nvPicPr>
          <p:cNvPr id="289" name="Line Line" descr="Line Line"/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5305100" y="8564595"/>
            <a:ext cx="712186" cy="93410"/>
          </a:xfrm>
          <a:prstGeom prst="rect">
            <a:avLst/>
          </a:prstGeom>
        </p:spPr>
      </p:pic>
      <p:pic>
        <p:nvPicPr>
          <p:cNvPr id="291" name="Line Line" descr="Line Line"/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7465993" y="8549588"/>
            <a:ext cx="446108" cy="110361"/>
          </a:xfrm>
          <a:prstGeom prst="rect">
            <a:avLst/>
          </a:prstGeom>
        </p:spPr>
      </p:pic>
      <p:pic>
        <p:nvPicPr>
          <p:cNvPr id="293" name="Line Line" descr="Line Line"/>
          <p:cNvPicPr>
            <a:picLocks/>
          </p:cNvPicPr>
          <p:nvPr/>
        </p:nvPicPr>
        <p:blipFill>
          <a:blip r:embed="rId24"/>
          <a:stretch>
            <a:fillRect/>
          </a:stretch>
        </p:blipFill>
        <p:spPr>
          <a:xfrm>
            <a:off x="499446" y="8942096"/>
            <a:ext cx="3193352" cy="1114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«Imperialisme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«Imperialisme»</a:t>
            </a:r>
          </a:p>
        </p:txBody>
      </p:sp>
      <p:sp>
        <p:nvSpPr>
          <p:cNvPr id="299" name="etablere økonomisk (&amp; ved behov: politisk, sosial, kulturell) kontroll over andre lands/samfunns vitale ressurser, for å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02919" indent="-502919" defTabSz="402336">
              <a:spcBef>
                <a:spcPts val="3100"/>
              </a:spcBef>
              <a:buChar char="‣"/>
              <a:defRPr sz="3168"/>
            </a:pPr>
            <a:r>
              <a:t>etablere økonomisk (&amp; ved behov: politisk, sosial, kulturell) kontroll over andre lands/samfunns vitale ressurser, for å</a:t>
            </a:r>
          </a:p>
          <a:p>
            <a:pPr marL="502919" indent="-502919" defTabSz="402336">
              <a:spcBef>
                <a:spcPts val="3100"/>
              </a:spcBef>
              <a:buChar char="‣"/>
              <a:defRPr sz="3168"/>
            </a:pPr>
            <a:r>
              <a:t>vinne tilgang til billige råvarer &amp; eksterne markeder (ettersom det interne marked mettes)</a:t>
            </a:r>
          </a:p>
          <a:p>
            <a:pPr marL="502919" indent="-502919" defTabSz="402336">
              <a:spcBef>
                <a:spcPts val="3100"/>
              </a:spcBef>
              <a:buChar char="‣"/>
              <a:defRPr sz="3168"/>
            </a:pPr>
            <a:r>
              <a:t>øke egen vekt på verdensmarked/mot rivaliserende stater</a:t>
            </a:r>
          </a:p>
          <a:p>
            <a:pPr marL="502919" indent="-502919" defTabSz="402336">
              <a:spcBef>
                <a:spcPts val="3100"/>
              </a:spcBef>
              <a:buChar char="‣"/>
              <a:defRPr sz="3168"/>
            </a:pPr>
            <a:r>
              <a:t>opprettholde maktsystemet hjemme (subsidiere/tilfredsstille egen befolkning)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«Imperialisme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«Imperialisme»</a:t>
            </a:r>
          </a:p>
        </p:txBody>
      </p:sp>
      <p:sp>
        <p:nvSpPr>
          <p:cNvPr id="304" name="Informell (om mulig: billiger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1500" indent="-571500">
              <a:buChar char="‣"/>
            </a:pPr>
            <a:r>
              <a:t>Informell (om mulig: billiger)</a:t>
            </a:r>
          </a:p>
          <a:p>
            <a:pPr marL="571500" indent="-571500">
              <a:buChar char="‣"/>
            </a:pPr>
            <a:r>
              <a:t>Formell (for å utestenge rivaler, eller realisere maktdrøm; men: dyrere; trenger kollaboratører)</a:t>
            </a:r>
          </a:p>
          <a:p>
            <a:pPr marL="571500" indent="-571500">
              <a:buChar char="‣"/>
            </a:pPr>
            <a:r>
              <a:t>«Protektorat» (FR/ES i TN, MA; GB i Gulfen, EG)</a:t>
            </a:r>
          </a:p>
          <a:p>
            <a:pPr marL="571500" indent="-571500">
              <a:buChar char="‣"/>
            </a:pPr>
            <a:r>
              <a:t>transfererer europ. admin. &amp; økon. institusjoner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&lt;konkrete eksempler&gt;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&lt;konkrete eksempler&gt;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Ⅰ: DZ: landnåm for [handel og] «ære»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Ⅰ: DZ: landnåm for [handel og] «ære»…</a:t>
            </a:r>
          </a:p>
        </p:txBody>
      </p:sp>
      <p:sp>
        <p:nvSpPr>
          <p:cNvPr id="311" name="Barbaresk-korsarene svekket mot 1800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170" indent="-217170" defTabSz="434340">
              <a:spcBef>
                <a:spcPts val="3400"/>
              </a:spcBef>
              <a:defRPr sz="3420"/>
            </a:pPr>
            <a:r>
              <a:t>Barbaresk-korsarene svekket mot 1800</a:t>
            </a:r>
          </a:p>
          <a:p>
            <a:pPr marL="217170" indent="-217170" defTabSz="434340">
              <a:spcBef>
                <a:spcPts val="3400"/>
              </a:spcBef>
              <a:defRPr sz="3420"/>
            </a:pPr>
            <a:r>
              <a:t>1790s: FR kjøper DZ korn men tilbakeholder betaling → «fluevisp-episode» brukt av FR som påskudd til blokade (1827) og</a:t>
            </a:r>
          </a:p>
          <a:p>
            <a:pPr marL="217170" indent="-217170" defTabSz="434340">
              <a:spcBef>
                <a:spcPts val="3400"/>
              </a:spcBef>
              <a:defRPr sz="3420"/>
            </a:pPr>
            <a:r>
              <a:t>1830 erobring av DZ — for å støtte opp under FR monarkiets minkende popularitet</a:t>
            </a:r>
          </a:p>
          <a:p>
            <a:pPr marL="217170" indent="-217170" defTabSz="434340">
              <a:spcBef>
                <a:spcPts val="3400"/>
              </a:spcBef>
              <a:defRPr sz="3420"/>
            </a:pPr>
            <a:r>
              <a:t>1848 (etter ʿAbd al-Qādir mil. motstand knust): 3 DZ départements integrert del av FR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«Moderne» i MØ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«Moderne» i MØNA</a:t>
            </a:r>
          </a:p>
        </p:txBody>
      </p:sp>
      <p:sp>
        <p:nvSpPr>
          <p:cNvPr id="132" name="Økonomisk-politisk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80594" indent="-180594" defTabSz="361188">
              <a:spcBef>
                <a:spcPts val="2800"/>
              </a:spcBef>
              <a:defRPr sz="2844"/>
            </a:pPr>
            <a:r>
              <a:t>Økonomisk-politisk:</a:t>
            </a:r>
          </a:p>
          <a:p>
            <a:pPr marL="902969" lvl="1" indent="-451484" defTabSz="361188">
              <a:spcBef>
                <a:spcPts val="2800"/>
              </a:spcBef>
              <a:defRPr sz="2844"/>
            </a:pPr>
            <a:r>
              <a:t>Økon.: Én global “Modern World System” (med sentrum og periferier)</a:t>
            </a:r>
          </a:p>
          <a:p>
            <a:pPr marL="902969" lvl="1" indent="-451484" defTabSz="361188">
              <a:spcBef>
                <a:spcPts val="2800"/>
              </a:spcBef>
              <a:defRPr sz="2844"/>
            </a:pPr>
            <a:r>
              <a:t>Nasjonalstat som modell (og som aktør)</a:t>
            </a:r>
          </a:p>
          <a:p>
            <a:pPr marL="902969" lvl="1" indent="-451484" defTabSz="361188">
              <a:spcBef>
                <a:spcPts val="2800"/>
              </a:spcBef>
              <a:defRPr sz="2844"/>
            </a:pPr>
            <a:r>
              <a:t>Teknologisk-organisatorisk omveltning</a:t>
            </a:r>
          </a:p>
          <a:p>
            <a:pPr marL="180594" indent="-180594" defTabSz="361188">
              <a:spcBef>
                <a:spcPts val="2800"/>
              </a:spcBef>
              <a:defRPr sz="2844"/>
            </a:pPr>
            <a:r>
              <a:t>Idéhistorisk:</a:t>
            </a:r>
          </a:p>
          <a:p>
            <a:pPr marL="902969" lvl="1" indent="-451484" defTabSz="361188">
              <a:spcBef>
                <a:spcPts val="2800"/>
              </a:spcBef>
              <a:defRPr sz="2844"/>
            </a:pPr>
            <a:r>
              <a:t>Grunnleggende kritikk av gamle autoritetsmodeller</a:t>
            </a:r>
          </a:p>
          <a:p>
            <a:pPr marL="902969" lvl="1" indent="-451484" defTabSz="361188">
              <a:spcBef>
                <a:spcPts val="2800"/>
              </a:spcBef>
              <a:defRPr sz="2844"/>
            </a:pPr>
            <a:r>
              <a:t>Individets vekt vokser; «individer en masse»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70" y="249397"/>
            <a:ext cx="7741344" cy="6107060"/>
          </a:xfrm>
          <a:prstGeom prst="rect">
            <a:avLst/>
          </a:prstGeom>
          <a:ln w="889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141" y="4949468"/>
            <a:ext cx="5197137" cy="346475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0843" y="-172339"/>
            <a:ext cx="14826486" cy="1009827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860" y="-1"/>
            <a:ext cx="6403880" cy="9753601"/>
          </a:xfrm>
          <a:prstGeom prst="rect">
            <a:avLst/>
          </a:prstGeom>
          <a:ln w="88900">
            <a:miter lim="400000"/>
          </a:ln>
        </p:spPr>
      </p:pic>
      <p:sp>
        <p:nvSpPr>
          <p:cNvPr id="325" name="FR (og IT/ES) kolonister…"/>
          <p:cNvSpPr txBox="1">
            <a:spLocks noGrp="1"/>
          </p:cNvSpPr>
          <p:nvPr>
            <p:ph type="body" sz="half" idx="1"/>
          </p:nvPr>
        </p:nvSpPr>
        <p:spPr>
          <a:xfrm>
            <a:off x="453882" y="2768600"/>
            <a:ext cx="5979877" cy="6518806"/>
          </a:xfrm>
          <a:prstGeom prst="rect">
            <a:avLst/>
          </a:prstGeom>
        </p:spPr>
        <p:txBody>
          <a:bodyPr/>
          <a:lstStyle/>
          <a:p>
            <a:pPr marL="212597" indent="-212597" defTabSz="425195">
              <a:spcBef>
                <a:spcPts val="3300"/>
              </a:spcBef>
              <a:defRPr sz="3348"/>
            </a:pPr>
            <a:r>
              <a:t>FR (og IT/ES) kolonister</a:t>
            </a:r>
          </a:p>
          <a:p>
            <a:pPr marL="212597" indent="-212597" defTabSz="425195">
              <a:spcBef>
                <a:spcPts val="3300"/>
              </a:spcBef>
              <a:defRPr sz="3348"/>
            </a:pPr>
            <a:r>
              <a:t>cash-crop plantasjer (korn, bomull, tobakk, vin)</a:t>
            </a:r>
          </a:p>
          <a:p>
            <a:pPr marL="212597" indent="-212597" defTabSz="425195">
              <a:spcBef>
                <a:spcPts val="3300"/>
              </a:spcBef>
              <a:defRPr sz="3348"/>
            </a:pPr>
            <a:r>
              <a:t>«mission civilisatrice»?</a:t>
            </a:r>
          </a:p>
          <a:p>
            <a:pPr marL="744093" lvl="1" indent="-212597" defTabSz="425195">
              <a:spcBef>
                <a:spcPts val="3300"/>
              </a:spcBef>
              <a:buSzPct val="100000"/>
              <a:defRPr sz="3348"/>
            </a:pPr>
            <a:r>
              <a:t>700000 FR ‹borgere› vs 5 mio DZ ‹undersåtte›</a:t>
            </a:r>
          </a:p>
          <a:p>
            <a:pPr marL="744093" lvl="1" indent="-212597" defTabSz="425195">
              <a:spcBef>
                <a:spcPts val="3300"/>
              </a:spcBef>
              <a:buSzPct val="100000"/>
              <a:defRPr sz="3348"/>
            </a:pPr>
            <a:r>
              <a:t>DZere blir avhengige land- og løsarbeidere</a:t>
            </a:r>
          </a:p>
        </p:txBody>
      </p:sp>
      <p:sp>
        <p:nvSpPr>
          <p:cNvPr id="326" name="Ⅰ: DZ: … og landnåm for kolonister"/>
          <p:cNvSpPr txBox="1">
            <a:spLocks noGrp="1"/>
          </p:cNvSpPr>
          <p:nvPr>
            <p:ph type="title"/>
          </p:nvPr>
        </p:nvSpPr>
        <p:spPr>
          <a:xfrm>
            <a:off x="752462" y="203200"/>
            <a:ext cx="6801447" cy="2540000"/>
          </a:xfrm>
          <a:prstGeom prst="rect">
            <a:avLst/>
          </a:prstGeom>
        </p:spPr>
        <p:txBody>
          <a:bodyPr/>
          <a:lstStyle>
            <a:lvl1pPr algn="l" defTabSz="352043">
              <a:defRPr sz="5544"/>
            </a:lvl1pPr>
          </a:lstStyle>
          <a:p>
            <a:r>
              <a:t>Ⅰ: DZ: … og landnåm for kolonister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2500" y="-8467"/>
            <a:ext cx="8001000" cy="3810001"/>
          </a:xfrm>
          <a:prstGeom prst="rect">
            <a:avLst/>
          </a:prstGeom>
          <a:ln w="88900">
            <a:miter lim="400000"/>
          </a:ln>
        </p:spPr>
      </p:pic>
      <p:sp>
        <p:nvSpPr>
          <p:cNvPr id="331" name="Ⅱ: EG: voksende misnøye i befolkning truer makt &amp; kapital"/>
          <p:cNvSpPr txBox="1">
            <a:spLocks noGrp="1"/>
          </p:cNvSpPr>
          <p:nvPr>
            <p:ph type="title"/>
          </p:nvPr>
        </p:nvSpPr>
        <p:spPr>
          <a:xfrm>
            <a:off x="2086117" y="203200"/>
            <a:ext cx="10464801" cy="2540000"/>
          </a:xfrm>
          <a:prstGeom prst="rect">
            <a:avLst/>
          </a:prstGeom>
        </p:spPr>
        <p:txBody>
          <a:bodyPr/>
          <a:lstStyle>
            <a:lvl1pPr algn="r" defTabSz="352043">
              <a:defRPr sz="5544">
                <a:solidFill>
                  <a:srgbClr val="000000"/>
                </a:solidFill>
              </a:defRPr>
            </a:lvl1pPr>
          </a:lstStyle>
          <a:p>
            <a:r>
              <a:t>Ⅱ: EG: voksende misnøye i befolkning truer makt &amp; kapital</a:t>
            </a:r>
          </a:p>
        </p:txBody>
      </p:sp>
      <p:sp>
        <p:nvSpPr>
          <p:cNvPr id="332" name="ny, arabisk-talende middelklasse i militær &amp; forvaltning ↔ tyrk.-tal. osmansk/mamlūk. elite : krever bedre mulig- og rettigheter…"/>
          <p:cNvSpPr txBox="1">
            <a:spLocks noGrp="1"/>
          </p:cNvSpPr>
          <p:nvPr>
            <p:ph type="body" idx="1"/>
          </p:nvPr>
        </p:nvSpPr>
        <p:spPr>
          <a:xfrm>
            <a:off x="1469053" y="3783770"/>
            <a:ext cx="10464801" cy="5740401"/>
          </a:xfrm>
          <a:prstGeom prst="rect">
            <a:avLst/>
          </a:prstGeom>
        </p:spPr>
        <p:txBody>
          <a:bodyPr/>
          <a:lstStyle/>
          <a:p>
            <a:r>
              <a:t>ny, arabisk-talende middelklasse i militær &amp; forvaltning ↔ tyrk.-tal. osmansk/mamlūk. elite : krever bedre mulig- og rettigheter</a:t>
            </a:r>
          </a:p>
          <a:p>
            <a:r>
              <a:t>etter bankerott 1876: BR/FR kontroll over 50% av EG statsinntekt → EGerne opprørt</a:t>
            </a:r>
          </a:p>
          <a:p>
            <a:r>
              <a:t>→ Aḥmad ʿUrābī opprør 1881</a:t>
            </a:r>
          </a:p>
          <a:p>
            <a:r>
              <a:t>→ GB okkuperer EG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" descr="Image"/>
          <p:cNvPicPr>
            <a:picLocks noChangeAspect="1"/>
          </p:cNvPicPr>
          <p:nvPr/>
        </p:nvPicPr>
        <p:blipFill>
          <a:blip r:embed="rId3">
            <a:alphaModFix amt="12330"/>
          </a:blip>
          <a:stretch>
            <a:fillRect/>
          </a:stretch>
        </p:blipFill>
        <p:spPr>
          <a:xfrm>
            <a:off x="0" y="-146973"/>
            <a:ext cx="13004800" cy="6491546"/>
          </a:xfrm>
          <a:prstGeom prst="rect">
            <a:avLst/>
          </a:prstGeom>
          <a:ln w="88900">
            <a:miter lim="400000"/>
          </a:ln>
        </p:spPr>
      </p:pic>
      <p:sp>
        <p:nvSpPr>
          <p:cNvPr id="337" name="GB plasserer ledende ‹eksperter› og offiserer i militær, forvaltning, departementer…"/>
          <p:cNvSpPr txBox="1">
            <a:spLocks noGrp="1"/>
          </p:cNvSpPr>
          <p:nvPr>
            <p:ph type="body" idx="1"/>
          </p:nvPr>
        </p:nvSpPr>
        <p:spPr>
          <a:xfrm>
            <a:off x="1270000" y="3525001"/>
            <a:ext cx="10464800" cy="5740401"/>
          </a:xfrm>
          <a:prstGeom prst="rect">
            <a:avLst/>
          </a:prstGeom>
        </p:spPr>
        <p:txBody>
          <a:bodyPr/>
          <a:lstStyle/>
          <a:p>
            <a:pPr marL="180594" indent="-180594" defTabSz="361188">
              <a:spcBef>
                <a:spcPts val="2800"/>
              </a:spcBef>
              <a:defRPr sz="2844"/>
            </a:pPr>
            <a:r>
              <a:t>GB plasserer ledende ‹eksperter› og offiserer i militær, forvaltning, departementer</a:t>
            </a:r>
          </a:p>
          <a:p>
            <a:pPr marL="180594" indent="-180594" defTabSz="361188">
              <a:spcBef>
                <a:spcPts val="2800"/>
              </a:spcBef>
              <a:defRPr sz="2844"/>
            </a:pPr>
            <a:r>
              <a:t>= styrer landet selv om det formelt er del av OR</a:t>
            </a:r>
          </a:p>
          <a:p>
            <a:pPr marL="180594" indent="-180594" defTabSz="361188">
              <a:spcBef>
                <a:spcPts val="2800"/>
              </a:spcBef>
              <a:defRPr sz="2844"/>
            </a:pPr>
            <a:r>
              <a:t>rasistiske meninger om «orientalene»</a:t>
            </a:r>
          </a:p>
          <a:p>
            <a:pPr marL="180594" indent="-180594" defTabSz="361188">
              <a:spcBef>
                <a:spcPts val="2800"/>
              </a:spcBef>
              <a:defRPr sz="2844"/>
            </a:pPr>
            <a:r>
              <a:t>bomull-dyrking for eksport (GB fabrikker); forhindrer EG fabrikker</a:t>
            </a:r>
          </a:p>
          <a:p>
            <a:pPr marL="180594" indent="-180594" defTabSz="361188">
              <a:spcBef>
                <a:spcPts val="2800"/>
              </a:spcBef>
              <a:defRPr sz="2844"/>
            </a:pPr>
            <a:r>
              <a:t>GB mot rask EG økon. &amp; sosial utvikling (frykter sosial uro og rebellion)</a:t>
            </a:r>
          </a:p>
          <a:p>
            <a:pPr marL="180594" indent="-180594" defTabSz="361188">
              <a:spcBef>
                <a:spcPts val="2800"/>
              </a:spcBef>
              <a:buChar char="→"/>
              <a:defRPr sz="2844" u="sng"/>
            </a:pPr>
            <a:r>
              <a:t> Imperial diskriminering fremmer ‹nasjonal› motstand</a:t>
            </a:r>
          </a:p>
        </p:txBody>
      </p:sp>
      <p:sp>
        <p:nvSpPr>
          <p:cNvPr id="338" name="Ⅱ: EG: kontroll for å sikre “immense investments of English capitalists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2043">
              <a:defRPr sz="5544"/>
            </a:lvl1pPr>
          </a:lstStyle>
          <a:p>
            <a:r>
              <a:t>Ⅱ: EG: kontroll for å sikre “immense investments of English capitalists”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“We are sorry to say that there was a sort of coexistence [fusion] between the Christians and Muslims […] They visited each other frequently, which resulted in intimate relations between them and which introduced, bit by bit, a community of ideas and hab"/>
          <p:cNvSpPr txBox="1">
            <a:spLocks noGrp="1"/>
          </p:cNvSpPr>
          <p:nvPr>
            <p:ph type="body" idx="22"/>
          </p:nvPr>
        </p:nvSpPr>
        <p:spPr>
          <a:xfrm>
            <a:off x="1270000" y="2446860"/>
            <a:ext cx="10464800" cy="5695902"/>
          </a:xfrm>
          <a:prstGeom prst="rect">
            <a:avLst/>
          </a:prstGeom>
        </p:spPr>
        <p:txBody>
          <a:bodyPr/>
          <a:lstStyle>
            <a:lvl1pPr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“We are sorry to say that there was a sort of coexistence [fusion] between the Christians and Muslims […] They visited each other frequently, which resulted in intimate relations between them and which introduced, bit by bit, a community of ideas and habits […]; this […] […] passed for good manners […]while in truth it resulted in nothing more than the weakening of religious sentiments”</a:t>
            </a:r>
          </a:p>
        </p:txBody>
      </p:sp>
      <p:sp>
        <p:nvSpPr>
          <p:cNvPr id="343" name="–Paul Riccadonna, katolsk misjonær i LB fra 1830-t"/>
          <p:cNvSpPr txBox="1">
            <a:spLocks noGrp="1"/>
          </p:cNvSpPr>
          <p:nvPr>
            <p:ph type="body" idx="21"/>
          </p:nvPr>
        </p:nvSpPr>
        <p:spPr>
          <a:xfrm>
            <a:off x="1270000" y="8572189"/>
            <a:ext cx="10464800" cy="571501"/>
          </a:xfrm>
          <a:prstGeom prst="rect">
            <a:avLst/>
          </a:prstGeom>
        </p:spPr>
        <p:txBody>
          <a:bodyPr/>
          <a:lstStyle/>
          <a:p>
            <a:r>
              <a:t>–Paul Riccadonna, katolsk misjonær i LB fra 1830-t</a:t>
            </a:r>
          </a:p>
        </p:txBody>
      </p:sp>
      <p:sp>
        <p:nvSpPr>
          <p:cNvPr id="344" name="Ⅲ: LB: sekterisme?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t>Ⅲ: LB: sekterisme?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Europ. bruk av kristne middelsmen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Europ. bruk av kristne middelsmenn</a:t>
            </a:r>
          </a:p>
          <a:p>
            <a:r>
              <a:t>kristne får privilegier, blir mer velstående</a:t>
            </a:r>
          </a:p>
          <a:p>
            <a:r>
              <a:t>etter 1838: krever likestilling etter loven → politisering av religionssamfunn</a:t>
            </a:r>
          </a:p>
          <a:p>
            <a:r>
              <a:t>Europ. bevirker opprettelse av et maronittisk (N) og et drusisk (S) gouvernement</a:t>
            </a:r>
          </a:p>
        </p:txBody>
      </p:sp>
      <p:sp>
        <p:nvSpPr>
          <p:cNvPr id="349" name="Ⅲ: LB: hvordan sekterisme bruk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Ⅲ: LB: hvordan sekterisme brukes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" descr="Image"/>
          <p:cNvPicPr>
            <a:picLocks noChangeAspect="1"/>
          </p:cNvPicPr>
          <p:nvPr/>
        </p:nvPicPr>
        <p:blipFill>
          <a:blip r:embed="rId3"/>
          <a:srcRect b="6003"/>
          <a:stretch>
            <a:fillRect/>
          </a:stretch>
        </p:blipFill>
        <p:spPr>
          <a:xfrm>
            <a:off x="9468310" y="4456130"/>
            <a:ext cx="3426424" cy="4772537"/>
          </a:xfrm>
          <a:prstGeom prst="rect">
            <a:avLst/>
          </a:prstGeom>
          <a:ln w="88900">
            <a:miter lim="400000"/>
          </a:ln>
        </p:spPr>
      </p:pic>
      <p:sp>
        <p:nvSpPr>
          <p:cNvPr id="352" name="Bondeopprør 1858 utvikler seg til sekterisk konflikt…"/>
          <p:cNvSpPr txBox="1">
            <a:spLocks noGrp="1"/>
          </p:cNvSpPr>
          <p:nvPr>
            <p:ph type="body" idx="1"/>
          </p:nvPr>
        </p:nvSpPr>
        <p:spPr>
          <a:xfrm>
            <a:off x="352645" y="2933129"/>
            <a:ext cx="8926494" cy="6312368"/>
          </a:xfrm>
          <a:prstGeom prst="rect">
            <a:avLst/>
          </a:prstGeom>
        </p:spPr>
        <p:txBody>
          <a:bodyPr/>
          <a:lstStyle/>
          <a:p>
            <a:pPr marL="462915" indent="-462915" defTabSz="370331">
              <a:spcBef>
                <a:spcPts val="2900"/>
              </a:spcBef>
              <a:buChar char="‣"/>
              <a:defRPr sz="2916"/>
            </a:pPr>
            <a:r>
              <a:t>Bondeopprør 1858 utvikler seg til sekterisk konflikt</a:t>
            </a:r>
          </a:p>
          <a:p>
            <a:pPr marL="462915" indent="-462915" defTabSz="370331">
              <a:spcBef>
                <a:spcPts val="2900"/>
              </a:spcBef>
              <a:buChar char="→ "/>
              <a:defRPr sz="2916"/>
            </a:pPr>
            <a:r>
              <a:t>borgerkrig 1860 (mest maronitter [+ sunna] mot druser [+shīʿa]</a:t>
            </a:r>
          </a:p>
          <a:p>
            <a:pPr marL="462915" indent="-462915" defTabSz="370331">
              <a:spcBef>
                <a:spcPts val="2900"/>
              </a:spcBef>
              <a:buChar char="→"/>
              <a:defRPr sz="2916"/>
            </a:pPr>
            <a:r>
              <a:t>pogromer mot kristne; massakre i Damaskus</a:t>
            </a:r>
          </a:p>
          <a:p>
            <a:pPr marL="462915" indent="-462915" defTabSz="370331">
              <a:spcBef>
                <a:spcPts val="2900"/>
              </a:spcBef>
              <a:buChar char="→"/>
              <a:defRPr sz="2916"/>
            </a:pPr>
            <a:r>
              <a:t>FR-ledet intervensjon</a:t>
            </a:r>
          </a:p>
          <a:p>
            <a:pPr marL="462915" indent="-462915" defTabSz="370331">
              <a:spcBef>
                <a:spcPts val="2900"/>
              </a:spcBef>
              <a:buChar char="→"/>
              <a:defRPr sz="2916"/>
            </a:pPr>
            <a:r>
              <a:t>1861 LB-kristen autonomi fra OR (under europ. beskyttelse)</a:t>
            </a:r>
          </a:p>
          <a:p>
            <a:pPr marL="462915" indent="-462915" defTabSz="370331">
              <a:spcBef>
                <a:spcPts val="2900"/>
              </a:spcBef>
              <a:buChar char="→"/>
              <a:defRPr sz="2916"/>
            </a:pPr>
            <a:r>
              <a:t>Majlis fikserer sekterisk system som låser politikk til religion</a:t>
            </a:r>
          </a:p>
        </p:txBody>
      </p:sp>
      <p:sp>
        <p:nvSpPr>
          <p:cNvPr id="353" name="Ⅲ: LB: hvordan sekterisme fes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Ⅲ: LB: hvordan sekterisme festes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" y="98632"/>
            <a:ext cx="8632413" cy="9753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136" y="98632"/>
            <a:ext cx="5527730" cy="97536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“Defensive development”"/>
          <p:cNvSpPr txBox="1">
            <a:spLocks noGrp="1"/>
          </p:cNvSpPr>
          <p:nvPr>
            <p:ph type="title"/>
          </p:nvPr>
        </p:nvSpPr>
        <p:spPr>
          <a:xfrm>
            <a:off x="-55181" y="203200"/>
            <a:ext cx="13004801" cy="2540000"/>
          </a:xfrm>
          <a:prstGeom prst="rect">
            <a:avLst/>
          </a:prstGeom>
        </p:spPr>
        <p:txBody>
          <a:bodyPr/>
          <a:lstStyle/>
          <a:p>
            <a:r>
              <a:t>“Defensive development”</a:t>
            </a:r>
          </a:p>
        </p:txBody>
      </p:sp>
      <p:sp>
        <p:nvSpPr>
          <p:cNvPr id="137" name="Militær-reform: niẓâm-ı cedî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Militær-reform: niẓâm-ı cedîd</a:t>
            </a:r>
          </a:p>
          <a:p>
            <a:r>
              <a:t>Økonomisk: skattereform; cash crops</a:t>
            </a:r>
          </a:p>
          <a:p>
            <a:r>
              <a:t>Forvaltningsreform: Mer sentralisert &amp; standardisert (nye lov- &amp; regelverk)</a:t>
            </a:r>
          </a:p>
          <a:p>
            <a:r>
              <a:t>Utdanningsreform (for mil. &amp; byrokr. formål; ‹sekulær›; statlig kontroll)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sage-du-canal-de-suez.jpg" descr="passage-du-canal-de-suez.jpg"/>
          <p:cNvPicPr>
            <a:picLocks noChangeAspect="1"/>
          </p:cNvPicPr>
          <p:nvPr/>
        </p:nvPicPr>
        <p:blipFill>
          <a:blip r:embed="rId3"/>
          <a:srcRect t="14252"/>
          <a:stretch>
            <a:fillRect/>
          </a:stretch>
        </p:blipFill>
        <p:spPr>
          <a:xfrm>
            <a:off x="567638" y="5161798"/>
            <a:ext cx="9004301" cy="5042056"/>
          </a:xfrm>
          <a:prstGeom prst="rect">
            <a:avLst/>
          </a:prstGeom>
          <a:ln w="88900">
            <a:miter lim="400000"/>
          </a:ln>
        </p:spPr>
      </p:pic>
      <p:sp>
        <p:nvSpPr>
          <p:cNvPr id="142" name="For å forbli politisk uavhengige, ofrer herskerne økonomisk uavhengighet…"/>
          <p:cNvSpPr txBox="1">
            <a:spLocks noGrp="1"/>
          </p:cNvSpPr>
          <p:nvPr>
            <p:ph type="body" sz="half" idx="1"/>
          </p:nvPr>
        </p:nvSpPr>
        <p:spPr>
          <a:xfrm>
            <a:off x="1329910" y="2450114"/>
            <a:ext cx="10344980" cy="2879713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4F4E4B"/>
              </a:buClr>
              <a:buChar char="‣"/>
            </a:pPr>
            <a:r>
              <a:t>For å forbli politisk uavhengige, ofrer herskerne økonomisk uavhengighet</a:t>
            </a:r>
          </a:p>
          <a:p>
            <a:pPr>
              <a:buClr>
                <a:srgbClr val="4D4C49"/>
              </a:buClr>
              <a:buChar char="‣"/>
            </a:pPr>
            <a:r>
              <a:t>Staten ekspanderer innad : påvirker de enkeltes liv i mye større grad</a:t>
            </a:r>
          </a:p>
        </p:txBody>
      </p:sp>
      <p:sp>
        <p:nvSpPr>
          <p:cNvPr id="143" name="“Defensive development”"/>
          <p:cNvSpPr txBox="1">
            <a:spLocks noGrp="1"/>
          </p:cNvSpPr>
          <p:nvPr>
            <p:ph type="title"/>
          </p:nvPr>
        </p:nvSpPr>
        <p:spPr>
          <a:xfrm>
            <a:off x="-55181" y="203200"/>
            <a:ext cx="13004801" cy="2540000"/>
          </a:xfrm>
          <a:prstGeom prst="rect">
            <a:avLst/>
          </a:prstGeom>
        </p:spPr>
        <p:txBody>
          <a:bodyPr/>
          <a:lstStyle/>
          <a:p>
            <a:r>
              <a:t>“Defensive development”</a:t>
            </a:r>
          </a:p>
        </p:txBody>
      </p:sp>
      <p:sp>
        <p:nvSpPr>
          <p:cNvPr id="144" name="Åpning av Suezkanalen 1869"/>
          <p:cNvSpPr txBox="1"/>
          <p:nvPr/>
        </p:nvSpPr>
        <p:spPr>
          <a:xfrm>
            <a:off x="9720815" y="8909283"/>
            <a:ext cx="300507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r>
              <a:t>Åpning av Suezkanalen 1869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Nye eliter i militær, forvaltning, kult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Nye eliter i militær, forvaltning, kultur</a:t>
            </a:r>
          </a:p>
        </p:txBody>
      </p:sp>
      <p:sp>
        <p:nvSpPr>
          <p:cNvPr id="149" name="Nye ‹vestlig orienterte› eliter strever etter mer innflytelse ↔ tradisjonelle eliter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6248841" cy="5740400"/>
          </a:xfrm>
          <a:prstGeom prst="rect">
            <a:avLst/>
          </a:prstGeom>
        </p:spPr>
        <p:txBody>
          <a:bodyPr/>
          <a:lstStyle/>
          <a:p>
            <a:pPr marL="221742" indent="-221742" defTabSz="443484">
              <a:spcBef>
                <a:spcPts val="3400"/>
              </a:spcBef>
              <a:defRPr sz="3492"/>
            </a:pPr>
            <a:r>
              <a:t>Nye ‹vestlig orienterte› eliter strever etter mer innflytelse ↔ tradisjonelle eliter</a:t>
            </a:r>
          </a:p>
          <a:p>
            <a:pPr marL="221742" indent="-221742" defTabSz="443484">
              <a:spcBef>
                <a:spcPts val="3400"/>
              </a:spcBef>
              <a:defRPr sz="3492"/>
            </a:pPr>
            <a:r>
              <a:t>Nye eliter krever mer formalisert innflytelse &amp; innskrenking av monarkens makt: grunnlov (OR 1876/1908; IR 1906/1908)</a:t>
            </a:r>
          </a:p>
        </p:txBody>
      </p:sp>
      <p:pic>
        <p:nvPicPr>
          <p:cNvPr id="150" name="Felâtun Bey ve Râkım Efendi.jpg" descr="Felâtun Bey ve Râkım Efend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045" y="2481157"/>
            <a:ext cx="4732742" cy="737570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va svekker sentralmakte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Hva svekker sentralmakten?</a:t>
            </a:r>
          </a:p>
        </p:txBody>
      </p:sp>
      <p:sp>
        <p:nvSpPr>
          <p:cNvPr id="155" name="Internt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Internt:</a:t>
            </a:r>
          </a:p>
          <a:p>
            <a:pPr lvl="1"/>
            <a:r>
              <a:t>Motstand fra tradisjonelle &amp; lokale eliter (aʿyān)</a:t>
            </a:r>
          </a:p>
          <a:p>
            <a:pPr lvl="1"/>
            <a:r>
              <a:t>Nye eliter krever mer formalisert innflytelse &amp; innskrenking av monarkens makt</a:t>
            </a:r>
          </a:p>
          <a:p>
            <a:pPr lvl="1"/>
            <a:r>
              <a:t>Reformer som virker mot sin hensyn (f.eks. OR privatisering av land 1858)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xternt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Externt:</a:t>
            </a:r>
          </a:p>
          <a:p>
            <a:pPr lvl="1"/>
            <a:r>
              <a:t>Europ. sentralmakter forhindrer effektiv industrialisering :</a:t>
            </a:r>
          </a:p>
          <a:p>
            <a:pPr lvl="2"/>
            <a:r>
              <a:t>‹fri handel› styrker den sterkere</a:t>
            </a:r>
          </a:p>
          <a:p>
            <a:pPr lvl="2"/>
            <a:r>
              <a:t>Europeerne ofte mindre beskattet enn lokalbefolkning</a:t>
            </a:r>
          </a:p>
        </p:txBody>
      </p:sp>
      <p:sp>
        <p:nvSpPr>
          <p:cNvPr id="160" name="Hva svekker sentralmakte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Hva svekker sentralmakten?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&lt;konkrete eksempler&gt;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&lt;konkrete eksempler&gt;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DejaVu Sans"/>
        <a:ea typeface="DejaVu Sans"/>
        <a:cs typeface="DejaVu Sans"/>
      </a:majorFont>
      <a:minorFont>
        <a:latin typeface="DejaVu Sans"/>
        <a:ea typeface="DejaVu Sans"/>
        <a:cs typeface="DejaVu Sans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DejaVu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ejaVu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DejaVu Sans"/>
        <a:ea typeface="DejaVu Sans"/>
        <a:cs typeface="DejaVu Sans"/>
      </a:majorFont>
      <a:minorFont>
        <a:latin typeface="DejaVu Sans"/>
        <a:ea typeface="DejaVu Sans"/>
        <a:cs typeface="DejaVu Sans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DejaVu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ejaVu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3367</Words>
  <Application>Microsoft Macintosh PowerPoint</Application>
  <PresentationFormat>Custom</PresentationFormat>
  <Paragraphs>297</Paragraphs>
  <Slides>38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Chalkboard</vt:lpstr>
      <vt:lpstr>Arial</vt:lpstr>
      <vt:lpstr>Futura Bold</vt:lpstr>
      <vt:lpstr>DejaVu Sans</vt:lpstr>
      <vt:lpstr>Futura</vt:lpstr>
      <vt:lpstr>Helvetica Neue</vt:lpstr>
      <vt:lpstr>Amiri</vt:lpstr>
      <vt:lpstr>Chalkboard</vt:lpstr>
      <vt:lpstr>Midtøstens Moderne Historie (MØNA 1505)</vt:lpstr>
      <vt:lpstr>1800-tallet Ⅰ</vt:lpstr>
      <vt:lpstr>«Moderne» i MØNA</vt:lpstr>
      <vt:lpstr>“Defensive development”</vt:lpstr>
      <vt:lpstr>“Defensive development”</vt:lpstr>
      <vt:lpstr>Nye eliter i militær, forvaltning, kultur</vt:lpstr>
      <vt:lpstr>Hva svekker sentralmakten?</vt:lpstr>
      <vt:lpstr>Hva svekker sentralmakten?</vt:lpstr>
      <vt:lpstr>&lt;konkrete eksempler&gt;</vt:lpstr>
      <vt:lpstr>OR</vt:lpstr>
      <vt:lpstr>PowerPoint Presentation</vt:lpstr>
      <vt:lpstr>2 reform-perioder</vt:lpstr>
      <vt:lpstr>PowerPoint Presentation</vt:lpstr>
      <vt:lpstr>EG (Meḥmed ʿAlī + Khedivene)</vt:lpstr>
      <vt:lpstr>PowerPoint Presentation</vt:lpstr>
      <vt:lpstr>PowerPoint Presentation</vt:lpstr>
      <vt:lpstr>PowerPoint Presentation</vt:lpstr>
      <vt:lpstr>PowerPoint Presentation</vt:lpstr>
      <vt:lpstr>EG: konsekvensene</vt:lpstr>
      <vt:lpstr>TN</vt:lpstr>
      <vt:lpstr>Persia</vt:lpstr>
      <vt:lpstr>PowerPoint Presentation</vt:lpstr>
      <vt:lpstr>Konsesjoner til GB (ekstra-store)</vt:lpstr>
      <vt:lpstr>«Imperialisme»: kontekst</vt:lpstr>
      <vt:lpstr>PowerPoint Presentation</vt:lpstr>
      <vt:lpstr>«Imperialisme»</vt:lpstr>
      <vt:lpstr>«Imperialisme»</vt:lpstr>
      <vt:lpstr>&lt;konkrete eksempler&gt;</vt:lpstr>
      <vt:lpstr>Ⅰ: DZ: landnåm for [handel og] «ære»…</vt:lpstr>
      <vt:lpstr>PowerPoint Presentation</vt:lpstr>
      <vt:lpstr>PowerPoint Presentation</vt:lpstr>
      <vt:lpstr>Ⅰ: DZ: … og landnåm for kolonister</vt:lpstr>
      <vt:lpstr>Ⅱ: EG: voksende misnøye i befolkning truer makt &amp; kapital</vt:lpstr>
      <vt:lpstr>Ⅱ: EG: kontroll for å sikre “immense investments of English capitalists”</vt:lpstr>
      <vt:lpstr>Ⅲ: LB: sekterisme?</vt:lpstr>
      <vt:lpstr>Ⅲ: LB: hvordan sekterisme brukes</vt:lpstr>
      <vt:lpstr>Ⅲ: LB: hvordan sekterisme festes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Midtøstens Moderne Historie (MØNA 1505)</dc:title>
  <cp:lastModifiedBy>Albrecht Hofheinz</cp:lastModifiedBy>
  <cp:revision>1</cp:revision>
  <dcterms:modified xsi:type="dcterms:W3CDTF">2021-02-02T10:11:50Z</dcterms:modified>
</cp:coreProperties>
</file>