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3004800" cy="9753600"/>
  <p:notesSz cx="6858000" cy="9144000"/>
  <p:embeddedFontLst>
    <p:embeddedFont>
      <p:font typeface="Amiri" pitchFamily="2" charset="-78"/>
      <p:regular r:id="rId47"/>
      <p:bold r:id="rId48"/>
      <p:italic r:id="rId49"/>
      <p:boldItalic r:id="rId50"/>
    </p:embeddedFont>
    <p:embeddedFont>
      <p:font typeface="Brill" panose="020F0602050406030203" pitchFamily="34" charset="0"/>
      <p:regular r:id="rId51"/>
      <p:bold r:id="rId52"/>
      <p:italic r:id="rId53"/>
      <p:boldItalic r:id="rId54"/>
    </p:embeddedFont>
    <p:embeddedFont>
      <p:font typeface="Brill Roman" panose="020F0602050406030203" pitchFamily="34" charset="0"/>
      <p:regular r:id="rId55"/>
      <p:bold r:id="rId56"/>
      <p:italic r:id="rId57"/>
      <p:boldItalic r:id="rId58"/>
    </p:embeddedFont>
    <p:embeddedFont>
      <p:font typeface="Chalkduster" panose="03050602040202020205" pitchFamily="66" charset="77"/>
      <p:regular r:id="rId59"/>
    </p:embeddedFont>
    <p:embeddedFont>
      <p:font typeface="DejaVu Sans" panose="020B0603030804020204" pitchFamily="34" charset="0"/>
      <p:regular r:id="rId60"/>
    </p:embeddedFont>
    <p:embeddedFont>
      <p:font typeface="Futura Bold" panose="020B0602020204020303" pitchFamily="34" charset="-79"/>
      <p:italic r:id="rId61"/>
      <p:boldItalic r:id="rId62"/>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4"/>
  </p:normalViewPr>
  <p:slideViewPr>
    <p:cSldViewPr snapToGrid="0" snapToObjects="1">
      <p:cViewPr varScale="1">
        <p:scale>
          <a:sx n="82" d="100"/>
          <a:sy n="82" d="100"/>
        </p:scale>
        <p:origin x="13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rial"/>
        <a:ea typeface="Arial"/>
        <a:cs typeface="Arial"/>
        <a:sym typeface="Arial"/>
      </a:defRPr>
    </a:lvl1pPr>
    <a:lvl2pPr indent="228600" defTabSz="457200" latinLnBrk="0">
      <a:lnSpc>
        <a:spcPct val="117999"/>
      </a:lnSpc>
      <a:defRPr sz="2200">
        <a:latin typeface="Arial"/>
        <a:ea typeface="Arial"/>
        <a:cs typeface="Arial"/>
        <a:sym typeface="Arial"/>
      </a:defRPr>
    </a:lvl2pPr>
    <a:lvl3pPr indent="457200" defTabSz="457200" latinLnBrk="0">
      <a:lnSpc>
        <a:spcPct val="117999"/>
      </a:lnSpc>
      <a:defRPr sz="2200">
        <a:latin typeface="Arial"/>
        <a:ea typeface="Arial"/>
        <a:cs typeface="Arial"/>
        <a:sym typeface="Arial"/>
      </a:defRPr>
    </a:lvl3pPr>
    <a:lvl4pPr indent="685800" defTabSz="457200" latinLnBrk="0">
      <a:lnSpc>
        <a:spcPct val="117999"/>
      </a:lnSpc>
      <a:defRPr sz="2200">
        <a:latin typeface="Arial"/>
        <a:ea typeface="Arial"/>
        <a:cs typeface="Arial"/>
        <a:sym typeface="Arial"/>
      </a:defRPr>
    </a:lvl4pPr>
    <a:lvl5pPr indent="914400" defTabSz="457200" latinLnBrk="0">
      <a:lnSpc>
        <a:spcPct val="117999"/>
      </a:lnSpc>
      <a:defRPr sz="2200">
        <a:latin typeface="Arial"/>
        <a:ea typeface="Arial"/>
        <a:cs typeface="Arial"/>
        <a:sym typeface="Arial"/>
      </a:defRPr>
    </a:lvl5pPr>
    <a:lvl6pPr indent="1143000" defTabSz="457200" latinLnBrk="0">
      <a:lnSpc>
        <a:spcPct val="117999"/>
      </a:lnSpc>
      <a:defRPr sz="2200">
        <a:latin typeface="Arial"/>
        <a:ea typeface="Arial"/>
        <a:cs typeface="Arial"/>
        <a:sym typeface="Arial"/>
      </a:defRPr>
    </a:lvl6pPr>
    <a:lvl7pPr indent="1371600" defTabSz="457200" latinLnBrk="0">
      <a:lnSpc>
        <a:spcPct val="117999"/>
      </a:lnSpc>
      <a:defRPr sz="2200">
        <a:latin typeface="Arial"/>
        <a:ea typeface="Arial"/>
        <a:cs typeface="Arial"/>
        <a:sym typeface="Arial"/>
      </a:defRPr>
    </a:lvl7pPr>
    <a:lvl8pPr indent="1600200" defTabSz="457200" latinLnBrk="0">
      <a:lnSpc>
        <a:spcPct val="117999"/>
      </a:lnSpc>
      <a:defRPr sz="2200">
        <a:latin typeface="Arial"/>
        <a:ea typeface="Arial"/>
        <a:cs typeface="Arial"/>
        <a:sym typeface="Arial"/>
      </a:defRPr>
    </a:lvl8pPr>
    <a:lvl9pPr indent="1828800" defTabSz="457200" latinLnBrk="0">
      <a:lnSpc>
        <a:spcPct val="117999"/>
      </a:lnSpc>
      <a:defRPr sz="2200">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stStyle>
          <a:p>
            <a:r>
              <a:t>{bildet: Héliopolis [ved Kairo] ca. 1900}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 jernbane</a:t>
            </a:r>
          </a:p>
          <a:p>
            <a:r>
              <a:t>(viktigst/mest symbolsk: Ḥijāz-bane (Damaskus-Medina); planlagd siden 1870-t; åpnet 1908</a:t>
            </a:r>
          </a:p>
          <a:p>
            <a:r>
              <a:t>for kontroll av og tilgang til de hellige stedene {+ tenkt: Jemen}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gasslaterner (İstanbul fra 1850-t)</a:t>
            </a:r>
          </a:p>
          <a:p>
            <a:r>
              <a:t>elektrisk gatelys fra 1890-t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 trikk</a:t>
            </a:r>
          </a:p>
          <a:p>
            <a:r>
              <a:t>İstanbul: trikk (dratt av hester, fra 1871;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 elektrisk fra 1912)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Etterhvert: helt nye bydeler for en ny tid og en ny {kolonial} elite</a:t>
            </a:r>
          </a:p>
          <a:p>
            <a:endParaRPr/>
          </a:p>
          <a:p>
            <a:r>
              <a:t>f.eks. Port Saʿīd [EG] (1858, markerer første spadetak for Suezkanalen)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f.eks. Heliopolis (1905-10) [ved Kairo]</a:t>
            </a:r>
          </a:p>
          <a:p>
            <a:pPr>
              <a:defRPr i="1"/>
            </a:pPr>
            <a:endParaRPr i="0"/>
          </a:p>
          <a:p>
            <a:pPr>
              <a:defRPr i="1"/>
            </a:pPr>
            <a:r>
              <a:rPr i="0"/>
              <a:t>{representative bygg med klassisistiske (og senere: orientalistiske) fasader, bredere og strake veier à la Paris (Haussmann 1853-1870) (sjakkbrettmønster), </a:t>
            </a:r>
          </a:p>
          <a:p>
            <a:pPr>
              <a:defRPr i="1"/>
            </a:pPr>
            <a:endParaRPr i="0"/>
          </a:p>
          <a:p>
            <a:pPr>
              <a:defRPr i="1"/>
            </a:pPr>
            <a:r>
              <a:rPr i="0"/>
              <a:t>også: </a:t>
            </a:r>
            <a:r>
              <a:t>alla franca</a:t>
            </a:r>
            <a:r>
              <a:rPr i="0"/>
              <a:t> mote}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Forbilde: Paris etter Haussmann-renovasjon (1853-70)</a:t>
            </a:r>
          </a:p>
          <a:p>
            <a:r>
              <a:t>[FR/Paris gjaldt for å være det ledende sentrum for modern kultur og livsstil]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Heliopolis—en «moderne oase av helse og fornøyelse» (dvs. i det som ellers er en ørken av sykdom og plage)</a:t>
            </a:r>
          </a:p>
          <a:p>
            <a:pPr marL="349250" indent="-349250">
              <a:buSzPct val="100000"/>
              <a:buChar char="•"/>
            </a:pPr>
            <a:r>
              <a:t>bare 13 min [ikke ‹ca. et kvarter› ! : nøyaktig tid!] fra det gamle Kairo med den elektriske, metropole jernbanen (=métro)</a:t>
            </a:r>
          </a:p>
          <a:p>
            <a:pPr marL="349250" indent="-349250">
              <a:buSzPct val="100000"/>
              <a:buChar char="•"/>
            </a:pPr>
            <a:r>
              <a:t>elektrisk opplyst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Heliopolis: Brede gater, store plasser, ‹moderne› bygg med orientaliserende fassader, gatelys, moderne transportmiddel i en ny, menneskeskapt ‹oase›.</a:t>
            </a:r>
          </a:p>
          <a:p>
            <a:r>
              <a:t>Heliopolis Palace Hotel (åpnet 1910; omgjort til presidentpalass under Mubārak)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nye ‹koloniale› bydeler utenfor de gamle sentrene som nå blir «la médina»:</a:t>
            </a:r>
          </a:p>
          <a:p>
            <a:r>
              <a:t>Her: Fās (MA): «Ville indigène» (فاس البالي) vs. «La ville nouvelle» (incl. 70 m bred «avenue de France», grande «place Lyautey» (etter FR kolonial erobrer &amp; «résident général»), jernbanestasjon, …) (+ camps militaires)</a:t>
            </a:r>
          </a:p>
          <a:p>
            <a:endParaRPr/>
          </a:p>
          <a:p>
            <a:r>
              <a:rPr b="1"/>
              <a:t>Kontrast</a:t>
            </a:r>
            <a:r>
              <a:t> synlig i gateplan: det ‹</a:t>
            </a:r>
            <a:r>
              <a:rPr b="1"/>
              <a:t>kronglet</a:t>
            </a:r>
            <a:r>
              <a:t>e›, gamle orientalske </a:t>
            </a:r>
            <a:r>
              <a:rPr b="1"/>
              <a:t>vs.</a:t>
            </a:r>
            <a:r>
              <a:t> det ‹</a:t>
            </a:r>
            <a:r>
              <a:rPr b="1"/>
              <a:t>rett</a:t>
            </a:r>
            <a:r>
              <a:t>e›, moderne europeiske.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1700-t: reformer blir diskutert &amp; implementert </a:t>
            </a:r>
            <a:r>
              <a:rPr i="1"/>
              <a:t>gradvis</a:t>
            </a:r>
            <a:r>
              <a:t>, forsiktig, delvis (også tatt tilbake; cf. Selīm Ⅲ (</a:t>
            </a:r>
            <a:r>
              <a:rPr i="1"/>
              <a:t>niẓām cedīd</a:t>
            </a:r>
            <a:r>
              <a:t>) el. MA-Sulṭān Muḥammad Ⅲ (1757-90; konsoliderte sentralmakten/toll/handel/havn/diplomati, bl.a. vha. europ. teknologi)</a:t>
            </a:r>
          </a:p>
          <a:p>
            <a:endParaRPr/>
          </a:p>
          <a:p>
            <a:r>
              <a:t>1800-t: massivt </a:t>
            </a:r>
            <a:r>
              <a:rPr i="1"/>
              <a:t>brudd</a:t>
            </a:r>
            <a:r>
              <a:t> av trad. ordninger/forhold/former ved innføring av radikalt nye ordninger/forhold/former — Napoléon 1798, Meḥmed ʿAlī fra 1812, Algérie 1830, </a:t>
            </a:r>
            <a:r>
              <a:rPr i="1"/>
              <a:t>Tanẓīmāt</a:t>
            </a:r>
            <a:r>
              <a:t> 1839,… tandem av ekstern &amp; intern press, økende</a:t>
            </a:r>
          </a:p>
          <a:p>
            <a:r>
              <a:t>→ milit., polit., økon., sos., kulturell </a:t>
            </a:r>
            <a:r>
              <a:rPr i="1"/>
              <a:t>SJOKK</a:t>
            </a:r>
            <a:r>
              <a:t>.</a:t>
            </a:r>
          </a:p>
          <a:p>
            <a:r>
              <a:t>KUTTer (disrupts: avbryter/underminerer) gradvise, ‹indigene› reformprosesser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Fès: Ville nouvelle, place Lyautey, Av. de France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strake linjer, brede gater, (klokke, gatelys) — som uttrykk av ‹orden›, det ‹opplyste›, gjennomtenkte/rasjonelle vs det ‹kronglete, kaotiske, mørke, orientalske›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Jerusalem: jødiske (fra 1860: »Montefiore’s Judenkolonie« Mishkenōt Shaʾananīm) og kristne (fra 1872) bosetninger utenfor gamlebyen</a:t>
            </a:r>
          </a:p>
          <a:p>
            <a:r>
              <a:t>Her: tysk «Tempelkoloni» (fra 1872) med jernbanestasjon (1892)</a:t>
            </a:r>
          </a:p>
          <a:p>
            <a:r>
              <a:t>[litt senere {1881): “American Colony», også kristne millenarister]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t>: Helt ny ‹landskap› — fysisk og mentalt (G kap. 8 “The Life of the Mind”)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Den nye verden var også </a:t>
            </a:r>
            <a:r>
              <a:rPr u="sng"/>
              <a:t>fascinerende</a:t>
            </a:r>
            <a:r>
              <a:t> for mange MØNA-folk som ble begeistret for de nye tekniske løsningene og jobbet for å omsette dem hjemme (cf. lære av fienden)</a:t>
            </a:r>
          </a:p>
          <a:p>
            <a:endParaRPr/>
          </a:p>
          <a:p>
            <a:r>
              <a:t>og overtok ‹moderne› = europeiske kulturelle former :</a:t>
            </a:r>
          </a:p>
          <a:p>
            <a:r>
              <a:rPr i="1"/>
              <a:t>Alafranga</a:t>
            </a:r>
            <a:r>
              <a:t> vs </a:t>
            </a:r>
            <a:r>
              <a:rPr i="1"/>
              <a:t>alaturka</a:t>
            </a:r>
            <a:r>
              <a:t> mote (bekledning, arkitektur (her: inne!), møbler (f.eks. stoler), mat (spisebord), musikk, litteratur [oversettelser og etterligninger av europeiske former: teater, roman]…) : </a:t>
            </a:r>
            <a:r>
              <a:rPr i="1"/>
              <a:t>alla franca</a:t>
            </a:r>
            <a:r>
              <a:t> = ‹markør› for ‹det nye, moderne› ↔ </a:t>
            </a:r>
            <a:r>
              <a:rPr i="1"/>
              <a:t>alla turca</a:t>
            </a:r>
            <a:r>
              <a:t> = bakvendt.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 {en slags} kulturkamp:</a:t>
            </a:r>
          </a:p>
          <a:p>
            <a:r>
              <a:t>Hvem skal råde over den «offentlige sfæren»?</a:t>
            </a:r>
          </a:p>
          <a:p>
            <a:r>
              <a:t>som konstitueres bl.a. via</a:t>
            </a:r>
          </a:p>
          <a:p>
            <a:pPr marL="349250" indent="-349250">
              <a:buSzPct val="100000"/>
              <a:buChar char="•"/>
            </a:pPr>
            <a:r>
              <a:t>trykk: aviser, bøker</a:t>
            </a:r>
          </a:p>
          <a:p>
            <a:pPr marL="349250" indent="-349250">
              <a:buSzPct val="100000"/>
              <a:buChar char="•"/>
            </a:pPr>
            <a:r>
              <a:t>nye bystrukturer</a:t>
            </a:r>
          </a:p>
          <a:p>
            <a:pPr marL="349250" indent="-349250">
              <a:buSzPct val="100000"/>
              <a:buChar char="•"/>
            </a:pPr>
            <a:r>
              <a:t>kaféhus; grammofon; film; bil; fly</a:t>
            </a:r>
          </a:p>
          <a:p>
            <a:endParaRPr/>
          </a:p>
          <a:p>
            <a:r>
              <a:t>→ 2 typer respons:</a:t>
            </a:r>
          </a:p>
          <a:p>
            <a:r>
              <a:rPr i="1"/>
              <a:t>Nahḍa</a:t>
            </a:r>
            <a:r>
              <a:t> ↔ forsvaring av islamsk identitet (via en ‹tilbake til røttene› [</a:t>
            </a:r>
            <a:r>
              <a:rPr i="1"/>
              <a:t>salaf</a:t>
            </a:r>
            <a:r>
              <a:t> = ‹de rettskafne forfedre›] + rengjøring, klargjøring, standardisering av normer, bevisstgjøring)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 </a:t>
            </a:r>
            <a:r>
              <a:rPr i="1"/>
              <a:t>Nahḍa</a:t>
            </a:r>
            <a:r>
              <a:t>:</a:t>
            </a:r>
          </a:p>
          <a:p>
            <a:pPr marL="349250" indent="-349250">
              <a:buSzPct val="100000"/>
              <a:buChar char="•"/>
            </a:pPr>
            <a:r>
              <a:t>«Oppstå» fra en nedgangsperiode; bevisst avgrensning fra det som rådet tidligere → førte til en ‹fornektelse› av reformarven fra 1700-t</a:t>
            </a:r>
          </a:p>
          <a:p>
            <a:pPr marL="349250" indent="-349250">
              <a:buSzPct val="100000"/>
              <a:buChar char="•"/>
            </a:pPr>
            <a:r>
              <a:t>avskaffe det som hadde ført til «nedgangen» (</a:t>
            </a:r>
            <a:r>
              <a:rPr i="1"/>
              <a:t>inḥiṭāṭ</a:t>
            </a:r>
            <a:r>
              <a:t>)</a:t>
            </a:r>
          </a:p>
          <a:p>
            <a:pPr marL="349250" indent="-349250">
              <a:buSzPct val="100000"/>
              <a:buChar char="•"/>
            </a:pPr>
            <a:r>
              <a:t>gjenoppdage det som er kjernen i ens egen kulturarv; rense det fra overflødige, uvesentlige elementer som hadde bidratt til nedgangen (språk!), forenkle tilgangen til denne kjernen for at flere skulle kunne forstå det</a:t>
            </a:r>
          </a:p>
          <a:p>
            <a:pPr marL="349250" indent="-349250">
              <a:buSzPct val="100000"/>
              <a:buChar char="•"/>
            </a:pPr>
            <a:r>
              <a:t>lære av Europa alt det som er forenlig med ens egen religion</a:t>
            </a:r>
          </a:p>
          <a:p>
            <a:pPr marL="349250" indent="-349250">
              <a:buSzPct val="100000"/>
              <a:buChar char="•"/>
            </a:pPr>
            <a:r>
              <a:t>en viss ‹sekularisering›: kristne arabere (fra Levanten) spiller en viktig rolle (samtidig som de anerkjenner islam som et kulturelt pregende element)</a:t>
            </a:r>
          </a:p>
          <a:p>
            <a:endParaRPr/>
          </a:p>
          <a:p>
            <a:r>
              <a:t>Lignende bevegelser blant tyrkerne og perserne (cf. G 147-8)</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al-Ṭahṭāwī sendt til Paris som imām for EG stud. 1826-31</a:t>
            </a:r>
          </a:p>
          <a:p>
            <a:pPr>
              <a:defRPr i="1"/>
            </a:pPr>
            <a:r>
              <a:t>Takhlīṣ al-ibrīz fī talkhīṣ Bārīs</a:t>
            </a:r>
            <a:r>
              <a:rPr i="0"/>
              <a:t> 1849</a:t>
            </a:r>
          </a:p>
          <a:p>
            <a:pPr>
              <a:defRPr i="1"/>
            </a:pPr>
            <a:r>
              <a:rPr i="0"/>
              <a:t>beundrer fransk sivilisasjon, teknisk framskritt, og ikke minst politisk orden («frihet, likhet, brorskap»): alle er like foran loven og skal kunne utdannes til ethvert yrke; rettferdig beskatning; idéen om at borgerne tar ansvar for samfunn og stat i sin helhet; ytringsfrihet, rettssikkerhet og politisk medvirkning gjennom parlament.</a:t>
            </a:r>
          </a:p>
          <a:p>
            <a:pPr>
              <a:defRPr i="1"/>
            </a:pPr>
            <a:r>
              <a:rPr i="0"/>
              <a:t>‹Islam, riktig forstått, krever det samme› (“What we call the fundamentals of </a:t>
            </a:r>
            <a:r>
              <a:t>fiqh</a:t>
            </a:r>
            <a:r>
              <a:rPr i="0"/>
              <a:t>, they call ‘natural law’—rational regulations […] upon which they base their civil laws. What we call the branches of </a:t>
            </a:r>
            <a:r>
              <a:t>fiqh</a:t>
            </a:r>
            <a:r>
              <a:rPr i="0"/>
              <a:t>, they call civil rights. What we call justice, they call freedom and equality. The love of religion and the desire to protect it, they call love of country.”) Han fortsetter å si at islam betyr å elske og å forsvare sin tro og sitt hjemland (</a:t>
            </a:r>
            <a:r>
              <a:t>waṭan</a:t>
            </a:r>
            <a:r>
              <a:rPr i="0"/>
              <a:t>), men at muslimene har glemt den andre biten (</a:t>
            </a:r>
            <a:r>
              <a:t>waṭan</a:t>
            </a:r>
            <a:r>
              <a:rPr i="0"/>
              <a:t>) og må derfor minnes om den igjen.</a:t>
            </a:r>
          </a:p>
          <a:p>
            <a:pPr>
              <a:defRPr i="1"/>
            </a:pPr>
            <a:r>
              <a:rPr i="0"/>
              <a:t> : et av de tidligste moderne eksempler på </a:t>
            </a:r>
            <a:r>
              <a:t>nasjonal</a:t>
            </a:r>
            <a:r>
              <a:rPr i="0"/>
              <a:t>tanken i den arabiske verden.</a:t>
            </a:r>
          </a:p>
          <a:p>
            <a:pPr>
              <a:defRPr i="1"/>
            </a:pPr>
            <a:endParaRPr i="0"/>
          </a:p>
          <a:p>
            <a:pPr>
              <a:defRPr i="1"/>
            </a:pPr>
            <a:r>
              <a:rPr i="0"/>
              <a:t>Tilbake i Kairo, grunnla han 1835 «Språkskolen» (مدرسة الألسن): tusenvis av bøker oversatt fra europ. språk.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Buṭrus al-Bustānī (1819-83):</a:t>
            </a:r>
          </a:p>
          <a:p>
            <a:endParaRPr/>
          </a:p>
          <a:p>
            <a:r>
              <a:t>aviser</a:t>
            </a:r>
          </a:p>
          <a:p>
            <a:r>
              <a:t>7-bd mod. encyklopedi </a:t>
            </a:r>
            <a:r>
              <a:rPr i="1"/>
              <a:t>Dāʾirat al-Maʿārif</a:t>
            </a:r>
          </a:p>
          <a:p>
            <a:r>
              <a:t>1st. mod. arab. ordbok </a:t>
            </a:r>
            <a:r>
              <a:rPr i="1"/>
              <a:t>Muʿjam Muḥīṭ al-Muḥīṭ</a:t>
            </a:r>
          </a:p>
          <a:p>
            <a:r>
              <a:t>mod. arab. bibeloversettelse</a:t>
            </a:r>
          </a:p>
          <a:p>
            <a:r>
              <a:t>→ viktig for moderne arab. språk!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musikk: Wāṣif al-Jawhariyyeh fra ca. min. 45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r>
              <a:t>→ Ikke bare pol./mil./øk. svar, men må også bearbeides intellektuelt og på det kulturelle og sosiale plan :</a:t>
            </a:r>
          </a:p>
          <a:p>
            <a:pPr marL="349250" indent="-349250">
              <a:buSzPct val="100000"/>
              <a:buChar char="•"/>
            </a:pPr>
            <a:r>
              <a:t>sp om hvorfor? og reaksjoner — fra imitasjon til avvising og motstand</a:t>
            </a:r>
          </a:p>
          <a:p>
            <a: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rPr i="1"/>
              <a:t>Alafranga</a:t>
            </a:r>
            <a:r>
              <a:t> mote, det å kle seg og spise </a:t>
            </a:r>
            <a:r>
              <a:rPr i="1"/>
              <a:t>alafranga</a:t>
            </a:r>
            <a:r>
              <a:t> og adoptere enhver fransk farsott — at det skulle være essensen av det moderne,</a:t>
            </a:r>
          </a:p>
          <a:p>
            <a:r>
              <a:t>vakte motreaksjoner:</a:t>
            </a:r>
          </a:p>
          <a:p>
            <a:r>
              <a:t>«Muslimske modernister» kritiserte de som apet etter Europa i enhver mote uten å tenke seg om selv : det å tankeløst adoptere ytre former uten å ha en dyp forståelse av grunnleggende prinsipper (</a:t>
            </a:r>
            <a:r>
              <a:rPr i="1"/>
              <a:t>falsafa</a:t>
            </a:r>
            <a:r>
              <a:t>: «filosofien» = de fundamentale vitenskapelige og moralske prinsipper) — det ville bare svekke muslimene og fremme det imperiale prosjektet bak vestlig-styrt utvikling {al-Afghānī i CS 58}.</a:t>
            </a:r>
          </a:p>
          <a:p>
            <a:pPr>
              <a:defRPr sz="1800"/>
            </a:pPr>
            <a:endParaRPr/>
          </a:p>
          <a:p>
            <a:pPr>
              <a:defRPr sz="1800"/>
            </a:pPr>
            <a:r>
              <a:t>{sitatet på lysbildet er fra en tale al-Afghānī holdt i Kalkutta 1882; v. Kurzman, </a:t>
            </a:r>
            <a:r>
              <a:rPr i="1"/>
              <a:t>Modernist Islam 1840-1940: A sourcebook</a:t>
            </a:r>
            <a:r>
              <a:t>, Oxford 2002, s. 105}</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r>
              <a:t>De arbeidet derfor for å styrke ‘islam’ og fremme en islamsk identitet og selvbevissthet som kunne stå imot dette imperiale prosjektet, både politisk og sosialt. Muslimene skulle gå tilbake til sine røtter og lære å </a:t>
            </a:r>
            <a:r>
              <a:rPr u="sng"/>
              <a:t>tenke selv</a:t>
            </a:r>
            <a:r>
              <a:t>, … (sitat 1882)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 de skulle slutte å være opptatt av gammeldagse og nytteløse scholastiske finurligheter som de såkalte «lærde» (</a:t>
            </a:r>
            <a:r>
              <a:rPr i="1"/>
              <a:t>ʿulamāʾ</a:t>
            </a:r>
            <a:r>
              <a:t>) holdt på med, og isteden reformere </a:t>
            </a:r>
            <a:r>
              <a:rPr u="sng"/>
              <a:t>utdanningen</a:t>
            </a:r>
            <a:r>
              <a:t> ved å fokusere på nyttig vitenskap; de skulle </a:t>
            </a:r>
            <a:r>
              <a:rPr u="sng"/>
              <a:t>enes</a:t>
            </a:r>
            <a:r>
              <a:t> under en effektiv </a:t>
            </a:r>
            <a:r>
              <a:rPr i="1" u="sng"/>
              <a:t>khalīfa</a:t>
            </a:r>
            <a:r>
              <a:t>, bygge opp en effektiv forsvarsstyrke ved å ta i bruk </a:t>
            </a:r>
            <a:r>
              <a:rPr u="sng"/>
              <a:t>modern teknologi</a:t>
            </a:r>
            <a:r>
              <a:t>, og så slå tilbake europeisk imperialisme som truet både fra øst (India) og vest (N-Afrika, Balkan).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pPr algn="r">
              <a:defRPr sz="1800"/>
            </a:pPr>
            <a:r>
              <a:t>{sitat fra </a:t>
            </a:r>
            <a:r>
              <a:rPr i="1"/>
              <a:t>al-ʿUrwa al-Wuthqà</a:t>
            </a:r>
            <a:r>
              <a:t>, 1884, i CS 58}</a:t>
            </a:r>
          </a:p>
          <a:p>
            <a:r>
              <a:t>«</a:t>
            </a:r>
            <a:r>
              <a:rPr u="sng"/>
              <a:t>Pan-islamisme</a:t>
            </a:r>
            <a:r>
              <a:t>» som ‘forenende’ ideologi</a:t>
            </a:r>
          </a:p>
          <a:p>
            <a:r>
              <a:t>sterk hersker og stat (ny kalifat!)</a:t>
            </a:r>
          </a:p>
          <a:p>
            <a:r>
              <a:t>modern teknologi</a:t>
            </a:r>
          </a:p>
          <a:p>
            <a:r>
              <a:t>moderne kommunikasjonsmidler (presse)</a:t>
            </a:r>
          </a:p>
          <a:p>
            <a:r>
              <a:t>{moderne organisasjonsformer} (hemmelige undergrundsorganisasjoner [en av hans tilhengere myrdet Shāh Nāṣir al-Dīn i 1896])</a:t>
            </a:r>
          </a:p>
          <a:p>
            <a:endParaRPr/>
          </a:p>
          <a:p>
            <a:r>
              <a:t>: aktivisme tilpasset den moderne tiden!</a:t>
            </a:r>
          </a:p>
          <a:p>
            <a:endParaRPr/>
          </a:p>
          <a:p>
            <a:r>
              <a:t>Mot slutten av al-Afghānīs liv prøvde osmansk sultan ʿAbdülḥamīd Ⅱ å vinne ham over og få ham til å fremme pan-Islamisme som ideologi for å styrke OR.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al-Afghānīs viktigste tilhengere og medarbeider (tidsskrift </a:t>
            </a:r>
            <a:r>
              <a:rPr i="1"/>
              <a:t>al-ʿUrwa al-Wuthqà</a:t>
            </a:r>
            <a:r>
              <a:t>): Muḥammad ʿAbduh (1849-1905), EG, kombinerte tradisjonell islamsk utdanning med bredt studium av andre, inkl. moderne verk fra både arab.-isl. verden og Europa. Kjempet for reformer innen utdanning, samfunn, lovgivning og politikk; støttet ʿUrābī, måtte gå i eksil, men fikk vende tilbake til Egypt der han etterhvert ble landets øverste rettssakkyndig (</a:t>
            </a:r>
            <a:r>
              <a:rPr i="1"/>
              <a:t>muftī</a:t>
            </a:r>
            <a:r>
              <a:t>, 1899).</a:t>
            </a:r>
          </a:p>
          <a:p>
            <a:endParaRPr/>
          </a:p>
          <a:p>
            <a:r>
              <a:t>Grunnleggende tanke: islam = fornuft, ikke blind tradisjon!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t>G 179-81:</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Bruk den fornuft! Tenk selv! Evaluer alt i lys av ordentlige </a:t>
            </a:r>
            <a:r>
              <a:rPr i="1"/>
              <a:t>bevis</a:t>
            </a:r>
            <a:r>
              <a:t> (</a:t>
            </a:r>
            <a:r>
              <a:rPr i="1"/>
              <a:t>ḥujja</a:t>
            </a:r>
            <a:r>
              <a:t>, </a:t>
            </a:r>
            <a:r>
              <a:rPr i="1"/>
              <a:t>dalīl</a:t>
            </a:r>
            <a: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t>Mot blind tradisjon, dvs. det å følge det tidligere generasjoner har sagt uten å etterprøve &amp; sjekke selv.</a:t>
            </a:r>
          </a:p>
          <a:p>
            <a:r>
              <a:t>: mot </a:t>
            </a:r>
            <a:r>
              <a:rPr i="1"/>
              <a:t>taqlīd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t>Grenser: bare Guds ordning (</a:t>
            </a:r>
            <a:r>
              <a:rPr i="1"/>
              <a:t>sharīʿa</a:t>
            </a:r>
            <a:r>
              <a:t>) — ikke det senere interpreter og skoler har forstått av det eller gjort av det.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rPr i="1"/>
              <a:t>Altså</a:t>
            </a:r>
            <a:r>
              <a:t>: al-Afghānī, Muḥammad ʿAbduh og likesinnede prøvde å finne svar på den moderne tids utfordringer ikke ved simpelthen å ta over europeiske løsninger hver smitt og smule, men ved å besinne seg på det de oppfattet som kjernen av sin egen identitet (islam), og rense den fra alt som senere hadde grodd over og tildekket den:</a:t>
            </a:r>
          </a:p>
          <a:p>
            <a:endParaRPr/>
          </a:p>
          <a:p>
            <a:r>
              <a:t>mot </a:t>
            </a:r>
            <a:r>
              <a:rPr i="1"/>
              <a:t>taqlīd</a:t>
            </a:r>
            <a:r>
              <a:t> (blind å følge forfedrenes løsninger)</a:t>
            </a:r>
          </a:p>
          <a:p>
            <a:r>
              <a:t>mot folkelig overtro</a:t>
            </a:r>
          </a:p>
          <a:p>
            <a:r>
              <a:t>mot blind etteraping av europeerne</a:t>
            </a:r>
          </a:p>
          <a:p>
            <a:r>
              <a:t>: bruk fornuft! samt klare bevis fra det Gud har satt (tilgj. gjn. vitenskap og religion)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For å </a:t>
            </a:r>
            <a:r>
              <a:rPr b="1"/>
              <a:t>forstå</a:t>
            </a:r>
            <a:r>
              <a:t> dimensjonen / betydning av dette sjokket bør vi analysere det som skjedde </a:t>
            </a:r>
            <a:r>
              <a:rPr b="1" i="1"/>
              <a:t>strukturelt</a:t>
            </a:r>
            <a:r>
              <a:t> (hvordan grunnleggende strukturer ble endret).</a:t>
            </a:r>
          </a:p>
          <a:p>
            <a:r>
              <a:t>Skjedde ikke bare i MØ, men i Europa og verden rundt.</a:t>
            </a:r>
          </a:p>
          <a:p>
            <a:r>
              <a:t>→ Max Webers grunnleggende sosioøkonomiske analyse, der et sentralt element i beskrivelsen av den ‹moderne› orden er </a:t>
            </a:r>
            <a:r>
              <a:rPr i="1"/>
              <a:t>byråkratisk rasjonalisering</a:t>
            </a:r>
            <a:r>
              <a:t>:</a:t>
            </a:r>
          </a:p>
          <a:p>
            <a:r>
              <a:t>Forsøk å utvide og effektivisere sentralstatens (og pengeøkonomiens) grep via</a:t>
            </a:r>
          </a:p>
          <a:p>
            <a:pPr marL="349250" indent="-349250">
              <a:buSzPct val="100000"/>
              <a:buChar char="•"/>
            </a:pPr>
            <a:r>
              <a:t>faste, allmenngyldige regler</a:t>
            </a:r>
          </a:p>
          <a:p>
            <a:pPr marL="349250" indent="-349250">
              <a:buSzPct val="100000"/>
              <a:buChar char="•"/>
            </a:pPr>
            <a:r>
              <a:t>embete ‹abstrahert› fra person</a:t>
            </a:r>
          </a:p>
          <a:p>
            <a:pPr marL="349250" indent="-349250">
              <a:buSzPct val="100000"/>
              <a:buChar char="•"/>
            </a:pPr>
            <a:r>
              <a:t>privat eiendom og ‹offentlig› eiendom adskilt </a:t>
            </a:r>
            <a:r>
              <a:rPr sz="1800"/>
              <a:t>{men: «</a:t>
            </a:r>
            <a:r>
              <a:rPr sz="1800" i="1"/>
              <a:t>mīrī</a:t>
            </a:r>
            <a:r>
              <a:rPr sz="1800"/>
              <a:t>»: ordet brukt på arab. for «offentlig» kommer fra </a:t>
            </a:r>
            <a:r>
              <a:rPr sz="1800" i="1"/>
              <a:t>amīr</a:t>
            </a:r>
            <a:r>
              <a:rPr sz="1800"/>
              <a:t>, altså: ‹tilhørende regenten›}</a:t>
            </a:r>
          </a:p>
          <a:p>
            <a:pPr marL="349250" indent="-349250">
              <a:buSzPct val="100000"/>
              <a:buChar char="•"/>
            </a:pPr>
            <a:r>
              <a:t>byråkratisk registrering av ‹alt› : land (M. ʿAlī 1821 avsluttet; skatt!), befolkningstall (militær/‹offentlig› arbeid,…), eiendom (skatt!), skoler &amp; religiøse institusjoner (utdanning! offentlig mening, verdi- og normsystem!)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Hva er ‹modern› ved al-Afghānī, ʿAbduh, osv.?</a:t>
            </a:r>
          </a:p>
          <a:p>
            <a:pPr marL="349250" indent="-349250">
              <a:buSzPct val="100000"/>
              <a:buChar char="•"/>
            </a:pPr>
            <a:r>
              <a:t>både tankegods (forenkling, masser som adressat, individet, polit. ‹ideologi›,…) og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marL="349250" indent="-349250">
              <a:buSzPct val="100000"/>
              <a:buChar char="•"/>
            </a:pPr>
            <a:r>
              <a:t>…</a:t>
            </a:r>
          </a:p>
          <a:p>
            <a:pPr marL="349250" indent="-349250">
              <a:buSzPct val="100000"/>
              <a:buChar char="•"/>
            </a:pPr>
            <a:r>
              <a:t>strukturer (YMMA; Azhar-reform; kalifat,…)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Arven etter al-Afghānī &amp; ʿAbduh munner etterhvert ut i 2 strømninger:</a:t>
            </a:r>
          </a:p>
          <a:p>
            <a:pPr marL="349250" indent="-349250">
              <a:buSzPct val="100000"/>
              <a:buChar char="•"/>
            </a:pPr>
            <a:r>
              <a:t>«Islamske modernister» i snevrere forstand (hvis ideal er vitenskap og fornuft, men hvis modell (i praksis) er europeiske ordninger [noe som gjør dem sårbare overfor beskyldningen å etterape kolonisatorene])</a:t>
            </a:r>
          </a:p>
          <a:p>
            <a:pPr marL="349250" indent="-349250">
              <a:buSzPct val="100000"/>
              <a:buChar char="•"/>
            </a:pPr>
            <a:r>
              <a:t>Salafisme (Rashīd Riḍā; salafister fra Kairo til Ḥijāz) som vektlegger mer og mer forbildet av «De rettferdige forfedre» السلف الصالح : Ideal (&amp; modell): det ‹opprinnelige› [‹autentiske›] muslimske samfunnet under Profeten og hans nærmeste etterfølgere (</a:t>
            </a:r>
            <a:r>
              <a:rPr i="1"/>
              <a:t>ṣaḥābà</a:t>
            </a:r>
            <a:r>
              <a:t> — </a:t>
            </a:r>
            <a:r>
              <a:rPr i="1"/>
              <a:t>tābiʿūn</a:t>
            </a:r>
            <a:r>
              <a:t> – </a:t>
            </a:r>
            <a:r>
              <a:rPr i="1"/>
              <a:t>tābiʿū al-tābiʿīn</a:t>
            </a:r>
            <a:r>
              <a:t>) [selv om de konkrete modellene ofte er avledd av europeiske ordninger)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Statlig grep effektiviseres og utvides på ‹alt› :</a:t>
            </a:r>
          </a:p>
          <a:p>
            <a:r>
              <a:t>→ </a:t>
            </a:r>
            <a:r>
              <a:rPr i="1"/>
              <a:t>Kolonisering av livsverdenen</a:t>
            </a:r>
            <a:r>
              <a:t>: sfærer som tidligere var ‹private› el. autonome</a:t>
            </a:r>
          </a:p>
          <a:p>
            <a:r>
              <a:t>kommer i økende grad under kontroll av staten, og av økonomiske og sosiale systemer som er formidlet via og ‹behersket› av</a:t>
            </a:r>
          </a:p>
          <a:p>
            <a:pPr marL="349250" indent="-349250">
              <a:buSzPct val="100000"/>
              <a:buChar char="•"/>
            </a:pPr>
            <a:r>
              <a:t>sentralstatens lovgivning og forvaltning</a:t>
            </a:r>
          </a:p>
          <a:p>
            <a:pPr marL="349250" indent="-349250">
              <a:buSzPct val="100000"/>
              <a:buChar char="•"/>
            </a:pPr>
            <a:r>
              <a:t>pengestyrt verdensmarked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G eksempel: KLOKKE: ny «tids-disiplin» som regulerer, rasjonaliserer, ‹disiplinerer› arbeid og hverdag.</a:t>
            </a:r>
          </a:p>
          <a:p>
            <a:r>
              <a:t>Generalisert ordning: etablerer en </a:t>
            </a:r>
            <a:r>
              <a:rPr b="1"/>
              <a:t>‹felles› disiplin</a:t>
            </a:r>
            <a:r>
              <a:t> (nivellerer idiosynkratiske særegenheter).</a:t>
            </a:r>
          </a:p>
          <a:p>
            <a:r>
              <a:t>Arbeid og fritid: tydelig avgrenset.</a:t>
            </a:r>
          </a:p>
          <a:p>
            <a:r>
              <a:t>Alt skal </a:t>
            </a:r>
            <a:r>
              <a:rPr b="1"/>
              <a:t>‹de-fineres›</a:t>
            </a:r>
            <a:r>
              <a:t>, kategoriseres i ‹enten-eller› kategorier.</a:t>
            </a:r>
          </a:p>
          <a:p>
            <a:r>
              <a:t>Berører alle samfunnsområder, og alle samfunn, inkl. gruppeidentitet.</a:t>
            </a:r>
          </a:p>
          <a:p>
            <a:r>
              <a:rPr b="1"/>
              <a:t>Byråkratisk</a:t>
            </a:r>
            <a:r>
              <a:t> forvaltning, organisering, klassifisering → menneskene, folk blir mer ‹adskilte› i </a:t>
            </a:r>
            <a:r>
              <a:rPr b="1"/>
              <a:t>forskjellige kategorier</a:t>
            </a:r>
            <a:r>
              <a:t>.</a:t>
            </a:r>
          </a:p>
          <a:p>
            <a:r>
              <a:t>Byråkratiske regler &amp; lovverk befester eksisterende grenser og/eller skaper nye.</a:t>
            </a:r>
          </a:p>
          <a:p>
            <a:r>
              <a:t>[G 111: “It seems that for every set of boundaries the modern world has broken down, it has created others”]</a:t>
            </a:r>
          </a:p>
          <a:p>
            <a:r>
              <a:t>samtidig som de skal skaffe en </a:t>
            </a:r>
            <a:r>
              <a:rPr b="1"/>
              <a:t>felles</a:t>
            </a:r>
            <a:r>
              <a:t> tilhørighet til og </a:t>
            </a:r>
            <a:r>
              <a:rPr b="1"/>
              <a:t>lojalitet overfor (nasjonal)staten</a:t>
            </a:r>
            <a:r>
              <a:t> (f.eks. skape en felles «osmansk» identitet som utvisker religiøse, regionale, språklige skillelinjer)</a:t>
            </a:r>
          </a:p>
          <a:p>
            <a:r>
              <a:t>[ideal om {nasjonal samling} og det at alle må stille sine særinteresser tilbake for å tjene ‹nasjonens› vel]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rPr b="1"/>
              <a:t>Før</a:t>
            </a:r>
            <a:r>
              <a:t>: folk mindre orientert mot og integrert av den store ‹nasjonal›staten, men </a:t>
            </a:r>
            <a:r>
              <a:rPr b="1"/>
              <a:t>mer lokalt orientert og integrert</a:t>
            </a:r>
            <a:r>
              <a:t>:</a:t>
            </a:r>
          </a:p>
          <a:p>
            <a:r>
              <a:t>delvis tettere kontakt og utveksling mellom forskjellige befolkningsgrupper:</a:t>
            </a:r>
          </a:p>
          <a:p>
            <a:pPr marL="349250" indent="-349250">
              <a:buSzPct val="100000"/>
              <a:buChar char="•"/>
            </a:pPr>
            <a:r>
              <a:t>cf. forskjellige religioner deltar i hverandres fester → misjonær som klager over hvordan kristne og muslimer omgås og deler en felles kultur; også G 111 om jøder, kristne og muslimer som omgås sosialt i Jerusalem</a:t>
            </a:r>
          </a:p>
          <a:p>
            <a:pPr marL="349250" indent="-349250">
              <a:buSzPct val="100000"/>
              <a:buChar char="•"/>
            </a:pPr>
            <a:r>
              <a:t>rike og fattige bor ved siden av hverandre, mindre atskilt ↔ fra sent 1800-t: rikere hushold begynner å flytte til mindre tett bebygde områder i utkanten av byene.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a:defRPr i="1"/>
            </a:pPr>
            <a:r>
              <a:t>→ </a:t>
            </a:r>
            <a:r>
              <a:rPr i="0"/>
              <a:t>Spes. </a:t>
            </a:r>
            <a:r>
              <a:t>synlig</a:t>
            </a:r>
            <a:r>
              <a:rPr i="0"/>
              <a:t> forandring i bybildet der ‹moderne› (=europ. inspirerte) former og teknologier sprer seg:</a:t>
            </a:r>
          </a:p>
          <a:p>
            <a:pPr>
              <a:defRPr i="1"/>
            </a:pPr>
            <a:r>
              <a:rPr i="0"/>
              <a:t>• klokke (vs.): 1st: vakttårn (med bjelleklokke) i «Safranbyen» Safranbolu: 1797 under Selim Ⅲ.</a:t>
            </a:r>
          </a:p>
          <a:p>
            <a:pPr>
              <a:defRPr i="1"/>
            </a:pPr>
            <a:r>
              <a:rPr i="0"/>
              <a:t>Eldste bevarte i İstanbul (1849): klokketårnet (Ṭōpḫāne Sāʿat Kulesi) til Nuṣretiyye-moskéen — i nyrenessanse-stil!</a:t>
            </a:r>
          </a:p>
          <a:p>
            <a:pPr>
              <a:defRPr i="1"/>
            </a:pPr>
            <a:r>
              <a:rPr i="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 jernbane</a:t>
            </a:r>
          </a:p>
          <a:p>
            <a:endParaRPr/>
          </a:p>
          <a:p>
            <a:r>
              <a:t>(først [og første på hele d afrik. kontinentet]: Alexandria-Kafr al-Zayyāt [½-veis mot Kairo]: 1852-54, til Kairo 1856</a:t>
            </a:r>
          </a:p>
          <a:p>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2616200"/>
            <a:ext cx="10464800" cy="2540000"/>
          </a:xfrm>
          <a:prstGeom prst="rect">
            <a:avLst/>
          </a:prstGeom>
        </p:spPr>
        <p:txBody>
          <a:bodyPr anchor="b"/>
          <a:lstStyle>
            <a:lvl1pPr>
              <a:defRPr>
                <a:solidFill>
                  <a:srgbClr val="51504D"/>
                </a:solidFill>
                <a:latin typeface="Brill"/>
                <a:ea typeface="Brill"/>
                <a:cs typeface="Brill"/>
                <a:sym typeface="Brill Roman"/>
              </a:defRPr>
            </a:lvl1pPr>
          </a:lstStyle>
          <a:p>
            <a:r>
              <a:t>Title Text</a:t>
            </a:r>
          </a:p>
        </p:txBody>
      </p:sp>
      <p:sp>
        <p:nvSpPr>
          <p:cNvPr id="12" name="Body Level One…"/>
          <p:cNvSpPr txBox="1">
            <a:spLocks noGrp="1"/>
          </p:cNvSpPr>
          <p:nvPr>
            <p:ph type="body" sz="quarter" idx="1"/>
          </p:nvPr>
        </p:nvSpPr>
        <p:spPr>
          <a:xfrm>
            <a:off x="1270000" y="5207000"/>
            <a:ext cx="10464800" cy="16637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5715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Type a quote here.”"/>
          <p:cNvSpPr txBox="1">
            <a:spLocks noGrp="1"/>
          </p:cNvSpPr>
          <p:nvPr>
            <p:ph type="body" sz="quarter" idx="22"/>
          </p:nvPr>
        </p:nvSpPr>
        <p:spPr>
          <a:xfrm>
            <a:off x="1270000" y="4521200"/>
            <a:ext cx="10464800" cy="711200"/>
          </a:xfrm>
          <a:prstGeom prst="rect">
            <a:avLst/>
          </a:prstGeom>
        </p:spPr>
        <p:txBody>
          <a:bodyPr>
            <a:spAutoFit/>
          </a:bodyPr>
          <a:lstStyle>
            <a:lvl1pPr marL="0" indent="0" algn="ctr">
              <a:spcBef>
                <a:spcPts val="2400"/>
              </a:spcBef>
              <a:buSzTx/>
              <a:buNone/>
              <a:defRPr sz="3800"/>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769775" y="-216731"/>
            <a:ext cx="14960601" cy="10287001"/>
          </a:xfrm>
          <a:prstGeom prst="rect">
            <a:avLst/>
          </a:prstGeom>
          <a:ln w="88900"/>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Johnny Appleseed"/>
          <p:cNvSpPr txBox="1">
            <a:spLocks noGrp="1"/>
          </p:cNvSpPr>
          <p:nvPr>
            <p:ph type="body" sz="quarter" idx="21"/>
          </p:nvPr>
        </p:nvSpPr>
        <p:spPr>
          <a:xfrm>
            <a:off x="1270000" y="6362700"/>
            <a:ext cx="10464800" cy="571500"/>
          </a:xfrm>
          <a:prstGeom prst="rect">
            <a:avLst/>
          </a:prstGeom>
        </p:spPr>
        <p:txBody>
          <a:bodyPr anchor="t">
            <a:spAutoFit/>
          </a:bodyPr>
          <a:lstStyle>
            <a:lvl1pPr marL="0" indent="0" algn="ctr">
              <a:spcBef>
                <a:spcPts val="0"/>
              </a:spcBef>
              <a:buSzTx/>
              <a:buNone/>
              <a:defRPr sz="2400">
                <a:solidFill>
                  <a:srgbClr val="FFFFFF"/>
                </a:solidFill>
                <a:latin typeface="+mn-lt"/>
                <a:ea typeface="+mn-ea"/>
                <a:cs typeface="+mn-cs"/>
                <a:sym typeface="Chalkduster"/>
              </a:defRPr>
            </a:lvl1pPr>
          </a:lstStyle>
          <a:p>
            <a:r>
              <a:t>–Johnny Appleseed</a:t>
            </a:r>
          </a:p>
        </p:txBody>
      </p:sp>
      <p:sp>
        <p:nvSpPr>
          <p:cNvPr id="118" name="“Type a quote here.”"/>
          <p:cNvSpPr txBox="1">
            <a:spLocks noGrp="1"/>
          </p:cNvSpPr>
          <p:nvPr>
            <p:ph type="body" sz="quarter" idx="22"/>
          </p:nvPr>
        </p:nvSpPr>
        <p:spPr>
          <a:xfrm>
            <a:off x="1270000" y="4518049"/>
            <a:ext cx="10464800" cy="717502"/>
          </a:xfrm>
          <a:prstGeom prst="rect">
            <a:avLst/>
          </a:prstGeom>
        </p:spPr>
        <p:txBody>
          <a:bodyPr>
            <a:spAutoFit/>
          </a:bodyPr>
          <a:lstStyle>
            <a:lvl1pPr marL="0" indent="0" algn="ctr">
              <a:spcBef>
                <a:spcPts val="2400"/>
              </a:spcBef>
              <a:buSzTx/>
              <a:buNone/>
              <a:defRPr sz="3800">
                <a:solidFill>
                  <a:srgbClr val="FFFFFF"/>
                </a:solidFill>
                <a:latin typeface="+mn-lt"/>
                <a:ea typeface="+mn-ea"/>
                <a:cs typeface="+mn-cs"/>
                <a:sym typeface="Chalkduster"/>
              </a:defRPr>
            </a:lvl1pPr>
          </a:lstStyle>
          <a:p>
            <a:r>
              <a:t>“Type a quote here.”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70000" y="2616200"/>
            <a:ext cx="10464800" cy="2540000"/>
          </a:xfrm>
          <a:prstGeom prst="rect">
            <a:avLst/>
          </a:prstGeom>
        </p:spPr>
        <p:txBody>
          <a:bodyPr anchor="b"/>
          <a:lstStyle>
            <a:lvl1pPr>
              <a:defRPr>
                <a:solidFill>
                  <a:srgbClr val="51504D"/>
                </a:solidFill>
                <a:latin typeface="Brill"/>
                <a:ea typeface="Brill"/>
                <a:cs typeface="Brill"/>
                <a:sym typeface="Brill Roman"/>
              </a:defRPr>
            </a:lvl1pPr>
          </a:lstStyle>
          <a:p>
            <a:r>
              <a:t>Title Text</a:t>
            </a:r>
          </a:p>
        </p:txBody>
      </p:sp>
      <p:sp>
        <p:nvSpPr>
          <p:cNvPr id="127" name="Body Level One…"/>
          <p:cNvSpPr txBox="1">
            <a:spLocks noGrp="1"/>
          </p:cNvSpPr>
          <p:nvPr>
            <p:ph type="body" sz="quarter" idx="1"/>
          </p:nvPr>
        </p:nvSpPr>
        <p:spPr>
          <a:xfrm>
            <a:off x="1270000" y="5207000"/>
            <a:ext cx="10464800" cy="16637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6359512" y="9320022"/>
            <a:ext cx="284837" cy="331979"/>
          </a:xfrm>
          <a:prstGeom prst="rect">
            <a:avLst/>
          </a:prstGeom>
        </p:spPr>
        <p:txBody>
          <a:bodyPr/>
          <a:lstStyle>
            <a:lvl1pPr>
              <a:defRPr>
                <a:latin typeface="Brill"/>
                <a:ea typeface="Brill"/>
                <a:cs typeface="Brill"/>
                <a:sym typeface="Brill Roma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358900" y="-1143000"/>
            <a:ext cx="14668500" cy="10058400"/>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181100" y="6794500"/>
            <a:ext cx="10642600" cy="1511300"/>
          </a:xfrm>
          <a:prstGeom prst="rect">
            <a:avLst/>
          </a:prstGeom>
        </p:spPr>
        <p:txBody>
          <a:bodyPr/>
          <a:lstStyle>
            <a:lvl1pPr>
              <a:defRPr>
                <a:solidFill>
                  <a:srgbClr val="51504D"/>
                </a:solidFill>
                <a:latin typeface="Brill"/>
                <a:ea typeface="Brill"/>
                <a:cs typeface="Brill"/>
                <a:sym typeface="Brill Roman"/>
              </a:defRPr>
            </a:lvl1pPr>
          </a:lstStyle>
          <a:p>
            <a:r>
              <a:t>Title Text</a:t>
            </a:r>
          </a:p>
        </p:txBody>
      </p:sp>
      <p:sp>
        <p:nvSpPr>
          <p:cNvPr id="22" name="Body Level One…"/>
          <p:cNvSpPr txBox="1">
            <a:spLocks noGrp="1"/>
          </p:cNvSpPr>
          <p:nvPr>
            <p:ph type="body" sz="quarter" idx="1"/>
          </p:nvPr>
        </p:nvSpPr>
        <p:spPr>
          <a:xfrm>
            <a:off x="1181100" y="8382000"/>
            <a:ext cx="10642600" cy="9398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606800"/>
            <a:ext cx="10464800" cy="2540000"/>
          </a:xfrm>
          <a:prstGeom prst="rect">
            <a:avLst/>
          </a:prstGeom>
        </p:spPr>
        <p:txBody>
          <a:bodyPr/>
          <a:lstStyle>
            <a:lvl1pPr>
              <a:defRPr>
                <a:solidFill>
                  <a:srgbClr val="51504D"/>
                </a:solidFill>
                <a:latin typeface="Brill"/>
                <a:ea typeface="Brill"/>
                <a:cs typeface="Brill"/>
                <a:sym typeface="Brill Roman"/>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044700" y="-25400"/>
            <a:ext cx="12534901" cy="8648700"/>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609600" y="1155700"/>
            <a:ext cx="5994400" cy="3568700"/>
          </a:xfrm>
          <a:prstGeom prst="rect">
            <a:avLst/>
          </a:prstGeom>
        </p:spPr>
        <p:txBody>
          <a:bodyPr anchor="b"/>
          <a:lstStyle>
            <a:lvl1pPr>
              <a:defRPr sz="5800">
                <a:solidFill>
                  <a:srgbClr val="51504D"/>
                </a:solidFill>
                <a:latin typeface="Brill"/>
                <a:ea typeface="Brill"/>
                <a:cs typeface="Brill"/>
                <a:sym typeface="Brill Roman"/>
              </a:defRPr>
            </a:lvl1pPr>
          </a:lstStyle>
          <a:p>
            <a:r>
              <a:t>Title Text</a:t>
            </a:r>
          </a:p>
        </p:txBody>
      </p:sp>
      <p:sp>
        <p:nvSpPr>
          <p:cNvPr id="40" name="Body Level One…"/>
          <p:cNvSpPr txBox="1">
            <a:spLocks noGrp="1"/>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solidFill>
                  <a:srgbClr val="51504D"/>
                </a:solidFill>
                <a:latin typeface="Brill"/>
                <a:ea typeface="Brill"/>
                <a:cs typeface="Brill"/>
                <a:sym typeface="Brill Roman"/>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solidFill>
                  <a:srgbClr val="51504D"/>
                </a:solidFill>
                <a:latin typeface="Brill"/>
                <a:ea typeface="Brill"/>
                <a:cs typeface="Brill"/>
                <a:sym typeface="Brill Roman"/>
              </a:defRPr>
            </a:lvl1pPr>
          </a:lstStyle>
          <a:p>
            <a:r>
              <a:t>Title Text</a:t>
            </a:r>
          </a:p>
        </p:txBody>
      </p:sp>
      <p:sp>
        <p:nvSpPr>
          <p:cNvPr id="57" name="Body Level One…"/>
          <p:cNvSpPr txBox="1">
            <a:spLocks noGrp="1"/>
          </p:cNvSpPr>
          <p:nvPr>
            <p:ph type="body" idx="1"/>
          </p:nvPr>
        </p:nvSpPr>
        <p:spPr>
          <a:xfrm>
            <a:off x="1270000" y="2768600"/>
            <a:ext cx="10464800" cy="5740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3543300" y="2018930"/>
            <a:ext cx="10299700" cy="7112001"/>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a:solidFill>
                  <a:srgbClr val="51504D"/>
                </a:solidFill>
                <a:latin typeface="Brill"/>
                <a:ea typeface="Brill"/>
                <a:cs typeface="Brill"/>
                <a:sym typeface="Brill Roman"/>
              </a:defRPr>
            </a:lvl1pPr>
          </a:lstStyle>
          <a:p>
            <a:r>
              <a:t>Title Text</a:t>
            </a:r>
          </a:p>
        </p:txBody>
      </p:sp>
      <p:sp>
        <p:nvSpPr>
          <p:cNvPr id="67" name="Body Level One…"/>
          <p:cNvSpPr txBox="1">
            <a:spLocks noGrp="1"/>
          </p:cNvSpPr>
          <p:nvPr>
            <p:ph type="body" sz="half" idx="1"/>
          </p:nvPr>
        </p:nvSpPr>
        <p:spPr>
          <a:xfrm>
            <a:off x="1270000" y="2946400"/>
            <a:ext cx="5270500" cy="6096000"/>
          </a:xfrm>
          <a:prstGeom prst="rect">
            <a:avLst/>
          </a:prstGeom>
        </p:spPr>
        <p:txBody>
          <a:bodyPr/>
          <a:lstStyle>
            <a:lvl1pPr>
              <a:spcBef>
                <a:spcPts val="3200"/>
              </a:spcBef>
              <a:defRPr sz="3200"/>
            </a:lvl1pPr>
            <a:lvl2pPr marL="965200" indent="-482600">
              <a:spcBef>
                <a:spcPts val="3200"/>
              </a:spcBef>
              <a:defRPr sz="3200"/>
            </a:lvl2pPr>
            <a:lvl3pPr marL="1447800" indent="-482600">
              <a:spcBef>
                <a:spcPts val="3200"/>
              </a:spcBef>
              <a:defRPr sz="3200"/>
            </a:lvl3pPr>
            <a:lvl4pPr marL="1930400" indent="-482600">
              <a:spcBef>
                <a:spcPts val="3200"/>
              </a:spcBef>
              <a:defRPr sz="3200"/>
            </a:lvl4pPr>
            <a:lvl5pPr marL="2413000" indent="-482600">
              <a:spcBef>
                <a:spcPts val="3200"/>
              </a:spcBef>
              <a:defRPr sz="32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256723" y="9197831"/>
            <a:ext cx="409839" cy="454170"/>
          </a:xfrm>
          <a:prstGeom prst="rect">
            <a:avLst/>
          </a:prstGeom>
        </p:spPr>
        <p:txBody>
          <a:bodyPr/>
          <a:lstStyle>
            <a:lvl1pPr algn="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idx="21"/>
          </p:nvPr>
        </p:nvSpPr>
        <p:spPr>
          <a:xfrm>
            <a:off x="4703923" y="3389019"/>
            <a:ext cx="9639301" cy="6401759"/>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half" idx="22"/>
          </p:nvPr>
        </p:nvSpPr>
        <p:spPr>
          <a:xfrm rot="21600000">
            <a:off x="7281774" y="-1330382"/>
            <a:ext cx="4978401" cy="6332526"/>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23"/>
          </p:nvPr>
        </p:nvSpPr>
        <p:spPr>
          <a:xfrm rot="21600000">
            <a:off x="-3213100" y="762000"/>
            <a:ext cx="12280900" cy="8496301"/>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1D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066800"/>
            <a:ext cx="10464800" cy="762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297011" y="9197831"/>
            <a:ext cx="409839" cy="454170"/>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p:titleStyle>
    <p:bodyStyle>
      <a:lvl1pPr marL="228600" marR="0" indent="-228600" algn="l" defTabSz="457200" latinLnBrk="0">
        <a:lnSpc>
          <a:spcPct val="100000"/>
        </a:lnSpc>
        <a:spcBef>
          <a:spcPts val="3600"/>
        </a:spcBef>
        <a:spcAft>
          <a:spcPts val="0"/>
        </a:spcAft>
        <a:buClrTx/>
        <a:buSzPct val="100000"/>
        <a:buFontTx/>
        <a:buChar char="•"/>
        <a:tabLst/>
        <a:defRPr sz="3600" b="0" i="0" u="none" strike="noStrike" cap="none" spc="0" baseline="0">
          <a:solidFill>
            <a:srgbClr val="51504D"/>
          </a:solidFill>
          <a:uFillTx/>
          <a:latin typeface="Brill"/>
          <a:ea typeface="Brill"/>
          <a:cs typeface="Brill"/>
          <a:sym typeface="Brill Roman"/>
        </a:defRPr>
      </a:lvl1pPr>
      <a:lvl2pPr marL="1143000" marR="0" indent="-571500" algn="l" defTabSz="457200" latinLnBrk="0">
        <a:lnSpc>
          <a:spcPct val="100000"/>
        </a:lnSpc>
        <a:spcBef>
          <a:spcPts val="3600"/>
        </a:spcBef>
        <a:spcAft>
          <a:spcPts val="0"/>
        </a:spcAft>
        <a:buClrTx/>
        <a:buSzPct val="43000"/>
        <a:buFontTx/>
        <a:buChar char="•"/>
        <a:tabLst/>
        <a:defRPr sz="3600" b="0" i="0" u="none" strike="noStrike" cap="none" spc="0" baseline="0">
          <a:solidFill>
            <a:srgbClr val="51504D"/>
          </a:solidFill>
          <a:uFillTx/>
          <a:latin typeface="Brill"/>
          <a:ea typeface="Brill"/>
          <a:cs typeface="Brill"/>
          <a:sym typeface="Brill Roman"/>
        </a:defRPr>
      </a:lvl2pPr>
      <a:lvl3pPr marL="1714500" marR="0" indent="-571500" algn="l" defTabSz="457200" latinLnBrk="0">
        <a:lnSpc>
          <a:spcPct val="100000"/>
        </a:lnSpc>
        <a:spcBef>
          <a:spcPts val="3600"/>
        </a:spcBef>
        <a:spcAft>
          <a:spcPts val="0"/>
        </a:spcAft>
        <a:buClrTx/>
        <a:buSzPct val="43000"/>
        <a:buFontTx/>
        <a:buChar char="•"/>
        <a:tabLst/>
        <a:defRPr sz="3600" b="0" i="0" u="none" strike="noStrike" cap="none" spc="0" baseline="0">
          <a:solidFill>
            <a:srgbClr val="51504D"/>
          </a:solidFill>
          <a:uFillTx/>
          <a:latin typeface="Brill"/>
          <a:ea typeface="Brill"/>
          <a:cs typeface="Brill"/>
          <a:sym typeface="Brill Roman"/>
        </a:defRPr>
      </a:lvl3pPr>
      <a:lvl4pPr marL="2286000" marR="0" indent="-571500" algn="l" defTabSz="457200" latinLnBrk="0">
        <a:lnSpc>
          <a:spcPct val="100000"/>
        </a:lnSpc>
        <a:spcBef>
          <a:spcPts val="3600"/>
        </a:spcBef>
        <a:spcAft>
          <a:spcPts val="0"/>
        </a:spcAft>
        <a:buClrTx/>
        <a:buSzPct val="43000"/>
        <a:buFontTx/>
        <a:buChar char="•"/>
        <a:tabLst/>
        <a:defRPr sz="3600" b="0" i="0" u="none" strike="noStrike" cap="none" spc="0" baseline="0">
          <a:solidFill>
            <a:srgbClr val="51504D"/>
          </a:solidFill>
          <a:uFillTx/>
          <a:latin typeface="Brill"/>
          <a:ea typeface="Brill"/>
          <a:cs typeface="Brill"/>
          <a:sym typeface="Brill Roman"/>
        </a:defRPr>
      </a:lvl4pPr>
      <a:lvl5pPr marL="2857500" marR="0" indent="-571500" algn="l" defTabSz="457200" latinLnBrk="0">
        <a:lnSpc>
          <a:spcPct val="100000"/>
        </a:lnSpc>
        <a:spcBef>
          <a:spcPts val="3600"/>
        </a:spcBef>
        <a:spcAft>
          <a:spcPts val="0"/>
        </a:spcAft>
        <a:buClrTx/>
        <a:buSzPct val="43000"/>
        <a:buFontTx/>
        <a:buChar char="•"/>
        <a:tabLst/>
        <a:defRPr sz="3600" b="0" i="0" u="none" strike="noStrike" cap="none" spc="0" baseline="0">
          <a:solidFill>
            <a:srgbClr val="51504D"/>
          </a:solidFill>
          <a:uFillTx/>
          <a:latin typeface="Brill"/>
          <a:ea typeface="Brill"/>
          <a:cs typeface="Brill"/>
          <a:sym typeface="Brill Roman"/>
        </a:defRPr>
      </a:lvl5pPr>
      <a:lvl6pPr marL="3429000" marR="0" indent="-571500" algn="l" defTabSz="457200" latinLnBrk="0">
        <a:lnSpc>
          <a:spcPct val="100000"/>
        </a:lnSpc>
        <a:spcBef>
          <a:spcPts val="3600"/>
        </a:spcBef>
        <a:spcAft>
          <a:spcPts val="0"/>
        </a:spcAft>
        <a:buClrTx/>
        <a:buSzPct val="43000"/>
        <a:buFontTx/>
        <a:buBlip>
          <a:blip r:embed="rId16"/>
        </a:buBlip>
        <a:tabLst/>
        <a:defRPr sz="3600" b="0" i="0" u="none" strike="noStrike" cap="none" spc="0" baseline="0">
          <a:solidFill>
            <a:srgbClr val="51504D"/>
          </a:solidFill>
          <a:uFillTx/>
          <a:latin typeface="Brill"/>
          <a:ea typeface="Brill"/>
          <a:cs typeface="Brill"/>
          <a:sym typeface="Brill Roman"/>
        </a:defRPr>
      </a:lvl6pPr>
      <a:lvl7pPr marL="4000500" marR="0" indent="-571500" algn="l" defTabSz="457200" latinLnBrk="0">
        <a:lnSpc>
          <a:spcPct val="100000"/>
        </a:lnSpc>
        <a:spcBef>
          <a:spcPts val="3600"/>
        </a:spcBef>
        <a:spcAft>
          <a:spcPts val="0"/>
        </a:spcAft>
        <a:buClrTx/>
        <a:buSzPct val="43000"/>
        <a:buFontTx/>
        <a:buBlip>
          <a:blip r:embed="rId16"/>
        </a:buBlip>
        <a:tabLst/>
        <a:defRPr sz="3600" b="0" i="0" u="none" strike="noStrike" cap="none" spc="0" baseline="0">
          <a:solidFill>
            <a:srgbClr val="51504D"/>
          </a:solidFill>
          <a:uFillTx/>
          <a:latin typeface="Brill"/>
          <a:ea typeface="Brill"/>
          <a:cs typeface="Brill"/>
          <a:sym typeface="Brill Roman"/>
        </a:defRPr>
      </a:lvl7pPr>
      <a:lvl8pPr marL="4572000" marR="0" indent="-571500" algn="l" defTabSz="457200" latinLnBrk="0">
        <a:lnSpc>
          <a:spcPct val="100000"/>
        </a:lnSpc>
        <a:spcBef>
          <a:spcPts val="3600"/>
        </a:spcBef>
        <a:spcAft>
          <a:spcPts val="0"/>
        </a:spcAft>
        <a:buClrTx/>
        <a:buSzPct val="43000"/>
        <a:buFontTx/>
        <a:buBlip>
          <a:blip r:embed="rId16"/>
        </a:buBlip>
        <a:tabLst/>
        <a:defRPr sz="3600" b="0" i="0" u="none" strike="noStrike" cap="none" spc="0" baseline="0">
          <a:solidFill>
            <a:srgbClr val="51504D"/>
          </a:solidFill>
          <a:uFillTx/>
          <a:latin typeface="Brill"/>
          <a:ea typeface="Brill"/>
          <a:cs typeface="Brill"/>
          <a:sym typeface="Brill Roman"/>
        </a:defRPr>
      </a:lvl8pPr>
      <a:lvl9pPr marL="5143500" marR="0" indent="-571500" algn="l" defTabSz="457200" latinLnBrk="0">
        <a:lnSpc>
          <a:spcPct val="100000"/>
        </a:lnSpc>
        <a:spcBef>
          <a:spcPts val="3600"/>
        </a:spcBef>
        <a:spcAft>
          <a:spcPts val="0"/>
        </a:spcAft>
        <a:buClrTx/>
        <a:buSzPct val="43000"/>
        <a:buFontTx/>
        <a:buBlip>
          <a:blip r:embed="rId16"/>
        </a:buBlip>
        <a:tabLst/>
        <a:defRPr sz="3600" b="0" i="0" u="none" strike="noStrike" cap="none" spc="0" baseline="0">
          <a:solidFill>
            <a:srgbClr val="51504D"/>
          </a:solidFill>
          <a:uFillTx/>
          <a:latin typeface="Brill"/>
          <a:ea typeface="Brill"/>
          <a:cs typeface="Brill"/>
          <a:sym typeface="Brill Roman"/>
        </a:defRPr>
      </a:lvl9pPr>
    </p:bodyStyle>
    <p:otherStyle>
      <a:lvl1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1pPr>
      <a:lvl2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2pPr>
      <a:lvl3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3pPr>
      <a:lvl4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4pPr>
      <a:lvl5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5pPr>
      <a:lvl6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6pPr>
      <a:lvl7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7pPr>
      <a:lvl8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8pPr>
      <a:lvl9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brecht.hofheinz@ikos.uio.n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tif"/><Relationship Id="rId4" Type="http://schemas.openxmlformats.org/officeDocument/2006/relationships/image" Target="../media/image14.tif"/></Relationships>
</file>

<file path=ppt/slides/_rels/slide11.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ti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tif"/></Relationships>
</file>

<file path=ppt/slides/_rels/slide15.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tif"/></Relationships>
</file>

<file path=ppt/slides/_rels/slide17.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tif"/><Relationship Id="rId5" Type="http://schemas.openxmlformats.org/officeDocument/2006/relationships/image" Target="../media/image28.tif"/><Relationship Id="rId4" Type="http://schemas.openxmlformats.org/officeDocument/2006/relationships/image" Target="../media/image27.tif"/></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tif"/></Relationships>
</file>

<file path=ppt/slides/_rels/slide23.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7.tif"/><Relationship Id="rId4" Type="http://schemas.openxmlformats.org/officeDocument/2006/relationships/image" Target="../media/image36.t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9.tif"/></Relationships>
</file>

<file path=ppt/slides/_rels/slide26.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2.tif"/></Relationships>
</file>

<file path=ppt/slides/_rels/slide29.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5.tif"/><Relationship Id="rId4" Type="http://schemas.openxmlformats.org/officeDocument/2006/relationships/image" Target="../media/image44.t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tif"/><Relationship Id="rId5" Type="http://schemas.openxmlformats.org/officeDocument/2006/relationships/image" Target="../media/image46.tif"/><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tif"/><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tif"/><Relationship Id="rId4"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Midtøstens…"/>
          <p:cNvSpPr txBox="1">
            <a:spLocks noGrp="1"/>
          </p:cNvSpPr>
          <p:nvPr>
            <p:ph type="ctrTitle"/>
          </p:nvPr>
        </p:nvSpPr>
        <p:spPr>
          <a:xfrm>
            <a:off x="383174" y="989387"/>
            <a:ext cx="5214564" cy="3727117"/>
          </a:xfrm>
          <a:prstGeom prst="rect">
            <a:avLst/>
          </a:prstGeom>
        </p:spPr>
        <p:txBody>
          <a:bodyPr/>
          <a:lstStyle/>
          <a:p>
            <a:pPr algn="r" defTabSz="338327">
              <a:defRPr sz="5994">
                <a:latin typeface="Futura Bold"/>
                <a:ea typeface="Futura Bold"/>
                <a:cs typeface="Futura Bold"/>
                <a:sym typeface="Futura Bold"/>
              </a:defRPr>
            </a:pPr>
            <a:r>
              <a:t>Midtøstens</a:t>
            </a:r>
          </a:p>
          <a:p>
            <a:pPr algn="r" defTabSz="338327">
              <a:defRPr sz="5994">
                <a:latin typeface="Futura Bold"/>
                <a:ea typeface="Futura Bold"/>
                <a:cs typeface="Futura Bold"/>
                <a:sym typeface="Futura Bold"/>
              </a:defRPr>
            </a:pPr>
            <a:r>
              <a:t>Moderne</a:t>
            </a:r>
          </a:p>
          <a:p>
            <a:pPr algn="r" defTabSz="338327">
              <a:defRPr sz="5994">
                <a:latin typeface="Futura Bold"/>
                <a:ea typeface="Futura Bold"/>
                <a:cs typeface="Futura Bold"/>
                <a:sym typeface="Futura Bold"/>
              </a:defRPr>
            </a:pPr>
            <a:r>
              <a:t>Historie</a:t>
            </a:r>
          </a:p>
          <a:p>
            <a:pPr algn="r" defTabSz="338327">
              <a:defRPr sz="3182">
                <a:latin typeface="Futura Bold"/>
                <a:ea typeface="Futura Bold"/>
                <a:cs typeface="Futura Bold"/>
                <a:sym typeface="Futura Bold"/>
              </a:defRPr>
            </a:pPr>
            <a:r>
              <a:t>(MØNA 1505)</a:t>
            </a:r>
          </a:p>
        </p:txBody>
      </p:sp>
      <p:sp>
        <p:nvSpPr>
          <p:cNvPr id="138" name="Vår 2021…"/>
          <p:cNvSpPr txBox="1">
            <a:spLocks noGrp="1"/>
          </p:cNvSpPr>
          <p:nvPr>
            <p:ph type="subTitle" sz="quarter" idx="1"/>
          </p:nvPr>
        </p:nvSpPr>
        <p:spPr>
          <a:xfrm>
            <a:off x="2138303" y="5119312"/>
            <a:ext cx="3372520" cy="2475482"/>
          </a:xfrm>
          <a:prstGeom prst="rect">
            <a:avLst/>
          </a:prstGeom>
        </p:spPr>
        <p:txBody>
          <a:bodyPr/>
          <a:lstStyle/>
          <a:p>
            <a:pPr algn="r" defTabSz="429768">
              <a:defRPr sz="3384"/>
            </a:pPr>
            <a:r>
              <a:t>Vår 2021</a:t>
            </a:r>
          </a:p>
          <a:p>
            <a:pPr algn="r" defTabSz="429768">
              <a:defRPr sz="3384"/>
            </a:pPr>
            <a:r>
              <a:t>Forelesning 4:</a:t>
            </a:r>
          </a:p>
          <a:p>
            <a:pPr algn="r" defTabSz="429768">
              <a:defRPr sz="3384"/>
            </a:pPr>
            <a:r>
              <a:t>Kultur og samfunn i imperialismens tid</a:t>
            </a:r>
          </a:p>
        </p:txBody>
      </p:sp>
      <p:sp>
        <p:nvSpPr>
          <p:cNvPr id="139" name="albrecht.hofheinz@ikos.uio.no"/>
          <p:cNvSpPr txBox="1"/>
          <p:nvPr/>
        </p:nvSpPr>
        <p:spPr>
          <a:xfrm>
            <a:off x="5525920" y="8830958"/>
            <a:ext cx="7403753" cy="796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51504D"/>
                </a:solidFill>
                <a:latin typeface="Futura"/>
                <a:ea typeface="Futura"/>
                <a:cs typeface="Futura"/>
                <a:sym typeface="Futura"/>
                <a:hlinkClick r:id="rId3"/>
              </a:defRPr>
            </a:lvl1pPr>
          </a:lstStyle>
          <a:p>
            <a:r>
              <a:rPr>
                <a:hlinkClick r:id="rId3"/>
              </a:rPr>
              <a:t>albrecht.hofheinz@ikos.uio.no</a:t>
            </a:r>
          </a:p>
        </p:txBody>
      </p:sp>
      <p:pic>
        <p:nvPicPr>
          <p:cNvPr id="140" name="Heliopolis ca. 1900.jpg" descr="Heliopolis ca. 1900.jpg"/>
          <p:cNvPicPr>
            <a:picLocks noChangeAspect="1"/>
          </p:cNvPicPr>
          <p:nvPr/>
        </p:nvPicPr>
        <p:blipFill>
          <a:blip r:embed="rId4"/>
          <a:stretch>
            <a:fillRect/>
          </a:stretch>
        </p:blipFill>
        <p:spPr>
          <a:xfrm>
            <a:off x="5965902" y="1325173"/>
            <a:ext cx="8248579" cy="4803365"/>
          </a:xfrm>
          <a:prstGeom prst="rect">
            <a:avLst/>
          </a:prstGeom>
          <a:ln w="889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3"/>
          <a:stretch>
            <a:fillRect/>
          </a:stretch>
        </p:blipFill>
        <p:spPr>
          <a:xfrm>
            <a:off x="7091366" y="469900"/>
            <a:ext cx="5892801" cy="8813800"/>
          </a:xfrm>
          <a:prstGeom prst="rect">
            <a:avLst/>
          </a:prstGeom>
          <a:ln w="88900">
            <a:miter lim="400000"/>
          </a:ln>
        </p:spPr>
      </p:pic>
      <p:pic>
        <p:nvPicPr>
          <p:cNvPr id="190" name="Image" descr="Image"/>
          <p:cNvPicPr>
            <a:picLocks noChangeAspect="1"/>
          </p:cNvPicPr>
          <p:nvPr/>
        </p:nvPicPr>
        <p:blipFill>
          <a:blip r:embed="rId4"/>
          <a:stretch>
            <a:fillRect/>
          </a:stretch>
        </p:blipFill>
        <p:spPr>
          <a:xfrm>
            <a:off x="378304" y="-25074"/>
            <a:ext cx="4491153" cy="6270370"/>
          </a:xfrm>
          <a:prstGeom prst="rect">
            <a:avLst/>
          </a:prstGeom>
          <a:ln w="88900">
            <a:miter lim="400000"/>
          </a:ln>
        </p:spPr>
      </p:pic>
      <p:pic>
        <p:nvPicPr>
          <p:cNvPr id="191" name="Image" descr="Image"/>
          <p:cNvPicPr>
            <a:picLocks noChangeAspect="1"/>
          </p:cNvPicPr>
          <p:nvPr/>
        </p:nvPicPr>
        <p:blipFill>
          <a:blip r:embed="rId5"/>
          <a:stretch>
            <a:fillRect/>
          </a:stretch>
        </p:blipFill>
        <p:spPr>
          <a:xfrm>
            <a:off x="2345647" y="3970501"/>
            <a:ext cx="4948169" cy="5109346"/>
          </a:xfrm>
          <a:prstGeom prst="rect">
            <a:avLst/>
          </a:prstGeom>
          <a:ln w="889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3"/>
          <a:stretch>
            <a:fillRect/>
          </a:stretch>
        </p:blipFill>
        <p:spPr>
          <a:xfrm>
            <a:off x="7458719" y="3866170"/>
            <a:ext cx="3352801" cy="2425701"/>
          </a:xfrm>
          <a:prstGeom prst="rect">
            <a:avLst/>
          </a:prstGeom>
          <a:ln w="88900">
            <a:miter lim="400000"/>
          </a:ln>
        </p:spPr>
      </p:pic>
      <p:pic>
        <p:nvPicPr>
          <p:cNvPr id="196" name="Image" descr="Image"/>
          <p:cNvPicPr>
            <a:picLocks noChangeAspect="1"/>
          </p:cNvPicPr>
          <p:nvPr/>
        </p:nvPicPr>
        <p:blipFill>
          <a:blip r:embed="rId4"/>
          <a:stretch>
            <a:fillRect/>
          </a:stretch>
        </p:blipFill>
        <p:spPr>
          <a:xfrm>
            <a:off x="761118" y="1186470"/>
            <a:ext cx="6019801" cy="7785101"/>
          </a:xfrm>
          <a:prstGeom prst="rect">
            <a:avLst/>
          </a:prstGeom>
          <a:ln w="889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hez-1345561.jpg" descr="hez-1345561.jpg"/>
          <p:cNvPicPr>
            <a:picLocks noChangeAspect="1"/>
          </p:cNvPicPr>
          <p:nvPr/>
        </p:nvPicPr>
        <p:blipFill>
          <a:blip r:embed="rId3"/>
          <a:stretch>
            <a:fillRect/>
          </a:stretch>
        </p:blipFill>
        <p:spPr>
          <a:xfrm>
            <a:off x="730250" y="438150"/>
            <a:ext cx="11544300" cy="8877300"/>
          </a:xfrm>
          <a:prstGeom prst="rect">
            <a:avLst/>
          </a:prstGeom>
          <a:ln w="889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3"/>
          <a:srcRect b="1040"/>
          <a:stretch>
            <a:fillRect/>
          </a:stretch>
        </p:blipFill>
        <p:spPr>
          <a:xfrm>
            <a:off x="0" y="634404"/>
            <a:ext cx="13004801" cy="8484807"/>
          </a:xfrm>
          <a:prstGeom prst="rect">
            <a:avLst/>
          </a:prstGeom>
          <a:ln w="889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3"/>
          <a:stretch>
            <a:fillRect/>
          </a:stretch>
        </p:blipFill>
        <p:spPr>
          <a:xfrm>
            <a:off x="3568112" y="3803151"/>
            <a:ext cx="9240312" cy="5872911"/>
          </a:xfrm>
          <a:prstGeom prst="rect">
            <a:avLst/>
          </a:prstGeom>
          <a:ln w="88900">
            <a:miter lim="400000"/>
          </a:ln>
        </p:spPr>
      </p:pic>
      <p:pic>
        <p:nvPicPr>
          <p:cNvPr id="209" name="Image" descr="Image"/>
          <p:cNvPicPr>
            <a:picLocks noChangeAspect="1"/>
          </p:cNvPicPr>
          <p:nvPr/>
        </p:nvPicPr>
        <p:blipFill>
          <a:blip r:embed="rId4"/>
          <a:stretch>
            <a:fillRect/>
          </a:stretch>
        </p:blipFill>
        <p:spPr>
          <a:xfrm>
            <a:off x="-1255885" y="-1277118"/>
            <a:ext cx="7552696" cy="7046018"/>
          </a:xfrm>
          <a:prstGeom prst="rect">
            <a:avLst/>
          </a:prstGeom>
          <a:ln w="889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3"/>
          <a:stretch>
            <a:fillRect/>
          </a:stretch>
        </p:blipFill>
        <p:spPr>
          <a:xfrm>
            <a:off x="3181350" y="1346200"/>
            <a:ext cx="6642100" cy="7061200"/>
          </a:xfrm>
          <a:prstGeom prst="rect">
            <a:avLst/>
          </a:prstGeom>
          <a:ln w="889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3"/>
          <a:stretch>
            <a:fillRect/>
          </a:stretch>
        </p:blipFill>
        <p:spPr>
          <a:xfrm>
            <a:off x="7557351" y="4291829"/>
            <a:ext cx="4934961" cy="5332649"/>
          </a:xfrm>
          <a:prstGeom prst="rect">
            <a:avLst/>
          </a:prstGeom>
          <a:ln w="88900">
            <a:miter lim="400000"/>
          </a:ln>
        </p:spPr>
      </p:pic>
      <p:pic>
        <p:nvPicPr>
          <p:cNvPr id="218" name="Image" descr="Image"/>
          <p:cNvPicPr>
            <a:picLocks noChangeAspect="1"/>
          </p:cNvPicPr>
          <p:nvPr/>
        </p:nvPicPr>
        <p:blipFill>
          <a:blip r:embed="rId4"/>
          <a:stretch>
            <a:fillRect/>
          </a:stretch>
        </p:blipFill>
        <p:spPr>
          <a:xfrm>
            <a:off x="232832" y="265273"/>
            <a:ext cx="8408443" cy="6145807"/>
          </a:xfrm>
          <a:prstGeom prst="rect">
            <a:avLst/>
          </a:prstGeom>
          <a:ln w="889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3"/>
          <a:stretch>
            <a:fillRect/>
          </a:stretch>
        </p:blipFill>
        <p:spPr>
          <a:xfrm>
            <a:off x="4139688" y="103993"/>
            <a:ext cx="5955811" cy="9545614"/>
          </a:xfrm>
          <a:prstGeom prst="rect">
            <a:avLst/>
          </a:prstGeom>
          <a:ln w="889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 descr="Image"/>
          <p:cNvPicPr>
            <a:picLocks noChangeAspect="1"/>
          </p:cNvPicPr>
          <p:nvPr/>
        </p:nvPicPr>
        <p:blipFill>
          <a:blip r:embed="rId3"/>
          <a:stretch>
            <a:fillRect/>
          </a:stretch>
        </p:blipFill>
        <p:spPr>
          <a:xfrm>
            <a:off x="5675573" y="3716185"/>
            <a:ext cx="7200901" cy="5638801"/>
          </a:xfrm>
          <a:prstGeom prst="rect">
            <a:avLst/>
          </a:prstGeom>
          <a:ln w="88900">
            <a:miter lim="400000"/>
          </a:ln>
        </p:spPr>
      </p:pic>
      <p:pic>
        <p:nvPicPr>
          <p:cNvPr id="227" name="Image" descr="Image"/>
          <p:cNvPicPr>
            <a:picLocks noChangeAspect="1"/>
          </p:cNvPicPr>
          <p:nvPr/>
        </p:nvPicPr>
        <p:blipFill>
          <a:blip r:embed="rId4"/>
          <a:stretch>
            <a:fillRect/>
          </a:stretch>
        </p:blipFill>
        <p:spPr>
          <a:xfrm>
            <a:off x="-661083" y="360036"/>
            <a:ext cx="7641061" cy="4251799"/>
          </a:xfrm>
          <a:prstGeom prst="rect">
            <a:avLst/>
          </a:prstGeom>
          <a:ln w="88900">
            <a:miter lim="400000"/>
          </a:ln>
        </p:spPr>
      </p:pic>
      <p:pic>
        <p:nvPicPr>
          <p:cNvPr id="228" name="Image" descr="Image"/>
          <p:cNvPicPr>
            <a:picLocks noChangeAspect="1"/>
          </p:cNvPicPr>
          <p:nvPr/>
        </p:nvPicPr>
        <p:blipFill>
          <a:blip r:embed="rId5"/>
          <a:srcRect l="2313" t="1300" b="19311"/>
          <a:stretch>
            <a:fillRect/>
          </a:stretch>
        </p:blipFill>
        <p:spPr>
          <a:xfrm>
            <a:off x="453866" y="5580445"/>
            <a:ext cx="4776396" cy="3438044"/>
          </a:xfrm>
          <a:prstGeom prst="rect">
            <a:avLst/>
          </a:prstGeom>
          <a:ln w="88900">
            <a:miter lim="400000"/>
          </a:ln>
        </p:spPr>
      </p:pic>
      <p:pic>
        <p:nvPicPr>
          <p:cNvPr id="229" name="Image" descr="Image"/>
          <p:cNvPicPr>
            <a:picLocks noChangeAspect="1"/>
          </p:cNvPicPr>
          <p:nvPr/>
        </p:nvPicPr>
        <p:blipFill>
          <a:blip r:embed="rId6"/>
          <a:srcRect l="11952" b="9123"/>
          <a:stretch>
            <a:fillRect/>
          </a:stretch>
        </p:blipFill>
        <p:spPr>
          <a:xfrm>
            <a:off x="6517466" y="763735"/>
            <a:ext cx="7027695" cy="2992296"/>
          </a:xfrm>
          <a:prstGeom prst="rect">
            <a:avLst/>
          </a:prstGeom>
          <a:ln w="889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Fes_img-1.jpg" descr="Fes_img-1.jpg"/>
          <p:cNvPicPr>
            <a:picLocks noChangeAspect="1"/>
          </p:cNvPicPr>
          <p:nvPr/>
        </p:nvPicPr>
        <p:blipFill>
          <a:blip r:embed="rId3"/>
          <a:stretch>
            <a:fillRect/>
          </a:stretch>
        </p:blipFill>
        <p:spPr>
          <a:xfrm>
            <a:off x="0" y="14839"/>
            <a:ext cx="13004800" cy="9723922"/>
          </a:xfrm>
          <a:prstGeom prst="rect">
            <a:avLst/>
          </a:prstGeom>
          <a:ln w="889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1700-t: gradvise reformer…"/>
          <p:cNvSpPr txBox="1">
            <a:spLocks noGrp="1"/>
          </p:cNvSpPr>
          <p:nvPr>
            <p:ph type="body" idx="1"/>
          </p:nvPr>
        </p:nvSpPr>
        <p:spPr>
          <a:xfrm>
            <a:off x="2298343" y="1066800"/>
            <a:ext cx="8567883" cy="7620000"/>
          </a:xfrm>
          <a:prstGeom prst="rect">
            <a:avLst/>
          </a:prstGeom>
        </p:spPr>
        <p:txBody>
          <a:bodyPr/>
          <a:lstStyle/>
          <a:p>
            <a:r>
              <a:t>1700-t: </a:t>
            </a:r>
            <a:r>
              <a:rPr i="1"/>
              <a:t>gradvise</a:t>
            </a:r>
            <a:r>
              <a:t> reformer</a:t>
            </a:r>
          </a:p>
          <a:p>
            <a:r>
              <a:t>1800-t: massivt </a:t>
            </a:r>
            <a:r>
              <a:rPr i="1"/>
              <a:t>brudd</a:t>
            </a:r>
          </a:p>
          <a:p>
            <a:pPr marL="0" indent="0">
              <a:buSzTx/>
              <a:buNone/>
            </a:pPr>
            <a:r>
              <a:rPr i="1"/>
              <a:t> → </a:t>
            </a:r>
            <a:r>
              <a:t>milit., polit., økon., sos., kulturell </a:t>
            </a:r>
            <a:r>
              <a:rPr b="1" i="1"/>
              <a:t>SJOKK </a:t>
            </a:r>
            <a:r>
              <a:t>bryter med gradvise, ‹indigene› reformprosesser</a:t>
            </a:r>
          </a:p>
        </p:txBody>
      </p:sp>
      <p:sp>
        <p:nvSpPr>
          <p:cNvPr id="145" name="1700-t vs 1800-t"/>
          <p:cNvSpPr txBox="1">
            <a:spLocks noGrp="1"/>
          </p:cNvSpPr>
          <p:nvPr>
            <p:ph type="title" idx="4294967295"/>
          </p:nvPr>
        </p:nvSpPr>
        <p:spPr>
          <a:prstGeom prst="rect">
            <a:avLst/>
          </a:prstGeom>
        </p:spPr>
        <p:txBody>
          <a:bodyPr/>
          <a:lstStyle>
            <a:lvl1pPr>
              <a:defRPr>
                <a:solidFill>
                  <a:srgbClr val="51504D"/>
                </a:solidFill>
                <a:latin typeface="Brill"/>
                <a:ea typeface="Brill"/>
                <a:cs typeface="Brill"/>
                <a:sym typeface="Brill Roman"/>
              </a:defRPr>
            </a:lvl1pPr>
          </a:lstStyle>
          <a:p>
            <a:r>
              <a:t>1700-t vs 1800-t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a:stretch>
            <a:fillRect/>
          </a:stretch>
        </p:blipFill>
        <p:spPr>
          <a:xfrm>
            <a:off x="0" y="731269"/>
            <a:ext cx="13004800" cy="8291061"/>
          </a:xfrm>
          <a:prstGeom prst="rect">
            <a:avLst/>
          </a:prstGeom>
          <a:ln w="889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9" name="Image" descr="Image"/>
          <p:cNvPicPr>
            <a:picLocks noChangeAspect="1"/>
          </p:cNvPicPr>
          <p:nvPr/>
        </p:nvPicPr>
        <p:blipFill>
          <a:blip r:embed="rId3"/>
          <a:stretch>
            <a:fillRect/>
          </a:stretch>
        </p:blipFill>
        <p:spPr>
          <a:xfrm>
            <a:off x="0" y="826879"/>
            <a:ext cx="13004800" cy="8099841"/>
          </a:xfrm>
          <a:prstGeom prst="rect">
            <a:avLst/>
          </a:prstGeom>
          <a:ln w="889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3" name="Fes_img-1.jpg" descr="Fes_img-1.jpg"/>
          <p:cNvPicPr>
            <a:picLocks noChangeAspect="1"/>
          </p:cNvPicPr>
          <p:nvPr/>
        </p:nvPicPr>
        <p:blipFill>
          <a:blip r:embed="rId3"/>
          <a:srcRect b="4449"/>
          <a:stretch>
            <a:fillRect/>
          </a:stretch>
        </p:blipFill>
        <p:spPr>
          <a:xfrm>
            <a:off x="-973398" y="-228169"/>
            <a:ext cx="14290854" cy="10210037"/>
          </a:xfrm>
          <a:prstGeom prst="rect">
            <a:avLst/>
          </a:prstGeom>
          <a:ln w="88900">
            <a:miter lim="400000"/>
          </a:ln>
        </p:spPr>
      </p:pic>
      <p:pic>
        <p:nvPicPr>
          <p:cNvPr id="244" name="Image" descr="Image"/>
          <p:cNvPicPr>
            <a:picLocks noChangeAspect="1"/>
          </p:cNvPicPr>
          <p:nvPr/>
        </p:nvPicPr>
        <p:blipFill>
          <a:blip r:embed="rId4"/>
          <a:stretch>
            <a:fillRect/>
          </a:stretch>
        </p:blipFill>
        <p:spPr>
          <a:xfrm>
            <a:off x="304958" y="199252"/>
            <a:ext cx="7366001" cy="4610101"/>
          </a:xfrm>
          <a:prstGeom prst="rect">
            <a:avLst/>
          </a:prstGeom>
          <a:ln w="88900">
            <a:miter lim="400000"/>
          </a:ln>
        </p:spPr>
      </p:pic>
      <p:pic>
        <p:nvPicPr>
          <p:cNvPr id="245" name="51 Bd de France_Poeymirau 1-a.jpg" descr="51 Bd de France_Poeymirau 1-a.jpg"/>
          <p:cNvPicPr>
            <a:picLocks noChangeAspect="1"/>
          </p:cNvPicPr>
          <p:nvPr/>
        </p:nvPicPr>
        <p:blipFill>
          <a:blip r:embed="rId5"/>
          <a:srcRect l="2918" t="5487" r="2918"/>
          <a:stretch>
            <a:fillRect/>
          </a:stretch>
        </p:blipFill>
        <p:spPr>
          <a:xfrm>
            <a:off x="4179937" y="4380510"/>
            <a:ext cx="8371175" cy="5365368"/>
          </a:xfrm>
          <a:prstGeom prst="rect">
            <a:avLst/>
          </a:prstGeom>
          <a:ln w="889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3"/>
          <a:stretch>
            <a:fillRect/>
          </a:stretch>
        </p:blipFill>
        <p:spPr>
          <a:xfrm>
            <a:off x="-2781744" y="5737014"/>
            <a:ext cx="8114662" cy="4057332"/>
          </a:xfrm>
          <a:prstGeom prst="rect">
            <a:avLst/>
          </a:prstGeom>
          <a:ln w="88900">
            <a:miter lim="400000"/>
          </a:ln>
        </p:spPr>
      </p:pic>
      <p:pic>
        <p:nvPicPr>
          <p:cNvPr id="250" name="Image" descr="Image"/>
          <p:cNvPicPr>
            <a:picLocks noChangeAspect="1"/>
          </p:cNvPicPr>
          <p:nvPr/>
        </p:nvPicPr>
        <p:blipFill>
          <a:blip r:embed="rId4"/>
          <a:srcRect l="960" t="4990"/>
          <a:stretch>
            <a:fillRect/>
          </a:stretch>
        </p:blipFill>
        <p:spPr>
          <a:xfrm>
            <a:off x="-50602" y="-34390"/>
            <a:ext cx="13106008" cy="6286339"/>
          </a:xfrm>
          <a:prstGeom prst="rect">
            <a:avLst/>
          </a:prstGeom>
          <a:ln w="88900">
            <a:miter lim="400000"/>
          </a:ln>
        </p:spPr>
      </p:pic>
      <p:pic>
        <p:nvPicPr>
          <p:cNvPr id="251" name="Image" descr="Image"/>
          <p:cNvPicPr>
            <a:picLocks noChangeAspect="1"/>
          </p:cNvPicPr>
          <p:nvPr/>
        </p:nvPicPr>
        <p:blipFill>
          <a:blip r:embed="rId5"/>
          <a:stretch>
            <a:fillRect/>
          </a:stretch>
        </p:blipFill>
        <p:spPr>
          <a:xfrm>
            <a:off x="5315740" y="5854076"/>
            <a:ext cx="7894284" cy="3947142"/>
          </a:xfrm>
          <a:prstGeom prst="rect">
            <a:avLst/>
          </a:prstGeom>
          <a:ln w="889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Den nye livs-verden ca. 1900"/>
          <p:cNvSpPr txBox="1">
            <a:spLocks noGrp="1"/>
          </p:cNvSpPr>
          <p:nvPr>
            <p:ph type="title"/>
          </p:nvPr>
        </p:nvSpPr>
        <p:spPr>
          <a:xfrm>
            <a:off x="1443006" y="203200"/>
            <a:ext cx="10118788" cy="2540000"/>
          </a:xfrm>
          <a:prstGeom prst="rect">
            <a:avLst/>
          </a:prstGeom>
        </p:spPr>
        <p:txBody>
          <a:bodyPr/>
          <a:lstStyle/>
          <a:p>
            <a:r>
              <a:t>Den nye livs-verden ca. 1900</a:t>
            </a:r>
          </a:p>
        </p:txBody>
      </p:sp>
      <p:sp>
        <p:nvSpPr>
          <p:cNvPr id="256" name="Nye teknologier (boktrykk, jernbane, trikk, elektrisitet, telegraf, grammofon, …)…"/>
          <p:cNvSpPr txBox="1">
            <a:spLocks noGrp="1"/>
          </p:cNvSpPr>
          <p:nvPr>
            <p:ph type="body" idx="1"/>
          </p:nvPr>
        </p:nvSpPr>
        <p:spPr>
          <a:xfrm>
            <a:off x="522151" y="2768600"/>
            <a:ext cx="11960498" cy="5740400"/>
          </a:xfrm>
          <a:prstGeom prst="rect">
            <a:avLst/>
          </a:prstGeom>
        </p:spPr>
        <p:txBody>
          <a:bodyPr/>
          <a:lstStyle/>
          <a:p>
            <a:pPr marL="194310" indent="-194310" defTabSz="388620">
              <a:spcBef>
                <a:spcPts val="3000"/>
              </a:spcBef>
              <a:defRPr sz="3060"/>
            </a:pPr>
            <a:r>
              <a:t>Nye </a:t>
            </a:r>
            <a:r>
              <a:rPr i="1"/>
              <a:t>teknologier</a:t>
            </a:r>
            <a:r>
              <a:t> (boktrykk, jernbane, trikk, elektrisitet, telegraf, grammofon, …)</a:t>
            </a:r>
          </a:p>
          <a:p>
            <a:pPr marL="0" lvl="1" indent="485775" defTabSz="388620">
              <a:spcBef>
                <a:spcPts val="3000"/>
              </a:spcBef>
              <a:buSzTx/>
              <a:buNone/>
              <a:defRPr sz="3060"/>
            </a:pPr>
            <a:r>
              <a:t>→ mobilitet, kommunikasjon, informasjon, muligheter, forventninger, krav</a:t>
            </a:r>
          </a:p>
          <a:p>
            <a:pPr marL="194310" indent="-194310" defTabSz="388620">
              <a:spcBef>
                <a:spcPts val="3000"/>
              </a:spcBef>
              <a:defRPr sz="3060"/>
            </a:pPr>
            <a:r>
              <a:t>Nye </a:t>
            </a:r>
            <a:r>
              <a:rPr i="1"/>
              <a:t>bygg</a:t>
            </a:r>
            <a:r>
              <a:t>eformer og -stiler i nye bydeler</a:t>
            </a:r>
          </a:p>
          <a:p>
            <a:pPr marL="0" lvl="1" indent="485775" defTabSz="388620">
              <a:spcBef>
                <a:spcPts val="3000"/>
              </a:spcBef>
              <a:buSzTx/>
              <a:buNone/>
              <a:defRPr sz="3060"/>
            </a:pPr>
            <a:r>
              <a:t>→ visuell splittelse av byrommet: ‘</a:t>
            </a:r>
            <a:r>
              <a:rPr i="1"/>
              <a:t>native</a:t>
            </a:r>
            <a:r>
              <a:t>’ vs. ‹modern/europeisk›</a:t>
            </a:r>
          </a:p>
          <a:p>
            <a:pPr marL="194310" indent="-194310" defTabSz="388620">
              <a:spcBef>
                <a:spcPts val="3000"/>
              </a:spcBef>
              <a:defRPr sz="3060"/>
            </a:pPr>
            <a:r>
              <a:t>Nye sosiale </a:t>
            </a:r>
            <a:r>
              <a:rPr i="1"/>
              <a:t>klasser</a:t>
            </a:r>
            <a:r>
              <a:t> (‘</a:t>
            </a:r>
            <a:r>
              <a:rPr i="1"/>
              <a:t>absentee</a:t>
            </a:r>
            <a:r>
              <a:t>’ landeiere; ‹sekulær› utdannede intellektuelle)</a:t>
            </a:r>
          </a:p>
          <a:p>
            <a:pPr marL="194310" indent="-194310" defTabSz="388620">
              <a:spcBef>
                <a:spcPts val="3000"/>
              </a:spcBef>
              <a:defRPr sz="3060"/>
            </a:pPr>
            <a:r>
              <a:t>Ny </a:t>
            </a:r>
            <a:r>
              <a:rPr i="1"/>
              <a:t>offentlighet</a:t>
            </a:r>
            <a:r>
              <a:t> (presse, kaféhus)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3"/>
          <a:stretch>
            <a:fillRect/>
          </a:stretch>
        </p:blipFill>
        <p:spPr>
          <a:xfrm>
            <a:off x="-4179" y="-1"/>
            <a:ext cx="9753601" cy="9753601"/>
          </a:xfrm>
          <a:prstGeom prst="rect">
            <a:avLst/>
          </a:prstGeom>
          <a:ln w="88900">
            <a:miter lim="400000"/>
          </a:ln>
        </p:spPr>
      </p:pic>
      <p:pic>
        <p:nvPicPr>
          <p:cNvPr id="261" name="Image" descr="Image"/>
          <p:cNvPicPr>
            <a:picLocks noChangeAspect="1"/>
          </p:cNvPicPr>
          <p:nvPr/>
        </p:nvPicPr>
        <p:blipFill>
          <a:blip r:embed="rId4"/>
          <a:stretch>
            <a:fillRect/>
          </a:stretch>
        </p:blipFill>
        <p:spPr>
          <a:xfrm>
            <a:off x="8044040" y="5652234"/>
            <a:ext cx="4718742" cy="3629801"/>
          </a:xfrm>
          <a:prstGeom prst="rect">
            <a:avLst/>
          </a:prstGeom>
          <a:ln w="889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Image" descr="Image"/>
          <p:cNvPicPr>
            <a:picLocks noChangeAspect="1"/>
          </p:cNvPicPr>
          <p:nvPr/>
        </p:nvPicPr>
        <p:blipFill>
          <a:blip r:embed="rId3"/>
          <a:stretch>
            <a:fillRect/>
          </a:stretch>
        </p:blipFill>
        <p:spPr>
          <a:xfrm>
            <a:off x="2787650" y="2247900"/>
            <a:ext cx="7429500" cy="5257800"/>
          </a:xfrm>
          <a:prstGeom prst="rect">
            <a:avLst/>
          </a:prstGeom>
          <a:ln w="88900">
            <a:miter lim="400000"/>
          </a:ln>
        </p:spPr>
      </p:pic>
      <p:sp>
        <p:nvSpPr>
          <p:cNvPr id="266" name="En ny «offentlighet»"/>
          <p:cNvSpPr txBox="1">
            <a:spLocks noGrp="1"/>
          </p:cNvSpPr>
          <p:nvPr>
            <p:ph type="title" idx="4294967295"/>
          </p:nvPr>
        </p:nvSpPr>
        <p:spPr>
          <a:prstGeom prst="rect">
            <a:avLst/>
          </a:prstGeom>
        </p:spPr>
        <p:txBody>
          <a:bodyPr/>
          <a:lstStyle>
            <a:lvl1pPr>
              <a:defRPr>
                <a:solidFill>
                  <a:srgbClr val="51504D"/>
                </a:solidFill>
                <a:latin typeface="Brill"/>
                <a:ea typeface="Brill"/>
                <a:cs typeface="Brill"/>
                <a:sym typeface="Brill Roman"/>
              </a:defRPr>
            </a:lvl1pPr>
          </a:lstStyle>
          <a:p>
            <a:r>
              <a:t>En ny «offentlighet»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al-Nahḍa | النهضة"/>
          <p:cNvSpPr txBox="1">
            <a:spLocks noGrp="1"/>
          </p:cNvSpPr>
          <p:nvPr>
            <p:ph type="title"/>
          </p:nvPr>
        </p:nvSpPr>
        <p:spPr>
          <a:prstGeom prst="rect">
            <a:avLst/>
          </a:prstGeom>
        </p:spPr>
        <p:txBody>
          <a:bodyPr/>
          <a:lstStyle/>
          <a:p>
            <a:r>
              <a:t>al-Nahḍa | </a:t>
            </a:r>
            <a:r>
              <a:rPr>
                <a:latin typeface="Amiri"/>
                <a:ea typeface="Amiri"/>
                <a:cs typeface="Amiri"/>
                <a:sym typeface="Amiri"/>
              </a:rPr>
              <a:t>النهضة</a:t>
            </a:r>
          </a:p>
        </p:txBody>
      </p:sp>
      <p:sp>
        <p:nvSpPr>
          <p:cNvPr id="271" name="Kulturell «renessanse»…"/>
          <p:cNvSpPr txBox="1">
            <a:spLocks noGrp="1"/>
          </p:cNvSpPr>
          <p:nvPr>
            <p:ph type="body" idx="1"/>
          </p:nvPr>
        </p:nvSpPr>
        <p:spPr>
          <a:prstGeom prst="rect">
            <a:avLst/>
          </a:prstGeom>
        </p:spPr>
        <p:txBody>
          <a:bodyPr/>
          <a:lstStyle/>
          <a:p>
            <a:pPr marL="226313" indent="-226313" defTabSz="452627">
              <a:spcBef>
                <a:spcPts val="3500"/>
              </a:spcBef>
              <a:defRPr sz="3564"/>
            </a:pPr>
            <a:r>
              <a:t>Kulturell «renessanse»</a:t>
            </a:r>
          </a:p>
          <a:p>
            <a:pPr marL="226313" indent="-226313" defTabSz="452627">
              <a:spcBef>
                <a:spcPts val="3500"/>
              </a:spcBef>
              <a:defRPr sz="3564"/>
            </a:pPr>
            <a:r>
              <a:t>Selvforståelse : brudd med en «nedgangsperiode»</a:t>
            </a:r>
          </a:p>
          <a:p>
            <a:pPr marL="226313" indent="-226313" defTabSz="452627">
              <a:spcBef>
                <a:spcPts val="3500"/>
              </a:spcBef>
              <a:defRPr sz="3564"/>
            </a:pPr>
            <a:r>
              <a:t>Forenkling, rensing og fornying av språk og uttrykk for å</a:t>
            </a:r>
          </a:p>
          <a:p>
            <a:pPr marL="792098" lvl="1" indent="-226313" defTabSz="452627">
              <a:spcBef>
                <a:spcPts val="3500"/>
              </a:spcBef>
              <a:buSzPct val="100000"/>
              <a:defRPr sz="3564"/>
            </a:pPr>
            <a:r>
              <a:t>takle og uttrykke den moderne tids utfordringer</a:t>
            </a:r>
          </a:p>
          <a:p>
            <a:pPr marL="792098" lvl="1" indent="-226313" defTabSz="452627">
              <a:spcBef>
                <a:spcPts val="3500"/>
              </a:spcBef>
              <a:buSzPct val="100000"/>
              <a:defRPr sz="3564"/>
            </a:pPr>
            <a:r>
              <a:t>vise seg jevnbyrdig med europeerne</a:t>
            </a:r>
          </a:p>
          <a:p>
            <a:pPr marL="792098" lvl="1" indent="-226313" defTabSz="452627">
              <a:spcBef>
                <a:spcPts val="3500"/>
              </a:spcBef>
              <a:buSzPct val="100000"/>
              <a:defRPr sz="3564"/>
            </a:pPr>
            <a:r>
              <a:t>nå et større publikum</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3"/>
          <a:stretch>
            <a:fillRect/>
          </a:stretch>
        </p:blipFill>
        <p:spPr>
          <a:xfrm>
            <a:off x="1362621" y="1047994"/>
            <a:ext cx="1905001" cy="2743201"/>
          </a:xfrm>
          <a:prstGeom prst="rect">
            <a:avLst/>
          </a:prstGeom>
          <a:ln w="88900">
            <a:miter lim="400000"/>
          </a:ln>
        </p:spPr>
      </p:pic>
      <p:pic>
        <p:nvPicPr>
          <p:cNvPr id="276" name="Image" descr="Image"/>
          <p:cNvPicPr>
            <a:picLocks noChangeAspect="1"/>
          </p:cNvPicPr>
          <p:nvPr/>
        </p:nvPicPr>
        <p:blipFill>
          <a:blip r:embed="rId4"/>
          <a:srcRect l="14725" r="14725"/>
          <a:stretch>
            <a:fillRect/>
          </a:stretch>
        </p:blipFill>
        <p:spPr>
          <a:xfrm>
            <a:off x="5368606" y="-1"/>
            <a:ext cx="6881116" cy="9753601"/>
          </a:xfrm>
          <a:prstGeom prst="rect">
            <a:avLst/>
          </a:prstGeom>
          <a:ln w="88900">
            <a:miter lim="400000"/>
          </a:ln>
        </p:spPr>
      </p:pic>
      <p:sp>
        <p:nvSpPr>
          <p:cNvPr id="277" name="Rifāʿa al-Ṭahṭāwī…"/>
          <p:cNvSpPr txBox="1"/>
          <p:nvPr/>
        </p:nvSpPr>
        <p:spPr>
          <a:xfrm>
            <a:off x="740428" y="3819778"/>
            <a:ext cx="3560065" cy="6015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51504D"/>
                </a:solidFill>
                <a:latin typeface="Brill"/>
                <a:ea typeface="Brill"/>
                <a:cs typeface="Brill"/>
                <a:sym typeface="Brill Roman"/>
              </a:defRPr>
            </a:pPr>
            <a:r>
              <a:t>Rifāʿa al-Ṭahṭāwī</a:t>
            </a:r>
          </a:p>
          <a:p>
            <a:pPr>
              <a:defRPr>
                <a:solidFill>
                  <a:srgbClr val="51504D"/>
                </a:solidFill>
                <a:latin typeface="Brill"/>
                <a:ea typeface="Brill"/>
                <a:cs typeface="Brill"/>
                <a:sym typeface="Brill Roman"/>
              </a:defRPr>
            </a:pPr>
            <a:r>
              <a:t>(1801-1873):</a:t>
            </a:r>
          </a:p>
          <a:p>
            <a:pPr>
              <a:defRPr>
                <a:solidFill>
                  <a:srgbClr val="51504D"/>
                </a:solidFill>
                <a:latin typeface="Brill"/>
                <a:ea typeface="Brill"/>
                <a:cs typeface="Brill"/>
                <a:sym typeface="Brill Roman"/>
              </a:defRPr>
            </a:pPr>
            <a:r>
              <a:t>vitenskap</a:t>
            </a:r>
          </a:p>
          <a:p>
            <a:pPr>
              <a:defRPr>
                <a:solidFill>
                  <a:srgbClr val="51504D"/>
                </a:solidFill>
                <a:latin typeface="Brill"/>
                <a:ea typeface="Brill"/>
                <a:cs typeface="Brill"/>
                <a:sym typeface="Brill Roman"/>
              </a:defRPr>
            </a:pPr>
            <a:r>
              <a:t>fornuft</a:t>
            </a:r>
          </a:p>
          <a:p>
            <a:pPr>
              <a:defRPr>
                <a:solidFill>
                  <a:srgbClr val="51504D"/>
                </a:solidFill>
                <a:latin typeface="Brill"/>
                <a:ea typeface="Brill"/>
                <a:cs typeface="Brill"/>
                <a:sym typeface="Brill Roman"/>
              </a:defRPr>
            </a:pPr>
            <a:r>
              <a:t>frihet</a:t>
            </a:r>
          </a:p>
          <a:p>
            <a:pPr>
              <a:defRPr>
                <a:solidFill>
                  <a:srgbClr val="51504D"/>
                </a:solidFill>
                <a:latin typeface="Brill"/>
                <a:ea typeface="Brill"/>
                <a:cs typeface="Brill"/>
                <a:sym typeface="Brill Roman"/>
              </a:defRPr>
            </a:pPr>
            <a:r>
              <a:t>rettssikkerhet</a:t>
            </a:r>
          </a:p>
          <a:p>
            <a:pPr>
              <a:defRPr>
                <a:solidFill>
                  <a:srgbClr val="51504D"/>
                </a:solidFill>
                <a:latin typeface="Brill"/>
                <a:ea typeface="Brill"/>
                <a:cs typeface="Brill"/>
                <a:sym typeface="Brill Roman"/>
              </a:defRPr>
            </a:pPr>
            <a:r>
              <a:t>samfunnsansvar</a:t>
            </a:r>
          </a:p>
          <a:p>
            <a:pPr>
              <a:defRPr>
                <a:solidFill>
                  <a:srgbClr val="51504D"/>
                </a:solidFill>
                <a:latin typeface="Brill"/>
                <a:ea typeface="Brill"/>
                <a:cs typeface="Brill"/>
                <a:sym typeface="Brill Roman"/>
              </a:defRPr>
            </a:pPr>
            <a:r>
              <a:t>for hjemlandet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3"/>
          <a:srcRect l="31327" r="29852"/>
          <a:stretch>
            <a:fillRect/>
          </a:stretch>
        </p:blipFill>
        <p:spPr>
          <a:xfrm>
            <a:off x="8709253" y="5287999"/>
            <a:ext cx="2958089" cy="4292601"/>
          </a:xfrm>
          <a:prstGeom prst="rect">
            <a:avLst/>
          </a:prstGeom>
          <a:ln w="88900">
            <a:miter lim="400000"/>
          </a:ln>
        </p:spPr>
      </p:pic>
      <p:pic>
        <p:nvPicPr>
          <p:cNvPr id="282" name="Image" descr="Image"/>
          <p:cNvPicPr>
            <a:picLocks noChangeAspect="1"/>
          </p:cNvPicPr>
          <p:nvPr/>
        </p:nvPicPr>
        <p:blipFill>
          <a:blip r:embed="rId4"/>
          <a:stretch>
            <a:fillRect/>
          </a:stretch>
        </p:blipFill>
        <p:spPr>
          <a:xfrm>
            <a:off x="9026157" y="951259"/>
            <a:ext cx="2324101" cy="4140201"/>
          </a:xfrm>
          <a:prstGeom prst="rect">
            <a:avLst/>
          </a:prstGeom>
          <a:ln w="88900">
            <a:miter lim="400000"/>
          </a:ln>
        </p:spPr>
      </p:pic>
      <p:pic>
        <p:nvPicPr>
          <p:cNvPr id="283" name="Image" descr="Image"/>
          <p:cNvPicPr>
            <a:picLocks noChangeAspect="1"/>
          </p:cNvPicPr>
          <p:nvPr/>
        </p:nvPicPr>
        <p:blipFill>
          <a:blip r:embed="rId5"/>
          <a:stretch>
            <a:fillRect/>
          </a:stretch>
        </p:blipFill>
        <p:spPr>
          <a:xfrm>
            <a:off x="1543621" y="1574800"/>
            <a:ext cx="4953001" cy="6604000"/>
          </a:xfrm>
          <a:prstGeom prst="rect">
            <a:avLst/>
          </a:prstGeom>
          <a:ln w="88900">
            <a:miter lim="400000"/>
          </a:ln>
        </p:spPr>
      </p:pic>
      <p:sp>
        <p:nvSpPr>
          <p:cNvPr id="284" name="Buṭrus al-Bustānī (1819-83)"/>
          <p:cNvSpPr txBox="1"/>
          <p:nvPr/>
        </p:nvSpPr>
        <p:spPr>
          <a:xfrm>
            <a:off x="1270634" y="519597"/>
            <a:ext cx="5498974" cy="63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51504D"/>
                </a:solidFill>
                <a:latin typeface="Brill"/>
                <a:ea typeface="Brill"/>
                <a:cs typeface="Brill"/>
                <a:sym typeface="Brill Roman"/>
              </a:defRPr>
            </a:lvl1pPr>
          </a:lstStyle>
          <a:p>
            <a:r>
              <a:t>Buṭrus al-Bustānī (1819-83)</a:t>
            </a:r>
          </a:p>
        </p:txBody>
      </p:sp>
      <p:sp>
        <p:nvSpPr>
          <p:cNvPr id="285" name="Fornyet språk:…"/>
          <p:cNvSpPr txBox="1"/>
          <p:nvPr/>
        </p:nvSpPr>
        <p:spPr>
          <a:xfrm>
            <a:off x="451599" y="8304722"/>
            <a:ext cx="7137045" cy="1303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51504D"/>
                </a:solidFill>
                <a:latin typeface="Brill"/>
                <a:ea typeface="Brill"/>
                <a:cs typeface="Brill"/>
                <a:sym typeface="Brill Roman"/>
              </a:defRPr>
            </a:pPr>
            <a:r>
              <a:t>Fornyet språk:</a:t>
            </a:r>
          </a:p>
          <a:p>
            <a:pPr>
              <a:defRPr>
                <a:solidFill>
                  <a:srgbClr val="51504D"/>
                </a:solidFill>
                <a:latin typeface="Brill"/>
                <a:ea typeface="Brill"/>
                <a:cs typeface="Brill"/>
                <a:sym typeface="Brill Roman"/>
              </a:defRPr>
            </a:pPr>
            <a:r>
              <a:t>leksikon, ordbok, bibeloversettelse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Hvordan forstå og reagere på dette…"/>
          <p:cNvSpPr txBox="1">
            <a:spLocks noGrp="1"/>
          </p:cNvSpPr>
          <p:nvPr>
            <p:ph type="title"/>
          </p:nvPr>
        </p:nvSpPr>
        <p:spPr>
          <a:prstGeom prst="rect">
            <a:avLst/>
          </a:prstGeom>
        </p:spPr>
        <p:txBody>
          <a:bodyPr/>
          <a:lstStyle/>
          <a:p>
            <a:pPr defTabSz="393192">
              <a:defRPr sz="6192"/>
            </a:pPr>
            <a:r>
              <a:t>Hvordan </a:t>
            </a:r>
            <a:r>
              <a:rPr i="1"/>
              <a:t>forstå</a:t>
            </a:r>
            <a:r>
              <a:t> og </a:t>
            </a:r>
            <a:r>
              <a:rPr i="1"/>
              <a:t>reagere</a:t>
            </a:r>
            <a:r>
              <a:t> på dette</a:t>
            </a:r>
          </a:p>
          <a:p>
            <a:pPr defTabSz="393192">
              <a:defRPr sz="6192"/>
            </a:pPr>
            <a:r>
              <a:t>SJOKKET?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 name="Double-click to edit"/>
          <p:cNvSpPr txBox="1">
            <a:spLocks noGrp="1"/>
          </p:cNvSpPr>
          <p:nvPr>
            <p:ph type="subTitle" sz="quarter" idx="1"/>
          </p:nvPr>
        </p:nvSpPr>
        <p:spPr>
          <a:prstGeom prst="rect">
            <a:avLst/>
          </a:prstGeom>
        </p:spPr>
        <p:txBody>
          <a:bodyPr/>
          <a:lstStyle/>
          <a:p>
            <a:endParaRPr/>
          </a:p>
        </p:txBody>
      </p:sp>
      <p:pic>
        <p:nvPicPr>
          <p:cNvPr id="290" name="Image" descr="Image"/>
          <p:cNvPicPr>
            <a:picLocks noChangeAspect="1"/>
          </p:cNvPicPr>
          <p:nvPr/>
        </p:nvPicPr>
        <p:blipFill>
          <a:blip r:embed="rId5"/>
          <a:stretch>
            <a:fillRect/>
          </a:stretch>
        </p:blipFill>
        <p:spPr>
          <a:xfrm>
            <a:off x="4559322" y="226859"/>
            <a:ext cx="10160001" cy="7620001"/>
          </a:xfrm>
          <a:prstGeom prst="rect">
            <a:avLst/>
          </a:prstGeom>
          <a:ln w="88900">
            <a:miter lim="400000"/>
          </a:ln>
        </p:spPr>
      </p:pic>
      <p:pic>
        <p:nvPicPr>
          <p:cNvPr id="291" name="Image" descr="Image"/>
          <p:cNvPicPr>
            <a:picLocks noChangeAspect="1"/>
          </p:cNvPicPr>
          <p:nvPr/>
        </p:nvPicPr>
        <p:blipFill>
          <a:blip r:embed="rId6"/>
          <a:stretch>
            <a:fillRect/>
          </a:stretch>
        </p:blipFill>
        <p:spPr>
          <a:xfrm>
            <a:off x="1123894" y="3989406"/>
            <a:ext cx="5080001" cy="5080001"/>
          </a:xfrm>
          <a:prstGeom prst="rect">
            <a:avLst/>
          </a:prstGeom>
          <a:ln w="88900">
            <a:miter lim="400000"/>
          </a:ln>
        </p:spPr>
      </p:pic>
      <p:sp>
        <p:nvSpPr>
          <p:cNvPr id="292" name="واصف الجوهرية…"/>
          <p:cNvSpPr txBox="1"/>
          <p:nvPr/>
        </p:nvSpPr>
        <p:spPr>
          <a:xfrm>
            <a:off x="3222610" y="7359301"/>
            <a:ext cx="3096966" cy="198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rtl="1">
              <a:defRPr>
                <a:latin typeface="Amiri"/>
                <a:ea typeface="Amiri"/>
                <a:cs typeface="Amiri"/>
                <a:sym typeface="Amiri"/>
              </a:defRPr>
            </a:pPr>
            <a:r>
              <a:t>واصف الجوهرية</a:t>
            </a:r>
          </a:p>
          <a:p>
            <a:pPr rtl="1">
              <a:defRPr>
                <a:latin typeface="Amiri"/>
                <a:ea typeface="Amiri"/>
                <a:cs typeface="Amiri"/>
                <a:sym typeface="Amiri"/>
              </a:defRPr>
            </a:pPr>
            <a:r>
              <a:t>١٨٩٧-١٩٧٢</a:t>
            </a:r>
          </a:p>
        </p:txBody>
      </p:sp>
      <p:pic>
        <p:nvPicPr>
          <p:cNvPr id="293" name="واصف الجوهرية، مقام بياتي.mp3" descr="واصف الجوهرية، مقام بياتي.mp3"/>
          <p:cNvPicPr>
            <a:picLocks/>
          </p:cNvPicPr>
          <p:nvPr>
            <a:audioFile r:link="rId2"/>
            <p:extLst>
              <p:ext uri="{DAA4B4D4-6D71-4841-9C94-3DE7FCFB9230}">
                <p14:media xmlns:p14="http://schemas.microsoft.com/office/powerpoint/2010/main" r:embed="rId1"/>
              </p:ext>
            </p:extLst>
          </p:nvPr>
        </p:nvPicPr>
        <p:blipFill>
          <a:blip r:embed="rId7"/>
          <a:stretch>
            <a:fillRect/>
          </a:stretch>
        </p:blipFill>
        <p:spPr>
          <a:xfrm>
            <a:off x="10642730" y="8389639"/>
            <a:ext cx="571501" cy="571501"/>
          </a:xfrm>
          <a:prstGeom prst="rect">
            <a:avLst/>
          </a:prstGeom>
          <a:ln w="12700">
            <a:miter lim="400000"/>
          </a:ln>
        </p:spPr>
      </p:pic>
      <p:sp>
        <p:nvSpPr>
          <p:cNvPr id="294" name="Wāṣif al-Jawhariyyeh (1897-1972)"/>
          <p:cNvSpPr txBox="1"/>
          <p:nvPr/>
        </p:nvSpPr>
        <p:spPr>
          <a:xfrm>
            <a:off x="1342480" y="1644706"/>
            <a:ext cx="4642828" cy="1303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51504D"/>
                </a:solidFill>
                <a:latin typeface="Brill"/>
                <a:ea typeface="Brill"/>
                <a:cs typeface="Brill"/>
                <a:sym typeface="Brill Roman"/>
              </a:defRPr>
            </a:lvl1pPr>
          </a:lstStyle>
          <a:p>
            <a:r>
              <a:t>Wāṣif al-Jawhariyyeh (1897-1972)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71047" fill="hold"/>
                                        <p:tgtEl>
                                          <p:spTgt spid="2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9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Jamāl al-Dīn al-Afghānī (1838-1897)"/>
          <p:cNvSpPr txBox="1">
            <a:spLocks noGrp="1"/>
          </p:cNvSpPr>
          <p:nvPr>
            <p:ph type="body" idx="21"/>
          </p:nvPr>
        </p:nvSpPr>
        <p:spPr>
          <a:xfrm>
            <a:off x="870015" y="5666991"/>
            <a:ext cx="4498184" cy="400305"/>
          </a:xfrm>
          <a:prstGeom prst="rect">
            <a:avLst/>
          </a:prstGeom>
        </p:spPr>
        <p:txBody>
          <a:bodyPr/>
          <a:lstStyle/>
          <a:p>
            <a:r>
              <a:t>Jamāl al-Dīn al-Afghānī (1838-1897)</a:t>
            </a:r>
          </a:p>
        </p:txBody>
      </p:sp>
      <p:sp>
        <p:nvSpPr>
          <p:cNvPr id="299" name="“The Ottoman Government and the Khedivate of Egypt have been opening schools for the teaching of the new sciences for a period of sixty years, and until now they have not received any benefit […] because of the nonexistence of philosophy, no fruit was ob"/>
          <p:cNvSpPr txBox="1">
            <a:spLocks noGrp="1"/>
          </p:cNvSpPr>
          <p:nvPr>
            <p:ph type="body" idx="22"/>
          </p:nvPr>
        </p:nvSpPr>
        <p:spPr>
          <a:xfrm>
            <a:off x="5802284" y="2147951"/>
            <a:ext cx="6382028" cy="5457698"/>
          </a:xfrm>
          <a:prstGeom prst="rect">
            <a:avLst/>
          </a:prstGeom>
        </p:spPr>
        <p:txBody>
          <a:bodyPr/>
          <a:lstStyle/>
          <a:p>
            <a:r>
              <a:t>“The Ottoman Government and the Khedivate of Egypt have been opening schools for the teaching of the new sciences for a period of sixty years, and until now they have not received any benefit […] because of the nonexistence of philosophy, no fruit was obtained from those sciences”</a:t>
            </a:r>
          </a:p>
        </p:txBody>
      </p:sp>
      <p:pic>
        <p:nvPicPr>
          <p:cNvPr id="300" name="Image" descr="Image"/>
          <p:cNvPicPr>
            <a:picLocks noChangeAspect="1"/>
          </p:cNvPicPr>
          <p:nvPr/>
        </p:nvPicPr>
        <p:blipFill>
          <a:blip r:embed="rId3"/>
          <a:srcRect/>
          <a:stretch>
            <a:fillRect/>
          </a:stretch>
        </p:blipFill>
        <p:spPr>
          <a:xfrm>
            <a:off x="1493506" y="1595017"/>
            <a:ext cx="3251201" cy="3314701"/>
          </a:xfrm>
          <a:prstGeom prst="rect">
            <a:avLst/>
          </a:prstGeom>
          <a:ln w="88900">
            <a:miter lim="400000"/>
          </a:ln>
        </p:spPr>
      </p:pic>
      <p:sp>
        <p:nvSpPr>
          <p:cNvPr id="301" name="al-Afghānī 1882"/>
          <p:cNvSpPr txBox="1"/>
          <p:nvPr/>
        </p:nvSpPr>
        <p:spPr>
          <a:xfrm>
            <a:off x="6744206" y="9145448"/>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al-Afghānī 1882</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Jamāl al-Dīn al-Afghānī (1838-1897)"/>
          <p:cNvSpPr txBox="1">
            <a:spLocks noGrp="1"/>
          </p:cNvSpPr>
          <p:nvPr>
            <p:ph type="body" idx="21"/>
          </p:nvPr>
        </p:nvSpPr>
        <p:spPr>
          <a:xfrm>
            <a:off x="870015" y="5666991"/>
            <a:ext cx="4498184" cy="400305"/>
          </a:xfrm>
          <a:prstGeom prst="rect">
            <a:avLst/>
          </a:prstGeom>
        </p:spPr>
        <p:txBody>
          <a:bodyPr/>
          <a:lstStyle/>
          <a:p>
            <a:r>
              <a:t>Jamāl al-Dīn al-Afghānī (1838-1897)</a:t>
            </a:r>
          </a:p>
        </p:txBody>
      </p:sp>
      <p:sp>
        <p:nvSpPr>
          <p:cNvPr id="306" name="“The first Muslims had no science, but, thanks to the Islamic religion, a philosophic spirit arose among them, and owing to that philosophic spirit they began to discuss the general affairs of the world and human necessities. This was why they acquired i"/>
          <p:cNvSpPr txBox="1">
            <a:spLocks noGrp="1"/>
          </p:cNvSpPr>
          <p:nvPr>
            <p:ph type="body" idx="22"/>
          </p:nvPr>
        </p:nvSpPr>
        <p:spPr>
          <a:xfrm>
            <a:off x="5802284" y="1538351"/>
            <a:ext cx="6382028" cy="6676898"/>
          </a:xfrm>
          <a:prstGeom prst="rect">
            <a:avLst/>
          </a:prstGeom>
        </p:spPr>
        <p:txBody>
          <a:bodyPr/>
          <a:lstStyle/>
          <a:p>
            <a:r>
              <a:t>“The first Muslims had no science, but, thanks to the Islamic religion, a philosophic spirit arose among them, and owing to that philosophic spirit they began to discuss the general affairs of the world and human necessities. This was why they acquired in a short time all the sciences with particular subjects that they translated”</a:t>
            </a:r>
          </a:p>
        </p:txBody>
      </p:sp>
      <p:pic>
        <p:nvPicPr>
          <p:cNvPr id="307" name="Image" descr="Image"/>
          <p:cNvPicPr>
            <a:picLocks noChangeAspect="1"/>
          </p:cNvPicPr>
          <p:nvPr/>
        </p:nvPicPr>
        <p:blipFill>
          <a:blip r:embed="rId3"/>
          <a:srcRect/>
          <a:stretch>
            <a:fillRect/>
          </a:stretch>
        </p:blipFill>
        <p:spPr>
          <a:xfrm>
            <a:off x="1493506" y="1595017"/>
            <a:ext cx="3251201" cy="3314701"/>
          </a:xfrm>
          <a:prstGeom prst="rect">
            <a:avLst/>
          </a:prstGeom>
          <a:ln w="88900">
            <a:miter lim="400000"/>
          </a:ln>
        </p:spPr>
      </p:pic>
      <p:sp>
        <p:nvSpPr>
          <p:cNvPr id="308" name="al-Afghānī 1882"/>
          <p:cNvSpPr txBox="1"/>
          <p:nvPr/>
        </p:nvSpPr>
        <p:spPr>
          <a:xfrm>
            <a:off x="6744206" y="9145448"/>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al-Afghānī 1882</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Jamāl al-Dīn al-Afghānī (1838-1897)"/>
          <p:cNvSpPr txBox="1">
            <a:spLocks noGrp="1"/>
          </p:cNvSpPr>
          <p:nvPr>
            <p:ph type="body" idx="21"/>
          </p:nvPr>
        </p:nvSpPr>
        <p:spPr>
          <a:xfrm>
            <a:off x="870015" y="5666991"/>
            <a:ext cx="4498184" cy="400305"/>
          </a:xfrm>
          <a:prstGeom prst="rect">
            <a:avLst/>
          </a:prstGeom>
        </p:spPr>
        <p:txBody>
          <a:bodyPr/>
          <a:lstStyle/>
          <a:p>
            <a:r>
              <a:t>Jamāl al-Dīn al-Afghānī (1838-1897)</a:t>
            </a:r>
          </a:p>
        </p:txBody>
      </p:sp>
      <p:sp>
        <p:nvSpPr>
          <p:cNvPr id="313" name="“Muslims these days do not […] benefit from their education. For example, they study grammar, and the purpose of grammar is that someone who has acquired the Arabic language be capable of speaking and writing. The Muslims now make grammar a goal in itsel"/>
          <p:cNvSpPr txBox="1">
            <a:spLocks noGrp="1"/>
          </p:cNvSpPr>
          <p:nvPr>
            <p:ph type="body" idx="22"/>
          </p:nvPr>
        </p:nvSpPr>
        <p:spPr>
          <a:xfrm>
            <a:off x="5802284" y="623951"/>
            <a:ext cx="6382028" cy="8505698"/>
          </a:xfrm>
          <a:prstGeom prst="rect">
            <a:avLst/>
          </a:prstGeom>
        </p:spPr>
        <p:txBody>
          <a:bodyPr/>
          <a:lstStyle/>
          <a:p>
            <a:r>
              <a:t>“Muslims these days do not […] benefit from their education. For example, they study grammar, and the purpose of grammar is that someone who has acquired the Arabic language be capable of speaking and writing. The Muslims now make grammar a goal in itself. For long years they expend elaborate thought on grammar to no practical use, and after finishing they are unable to speak, write, or understand Arabic.”</a:t>
            </a:r>
          </a:p>
        </p:txBody>
      </p:sp>
      <p:pic>
        <p:nvPicPr>
          <p:cNvPr id="314" name="Image" descr="Image"/>
          <p:cNvPicPr>
            <a:picLocks noChangeAspect="1"/>
          </p:cNvPicPr>
          <p:nvPr/>
        </p:nvPicPr>
        <p:blipFill>
          <a:blip r:embed="rId3"/>
          <a:srcRect/>
          <a:stretch>
            <a:fillRect/>
          </a:stretch>
        </p:blipFill>
        <p:spPr>
          <a:xfrm>
            <a:off x="1493506" y="1595017"/>
            <a:ext cx="3251201" cy="3314701"/>
          </a:xfrm>
          <a:prstGeom prst="rect">
            <a:avLst/>
          </a:prstGeom>
          <a:ln w="88900">
            <a:miter lim="400000"/>
          </a:ln>
        </p:spPr>
      </p:pic>
      <p:sp>
        <p:nvSpPr>
          <p:cNvPr id="315" name="al-Afghānī 1882"/>
          <p:cNvSpPr txBox="1"/>
          <p:nvPr/>
        </p:nvSpPr>
        <p:spPr>
          <a:xfrm>
            <a:off x="6744206" y="9145448"/>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al-Afghānī 1882</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as long as the Muslims persisted in their religion, and as long as the Qurʾān was read among them, it would be impossible for them to be sincere in their submission to foreign rule”"/>
          <p:cNvSpPr txBox="1">
            <a:spLocks noGrp="1"/>
          </p:cNvSpPr>
          <p:nvPr>
            <p:ph type="body" idx="22"/>
          </p:nvPr>
        </p:nvSpPr>
        <p:spPr>
          <a:xfrm>
            <a:off x="6103166" y="2757551"/>
            <a:ext cx="5310527" cy="4238498"/>
          </a:xfrm>
          <a:prstGeom prst="rect">
            <a:avLst/>
          </a:prstGeom>
        </p:spPr>
        <p:txBody>
          <a:bodyPr/>
          <a:lstStyle/>
          <a:p>
            <a:r>
              <a:t>“as long as the Muslims persisted in their religion, and as long as the Qurʾān was read among them, it would be impossible for them to be sincere in their submission to foreign rule”</a:t>
            </a:r>
          </a:p>
        </p:txBody>
      </p:sp>
      <p:pic>
        <p:nvPicPr>
          <p:cNvPr id="320" name="Image" descr="Image"/>
          <p:cNvPicPr>
            <a:picLocks noChangeAspect="1"/>
          </p:cNvPicPr>
          <p:nvPr/>
        </p:nvPicPr>
        <p:blipFill>
          <a:blip r:embed="rId3"/>
          <a:srcRect/>
          <a:stretch>
            <a:fillRect/>
          </a:stretch>
        </p:blipFill>
        <p:spPr>
          <a:xfrm>
            <a:off x="1493506" y="1595017"/>
            <a:ext cx="3251201" cy="3314701"/>
          </a:xfrm>
          <a:prstGeom prst="rect">
            <a:avLst/>
          </a:prstGeom>
          <a:ln w="88900">
            <a:miter lim="400000"/>
          </a:ln>
        </p:spPr>
      </p:pic>
      <p:sp>
        <p:nvSpPr>
          <p:cNvPr id="321" name="Jamāl al-Dīn al-Afghānī (1838-1897)"/>
          <p:cNvSpPr txBox="1"/>
          <p:nvPr/>
        </p:nvSpPr>
        <p:spPr>
          <a:xfrm>
            <a:off x="870015" y="5666991"/>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Jamāl al-Dīn al-Afghānī (1838-1897)</a:t>
            </a:r>
          </a:p>
        </p:txBody>
      </p:sp>
      <p:sp>
        <p:nvSpPr>
          <p:cNvPr id="322" name="al-Afghānī 1884"/>
          <p:cNvSpPr txBox="1"/>
          <p:nvPr/>
        </p:nvSpPr>
        <p:spPr>
          <a:xfrm>
            <a:off x="6744206" y="9145448"/>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al-Afghānī 1884</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Islam = fornuft, ikke blind tradisjon (taqlīd)"/>
          <p:cNvSpPr txBox="1">
            <a:spLocks noGrp="1"/>
          </p:cNvSpPr>
          <p:nvPr>
            <p:ph type="body" idx="22"/>
          </p:nvPr>
        </p:nvSpPr>
        <p:spPr>
          <a:xfrm>
            <a:off x="6203460" y="3481070"/>
            <a:ext cx="5909843" cy="2791460"/>
          </a:xfrm>
          <a:prstGeom prst="rect">
            <a:avLst/>
          </a:prstGeom>
        </p:spPr>
        <p:txBody>
          <a:bodyPr/>
          <a:lstStyle/>
          <a:p>
            <a:pPr>
              <a:defRPr sz="6000"/>
            </a:pPr>
            <a:r>
              <a:t>Islam = fornuft, ikke blind tradisjon (</a:t>
            </a:r>
            <a:r>
              <a:rPr i="1"/>
              <a:t>taqlīd</a:t>
            </a:r>
            <a:r>
              <a:t>)</a:t>
            </a:r>
          </a:p>
        </p:txBody>
      </p:sp>
      <p:sp>
        <p:nvSpPr>
          <p:cNvPr id="327" name="Muḥammad ʿAbduh (1849-1905)"/>
          <p:cNvSpPr txBox="1"/>
          <p:nvPr/>
        </p:nvSpPr>
        <p:spPr>
          <a:xfrm>
            <a:off x="997015" y="5666991"/>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Muḥammad ʿAbduh (1849-1905)</a:t>
            </a:r>
          </a:p>
        </p:txBody>
      </p:sp>
      <p:pic>
        <p:nvPicPr>
          <p:cNvPr id="328" name="Image" descr="Image"/>
          <p:cNvPicPr>
            <a:picLocks noChangeAspect="1"/>
          </p:cNvPicPr>
          <p:nvPr/>
        </p:nvPicPr>
        <p:blipFill>
          <a:blip r:embed="rId3"/>
          <a:stretch>
            <a:fillRect/>
          </a:stretch>
        </p:blipFill>
        <p:spPr>
          <a:xfrm>
            <a:off x="1214106" y="1810917"/>
            <a:ext cx="4064001" cy="3136901"/>
          </a:xfrm>
          <a:prstGeom prst="rect">
            <a:avLst/>
          </a:prstGeom>
          <a:ln w="889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man was not created to be led by a bridle. He was endowed with intelligence […]. The proper role of teachers is to […] direct men into the paths of study.”"/>
          <p:cNvSpPr txBox="1">
            <a:spLocks noGrp="1"/>
          </p:cNvSpPr>
          <p:nvPr>
            <p:ph type="body" idx="22"/>
          </p:nvPr>
        </p:nvSpPr>
        <p:spPr>
          <a:xfrm>
            <a:off x="6103166" y="3062351"/>
            <a:ext cx="5561654" cy="3628898"/>
          </a:xfrm>
          <a:prstGeom prst="rect">
            <a:avLst/>
          </a:prstGeom>
        </p:spPr>
        <p:txBody>
          <a:bodyPr/>
          <a:lstStyle/>
          <a:p>
            <a:r>
              <a:t>“man was not created to be led by a bridle. He was endowed with intelligence […]. The proper role of teachers is to […] direct men into the paths of study.”</a:t>
            </a:r>
          </a:p>
        </p:txBody>
      </p:sp>
      <p:sp>
        <p:nvSpPr>
          <p:cNvPr id="333" name="Muḥammad ʿAbduh (1849-1905)"/>
          <p:cNvSpPr txBox="1"/>
          <p:nvPr/>
        </p:nvSpPr>
        <p:spPr>
          <a:xfrm>
            <a:off x="997015" y="5666991"/>
            <a:ext cx="4498184" cy="400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Brill"/>
                <a:ea typeface="Brill"/>
                <a:cs typeface="Brill"/>
                <a:sym typeface="Brill Roman"/>
              </a:defRPr>
            </a:lvl1pPr>
          </a:lstStyle>
          <a:p>
            <a:r>
              <a:t>Muḥammad ʿAbduh (1849-1905)</a:t>
            </a:r>
          </a:p>
        </p:txBody>
      </p:sp>
      <p:pic>
        <p:nvPicPr>
          <p:cNvPr id="334" name="Image" descr="Image"/>
          <p:cNvPicPr>
            <a:picLocks noChangeAspect="1"/>
          </p:cNvPicPr>
          <p:nvPr/>
        </p:nvPicPr>
        <p:blipFill>
          <a:blip r:embed="rId3"/>
          <a:stretch>
            <a:fillRect/>
          </a:stretch>
        </p:blipFill>
        <p:spPr>
          <a:xfrm>
            <a:off x="1214106" y="1810917"/>
            <a:ext cx="4064001" cy="3136901"/>
          </a:xfrm>
          <a:prstGeom prst="rect">
            <a:avLst/>
          </a:prstGeom>
          <a:ln w="889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he friends of truth are those ‘who listen to what is said and follow its better way,’ as the Qurʾān (39:18) has it. It characterises them as those who weigh all that is said, irrespective of who the speakers are, in order to follow what they know to be"/>
          <p:cNvSpPr txBox="1">
            <a:spLocks noGrp="1"/>
          </p:cNvSpPr>
          <p:nvPr>
            <p:ph type="body" idx="22"/>
          </p:nvPr>
        </p:nvSpPr>
        <p:spPr>
          <a:xfrm>
            <a:off x="1110302" y="1680957"/>
            <a:ext cx="11206429" cy="7896098"/>
          </a:xfrm>
          <a:prstGeom prst="rect">
            <a:avLst/>
          </a:prstGeom>
        </p:spPr>
        <p:txBody>
          <a:bodyPr/>
          <a:lstStyle/>
          <a:p>
            <a:r>
              <a:t>“The friends of truth are those ‘who listen to what is said and follow its better way,’ as the Qurʾān (39:18) has it. It characterises them as those who </a:t>
            </a:r>
            <a:r>
              <a:rPr u="sng"/>
              <a:t>weigh all that is said, irrespective of who the speakers are</a:t>
            </a:r>
            <a:r>
              <a:t>, in order to follow what they know to be good and reject what gives evidence of having neither validity nor use. </a:t>
            </a:r>
            <a:r>
              <a:rPr u="sng"/>
              <a:t>Islam threw its weight against the religious authorities</a:t>
            </a:r>
            <a:r>
              <a:t>, bringing them down from the dominance whence they uttered their commands and prohibitions. It made them </a:t>
            </a:r>
            <a:r>
              <a:rPr u="sng"/>
              <a:t>answerable to those they dominated</a:t>
            </a:r>
            <a:r>
              <a:t>, so that these could keep an eye on them and </a:t>
            </a:r>
            <a:r>
              <a:rPr u="sng"/>
              <a:t>scrutinise their claims, according to their own judgement</a:t>
            </a:r>
            <a:r>
              <a:t> and lights, thus reaching </a:t>
            </a:r>
            <a:r>
              <a:rPr u="sng"/>
              <a:t>conclusions based on conviction</a:t>
            </a:r>
            <a:r>
              <a:t>, not on conjecture and delusion.”</a:t>
            </a:r>
          </a:p>
        </p:txBody>
      </p:sp>
      <p:pic>
        <p:nvPicPr>
          <p:cNvPr id="339" name="Image" descr="Image"/>
          <p:cNvPicPr>
            <a:picLocks noChangeAspect="1"/>
          </p:cNvPicPr>
          <p:nvPr/>
        </p:nvPicPr>
        <p:blipFill>
          <a:blip r:embed="rId3">
            <a:alphaModFix amt="27677"/>
          </a:blip>
          <a:srcRect r="24628"/>
          <a:stretch>
            <a:fillRect/>
          </a:stretch>
        </p:blipFill>
        <p:spPr>
          <a:xfrm>
            <a:off x="-967290" y="-445700"/>
            <a:ext cx="3063117" cy="3136901"/>
          </a:xfrm>
          <a:prstGeom prst="rect">
            <a:avLst/>
          </a:prstGeom>
          <a:ln w="88900">
            <a:miter lim="400000"/>
          </a:ln>
        </p:spPr>
      </p:pic>
      <p:sp>
        <p:nvSpPr>
          <p:cNvPr id="340" name="Tenk selv!"/>
          <p:cNvSpPr txBox="1"/>
          <p:nvPr/>
        </p:nvSpPr>
        <p:spPr>
          <a:xfrm>
            <a:off x="5015357" y="692220"/>
            <a:ext cx="2974087" cy="861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51504D"/>
                </a:solidFill>
                <a:latin typeface="Brill"/>
                <a:ea typeface="Brill"/>
                <a:cs typeface="Brill"/>
                <a:sym typeface="Brill Roman"/>
              </a:defRPr>
            </a:lvl1pPr>
          </a:lstStyle>
          <a:p>
            <a:r>
              <a:t>Tenk selv!</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Islam encouraged men to move away from their clinging attachment to the world of their fathers and their legacies, indicting as stupid and foolish the attitude that always wants to know what the precedents say. Mere priority in time, it insisted, is not"/>
          <p:cNvSpPr txBox="1">
            <a:spLocks noGrp="1"/>
          </p:cNvSpPr>
          <p:nvPr>
            <p:ph type="body" idx="22"/>
          </p:nvPr>
        </p:nvSpPr>
        <p:spPr>
          <a:xfrm>
            <a:off x="1110302" y="1789086"/>
            <a:ext cx="11206429" cy="6676899"/>
          </a:xfrm>
          <a:prstGeom prst="rect">
            <a:avLst/>
          </a:prstGeom>
        </p:spPr>
        <p:txBody>
          <a:bodyPr/>
          <a:lstStyle/>
          <a:p>
            <a:r>
              <a:t>“Islam encouraged men to </a:t>
            </a:r>
            <a:r>
              <a:rPr u="sng"/>
              <a:t>move away from</a:t>
            </a:r>
            <a:r>
              <a:t> their clinging attachment to the world of their </a:t>
            </a:r>
            <a:r>
              <a:rPr u="sng"/>
              <a:t>fathers</a:t>
            </a:r>
            <a:r>
              <a:t> and their </a:t>
            </a:r>
            <a:r>
              <a:rPr u="sng"/>
              <a:t>legacies</a:t>
            </a:r>
            <a:r>
              <a:t>, indicting as </a:t>
            </a:r>
            <a:r>
              <a:rPr u="sng"/>
              <a:t>stupid</a:t>
            </a:r>
            <a:r>
              <a:t> and foolish the </a:t>
            </a:r>
            <a:r>
              <a:rPr u="sng"/>
              <a:t>attitude that always wants to know what the precedents say</a:t>
            </a:r>
            <a:r>
              <a:t>. Mere priority in time, it insisted, is not one of the signs of perceptive knowledge, nor yet of superior intelligence and capacity. Ancestor and descendant compare closely no doubt in discrimination and endowment of mind. But the </a:t>
            </a:r>
            <a:r>
              <a:rPr u="sng"/>
              <a:t>latter</a:t>
            </a:r>
            <a:r>
              <a:t> has the </a:t>
            </a:r>
            <a:r>
              <a:rPr u="sng"/>
              <a:t>advantage over his forebears</a:t>
            </a:r>
            <a:r>
              <a:t> in that he </a:t>
            </a:r>
            <a:r>
              <a:rPr u="sng"/>
              <a:t>knows</a:t>
            </a:r>
            <a:r>
              <a:t> events gone by and is in a position to study and exploit their </a:t>
            </a:r>
            <a:r>
              <a:rPr u="sng"/>
              <a:t>consequences</a:t>
            </a:r>
            <a:r>
              <a:t> as the former was not..”</a:t>
            </a:r>
          </a:p>
        </p:txBody>
      </p:sp>
      <p:pic>
        <p:nvPicPr>
          <p:cNvPr id="345" name="Image" descr="Image"/>
          <p:cNvPicPr>
            <a:picLocks noChangeAspect="1"/>
          </p:cNvPicPr>
          <p:nvPr/>
        </p:nvPicPr>
        <p:blipFill>
          <a:blip r:embed="rId3">
            <a:alphaModFix amt="27677"/>
          </a:blip>
          <a:srcRect r="24628"/>
          <a:stretch>
            <a:fillRect/>
          </a:stretch>
        </p:blipFill>
        <p:spPr>
          <a:xfrm>
            <a:off x="-967290" y="-445700"/>
            <a:ext cx="3063117" cy="3136901"/>
          </a:xfrm>
          <a:prstGeom prst="rect">
            <a:avLst/>
          </a:prstGeom>
          <a:ln w="88900">
            <a:miter lim="400000"/>
          </a:ln>
        </p:spPr>
      </p:pic>
      <p:sp>
        <p:nvSpPr>
          <p:cNvPr id="346" name="Mot taqlīd"/>
          <p:cNvSpPr txBox="1"/>
          <p:nvPr/>
        </p:nvSpPr>
        <p:spPr>
          <a:xfrm>
            <a:off x="4931917" y="692220"/>
            <a:ext cx="3140965" cy="861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solidFill>
                  <a:srgbClr val="51504D"/>
                </a:solidFill>
                <a:latin typeface="Brill"/>
                <a:ea typeface="Brill"/>
                <a:cs typeface="Brill"/>
                <a:sym typeface="Brill Roman"/>
              </a:defRPr>
            </a:pPr>
            <a:r>
              <a:t>Mot </a:t>
            </a:r>
            <a:r>
              <a:rPr i="1"/>
              <a:t>taqlīd</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o the authority of reason was liberated from all that held it bound and from every kind of taqlīd enslaving it, and thus restored to its proper dignity, to do its proper work in judgement and wisdom, always in humble submission to God alone and in conf"/>
          <p:cNvSpPr txBox="1">
            <a:spLocks noGrp="1"/>
          </p:cNvSpPr>
          <p:nvPr>
            <p:ph type="body" idx="22"/>
          </p:nvPr>
        </p:nvSpPr>
        <p:spPr>
          <a:xfrm>
            <a:off x="1110302" y="3313086"/>
            <a:ext cx="11206429" cy="3628899"/>
          </a:xfrm>
          <a:prstGeom prst="rect">
            <a:avLst/>
          </a:prstGeom>
        </p:spPr>
        <p:txBody>
          <a:bodyPr/>
          <a:lstStyle/>
          <a:p>
            <a:r>
              <a:t>“So the </a:t>
            </a:r>
            <a:r>
              <a:rPr u="sng"/>
              <a:t>authority of </a:t>
            </a:r>
            <a:r>
              <a:rPr b="1" u="sng"/>
              <a:t>reason</a:t>
            </a:r>
            <a:r>
              <a:t> was </a:t>
            </a:r>
            <a:r>
              <a:rPr b="1" u="sng"/>
              <a:t>liberated</a:t>
            </a:r>
            <a:r>
              <a:rPr u="sng"/>
              <a:t> from</a:t>
            </a:r>
            <a:r>
              <a:t> all that held it bound and from every kind of </a:t>
            </a:r>
            <a:r>
              <a:rPr i="1" u="sng"/>
              <a:t>taqlīd</a:t>
            </a:r>
            <a:r>
              <a:t> enslaving it, and thus restored to its proper dignity, to do its proper work in judgement and wisdom, always in humble </a:t>
            </a:r>
            <a:r>
              <a:rPr u="sng"/>
              <a:t>submission to God alone</a:t>
            </a:r>
            <a:r>
              <a:t> and in conformity to His sacred law. Within its bounds there are no limits to its activity.”</a:t>
            </a:r>
          </a:p>
        </p:txBody>
      </p:sp>
      <p:pic>
        <p:nvPicPr>
          <p:cNvPr id="351" name="Image" descr="Image"/>
          <p:cNvPicPr>
            <a:picLocks noChangeAspect="1"/>
          </p:cNvPicPr>
          <p:nvPr/>
        </p:nvPicPr>
        <p:blipFill>
          <a:blip r:embed="rId3">
            <a:alphaModFix amt="27677"/>
          </a:blip>
          <a:srcRect r="24628"/>
          <a:stretch>
            <a:fillRect/>
          </a:stretch>
        </p:blipFill>
        <p:spPr>
          <a:xfrm>
            <a:off x="-967290" y="-445700"/>
            <a:ext cx="3063117" cy="3136901"/>
          </a:xfrm>
          <a:prstGeom prst="rect">
            <a:avLst/>
          </a:prstGeom>
          <a:ln w="88900">
            <a:miter lim="400000"/>
          </a:ln>
        </p:spPr>
      </p:pic>
      <p:sp>
        <p:nvSpPr>
          <p:cNvPr id="352" name="Mot taqlīd"/>
          <p:cNvSpPr txBox="1"/>
          <p:nvPr/>
        </p:nvSpPr>
        <p:spPr>
          <a:xfrm>
            <a:off x="4931917" y="692220"/>
            <a:ext cx="3140965" cy="861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solidFill>
                  <a:srgbClr val="51504D"/>
                </a:solidFill>
                <a:latin typeface="Brill"/>
                <a:ea typeface="Brill"/>
                <a:cs typeface="Brill"/>
                <a:sym typeface="Brill Roman"/>
              </a:defRPr>
            </a:pPr>
            <a:r>
              <a:t>Mot </a:t>
            </a:r>
            <a:r>
              <a:rPr i="1"/>
              <a:t>taqlīd</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Byråkratisk rasjonalisering"/>
          <p:cNvSpPr txBox="1">
            <a:spLocks noGrp="1"/>
          </p:cNvSpPr>
          <p:nvPr>
            <p:ph type="title"/>
          </p:nvPr>
        </p:nvSpPr>
        <p:spPr>
          <a:prstGeom prst="rect">
            <a:avLst/>
          </a:prstGeom>
        </p:spPr>
        <p:txBody>
          <a:bodyPr/>
          <a:lstStyle/>
          <a:p>
            <a:r>
              <a:t>Byråkratisk rasjonalisering</a:t>
            </a:r>
          </a:p>
        </p:txBody>
      </p:sp>
      <p:sp>
        <p:nvSpPr>
          <p:cNvPr id="154" name="faste, allmenngyldige regler…"/>
          <p:cNvSpPr txBox="1">
            <a:spLocks noGrp="1"/>
          </p:cNvSpPr>
          <p:nvPr>
            <p:ph type="body" idx="1"/>
          </p:nvPr>
        </p:nvSpPr>
        <p:spPr>
          <a:prstGeom prst="rect">
            <a:avLst/>
          </a:prstGeom>
        </p:spPr>
        <p:txBody>
          <a:bodyPr/>
          <a:lstStyle/>
          <a:p>
            <a:r>
              <a:t>faste, allmenngyldige regler</a:t>
            </a:r>
          </a:p>
          <a:p>
            <a:r>
              <a:t>embete ‹abstrahert› fra person</a:t>
            </a:r>
          </a:p>
          <a:p>
            <a:r>
              <a:t>privat eiendom og ‹offentlig› eiendom adskilt</a:t>
            </a:r>
          </a:p>
          <a:p>
            <a:r>
              <a:t>byråkratisk registrering av ‹alt› : land, befolkningstall, eiendom, skoler &amp; religiøse institusjoner, …</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Islamsk modernisme"/>
          <p:cNvSpPr txBox="1">
            <a:spLocks noGrp="1"/>
          </p:cNvSpPr>
          <p:nvPr>
            <p:ph type="title"/>
          </p:nvPr>
        </p:nvSpPr>
        <p:spPr>
          <a:prstGeom prst="rect">
            <a:avLst/>
          </a:prstGeom>
        </p:spPr>
        <p:txBody>
          <a:bodyPr/>
          <a:lstStyle/>
          <a:p>
            <a:r>
              <a:t>Islamsk modernisme</a:t>
            </a:r>
          </a:p>
        </p:txBody>
      </p:sp>
      <p:sp>
        <p:nvSpPr>
          <p:cNvPr id="357" name="mot taqlīd (blind å følge forfedrenes løsninger)…"/>
          <p:cNvSpPr txBox="1">
            <a:spLocks noGrp="1"/>
          </p:cNvSpPr>
          <p:nvPr>
            <p:ph type="body" idx="1"/>
          </p:nvPr>
        </p:nvSpPr>
        <p:spPr>
          <a:xfrm>
            <a:off x="1492151" y="2768600"/>
            <a:ext cx="10020498" cy="5740400"/>
          </a:xfrm>
          <a:prstGeom prst="rect">
            <a:avLst/>
          </a:prstGeom>
        </p:spPr>
        <p:txBody>
          <a:bodyPr/>
          <a:lstStyle/>
          <a:p>
            <a:r>
              <a:t>mot </a:t>
            </a:r>
            <a:r>
              <a:rPr i="1"/>
              <a:t>taqlīd</a:t>
            </a:r>
            <a:r>
              <a:t> (blind å følge forfedrenes løsninger)</a:t>
            </a:r>
          </a:p>
          <a:p>
            <a:r>
              <a:t>mot folkelig overtro</a:t>
            </a:r>
          </a:p>
          <a:p>
            <a:r>
              <a:t>mot blind etteraping av europeerne</a:t>
            </a:r>
          </a:p>
          <a:p>
            <a:r>
              <a:t>bruk fornuft! samt klare bevis fra det Gud har satt (tilgjengelig i vitenskap &amp; tekstfiksert åpenbaring [Qurʾān &amp; </a:t>
            </a:r>
            <a:r>
              <a:rPr i="1"/>
              <a:t>ḥadīth</a:t>
            </a:r>
            <a:r>
              <a:t>] forstått via </a:t>
            </a:r>
            <a:r>
              <a:rPr i="1"/>
              <a:t>ijtihād</a:t>
            </a:r>
            <a:r>
              <a: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Islamsk modernisme: modern?"/>
          <p:cNvSpPr txBox="1">
            <a:spLocks noGrp="1"/>
          </p:cNvSpPr>
          <p:nvPr>
            <p:ph type="title"/>
          </p:nvPr>
        </p:nvSpPr>
        <p:spPr>
          <a:xfrm>
            <a:off x="640419" y="203200"/>
            <a:ext cx="11723962" cy="2540000"/>
          </a:xfrm>
          <a:prstGeom prst="rect">
            <a:avLst/>
          </a:prstGeom>
        </p:spPr>
        <p:txBody>
          <a:bodyPr/>
          <a:lstStyle/>
          <a:p>
            <a:r>
              <a:t>Islamsk modernisme: modern?</a:t>
            </a:r>
          </a:p>
        </p:txBody>
      </p:sp>
      <p:sp>
        <p:nvSpPr>
          <p:cNvPr id="362" name="senere generasjoner vet mer! [→ mot taqlīd {&amp; madhāhib}]…"/>
          <p:cNvSpPr txBox="1">
            <a:spLocks noGrp="1"/>
          </p:cNvSpPr>
          <p:nvPr>
            <p:ph type="body" idx="1"/>
          </p:nvPr>
        </p:nvSpPr>
        <p:spPr>
          <a:xfrm>
            <a:off x="1628179" y="2191468"/>
            <a:ext cx="9748442" cy="6894664"/>
          </a:xfrm>
          <a:prstGeom prst="rect">
            <a:avLst/>
          </a:prstGeom>
        </p:spPr>
        <p:txBody>
          <a:bodyPr/>
          <a:lstStyle/>
          <a:p>
            <a:pPr marL="210311" indent="-210311" defTabSz="420623">
              <a:spcBef>
                <a:spcPts val="3300"/>
              </a:spcBef>
              <a:defRPr sz="3312"/>
            </a:pPr>
            <a:r>
              <a:t>senere generasjoner vet mer! [→ mot </a:t>
            </a:r>
            <a:r>
              <a:rPr i="1"/>
              <a:t>taqlīd {</a:t>
            </a:r>
            <a:r>
              <a:t>&amp; </a:t>
            </a:r>
            <a:r>
              <a:rPr i="1"/>
              <a:t>madhāhib</a:t>
            </a:r>
            <a:r>
              <a:t>}]</a:t>
            </a:r>
          </a:p>
          <a:p>
            <a:pPr marL="210311" indent="-210311" defTabSz="420623">
              <a:spcBef>
                <a:spcPts val="3300"/>
              </a:spcBef>
              <a:defRPr sz="3312"/>
            </a:pPr>
            <a:r>
              <a:t>fokus på ratio, bevis, egen tenkning (istf. å stole på ‹lærde› autoriteters interpretasjoner) [cf. Kant]</a:t>
            </a:r>
          </a:p>
          <a:p>
            <a:pPr marL="0" indent="0" defTabSz="420623">
              <a:spcBef>
                <a:spcPts val="3300"/>
              </a:spcBef>
              <a:buSzTx/>
              <a:buNone/>
              <a:defRPr sz="3312"/>
            </a:pPr>
            <a:r>
              <a:t>= fokus på innhold i utsagn istf. hvem som har sagt det</a:t>
            </a:r>
          </a:p>
          <a:p>
            <a:pPr marL="210311" indent="-210311" defTabSz="420623">
              <a:spcBef>
                <a:spcPts val="3300"/>
              </a:spcBef>
              <a:defRPr sz="3312"/>
            </a:pPr>
            <a:r>
              <a:t>alle som kan tenke har rett til å uttale seg</a:t>
            </a:r>
          </a:p>
          <a:p>
            <a:pPr marL="210311" indent="-210311" defTabSz="420623">
              <a:spcBef>
                <a:spcPts val="3300"/>
              </a:spcBef>
              <a:defRPr sz="3312"/>
            </a:pPr>
            <a:r>
              <a:t>alle (=hver enkelt) som adressat: individets ansvar</a:t>
            </a:r>
          </a:p>
          <a:p>
            <a:pPr marL="210311" indent="-210311" defTabSz="420623">
              <a:spcBef>
                <a:spcPts val="3300"/>
              </a:spcBef>
              <a:defRPr sz="3312"/>
            </a:pPr>
            <a:r>
              <a:t>forenkling av tekstkorpus</a:t>
            </a:r>
          </a:p>
          <a:p>
            <a:pPr marL="210311" indent="-210311" defTabSz="420623">
              <a:spcBef>
                <a:spcPts val="3300"/>
              </a:spcBef>
              <a:defRPr sz="3312"/>
            </a:pPr>
            <a:r>
              <a:t>«Islam» som abstrakt prinsipp (og politisk ideologi)</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trukturer:…"/>
          <p:cNvSpPr txBox="1">
            <a:spLocks noGrp="1"/>
          </p:cNvSpPr>
          <p:nvPr>
            <p:ph type="body" idx="1"/>
          </p:nvPr>
        </p:nvSpPr>
        <p:spPr>
          <a:prstGeom prst="rect">
            <a:avLst/>
          </a:prstGeom>
        </p:spPr>
        <p:txBody>
          <a:bodyPr/>
          <a:lstStyle/>
          <a:p>
            <a:r>
              <a:t>Strukturer:</a:t>
            </a:r>
          </a:p>
          <a:p>
            <a:pPr marL="800100" lvl="1" indent="-228600">
              <a:buSzPct val="100000"/>
            </a:pPr>
            <a:r>
              <a:t>organisasjonsformer (f.eks. YMMA, politiske partier, undergrunnsbevegelser)</a:t>
            </a:r>
          </a:p>
          <a:p>
            <a:pPr marL="800100" lvl="1" indent="-228600">
              <a:buSzPct val="100000"/>
            </a:pPr>
            <a:r>
              <a:t>media (presse, boktrykk: ny kanon)</a:t>
            </a:r>
          </a:p>
          <a:p>
            <a:pPr marL="800100" lvl="1" indent="-228600">
              <a:buSzPct val="100000"/>
            </a:pPr>
            <a:r>
              <a:t>utdanningsreform (al-Azhar)</a:t>
            </a:r>
          </a:p>
          <a:p>
            <a:pPr marL="800100" lvl="1" indent="-228600">
              <a:buSzPct val="100000"/>
            </a:pPr>
            <a:r>
              <a:t>politisk (kalifatsbevegelse)</a:t>
            </a:r>
          </a:p>
        </p:txBody>
      </p:sp>
      <p:sp>
        <p:nvSpPr>
          <p:cNvPr id="367" name="Islamsk modernisme: modern?"/>
          <p:cNvSpPr txBox="1">
            <a:spLocks noGrp="1"/>
          </p:cNvSpPr>
          <p:nvPr>
            <p:ph type="title"/>
          </p:nvPr>
        </p:nvSpPr>
        <p:spPr>
          <a:xfrm>
            <a:off x="640419" y="203200"/>
            <a:ext cx="11723962" cy="2540000"/>
          </a:xfrm>
          <a:prstGeom prst="rect">
            <a:avLst/>
          </a:prstGeom>
        </p:spPr>
        <p:txBody>
          <a:bodyPr/>
          <a:lstStyle/>
          <a:p>
            <a:r>
              <a:t>Islamsk modernisme: modern?</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Fornektede forløpere"/>
          <p:cNvSpPr txBox="1">
            <a:spLocks noGrp="1"/>
          </p:cNvSpPr>
          <p:nvPr>
            <p:ph type="title"/>
          </p:nvPr>
        </p:nvSpPr>
        <p:spPr>
          <a:prstGeom prst="rect">
            <a:avLst/>
          </a:prstGeom>
        </p:spPr>
        <p:txBody>
          <a:bodyPr/>
          <a:lstStyle/>
          <a:p>
            <a:r>
              <a:t>Fornektede forløpere</a:t>
            </a:r>
          </a:p>
        </p:txBody>
      </p:sp>
      <p:sp>
        <p:nvSpPr>
          <p:cNvPr id="372" name="Islamske reformbevegelser på 1700-tallet:…"/>
          <p:cNvSpPr txBox="1">
            <a:spLocks noGrp="1"/>
          </p:cNvSpPr>
          <p:nvPr>
            <p:ph type="body" idx="1"/>
          </p:nvPr>
        </p:nvSpPr>
        <p:spPr>
          <a:xfrm>
            <a:off x="1270000" y="2191909"/>
            <a:ext cx="10563915" cy="7197309"/>
          </a:xfrm>
          <a:prstGeom prst="rect">
            <a:avLst/>
          </a:prstGeom>
        </p:spPr>
        <p:txBody>
          <a:bodyPr/>
          <a:lstStyle/>
          <a:p>
            <a:r>
              <a:t>Islamske reformbevegelser på 1700-tallet:</a:t>
            </a:r>
          </a:p>
          <a:p>
            <a:pPr marL="800100" lvl="1" indent="-228600">
              <a:buSzPct val="100000"/>
            </a:pPr>
            <a:r>
              <a:t>‹Moralsk› reform: alle troende bør forstå det islam egentlig dreier seg om, og handle deretter</a:t>
            </a:r>
          </a:p>
          <a:p>
            <a:pPr marL="800100" lvl="1" indent="-228600">
              <a:buSzPct val="100000"/>
            </a:pPr>
            <a:r>
              <a:t>Internalisering: etikk &amp; innsikt viktigere enn lov &amp; dom</a:t>
            </a:r>
          </a:p>
          <a:p>
            <a:pPr marL="800100" lvl="1" indent="-228600">
              <a:buSzPct val="100000"/>
            </a:pPr>
            <a:r>
              <a:t>Sufisme: etisk, psykologisk &amp; organisatorisk repertoire</a:t>
            </a:r>
          </a:p>
          <a:p>
            <a:pPr marL="800100" lvl="1" indent="-228600">
              <a:buSzPct val="100000"/>
            </a:pPr>
            <a:r>
              <a:t>Profeten som modell istf. senere lærde; </a:t>
            </a:r>
            <a:r>
              <a:rPr i="1"/>
              <a:t>ḥadīth</a:t>
            </a:r>
            <a:r>
              <a:t> istf. </a:t>
            </a:r>
            <a:r>
              <a:rPr i="1"/>
              <a:t>fiqh</a:t>
            </a:r>
          </a:p>
          <a:p>
            <a:pPr marL="800100" lvl="1" indent="-228600">
              <a:buSzPct val="100000"/>
            </a:pPr>
            <a:r>
              <a:t>M. b. ʿAbd al-Wahhāb (1703-1792): puritansk reform, mot </a:t>
            </a:r>
            <a:r>
              <a:rPr i="1"/>
              <a:t>taqlīd</a:t>
            </a:r>
            <a:r>
              <a:t> &amp; folketro</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anti-taqlīd…"/>
          <p:cNvSpPr txBox="1">
            <a:spLocks noGrp="1"/>
          </p:cNvSpPr>
          <p:nvPr>
            <p:ph type="title"/>
          </p:nvPr>
        </p:nvSpPr>
        <p:spPr>
          <a:prstGeom prst="rect">
            <a:avLst/>
          </a:prstGeom>
        </p:spPr>
        <p:txBody>
          <a:bodyPr/>
          <a:lstStyle/>
          <a:p>
            <a:r>
              <a:t>anti-</a:t>
            </a:r>
            <a:r>
              <a:rPr i="1"/>
              <a:t>taqlīd</a:t>
            </a:r>
          </a:p>
          <a:p>
            <a:r>
              <a:t>→ Salafiyya</a:t>
            </a:r>
          </a:p>
        </p:txBody>
      </p:sp>
      <p:sp>
        <p:nvSpPr>
          <p:cNvPr id="375" name="«De rettferdige forfedre» (al-salaf al-ṣāliḥ | السلف الصالح)…"/>
          <p:cNvSpPr txBox="1">
            <a:spLocks noGrp="1"/>
          </p:cNvSpPr>
          <p:nvPr>
            <p:ph type="body" idx="1"/>
          </p:nvPr>
        </p:nvSpPr>
        <p:spPr>
          <a:prstGeom prst="rect">
            <a:avLst/>
          </a:prstGeom>
        </p:spPr>
        <p:txBody>
          <a:bodyPr/>
          <a:lstStyle/>
          <a:p>
            <a:r>
              <a:t>«De rettferdige forfedre» (</a:t>
            </a:r>
            <a:r>
              <a:rPr i="1"/>
              <a:t>al-salaf al-ṣāliḥ</a:t>
            </a:r>
            <a:r>
              <a:t> | </a:t>
            </a:r>
            <a:r>
              <a:rPr>
                <a:latin typeface="Amiri"/>
                <a:ea typeface="Amiri"/>
                <a:cs typeface="Amiri"/>
                <a:sym typeface="Amiri"/>
              </a:rPr>
              <a:t>السلف الصالح)</a:t>
            </a:r>
          </a:p>
          <a:p>
            <a:r>
              <a:rPr>
                <a:latin typeface="Amiri"/>
                <a:ea typeface="Amiri"/>
                <a:cs typeface="Amiri"/>
                <a:sym typeface="Amiri"/>
              </a:rPr>
              <a:t>Ideal (&amp; modell): det ‹opprinnelige› muslimske samfunnet under Profeten og hans nærmeste etterfølgere (</a:t>
            </a:r>
            <a:r>
              <a:rPr i="1">
                <a:latin typeface="Amiri"/>
                <a:ea typeface="Amiri"/>
                <a:cs typeface="Amiri"/>
                <a:sym typeface="Amiri"/>
              </a:rPr>
              <a:t>ṣaḥābà</a:t>
            </a:r>
            <a:r>
              <a:rPr>
                <a:latin typeface="Amiri"/>
                <a:ea typeface="Amiri"/>
                <a:cs typeface="Amiri"/>
                <a:sym typeface="Amiri"/>
              </a:rPr>
              <a:t> — </a:t>
            </a:r>
            <a:r>
              <a:rPr i="1">
                <a:latin typeface="Amiri"/>
                <a:ea typeface="Amiri"/>
                <a:cs typeface="Amiri"/>
                <a:sym typeface="Amiri"/>
              </a:rPr>
              <a:t>tābiʿūn</a:t>
            </a:r>
            <a:r>
              <a:rPr>
                <a:latin typeface="Amiri"/>
                <a:ea typeface="Amiri"/>
                <a:cs typeface="Amiri"/>
                <a:sym typeface="Amiri"/>
              </a:rPr>
              <a:t> – </a:t>
            </a:r>
            <a:r>
              <a:rPr i="1">
                <a:latin typeface="Amiri"/>
                <a:ea typeface="Amiri"/>
                <a:cs typeface="Amiri"/>
                <a:sym typeface="Amiri"/>
              </a:rPr>
              <a:t>tābiʿū al-tābiʿīn</a:t>
            </a:r>
            <a:r>
              <a:rPr>
                <a:latin typeface="Amiri"/>
                <a:ea typeface="Amiri"/>
                <a:cs typeface="Amiri"/>
                <a:sym typeface="Amiri"/>
              </a:rPr>
              <a:t>) [selv om de konkrete modellene ofte er avledd av europeiske ordninger)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Kolonisering»"/>
          <p:cNvSpPr txBox="1">
            <a:spLocks noGrp="1"/>
          </p:cNvSpPr>
          <p:nvPr>
            <p:ph type="title"/>
          </p:nvPr>
        </p:nvSpPr>
        <p:spPr>
          <a:prstGeom prst="rect">
            <a:avLst/>
          </a:prstGeom>
        </p:spPr>
        <p:txBody>
          <a:bodyPr/>
          <a:lstStyle/>
          <a:p>
            <a:r>
              <a:t>«Kolonisering»</a:t>
            </a:r>
          </a:p>
        </p:txBody>
      </p:sp>
      <p:sp>
        <p:nvSpPr>
          <p:cNvPr id="159" name="Politisk…"/>
          <p:cNvSpPr txBox="1">
            <a:spLocks noGrp="1"/>
          </p:cNvSpPr>
          <p:nvPr>
            <p:ph type="body" sz="half" idx="1"/>
          </p:nvPr>
        </p:nvSpPr>
        <p:spPr>
          <a:xfrm>
            <a:off x="3476469" y="2006600"/>
            <a:ext cx="6810238" cy="5740400"/>
          </a:xfrm>
          <a:prstGeom prst="rect">
            <a:avLst/>
          </a:prstGeom>
        </p:spPr>
        <p:txBody>
          <a:bodyPr/>
          <a:lstStyle/>
          <a:p>
            <a:r>
              <a:t>Politisk</a:t>
            </a:r>
          </a:p>
          <a:p>
            <a:r>
              <a:t>Sosialt &amp; kulturelt: kolonisering av «livsverdenen» (Habermas)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Double-click to edit"/>
          <p:cNvSpPr txBox="1">
            <a:spLocks noGrp="1"/>
          </p:cNvSpPr>
          <p:nvPr>
            <p:ph type="ctrTitle"/>
          </p:nvPr>
        </p:nvSpPr>
        <p:spPr>
          <a:prstGeom prst="rect">
            <a:avLst/>
          </a:prstGeom>
        </p:spPr>
        <p:txBody>
          <a:bodyPr/>
          <a:lstStyle/>
          <a:p>
            <a:endParaRPr/>
          </a:p>
        </p:txBody>
      </p:sp>
      <p:sp>
        <p:nvSpPr>
          <p:cNvPr id="164" name="Double-click to edit"/>
          <p:cNvSpPr txBox="1">
            <a:spLocks noGrp="1"/>
          </p:cNvSpPr>
          <p:nvPr>
            <p:ph type="subTitle" sz="quarter" idx="1"/>
          </p:nvPr>
        </p:nvSpPr>
        <p:spPr>
          <a:prstGeom prst="rect">
            <a:avLst/>
          </a:prstGeom>
        </p:spPr>
        <p:txBody>
          <a:bodyPr/>
          <a:lstStyle/>
          <a:p>
            <a:endParaRPr/>
          </a:p>
        </p:txBody>
      </p:sp>
      <p:pic>
        <p:nvPicPr>
          <p:cNvPr id="165" name="Image" descr="Image"/>
          <p:cNvPicPr>
            <a:picLocks noChangeAspect="1"/>
          </p:cNvPicPr>
          <p:nvPr/>
        </p:nvPicPr>
        <p:blipFill>
          <a:blip r:embed="rId3"/>
          <a:stretch>
            <a:fillRect/>
          </a:stretch>
        </p:blipFill>
        <p:spPr>
          <a:xfrm>
            <a:off x="-38013" y="717605"/>
            <a:ext cx="13080826" cy="8318390"/>
          </a:xfrm>
          <a:prstGeom prst="rect">
            <a:avLst/>
          </a:prstGeom>
          <a:ln w="889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aul Riccadonna, katolsk misjonær i LB fra 1830-t"/>
          <p:cNvSpPr txBox="1"/>
          <p:nvPr/>
        </p:nvSpPr>
        <p:spPr>
          <a:xfrm>
            <a:off x="1270000" y="7641449"/>
            <a:ext cx="10464800"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51504D"/>
                </a:solidFill>
                <a:latin typeface="Futura"/>
                <a:ea typeface="Futura"/>
                <a:cs typeface="Futura"/>
                <a:sym typeface="Futura"/>
              </a:defRPr>
            </a:lvl1pPr>
          </a:lstStyle>
          <a:p>
            <a:r>
              <a:t>–Paul Riccadonna, katolsk misjonær i LB fra 1830-t</a:t>
            </a:r>
          </a:p>
        </p:txBody>
      </p:sp>
      <p:sp>
        <p:nvSpPr>
          <p:cNvPr id="170" name="“We are sorry to say that there was a sort of coexistence [fusion] between the Christians and Muslims […] They visited each other frequently, which resulted in intimate relations between them and which introduced, bit by bit, a community of ideas and hab"/>
          <p:cNvSpPr txBox="1"/>
          <p:nvPr/>
        </p:nvSpPr>
        <p:spPr>
          <a:xfrm>
            <a:off x="1270000" y="2928187"/>
            <a:ext cx="10464800" cy="3897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2400"/>
              </a:spcBef>
              <a:defRPr sz="3800">
                <a:solidFill>
                  <a:srgbClr val="51504D"/>
                </a:solidFill>
                <a:latin typeface="Futura"/>
                <a:ea typeface="Futura"/>
                <a:cs typeface="Futura"/>
                <a:sym typeface="Futura"/>
              </a:defRPr>
            </a:pPr>
            <a:r>
              <a:t>“We are sorry to say that there was a sort of coexistence [</a:t>
            </a:r>
            <a:r>
              <a:rPr u="sng"/>
              <a:t>fusion</a:t>
            </a:r>
            <a:r>
              <a:t>] between the Christians and Muslims […] They visited each other frequently, which resulted in </a:t>
            </a:r>
            <a:r>
              <a:rPr u="sng"/>
              <a:t>intimate relations</a:t>
            </a:r>
            <a:r>
              <a:t> between them and which introduced, bit by bit, a </a:t>
            </a:r>
            <a:r>
              <a:rPr u="sng"/>
              <a:t>community of ideas and habits</a:t>
            </a:r>
            <a:r>
              <a: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3"/>
          <a:stretch>
            <a:fillRect/>
          </a:stretch>
        </p:blipFill>
        <p:spPr>
          <a:xfrm>
            <a:off x="-2888287" y="0"/>
            <a:ext cx="9855201" cy="9753601"/>
          </a:xfrm>
          <a:prstGeom prst="rect">
            <a:avLst/>
          </a:prstGeom>
          <a:ln w="88900">
            <a:miter lim="400000"/>
          </a:ln>
        </p:spPr>
      </p:pic>
      <p:pic>
        <p:nvPicPr>
          <p:cNvPr id="175" name="Nusretiye Clock Tower.jpg" descr="Nusretiye Clock Tower.jpg"/>
          <p:cNvPicPr>
            <a:picLocks noChangeAspect="1"/>
          </p:cNvPicPr>
          <p:nvPr/>
        </p:nvPicPr>
        <p:blipFill>
          <a:blip r:embed="rId4"/>
          <a:stretch>
            <a:fillRect/>
          </a:stretch>
        </p:blipFill>
        <p:spPr>
          <a:xfrm>
            <a:off x="7191085" y="-1"/>
            <a:ext cx="5852161" cy="9753601"/>
          </a:xfrm>
          <a:prstGeom prst="rect">
            <a:avLst/>
          </a:prstGeom>
          <a:ln w="88900">
            <a:miter lim="400000"/>
          </a:ln>
        </p:spPr>
      </p:pic>
      <p:sp>
        <p:nvSpPr>
          <p:cNvPr id="176" name="Safranbolu 1797"/>
          <p:cNvSpPr txBox="1"/>
          <p:nvPr/>
        </p:nvSpPr>
        <p:spPr>
          <a:xfrm>
            <a:off x="1277526" y="9078894"/>
            <a:ext cx="4529957"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DejaVu Sans"/>
                <a:ea typeface="DejaVu Sans"/>
                <a:cs typeface="DejaVu Sans"/>
                <a:sym typeface="DejaVu Sans"/>
              </a:defRPr>
            </a:lvl1pPr>
          </a:lstStyle>
          <a:p>
            <a:r>
              <a:t>Safranbolu 1797</a:t>
            </a:r>
          </a:p>
        </p:txBody>
      </p:sp>
      <p:sp>
        <p:nvSpPr>
          <p:cNvPr id="177" name="İstanbul 1849"/>
          <p:cNvSpPr txBox="1"/>
          <p:nvPr/>
        </p:nvSpPr>
        <p:spPr>
          <a:xfrm>
            <a:off x="8382746" y="9078894"/>
            <a:ext cx="377543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DejaVu Sans"/>
                <a:ea typeface="DejaVu Sans"/>
                <a:cs typeface="DejaVu Sans"/>
                <a:sym typeface="DejaVu Sans"/>
              </a:defRPr>
            </a:lvl1pPr>
          </a:lstStyle>
          <a:p>
            <a:r>
              <a:t>İstanbul 1849</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3"/>
          <a:stretch>
            <a:fillRect/>
          </a:stretch>
        </p:blipFill>
        <p:spPr>
          <a:xfrm>
            <a:off x="593406" y="5396275"/>
            <a:ext cx="6502401" cy="4025901"/>
          </a:xfrm>
          <a:prstGeom prst="rect">
            <a:avLst/>
          </a:prstGeom>
          <a:ln w="88900">
            <a:miter lim="400000"/>
          </a:ln>
        </p:spPr>
      </p:pic>
      <p:pic>
        <p:nvPicPr>
          <p:cNvPr id="182" name="Image" descr="Image"/>
          <p:cNvPicPr>
            <a:picLocks noChangeAspect="1"/>
          </p:cNvPicPr>
          <p:nvPr/>
        </p:nvPicPr>
        <p:blipFill>
          <a:blip r:embed="rId4"/>
          <a:stretch>
            <a:fillRect/>
          </a:stretch>
        </p:blipFill>
        <p:spPr>
          <a:xfrm>
            <a:off x="4121590" y="2308967"/>
            <a:ext cx="7620001" cy="4533901"/>
          </a:xfrm>
          <a:prstGeom prst="rect">
            <a:avLst/>
          </a:prstGeom>
          <a:ln w="88900">
            <a:miter lim="400000"/>
          </a:ln>
        </p:spPr>
      </p:pic>
      <p:pic>
        <p:nvPicPr>
          <p:cNvPr id="183" name="Image" descr="Image"/>
          <p:cNvPicPr>
            <a:picLocks noChangeAspect="1"/>
          </p:cNvPicPr>
          <p:nvPr/>
        </p:nvPicPr>
        <p:blipFill>
          <a:blip r:embed="rId5"/>
          <a:stretch>
            <a:fillRect/>
          </a:stretch>
        </p:blipFill>
        <p:spPr>
          <a:xfrm>
            <a:off x="8057546" y="738330"/>
            <a:ext cx="4064001" cy="2413001"/>
          </a:xfrm>
          <a:prstGeom prst="rect">
            <a:avLst/>
          </a:prstGeom>
          <a:ln w="88900">
            <a:miter lim="400000"/>
          </a:ln>
        </p:spPr>
      </p:pic>
      <p:pic>
        <p:nvPicPr>
          <p:cNvPr id="184" name="قاطرة الخديوي عباس.jpg" descr="قاطرة الخديوي عباس.jpg"/>
          <p:cNvPicPr>
            <a:picLocks noChangeAspect="1"/>
          </p:cNvPicPr>
          <p:nvPr/>
        </p:nvPicPr>
        <p:blipFill>
          <a:blip r:embed="rId6"/>
          <a:stretch>
            <a:fillRect/>
          </a:stretch>
        </p:blipFill>
        <p:spPr>
          <a:xfrm>
            <a:off x="7549546" y="5358164"/>
            <a:ext cx="5080001" cy="3810001"/>
          </a:xfrm>
          <a:prstGeom prst="rect">
            <a:avLst/>
          </a:prstGeom>
          <a:ln w="88900">
            <a:miter lim="400000"/>
          </a:ln>
        </p:spPr>
      </p:pic>
      <p:pic>
        <p:nvPicPr>
          <p:cNvPr id="185" name="1852 first Egyptian railway commemoration stamp.jpg" descr="1852 first Egyptian railway commemoration stamp.jpg"/>
          <p:cNvPicPr>
            <a:picLocks noChangeAspect="1"/>
          </p:cNvPicPr>
          <p:nvPr/>
        </p:nvPicPr>
        <p:blipFill>
          <a:blip r:embed="rId7"/>
          <a:stretch>
            <a:fillRect/>
          </a:stretch>
        </p:blipFill>
        <p:spPr>
          <a:xfrm>
            <a:off x="117808" y="220006"/>
            <a:ext cx="4560975" cy="2804469"/>
          </a:xfrm>
          <a:prstGeom prst="rect">
            <a:avLst/>
          </a:prstGeom>
          <a:ln w="889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3857</Words>
  <Application>Microsoft Macintosh PowerPoint</Application>
  <PresentationFormat>Custom</PresentationFormat>
  <Paragraphs>258</Paragraphs>
  <Slides>44</Slides>
  <Notes>42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Chalkduster</vt:lpstr>
      <vt:lpstr>Futura Bold</vt:lpstr>
      <vt:lpstr>Futura</vt:lpstr>
      <vt:lpstr>DejaVu Sans</vt:lpstr>
      <vt:lpstr>Helvetica Neue</vt:lpstr>
      <vt:lpstr>Brill</vt:lpstr>
      <vt:lpstr>Brill Roman</vt:lpstr>
      <vt:lpstr>Amiri</vt:lpstr>
      <vt:lpstr>Chalkboard</vt:lpstr>
      <vt:lpstr>Midtøstens Moderne Historie (MØNA 1505)</vt:lpstr>
      <vt:lpstr>1700-t vs 1800-t</vt:lpstr>
      <vt:lpstr>Hvordan forstå og reagere på dette SJOKKET?</vt:lpstr>
      <vt:lpstr>Byråkratisk rasjonalisering</vt:lpstr>
      <vt:lpstr>«Kolonisering»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 nye livs-verden ca. 1900</vt:lpstr>
      <vt:lpstr>PowerPoint Presentation</vt:lpstr>
      <vt:lpstr>En ny «offentlighet»</vt:lpstr>
      <vt:lpstr>al-Nahḍa | النهضة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Islamsk modernisme</vt:lpstr>
      <vt:lpstr>Islamsk modernisme: modern?</vt:lpstr>
      <vt:lpstr>Islamsk modernisme: modern?</vt:lpstr>
      <vt:lpstr>Fornektede forløpere</vt:lpstr>
      <vt:lpstr>anti-taqlīd → Salafiyya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Midtøstens Moderne Historie (MØNA 1505)</dc:title>
  <cp:lastModifiedBy>Albrecht Hofheinz</cp:lastModifiedBy>
  <cp:revision>1</cp:revision>
  <dcterms:modified xsi:type="dcterms:W3CDTF">2021-02-09T09:29:40Z</dcterms:modified>
</cp:coreProperties>
</file>