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13004800" cy="9753600"/>
  <p:notesSz cx="6858000" cy="9144000"/>
  <p:embeddedFontLst>
    <p:embeddedFont>
      <p:font typeface="Amiri" pitchFamily="2" charset="-78"/>
      <p:regular r:id="rId43"/>
      <p:bold r:id="rId44"/>
      <p:italic r:id="rId45"/>
      <p:boldItalic r:id="rId46"/>
    </p:embeddedFont>
    <p:embeddedFont>
      <p:font typeface="Brill" panose="020F0602050406030203" pitchFamily="34" charset="0"/>
      <p:regular r:id="rId47"/>
      <p:bold r:id="rId48"/>
      <p:italic r:id="rId49"/>
      <p:boldItalic r:id="rId50"/>
    </p:embeddedFont>
    <p:embeddedFont>
      <p:font typeface="Brill Roman" panose="020F0602050406030203" pitchFamily="34" charset="0"/>
      <p:regular r:id="rId51"/>
      <p:bold r:id="rId52"/>
      <p:italic r:id="rId53"/>
      <p:boldItalic r:id="rId54"/>
    </p:embeddedFont>
    <p:embeddedFont>
      <p:font typeface="Chalkduster" panose="03050602040202020205" pitchFamily="66" charset="77"/>
      <p:regular r:id="rId55"/>
    </p:embeddedFont>
    <p:embeddedFont>
      <p:font typeface="Comic Sans MS" panose="030F0902030302020204" pitchFamily="66" charset="0"/>
      <p:regular r:id="rId56"/>
    </p:embeddedFont>
    <p:embeddedFont>
      <p:font typeface="Futura Bold" panose="020B0602020204020303" pitchFamily="34" charset="-79"/>
      <p:italic r:id="rId57"/>
      <p:boldItalic r:id="rId58"/>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1pPr>
    <a:lvl2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2pPr>
    <a:lvl3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3pPr>
    <a:lvl4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4pPr>
    <a:lvl5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5pPr>
    <a:lvl6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6pPr>
    <a:lvl7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7pPr>
    <a:lvl8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8pPr>
    <a:lvl9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000000">
              <a:alpha val="25000"/>
            </a:srgbClr>
          </a:solidFill>
        </a:fill>
      </a:tcStyle>
    </a:band2H>
    <a:firstCo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4B13F">
              <a:alpha val="9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882B"/>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78BC"/>
          </a:solidFill>
        </a:fill>
      </a:tcStyle>
    </a:firstRow>
  </a:tblStyle>
  <a:tblStyle styleId="{EEE7283C-3CF3-47DC-8721-378D4A62B228}" styleName="">
    <a:tblBg/>
    <a:wholeTbl>
      <a:tcTxStyle b="off" i="off">
        <a:fontRef idx="minor">
          <a:srgbClr val="FFFFFF"/>
        </a:fontRef>
        <a:srgbClr val="FFFFFF"/>
      </a:tcTxStyle>
      <a:tcStyle>
        <a:tcBdr>
          <a:left>
            <a:ln w="25400" cap="flat">
              <a:solidFill>
                <a:srgbClr val="FFFFFF">
                  <a:alpha val="75000"/>
                </a:srgbClr>
              </a:solidFill>
              <a:custDash>
                <a:ds d="200000" sp="200000"/>
              </a:custDash>
              <a:miter lim="400000"/>
            </a:ln>
          </a:left>
          <a:right>
            <a:ln w="25400" cap="flat">
              <a:solidFill>
                <a:srgbClr val="FFFFFF">
                  <a:alpha val="75000"/>
                </a:srgbClr>
              </a:solidFill>
              <a:custDash>
                <a:ds d="200000" sp="200000"/>
              </a:custDash>
              <a:miter lim="400000"/>
            </a:ln>
          </a:right>
          <a:top>
            <a:ln w="25400" cap="flat">
              <a:solidFill>
                <a:srgbClr val="FFFFFF">
                  <a:alpha val="75000"/>
                </a:srgbClr>
              </a:solidFill>
              <a:custDash>
                <a:ds d="200000" sp="200000"/>
              </a:custDash>
              <a:miter lim="400000"/>
            </a:ln>
          </a:top>
          <a:bottom>
            <a:ln w="25400" cap="flat">
              <a:solidFill>
                <a:srgbClr val="FFFFFF">
                  <a:alpha val="75000"/>
                </a:srgbClr>
              </a:solidFill>
              <a:custDash>
                <a:ds d="200000" sp="200000"/>
              </a:custDash>
              <a:miter lim="400000"/>
            </a:ln>
          </a:bottom>
          <a:insideH>
            <a:ln w="25400" cap="flat">
              <a:solidFill>
                <a:srgbClr val="FFFFFF">
                  <a:alpha val="75000"/>
                </a:srgbClr>
              </a:solidFill>
              <a:custDash>
                <a:ds d="200000" sp="200000"/>
              </a:custDash>
              <a:miter lim="400000"/>
            </a:ln>
          </a:insideH>
          <a:insideV>
            <a:ln w="25400" cap="flat">
              <a:solidFill>
                <a:srgbClr val="FFFFFF">
                  <a:alpha val="75000"/>
                </a:srgbClr>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FFFFF">
                  <a:alpha val="75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54545">
              <a:alpha val="41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alpha val="75000"/>
                </a:srgb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282A2F"/>
        </a:fontRef>
        <a:srgbClr val="282A2F"/>
      </a:tcTxStyle>
      <a:tcStyle>
        <a:tcBdr>
          <a:left>
            <a:ln w="12700" cap="flat">
              <a:noFill/>
              <a:miter lim="400000"/>
            </a:ln>
          </a:left>
          <a:right>
            <a:ln w="12700" cap="flat">
              <a:noFill/>
              <a:miter lim="400000"/>
            </a:ln>
          </a:right>
          <a:top>
            <a:ln w="12700" cap="flat">
              <a:noFill/>
              <a:miter lim="400000"/>
            </a:ln>
          </a:top>
          <a:bottom>
            <a:ln w="25400" cap="flat">
              <a:solidFill>
                <a:srgbClr val="FFFFFF">
                  <a:alpha val="75000"/>
                </a:srgbClr>
              </a:solidFill>
              <a:prstDash val="solid"/>
              <a:miter lim="400000"/>
            </a:ln>
          </a:bottom>
          <a:insideH>
            <a:ln w="12700" cap="flat">
              <a:noFill/>
              <a:miter lim="400000"/>
            </a:ln>
          </a:insideH>
          <a:insideV>
            <a:ln w="12700" cap="flat">
              <a:noFill/>
              <a:miter lim="400000"/>
            </a:ln>
          </a:insideV>
        </a:tcBdr>
        <a:fill>
          <a:solidFill>
            <a:srgbClr val="FFBD5C">
              <a:alpha val="82000"/>
            </a:srgbClr>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254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B285"/>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87B7"/>
          </a:solid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254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7A8DB2"/>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DEDEDF">
              <a:alpha val="19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12700" cap="flat">
              <a:solidFill>
                <a:srgbClr val="FFFFFF"/>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444C55">
              <a:alpha val="50000"/>
            </a:srgbClr>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firstRow>
  </a:tblStyle>
  <a:tblStyle styleId="{2708684C-4D16-4618-839F-0558EEFCDFE6}" styleName="">
    <a:tblBg/>
    <a:wholeTbl>
      <a:tcTxStyle b="off" i="off">
        <a:fontRef idx="minor">
          <a:srgbClr val="FFFFFF"/>
        </a:fontRef>
        <a:srgbClr val="FFFFFF"/>
      </a:tcTxStyle>
      <a:tcStyle>
        <a:tcBdr>
          <a:left>
            <a:ln w="25400" cap="rnd">
              <a:solidFill>
                <a:srgbClr val="FFFFFF"/>
              </a:solidFill>
              <a:custDash>
                <a:ds d="100000" sp="200000"/>
              </a:custDash>
              <a:miter lim="400000"/>
            </a:ln>
          </a:left>
          <a:right>
            <a:ln w="25400" cap="rnd">
              <a:solidFill>
                <a:srgbClr val="FFFFFF"/>
              </a:solidFill>
              <a:custDash>
                <a:ds d="100000" sp="200000"/>
              </a:custDash>
              <a:miter lim="400000"/>
            </a:ln>
          </a:right>
          <a:top>
            <a:ln w="25400" cap="rnd">
              <a:solidFill>
                <a:srgbClr val="FFFFFF"/>
              </a:solidFill>
              <a:custDash>
                <a:ds d="100000" sp="200000"/>
              </a:custDash>
              <a:miter lim="400000"/>
            </a:ln>
          </a:top>
          <a:bottom>
            <a:ln w="25400" cap="rnd">
              <a:solidFill>
                <a:srgbClr val="FFFFFF"/>
              </a:solidFill>
              <a:custDash>
                <a:ds d="100000" sp="200000"/>
              </a:custDash>
              <a:miter lim="400000"/>
            </a:ln>
          </a:bottom>
          <a:insideH>
            <a:ln w="25400" cap="rnd">
              <a:solidFill>
                <a:srgbClr val="FFFFFF"/>
              </a:solidFill>
              <a:custDash>
                <a:ds d="100000" sp="200000"/>
              </a:custDash>
              <a:miter lim="400000"/>
            </a:ln>
          </a:insideH>
          <a:insideV>
            <a:ln w="25400" cap="rnd">
              <a:solidFill>
                <a:srgbClr val="FFFFFF"/>
              </a:solidFill>
              <a:custDash>
                <a:ds d="1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4"/>
  </p:normalViewPr>
  <p:slideViewPr>
    <p:cSldViewPr snapToGrid="0" snapToObjects="1">
      <p:cViewPr varScale="1">
        <p:scale>
          <a:sx n="82" d="100"/>
          <a:sy n="82" d="100"/>
        </p:scale>
        <p:origin x="139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xfrm>
            <a:off x="1143000" y="685800"/>
            <a:ext cx="4572000" cy="3429000"/>
          </a:xfrm>
          <a:prstGeom prst="rect">
            <a:avLst/>
          </a:prstGeom>
        </p:spPr>
        <p:txBody>
          <a:bodyPr/>
          <a:lstStyle/>
          <a:p>
            <a:endParaRPr/>
          </a:p>
        </p:txBody>
      </p:sp>
      <p:sp>
        <p:nvSpPr>
          <p:cNvPr id="144" name="Shape 14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Arial"/>
        <a:ea typeface="Arial"/>
        <a:cs typeface="Arial"/>
        <a:sym typeface="Arial"/>
      </a:defRPr>
    </a:lvl1pPr>
    <a:lvl2pPr indent="228600" defTabSz="457200" latinLnBrk="0">
      <a:lnSpc>
        <a:spcPct val="117999"/>
      </a:lnSpc>
      <a:defRPr sz="2200">
        <a:latin typeface="Arial"/>
        <a:ea typeface="Arial"/>
        <a:cs typeface="Arial"/>
        <a:sym typeface="Arial"/>
      </a:defRPr>
    </a:lvl2pPr>
    <a:lvl3pPr indent="457200" defTabSz="457200" latinLnBrk="0">
      <a:lnSpc>
        <a:spcPct val="117999"/>
      </a:lnSpc>
      <a:defRPr sz="2200">
        <a:latin typeface="Arial"/>
        <a:ea typeface="Arial"/>
        <a:cs typeface="Arial"/>
        <a:sym typeface="Arial"/>
      </a:defRPr>
    </a:lvl3pPr>
    <a:lvl4pPr indent="685800" defTabSz="457200" latinLnBrk="0">
      <a:lnSpc>
        <a:spcPct val="117999"/>
      </a:lnSpc>
      <a:defRPr sz="2200">
        <a:latin typeface="Arial"/>
        <a:ea typeface="Arial"/>
        <a:cs typeface="Arial"/>
        <a:sym typeface="Arial"/>
      </a:defRPr>
    </a:lvl4pPr>
    <a:lvl5pPr indent="914400" defTabSz="457200" latinLnBrk="0">
      <a:lnSpc>
        <a:spcPct val="117999"/>
      </a:lnSpc>
      <a:defRPr sz="2200">
        <a:latin typeface="Arial"/>
        <a:ea typeface="Arial"/>
        <a:cs typeface="Arial"/>
        <a:sym typeface="Arial"/>
      </a:defRPr>
    </a:lvl5pPr>
    <a:lvl6pPr indent="1143000" defTabSz="457200" latinLnBrk="0">
      <a:lnSpc>
        <a:spcPct val="117999"/>
      </a:lnSpc>
      <a:defRPr sz="2200">
        <a:latin typeface="Arial"/>
        <a:ea typeface="Arial"/>
        <a:cs typeface="Arial"/>
        <a:sym typeface="Arial"/>
      </a:defRPr>
    </a:lvl6pPr>
    <a:lvl7pPr indent="1371600" defTabSz="457200" latinLnBrk="0">
      <a:lnSpc>
        <a:spcPct val="117999"/>
      </a:lnSpc>
      <a:defRPr sz="2200">
        <a:latin typeface="Arial"/>
        <a:ea typeface="Arial"/>
        <a:cs typeface="Arial"/>
        <a:sym typeface="Arial"/>
      </a:defRPr>
    </a:lvl7pPr>
    <a:lvl8pPr indent="1600200" defTabSz="457200" latinLnBrk="0">
      <a:lnSpc>
        <a:spcPct val="117999"/>
      </a:lnSpc>
      <a:defRPr sz="2200">
        <a:latin typeface="Arial"/>
        <a:ea typeface="Arial"/>
        <a:cs typeface="Arial"/>
        <a:sym typeface="Arial"/>
      </a:defRPr>
    </a:lvl8pPr>
    <a:lvl9pPr indent="1828800" defTabSz="457200" latinLnBrk="0">
      <a:lnSpc>
        <a:spcPct val="117999"/>
      </a:lnSpc>
      <a:defRPr sz="2200">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noRot="1" noChangeAspect="1"/>
          </p:cNvSpPr>
          <p:nvPr>
            <p:ph type="sldImg"/>
          </p:nvPr>
        </p:nvSpPr>
        <p:spPr>
          <a:prstGeom prst="rect">
            <a:avLst/>
          </a:prstGeom>
        </p:spPr>
        <p:txBody>
          <a:bodyPr/>
          <a:lstStyle/>
          <a:p>
            <a:endParaRPr/>
          </a:p>
        </p:txBody>
      </p:sp>
      <p:sp>
        <p:nvSpPr>
          <p:cNvPr id="151" name="Shape 151"/>
          <p:cNvSpPr>
            <a:spLocks noGrp="1"/>
          </p:cNvSpPr>
          <p:nvPr>
            <p:ph type="body" sz="quarter" idx="1"/>
          </p:nvPr>
        </p:nvSpPr>
        <p:spPr>
          <a:prstGeom prst="rect">
            <a:avLst/>
          </a:prstGeom>
        </p:spPr>
        <p:txBody>
          <a:bodyPr/>
          <a:lstStyle/>
          <a:p>
            <a:r>
              <a:t>{bildet: ung-tyrkisk revolusjonsflagg 1908}</a:t>
            </a:r>
          </a:p>
          <a:p>
            <a:endParaRPr/>
          </a:p>
          <a:p>
            <a:r>
              <a:t>Vi har sett hvordan MØ på 1800-t ble utsatt for og påvirket av utfordringer sh. med europ. økonomisk, politisk, og militær </a:t>
            </a:r>
            <a:r>
              <a:rPr u="sng"/>
              <a:t>press</a:t>
            </a:r>
          </a:p>
          <a:p>
            <a:r>
              <a:t>og hvordan statene i regionen prøvde å innføre reformer (militær, økon., admin., utdanning,…) for å kunne stå imot dette ytre presset (“</a:t>
            </a:r>
            <a:r>
              <a:rPr u="sng"/>
              <a:t>defensive development</a:t>
            </a:r>
            <a:r>
              <a:t>”).</a:t>
            </a:r>
          </a:p>
          <a:p>
            <a:r>
              <a:t>→</a:t>
            </a:r>
          </a:p>
          <a:p>
            <a:r>
              <a:t>Rasjonalisering, byråkratisering, formalisering: strukturelle elementer i ‘</a:t>
            </a:r>
            <a:r>
              <a:rPr u="sng"/>
              <a:t>modernisering</a:t>
            </a:r>
            <a:r>
              <a:t>s’-prosess.</a:t>
            </a:r>
          </a:p>
          <a:p>
            <a:endParaRPr/>
          </a:p>
          <a:p>
            <a:r>
              <a:t>Vi har også sett hvordan disse reformer hadde veldig synlige konsekvenser i det offentlige og private rom, hvordan europ. mote spredte seg som uttrykk for å være ‘modern’, hvordan klokkeslett ble symbolet for å omorganisere arbeid og liv iht. en enhetlig, ‘mekanisk’, ‘objektiv’ standard : «</a:t>
            </a:r>
            <a:r>
              <a:rPr u="sng"/>
              <a:t>kolonisering av livsverden</a:t>
            </a:r>
            <a:r>
              <a:t>»</a:t>
            </a:r>
          </a:p>
          <a:p>
            <a:endParaRPr/>
          </a:p>
          <a:p>
            <a:r>
              <a:t>Forskjellige reaksjoner / typer svar på disse utfordringene (koloniserende modernisering):</a:t>
            </a:r>
          </a:p>
          <a:p>
            <a:r>
              <a:t>folk/intellektuelle var (a) fascinert av europ. teknologi &amp; vitenskap, og (b) fryktet europ. makt</a:t>
            </a:r>
          </a:p>
          <a:p>
            <a:r>
              <a:t>→ mental/intellektuell utfordring: hvordan forstå det som foregår og bevare sin egenverdi &amp; selvrespekt?</a:t>
            </a:r>
          </a:p>
          <a:p>
            <a:endParaRPr/>
          </a:p>
          <a:p>
            <a:r>
              <a:t>eksempler: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p>
            <a:r>
              <a:t>EG forfatter ʿĀʾisha al-Taymūriyya: med sin fars støtte (mot den konservative moren) ble hun ev av den arabiske verdens første kvinnelige forfattere</a:t>
            </a:r>
          </a:p>
          <a:p>
            <a:r>
              <a:t>Qāsim Amīn: 1899 </a:t>
            </a:r>
            <a:r>
              <a:rPr i="1"/>
              <a:t>Taḥrīr al-marʾa</a:t>
            </a:r>
            <a:r>
              <a:t> (isl); 1900 </a:t>
            </a:r>
            <a:r>
              <a:rPr i="1"/>
              <a:t>al-Marʾa al-ǧadīda</a:t>
            </a:r>
            <a:r>
              <a:t> (uten rekurs til isl. argumenter)</a:t>
            </a:r>
          </a:p>
          <a:p>
            <a:endParaRPr/>
          </a:p>
          <a:p>
            <a:r>
              <a:t>Kvinnesak og kvinnekamp: en sentral arena for både kritikk og forsvar av patriarkale strukturer. Hva er patriarkat? Hvorfor er det så betydningsfull? :</a:t>
            </a:r>
          </a:p>
          <a:p>
            <a:pPr marL="349250" indent="-349250">
              <a:buSzPct val="100000"/>
              <a:buChar char="•"/>
            </a:pPr>
            <a:r>
              <a:t>Familie som ‹modell› av samfunnsorganisasjon; med et ‹overhode› som ‹her(r)sker›, lenker, forstår; sementerer mannens dominerende rolle i samfunn og politikk.</a:t>
            </a:r>
          </a:p>
          <a:p>
            <a:pPr marL="349250" indent="-349250">
              <a:buSzPct val="100000"/>
              <a:buChar char="•"/>
            </a:pPr>
            <a:r>
              <a:t>Familie er så viktig siden den er ‹reproduksjons=cellen› for samfunnet. Derfor er ‘family values’ / moral en kjernesak for mange konservative verden rundt som ser at endring i moralforestillinger og kjønnsnormer truer etablerte patriarkalske samfunnsstrukturer.</a:t>
            </a:r>
          </a:p>
          <a:p>
            <a:pPr marL="349250" indent="-349250">
              <a:buSzPct val="100000"/>
              <a:buChar char="•"/>
            </a:pPr>
            <a:endParaRPr/>
          </a:p>
          <a:p>
            <a:r>
              <a:t>Se også CS: «Orientalistiske» kvinnebilder bidrar til å framstille isl. samfunn som under-utviklet → legitimerer vestl. innblanding. Reaksjoner i øst: fra kvinnefrigjøring til forsvar av familieverdier.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prstGeom prst="rect">
            <a:avLst/>
          </a:prstGeom>
        </p:spPr>
        <p:txBody>
          <a:bodyPr/>
          <a:lstStyle/>
          <a:p>
            <a:endParaRPr/>
          </a:p>
        </p:txBody>
      </p:sp>
      <p:sp>
        <p:nvSpPr>
          <p:cNvPr id="208" name="Shape 208"/>
          <p:cNvSpPr>
            <a:spLocks noGrp="1"/>
          </p:cNvSpPr>
          <p:nvPr>
            <p:ph type="body" sz="quarter" idx="1"/>
          </p:nvPr>
        </p:nvSpPr>
        <p:spPr>
          <a:prstGeom prst="rect">
            <a:avLst/>
          </a:prstGeom>
        </p:spPr>
        <p:txBody>
          <a:bodyPr/>
          <a:lstStyle/>
          <a:p>
            <a:r>
              <a:t>Men -Nahḍa og lignende bevegelser fremstod som åpenlyst inspirert av europeiske modeller (symbol: oversettelser!)</a:t>
            </a:r>
          </a:p>
          <a:p>
            <a:r>
              <a:t>→</a:t>
            </a:r>
          </a:p>
          <a:p>
            <a:r>
              <a:t>andre kritiserte de som fulgte europ./vestl. modeller for tett: ‹håndlangere for vestl. imperialistiske interesser› (cf. -Afghānī mot Aḥmad Khān, CS 59)</a:t>
            </a:r>
          </a:p>
          <a:p>
            <a:endParaRPr/>
          </a:p>
          <a:p>
            <a:r>
              <a:t>→ Hvordan unngå denne fellen?</a:t>
            </a:r>
          </a:p>
          <a:p>
            <a:r>
              <a:t>Hva er kjernen i vår identitet? Hva er vårt som vi må bevare for ikke å miste oss selv?</a:t>
            </a:r>
          </a:p>
          <a:p>
            <a:r>
              <a:t>Hvordan forstå det som foregår og bevare egenverdi &amp; selvrespekt?</a:t>
            </a:r>
          </a:p>
          <a:p>
            <a:r>
              <a:t>→ ‹Europa har teknologi og vitenskap, men har gitt opp religion og sjel. Vi kan lære å bruke teknikker [materielle og organisatoriske] samtidig som vi bevarer vår sjel/religion› (et modell som også RU brukte)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noRot="1" noChangeAspect="1"/>
          </p:cNvSpPr>
          <p:nvPr>
            <p:ph type="sldImg"/>
          </p:nvPr>
        </p:nvSpPr>
        <p:spPr>
          <a:prstGeom prst="rect">
            <a:avLst/>
          </a:prstGeom>
        </p:spPr>
        <p:txBody>
          <a:bodyPr/>
          <a:lstStyle/>
          <a:p>
            <a:endParaRPr/>
          </a:p>
        </p:txBody>
      </p:sp>
      <p:sp>
        <p:nvSpPr>
          <p:cNvPr id="213" name="Shape 213"/>
          <p:cNvSpPr>
            <a:spLocks noGrp="1"/>
          </p:cNvSpPr>
          <p:nvPr>
            <p:ph type="body" sz="quarter" idx="1"/>
          </p:nvPr>
        </p:nvSpPr>
        <p:spPr>
          <a:prstGeom prst="rect">
            <a:avLst/>
          </a:prstGeom>
        </p:spPr>
        <p:txBody>
          <a:bodyPr/>
          <a:lstStyle/>
          <a:p>
            <a:r>
              <a:t>«islamske modernister» (al-Afghānī, Muḥammad ʿAbduh, Rashīd Riḍā og likesinnede) prøvde å finne svar på den moderne tids utfordringer ikke ved simpelthen å «oversette» og overta europeiske løsninger så langt det overhodet lot seg gjøre, men ved å besinne seg på det de oppfattet som kjernen av sin egen identitet (islam), og rense den fra alt som senere hadde grodd over og tildekket den:</a:t>
            </a:r>
          </a:p>
          <a:p>
            <a:endParaRPr/>
          </a:p>
          <a:p>
            <a:pPr>
              <a:defRPr sz="2000"/>
            </a:pPr>
            <a:r>
              <a:t>mot </a:t>
            </a:r>
            <a:r>
              <a:rPr i="1"/>
              <a:t>taqlīd</a:t>
            </a:r>
            <a:r>
              <a:t> (blind å følge forfedrenes løsninger)</a:t>
            </a:r>
          </a:p>
          <a:p>
            <a:pPr>
              <a:defRPr sz="2000"/>
            </a:pPr>
            <a:r>
              <a:t>mot folkelig overtro</a:t>
            </a:r>
          </a:p>
          <a:p>
            <a:pPr>
              <a:defRPr sz="2000"/>
            </a:pPr>
            <a:r>
              <a:t>mot blind etteraping av europeerne</a:t>
            </a:r>
          </a:p>
          <a:p>
            <a:pPr>
              <a:defRPr sz="2000"/>
            </a:pPr>
            <a:r>
              <a:t>: bruk fornuft! og klare bevis fra det Gud har satt (tilgj. gjn. vitenskap og religion [</a:t>
            </a:r>
            <a:r>
              <a:rPr i="1"/>
              <a:t>ijtihād</a:t>
            </a:r>
            <a:r>
              <a:t>!])</a:t>
            </a:r>
          </a:p>
          <a:p>
            <a:endParaRPr/>
          </a:p>
          <a:p>
            <a:pPr>
              <a:defRPr b="1"/>
            </a:pPr>
            <a:r>
              <a:t>: mennesket må stå på ‹to bein› : fornuft, og moral. Vitenskap og religion. Ikke glem det ene for det andre!</a:t>
            </a:r>
            <a:r>
              <a:rPr b="0"/>
              <a:t> (det er på moral, på verdisiden, at mange synes at europeerne skorter)</a:t>
            </a:r>
          </a:p>
          <a:p>
            <a:pPr>
              <a:defRPr b="1"/>
            </a:pPr>
            <a:endParaRPr b="0"/>
          </a:p>
          <a:p>
            <a:pPr>
              <a:defRPr b="1"/>
            </a:pPr>
            <a:r>
              <a:rPr b="0"/>
              <a:t>Samtidig: @ sitat tilskrevet Muḥammad ʿAbduh: “In France I saw Islam but no Muslims; in Egypt I see Muslims but no Islam”</a:t>
            </a:r>
          </a:p>
          <a:p>
            <a:pPr>
              <a:defRPr b="1"/>
            </a:pPr>
            <a:r>
              <a:rPr b="0"/>
              <a:t>dvs.: ‹vi muslimer har gitt opp/glemt våre kjerneverdier; vesten er på en måte blitt bedre å følge dem› (noe som er en anmodning om at muslimene bør besinne seg på nettopp disse kjerneverdiene)</a:t>
            </a:r>
          </a:p>
          <a:p>
            <a:pPr algn="r">
              <a:defRPr sz="2000" b="1"/>
            </a:pPr>
            <a:r>
              <a:rPr b="0"/>
              <a:t>NB: “There is no evidence that Muḥammad ʿAbduh ever made this statement; […] the fact that it is popularly cited from him shows an interest on the part of the modernist Muslim proponents of this idea to legitimate it by attributing it to </a:t>
            </a:r>
            <a:r>
              <a:rPr b="0" i="1"/>
              <a:t>the</a:t>
            </a:r>
            <a:r>
              <a:rPr b="0"/>
              <a:t> foundational Arab figure of modernist Islam.”</a:t>
            </a:r>
          </a:p>
          <a:p>
            <a:pPr algn="r">
              <a:defRPr sz="2000" b="1"/>
            </a:pPr>
            <a:r>
              <a:rPr b="0"/>
              <a:t>(Shahab Ahmed, </a:t>
            </a:r>
            <a:r>
              <a:rPr b="0" i="1"/>
              <a:t>What is Islam?</a:t>
            </a:r>
            <a:r>
              <a:rPr b="0"/>
              <a:t> Princeton 2016, p. 174 n. 141)</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r>
              <a:t>Islamsk «modernisme»? el. «reform»? el. «salafisme»?</a:t>
            </a:r>
          </a:p>
          <a:p>
            <a:endParaRPr/>
          </a:p>
          <a:p>
            <a:r>
              <a:t>Forsøk å få muslimene å besinne seg på det som islam egentlig og opprinnelig står for</a:t>
            </a:r>
          </a:p>
          <a:p>
            <a:r>
              <a:t>for å styrke muslimenes selvstendighet mot vestlig imperialisme.</a:t>
            </a:r>
          </a:p>
          <a:p>
            <a:endParaRPr/>
          </a:p>
          <a:p>
            <a:r>
              <a:t>Stor innflytelse gjennom tidsskrifter (spes. </a:t>
            </a:r>
            <a:r>
              <a:rPr i="1"/>
              <a:t>al-Manār</a:t>
            </a:r>
            <a:r>
              <a:t>, 1898-1935, ed. R. Riḍā)</a:t>
            </a:r>
          </a:p>
          <a:p>
            <a:endParaRPr/>
          </a:p>
          <a:p>
            <a:r>
              <a:t>Mange forskjellige retninger, inkl. mer intellektuelle (både mer ‹åpne› [M. ʿAbduh] og mer ‹lukkede› [</a:t>
            </a:r>
            <a:r>
              <a:rPr i="1"/>
              <a:t>salafiyya</a:t>
            </a:r>
            <a:r>
              <a:t> etter R. Riḍā, spes. i Ḥijāz, der de flyter sammen med Wahhābiyya]</a:t>
            </a:r>
          </a:p>
          <a:p>
            <a:r>
              <a:t>og mer politiske (kalifatsbevegelsen i India; pan-islamisme) [see next]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noRot="1" noChangeAspect="1"/>
          </p:cNvSpPr>
          <p:nvPr>
            <p:ph type="sldImg"/>
          </p:nvPr>
        </p:nvSpPr>
        <p:spPr>
          <a:prstGeom prst="rect">
            <a:avLst/>
          </a:prstGeom>
        </p:spPr>
        <p:txBody>
          <a:bodyPr/>
          <a:lstStyle/>
          <a:p>
            <a:endParaRPr/>
          </a:p>
        </p:txBody>
      </p:sp>
      <p:sp>
        <p:nvSpPr>
          <p:cNvPr id="232" name="Shape 232"/>
          <p:cNvSpPr>
            <a:spLocks noGrp="1"/>
          </p:cNvSpPr>
          <p:nvPr>
            <p:ph type="body" sz="quarter" idx="1"/>
          </p:nvPr>
        </p:nvSpPr>
        <p:spPr>
          <a:prstGeom prst="rect">
            <a:avLst/>
          </a:prstGeom>
        </p:spPr>
        <p:txBody>
          <a:bodyPr/>
          <a:lstStyle/>
          <a:p>
            <a:r>
              <a:t>«Pan-islamisme»: fra idé / ‹forenende› ideologi til politisk prosjekt:</a:t>
            </a:r>
          </a:p>
          <a:p>
            <a:endParaRPr/>
          </a:p>
          <a:p>
            <a:pPr marL="349250" indent="-349250">
              <a:buSzPct val="100000"/>
              <a:buChar char="-"/>
            </a:pPr>
            <a:r>
              <a:t>reform av utdanningen: islam &amp; vitenskap</a:t>
            </a:r>
          </a:p>
          <a:p>
            <a:pPr marL="349250" indent="-349250">
              <a:buSzPct val="100000"/>
              <a:buChar char="-"/>
            </a:pPr>
            <a:r>
              <a:t>sterk hersker og stat (ny kalifat!)</a:t>
            </a:r>
          </a:p>
          <a:p>
            <a:pPr marL="349250" indent="-349250">
              <a:buSzPct val="100000"/>
              <a:buChar char="-"/>
            </a:pPr>
            <a:r>
              <a:t>modern teknologi</a:t>
            </a:r>
          </a:p>
          <a:p>
            <a:pPr marL="349250" indent="-349250">
              <a:buSzPct val="100000"/>
              <a:buChar char="-"/>
            </a:pPr>
            <a:r>
              <a:t>moderne kommunikasjonsmidler (presse)</a:t>
            </a:r>
          </a:p>
          <a:p>
            <a:pPr marL="349250" indent="-349250">
              <a:buSzPct val="100000"/>
              <a:buChar char="-"/>
            </a:pPr>
            <a:r>
              <a:t>{moderne organisasjonsformer} ([halv-]hemmelige / undergrundsorganisasjoner [en av al-Afghānīs tilhengere myrdet Shāh Nāṣir al-Dīn i 1896])</a:t>
            </a:r>
          </a:p>
          <a:p>
            <a:endParaRPr/>
          </a:p>
          <a:p>
            <a:r>
              <a:t>: aktivisme tilpasset den moderne tiden!</a:t>
            </a:r>
          </a:p>
          <a:p>
            <a:endParaRPr/>
          </a:p>
          <a:p>
            <a:r>
              <a:t>Mot slutten av al-Afghānīs liv prøvde osmansk sulṭān ʿAbd ül-Ḥamīd Ⅱ å vinne ham over til å fremme pan-Islamisme som ideologi for å styrke OR.</a:t>
            </a:r>
          </a:p>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prstGeom prst="rect">
            <a:avLst/>
          </a:prstGeom>
        </p:spPr>
        <p:txBody>
          <a:bodyPr/>
          <a:lstStyle/>
          <a:p>
            <a:endParaRPr/>
          </a:p>
        </p:txBody>
      </p:sp>
      <p:sp>
        <p:nvSpPr>
          <p:cNvPr id="237" name="Shape 237"/>
          <p:cNvSpPr>
            <a:spLocks noGrp="1"/>
          </p:cNvSpPr>
          <p:nvPr>
            <p:ph type="body" sz="quarter" idx="1"/>
          </p:nvPr>
        </p:nvSpPr>
        <p:spPr>
          <a:prstGeom prst="rect">
            <a:avLst/>
          </a:prstGeom>
        </p:spPr>
        <p:txBody>
          <a:bodyPr/>
          <a:lstStyle/>
          <a:p>
            <a:pPr>
              <a:defRPr i="1"/>
            </a:pPr>
            <a:r>
              <a:t>al-Manār</a:t>
            </a:r>
            <a:r>
              <a:rPr i="0"/>
              <a:t> blir lest fra Marokko til Indonesia: stor innflytelse på utforming av idéer, selv etter at det ḥamīdiske </a:t>
            </a:r>
            <a:r>
              <a:t>politiske</a:t>
            </a:r>
            <a:r>
              <a:rPr i="0"/>
              <a:t> prosjekt «pan-islamisme» har feilet.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t>2 andre typer reaksjoner på ‹koloniserende modernisering›:</a:t>
            </a:r>
          </a:p>
          <a:p>
            <a:pPr marL="527755" indent="-527755">
              <a:buSzPct val="100000"/>
              <a:buAutoNum type="alphaLcParenBoth"/>
            </a:pPr>
            <a:r>
              <a:t>statlig ‹ortodoksi› [eks.: ʿAbd ül-Ḥamīd Ⅱ]</a:t>
            </a:r>
          </a:p>
          <a:p>
            <a:pPr marL="527755" indent="-527755">
              <a:buSzPct val="100000"/>
              <a:buAutoNum type="alphaLcParenBoth"/>
            </a:pPr>
            <a:r>
              <a:t>konservative krefter i samfunnet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p>
            <a:r>
              <a:t>I OR: etter at </a:t>
            </a:r>
            <a:r>
              <a:rPr i="1"/>
              <a:t>osmānlılıḳ</a:t>
            </a:r>
            <a:r>
              <a:t> (med likestilling av alle uansett rel.) var mislykket :</a:t>
            </a:r>
          </a:p>
          <a:p>
            <a:r>
              <a:t>ʿAbd ül-Ḥamīd Ⅱ fremmet «islamsk/osmansk» ID: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noRot="1" noChangeAspect="1"/>
          </p:cNvSpPr>
          <p:nvPr>
            <p:ph type="sldImg"/>
          </p:nvPr>
        </p:nvSpPr>
        <p:spPr>
          <a:prstGeom prst="rect">
            <a:avLst/>
          </a:prstGeom>
        </p:spPr>
        <p:txBody>
          <a:bodyPr/>
          <a:lstStyle/>
          <a:p>
            <a:endParaRPr/>
          </a:p>
        </p:txBody>
      </p:sp>
      <p:sp>
        <p:nvSpPr>
          <p:cNvPr id="256" name="Shape 256"/>
          <p:cNvSpPr>
            <a:spLocks noGrp="1"/>
          </p:cNvSpPr>
          <p:nvPr>
            <p:ph type="body" sz="quarter" idx="1"/>
          </p:nvPr>
        </p:nvSpPr>
        <p:spPr>
          <a:prstGeom prst="rect">
            <a:avLst/>
          </a:prstGeom>
        </p:spPr>
        <p:txBody>
          <a:bodyPr/>
          <a:lstStyle/>
          <a:p>
            <a:r>
              <a:t>   * </a:t>
            </a:r>
            <a:r>
              <a:rPr u="sng"/>
              <a:t>Intellektuell basis</a:t>
            </a:r>
            <a:r>
              <a:t>: «islam» = ‹sjel›/hjerte av «Østens» ID/sivilisasjon («Øst {sjel} vs Vest {vitenskap/teknikk}») → Islam ikke lenger bare en religion, men en sivilisasjon {også anerkjent av kristne i -</a:t>
            </a:r>
            <a:r>
              <a:rPr i="1"/>
              <a:t>Nahḍa</a:t>
            </a:r>
            <a:r>
              <a:t>, og av arabiske nasjonalister}</a:t>
            </a:r>
          </a:p>
          <a:p>
            <a:r>
              <a: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noRot="1" noChangeAspect="1"/>
          </p:cNvSpPr>
          <p:nvPr>
            <p:ph type="sldImg"/>
          </p:nvPr>
        </p:nvSpPr>
        <p:spPr>
          <a:prstGeom prst="rect">
            <a:avLst/>
          </a:prstGeom>
        </p:spPr>
        <p:txBody>
          <a:bodyPr/>
          <a:lstStyle/>
          <a:p>
            <a:endParaRPr/>
          </a:p>
        </p:txBody>
      </p:sp>
      <p:sp>
        <p:nvSpPr>
          <p:cNvPr id="260" name="Shape 260"/>
          <p:cNvSpPr>
            <a:spLocks noGrp="1"/>
          </p:cNvSpPr>
          <p:nvPr>
            <p:ph type="body" sz="quarter" idx="1"/>
          </p:nvPr>
        </p:nvSpPr>
        <p:spPr>
          <a:prstGeom prst="rect">
            <a:avLst/>
          </a:prstGeom>
        </p:spPr>
        <p:txBody>
          <a:bodyPr/>
          <a:lstStyle/>
          <a:p>
            <a:r>
              <a:t> * </a:t>
            </a:r>
            <a:r>
              <a:rPr u="sng"/>
              <a:t>Demografisk basis</a:t>
            </a:r>
            <a:r>
              <a:t>: tap av ikke-muslimsk befolkning på Balkan og innvandring av 2 mio muslimer fra Balkan/Kaukasus/Krım (som opplever at sin rel. ID blir viktigere enn sin lingvistiske ID)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t>eksempler:</a:t>
            </a:r>
          </a:p>
          <a:p>
            <a:pPr marL="349250" indent="-349250">
              <a:buSzPct val="100000"/>
              <a:buChar char="•"/>
            </a:pPr>
            <a:r>
              <a:t>-Nahḍa</a:t>
            </a:r>
          </a:p>
          <a:p>
            <a:pPr marL="349250" indent="-349250">
              <a:buSzPct val="100000"/>
              <a:buChar char="•"/>
            </a:pPr>
            <a:r>
              <a:t>islamsk modernisme</a:t>
            </a:r>
          </a:p>
          <a:p>
            <a:pPr marL="349250" indent="-349250">
              <a:buSzPct val="100000"/>
              <a:buChar char="•"/>
            </a:pPr>
            <a:r>
              <a:t>‘ortodoksi’ i statlig régi</a:t>
            </a:r>
          </a:p>
          <a:p>
            <a:pPr marL="349250" indent="-349250">
              <a:buSzPct val="100000"/>
              <a:buChar char="•"/>
            </a:pPr>
            <a:r>
              <a:t>konservative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p>
            <a:pPr marL="349250" indent="-349250">
              <a:buSzPct val="100000"/>
              <a:buChar char="-"/>
            </a:pPr>
            <a:r>
              <a:t>Kalifat gjenopplivet: for å mobilisere støtte eksternt (India! finansiering av Ḥijāz-banen! </a:t>
            </a:r>
            <a:r>
              <a:rPr sz="1900"/>
              <a:t>[som skulle øke OR kontroll på Arab. Halvøy, men ble finansiert av muslimer verden rundt som pilgrimsbane!]), </a:t>
            </a:r>
            <a:r>
              <a:t>og som rolle internt (legitimerer OR også i arabiske deler mot voksende ar. nasjonalfølelse)</a:t>
            </a:r>
          </a:p>
          <a:p>
            <a:pPr marL="349250" indent="-349250">
              <a:buSzPct val="100000"/>
              <a:buChar char="-"/>
            </a:pPr>
            <a:r>
              <a:t>+ staten mer aktivt på rel. felt:</a:t>
            </a:r>
          </a:p>
          <a:p>
            <a:pPr marL="920750" lvl="1" indent="-349250">
              <a:buSzPct val="100000"/>
              <a:buChar char="-"/>
            </a:pPr>
            <a:r>
              <a:t>knytter islamske institusjoner tettere til statlig oppsyn (moskeer, utdanning, rettsvesen)</a:t>
            </a:r>
          </a:p>
          <a:p>
            <a:pPr marL="920750" lvl="1" indent="-349250">
              <a:buSzPct val="100000"/>
              <a:buChar char="-"/>
            </a:pPr>
            <a:r>
              <a:t>ansetter muslimske lærde i mange deler av administrasjonen (også ‹utradisjonelle› som militær, landbruk, veibygging…)</a:t>
            </a:r>
          </a:p>
          <a:p>
            <a:pPr marL="920750" lvl="1" indent="-349250">
              <a:buSzPct val="100000"/>
              <a:buChar char="-"/>
            </a:pPr>
            <a:r>
              <a:t>støtter publisering av Q (monopol!) og sunnī-‹ortodokse› tekster; mål: kontroll over kanon</a:t>
            </a:r>
          </a:p>
          <a:p>
            <a:pPr marL="920750" lvl="1" indent="-349250">
              <a:buSzPct val="100000"/>
              <a:buChar char="-"/>
            </a:pPr>
            <a:r>
              <a:t>prøver å ‹misjonere› bl. ‹uortodokse› muslimer (shīʿa i IQ, ʿAlawiyya i SY, Alevi i Anatolia…) og omvende dem til sunni-islam</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noRot="1" noChangeAspect="1"/>
          </p:cNvSpPr>
          <p:nvPr>
            <p:ph type="sldImg"/>
          </p:nvPr>
        </p:nvSpPr>
        <p:spPr>
          <a:prstGeom prst="rect">
            <a:avLst/>
          </a:prstGeom>
        </p:spPr>
        <p:txBody>
          <a:bodyPr/>
          <a:lstStyle/>
          <a:p>
            <a:endParaRPr/>
          </a:p>
        </p:txBody>
      </p:sp>
      <p:sp>
        <p:nvSpPr>
          <p:cNvPr id="269" name="Shape 269"/>
          <p:cNvSpPr>
            <a:spLocks noGrp="1"/>
          </p:cNvSpPr>
          <p:nvPr>
            <p:ph type="body" sz="quarter" idx="1"/>
          </p:nvPr>
        </p:nvSpPr>
        <p:spPr>
          <a:prstGeom prst="rect">
            <a:avLst/>
          </a:prstGeom>
        </p:spPr>
        <p:txBody>
          <a:bodyPr/>
          <a:lstStyle/>
          <a:p>
            <a:r>
              <a:t>Osmansk Korantrykk 1321: 1903</a:t>
            </a:r>
          </a:p>
          <a:p>
            <a:endParaRPr/>
          </a:p>
          <a:p>
            <a:r>
              <a:t>[staten har monopol på Korantrykk : symbol for statens bekymring over faren som ligger i boktrykk — og forsøk å hevde </a:t>
            </a:r>
            <a:r>
              <a:rPr u="sng"/>
              <a:t>statlig kontroll over hva som er ‹ortodoks›</a:t>
            </a:r>
            <a:r>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noRot="1" noChangeAspect="1"/>
          </p:cNvSpPr>
          <p:nvPr>
            <p:ph type="sldImg"/>
          </p:nvPr>
        </p:nvSpPr>
        <p:spPr>
          <a:prstGeom prst="rect">
            <a:avLst/>
          </a:prstGeom>
        </p:spPr>
        <p:txBody>
          <a:bodyPr/>
          <a:lstStyle/>
          <a:p>
            <a:endParaRPr/>
          </a:p>
        </p:txBody>
      </p:sp>
      <p:sp>
        <p:nvSpPr>
          <p:cNvPr id="274" name="Shape 274"/>
          <p:cNvSpPr>
            <a:spLocks noGrp="1"/>
          </p:cNvSpPr>
          <p:nvPr>
            <p:ph type="body" sz="quarter" idx="1"/>
          </p:nvPr>
        </p:nvSpPr>
        <p:spPr>
          <a:prstGeom prst="rect">
            <a:avLst/>
          </a:prstGeom>
        </p:spPr>
        <p:txBody>
          <a:bodyPr/>
          <a:lstStyle/>
          <a:p>
            <a:pPr marL="349250" indent="-349250">
              <a:buSzPct val="100000"/>
              <a:buChar char="-"/>
            </a:pPr>
            <a:r>
              <a:t> → mao: tiltak som øker statens tilstedeværelse i, innflytelse på, og kontroll over det religiøse ‹felt›. Dermed blir det religiøse feltet også utsatt for sterkere påvirkning av det ‹moderne› statlige rammeverk (lover og institusjoner) → det religiøse feltet endrer seg, blir mer ‹modern›</a:t>
            </a:r>
          </a:p>
          <a:p>
            <a:pPr marL="349250" indent="-349250">
              <a:buSzPct val="100000"/>
              <a:buChar char="-"/>
            </a:pPr>
            <a:r>
              <a:t>«Islam» som ideologi («det eneste bånd som knytter sammen arabere, tyrkere, kurdere, osv.» [</a:t>
            </a:r>
            <a:r>
              <a:rPr sz="1700"/>
              <a:t>cf.</a:t>
            </a:r>
            <a:r>
              <a:t> </a:t>
            </a:r>
            <a:r>
              <a:rPr sz="1700"/>
              <a:t>اتحاد محمدي جمعيتي, “Muhammadan Union”, et konservativt forbund som agerte mot ung-tyrkerne; G 155-7</a:t>
            </a:r>
            <a:r>
              <a:t>] — altså en politisk tankegang som svarer til en moderne politisk utfordring: enhet av territorium og verdisystem i den moderne nasjonalstaten</a:t>
            </a:r>
          </a:p>
          <a:p>
            <a:pPr marL="349250" indent="-349250">
              <a:buSzPct val="100000"/>
              <a:buChar char="-"/>
            </a:pPr>
            <a:r>
              <a:t>«Islam» som sentralt element i ID-konstruksjon for mange: ‹Vi er alle muslimer› — …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pPr marL="190500" indent="-190500">
              <a:buSzPct val="100000"/>
              <a:buChar char="*"/>
            </a:pPr>
            <a:r>
              <a:rPr sz="1200"/>
              <a:t>«Islam» som sentral element i ID-konstruksjon for mange: ‹Vi er alle muslimer› </a:t>
            </a:r>
            <a:r>
              <a:t>— i en kontekst der den moderne nasjonalstat har fått større betydning i den enkeltes liv (gjennom byråkratisert og ‹rasjonalisert› ‹kolonisering av livsverden› / skattevesen / verneplikt / arbeidsorganisasjon / utdanning / media… → staten får tettere grep om samfunnet; staten blir viktigere som samfunnsaktør → staten må tas med i regnestykket for samfunnsaktører som vil ha innflytelse</a:t>
            </a:r>
          </a:p>
          <a:p>
            <a:pPr marL="349250" indent="-349250">
              <a:buSzPct val="100000"/>
              <a:buChar char="*"/>
            </a:pPr>
            <a:r>
              <a:t>Denne konteksten preger måten islamsk ID blir forstått, konstruert: islam skal prege alle samfunnsområder og statlige institusjoner.</a:t>
            </a:r>
          </a:p>
          <a:p>
            <a:pPr marL="349250" indent="-349250">
              <a:buSzPct val="100000"/>
              <a:buChar char="*"/>
            </a:pPr>
            <a:r>
              <a:t>Også muslimer som vil bevare mer tradisjonelle forestillinger om islam (</a:t>
            </a:r>
            <a:r>
              <a:rPr i="1"/>
              <a:t>madhāhib</a:t>
            </a:r>
            <a:r>
              <a:t>), blir påvirket av denne konteksten og begynner å ta i bruk ‹moderne› media (presse), organisasjonsformer (eg. registrerte forbund med byråkratiske regler; politiske partier), utdanningsinstitusjoner (formaliserte skoler, fra Azhar til </a:t>
            </a:r>
            <a:r>
              <a:rPr i="1"/>
              <a:t>khalwa niẓāmiyya</a:t>
            </a:r>
            <a:r>
              <a:t> {modernisert koranskole}), og ikke minst: diskursive elementer (G 156: ‹framskritt›, ‹Øst mot Vest›) orientert mot ‹stat›, ‹nasjon›, og ‹folket› som adressat for pol. budskap</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noRot="1" noChangeAspect="1"/>
          </p:cNvSpPr>
          <p:nvPr>
            <p:ph type="sldImg"/>
          </p:nvPr>
        </p:nvSpPr>
        <p:spPr>
          <a:prstGeom prst="rect">
            <a:avLst/>
          </a:prstGeom>
        </p:spPr>
        <p:txBody>
          <a:bodyPr/>
          <a:lstStyle/>
          <a:p>
            <a:endParaRPr/>
          </a:p>
        </p:txBody>
      </p:sp>
      <p:sp>
        <p:nvSpPr>
          <p:cNvPr id="283" name="Shape 283"/>
          <p:cNvSpPr>
            <a:spLocks noGrp="1"/>
          </p:cNvSpPr>
          <p:nvPr>
            <p:ph type="body" sz="quarter" idx="1"/>
          </p:nvPr>
        </p:nvSpPr>
        <p:spPr>
          <a:prstGeom prst="rect">
            <a:avLst/>
          </a:prstGeom>
        </p:spPr>
        <p:txBody>
          <a:bodyPr/>
          <a:lstStyle/>
          <a:p>
            <a:r>
              <a:t>Mao. : både sekulær orienterte og mer islamsk orienterte intellektuelle</a:t>
            </a:r>
          </a:p>
          <a:p>
            <a:r>
              <a:t>er påvirket av konteksten de lever, tenker og skriver i: den moderne staten</a:t>
            </a:r>
          </a:p>
          <a:p>
            <a:r>
              <a:t>og må forholde seg til den om de vil ha innflytelse.</a:t>
            </a:r>
          </a:p>
          <a:p>
            <a:endParaRPr/>
          </a:p>
          <a:p>
            <a:r>
              <a:t>Derfor kan vi anse både -Nahḍa og isl. modernisme (eller i realiteten: et stort spekter av intellektuelle bevegelser) som </a:t>
            </a:r>
            <a:r>
              <a:rPr i="1"/>
              <a:t>moderne</a:t>
            </a:r>
            <a:r>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prstGeom prst="rect">
            <a:avLst/>
          </a:prstGeom>
        </p:spPr>
        <p:txBody>
          <a:bodyPr/>
          <a:lstStyle/>
          <a:p>
            <a:endParaRPr/>
          </a:p>
        </p:txBody>
      </p:sp>
      <p:sp>
        <p:nvSpPr>
          <p:cNvPr id="288" name="Shape 288"/>
          <p:cNvSpPr>
            <a:spLocks noGrp="1"/>
          </p:cNvSpPr>
          <p:nvPr>
            <p:ph type="body" sz="quarter" idx="1"/>
          </p:nvPr>
        </p:nvSpPr>
        <p:spPr>
          <a:prstGeom prst="rect">
            <a:avLst/>
          </a:prstGeom>
        </p:spPr>
        <p:txBody>
          <a:bodyPr/>
          <a:lstStyle/>
          <a:p>
            <a:r>
              <a:t>[hvordan definerte vi «moderne»? </a:t>
            </a:r>
          </a:p>
          <a:p>
            <a:r>
              <a:t>… alle — </a:t>
            </a:r>
            <a:r>
              <a:rPr i="1"/>
              <a:t>al-Nahḍa-</a:t>
            </a:r>
            <a:r>
              <a:t>forfattere, muslimske reformaktivister, osmanske religionsbyråkrater, til og med «tradisjons»-forfektere som i Muhammadan Union—er moderne: </a:t>
            </a:r>
            <a:r>
              <a:rPr i="1"/>
              <a:t>både</a:t>
            </a:r>
            <a:r>
              <a:t> mht. til de strukturelle rammene alle må tilpasse seg til</a:t>
            </a:r>
          </a:p>
          <a:p>
            <a:pPr>
              <a:defRPr i="1"/>
            </a:pPr>
            <a:r>
              <a:t>og</a:t>
            </a:r>
            <a:r>
              <a:rPr i="0"/>
              <a:t> mht. noen viktige idéer</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noRot="1" noChangeAspect="1"/>
          </p:cNvSpPr>
          <p:nvPr>
            <p:ph type="sldImg"/>
          </p:nvPr>
        </p:nvSpPr>
        <p:spPr>
          <a:prstGeom prst="rect">
            <a:avLst/>
          </a:prstGeom>
        </p:spPr>
        <p:txBody>
          <a:bodyPr/>
          <a:lstStyle/>
          <a:p>
            <a:endParaRPr/>
          </a:p>
        </p:txBody>
      </p:sp>
      <p:sp>
        <p:nvSpPr>
          <p:cNvPr id="293" name="Shape 293"/>
          <p:cNvSpPr>
            <a:spLocks noGrp="1"/>
          </p:cNvSpPr>
          <p:nvPr>
            <p:ph type="body" sz="quarter" idx="1"/>
          </p:nvPr>
        </p:nvSpPr>
        <p:spPr>
          <a:prstGeom prst="rect">
            <a:avLst/>
          </a:prstGeom>
        </p:spPr>
        <p:txBody>
          <a:bodyPr/>
          <a:lstStyle/>
          <a:p>
            <a:r>
              <a:t>(fra FL 4) Eksempel: Hva er ‹modern› ved al-Afghānī, ʿAbduh, osv.?</a:t>
            </a:r>
          </a:p>
          <a:p>
            <a:pPr marL="349250" indent="-349250">
              <a:buSzPct val="100000"/>
              <a:buChar char="•"/>
            </a:pPr>
            <a:r>
              <a:t>både tankegods (forenkling, masser som adressat, individet, polit. ‹ideologi›,…) og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a:spLocks noGrp="1" noRot="1" noChangeAspect="1"/>
          </p:cNvSpPr>
          <p:nvPr>
            <p:ph type="sldImg"/>
          </p:nvPr>
        </p:nvSpPr>
        <p:spPr>
          <a:prstGeom prst="rect">
            <a:avLst/>
          </a:prstGeom>
        </p:spPr>
        <p:txBody>
          <a:bodyPr/>
          <a:lstStyle/>
          <a:p>
            <a:endParaRPr/>
          </a:p>
        </p:txBody>
      </p:sp>
      <p:sp>
        <p:nvSpPr>
          <p:cNvPr id="298" name="Shape 298"/>
          <p:cNvSpPr>
            <a:spLocks noGrp="1"/>
          </p:cNvSpPr>
          <p:nvPr>
            <p:ph type="body" sz="quarter" idx="1"/>
          </p:nvPr>
        </p:nvSpPr>
        <p:spPr>
          <a:prstGeom prst="rect">
            <a:avLst/>
          </a:prstGeom>
        </p:spPr>
        <p:txBody>
          <a:bodyPr/>
          <a:lstStyle/>
          <a:p>
            <a:pPr marL="349250" indent="-349250">
              <a:buSzPct val="100000"/>
              <a:buChar char="•"/>
            </a:pPr>
            <a:r>
              <a:t>…</a:t>
            </a:r>
          </a:p>
          <a:p>
            <a:pPr marL="349250" indent="-349250">
              <a:buSzPct val="100000"/>
              <a:buChar char="•"/>
            </a:pPr>
            <a:r>
              <a:t>strukturer</a:t>
            </a:r>
          </a:p>
          <a:p>
            <a:pPr marL="920750" lvl="1" indent="-349250">
              <a:buSzPct val="100000"/>
              <a:buChar char="•"/>
            </a:pPr>
            <a:r>
              <a:t>formaliserte forbund/partier;</a:t>
            </a:r>
          </a:p>
          <a:p>
            <a:pPr marL="920750" lvl="1" indent="-349250">
              <a:buSzPct val="100000"/>
              <a:buChar char="•"/>
            </a:pPr>
            <a:r>
              <a:t>forsøk å nå ut til «massene»:</a:t>
            </a:r>
          </a:p>
          <a:p>
            <a:pPr marL="1492250" lvl="2" indent="-349250">
              <a:buSzPct val="100000"/>
              <a:buChar char="•"/>
            </a:pPr>
            <a:r>
              <a:t>gjennom bruk av nye media (presse &amp; boktrykk) og konsekvensen dette har for hva som er «kanon»;</a:t>
            </a:r>
          </a:p>
          <a:p>
            <a:pPr marL="1492250" lvl="2" indent="-349250">
              <a:buSzPct val="100000"/>
              <a:buChar char="•"/>
            </a:pPr>
            <a:r>
              <a:t>gjn. satsing på utdanning (Azhar-reform; </a:t>
            </a:r>
            <a:r>
              <a:rPr i="1"/>
              <a:t>khalwa niẓāmiyya</a:t>
            </a:r>
            <a:r>
              <a:t>; …)</a:t>
            </a:r>
            <a:endParaRPr i="1"/>
          </a:p>
          <a:p>
            <a:pPr marL="920750" lvl="1" indent="-349250">
              <a:buSzPct val="100000"/>
              <a:buChar char="•"/>
            </a:pPr>
            <a:r>
              <a:t>for å oppnå politiske mål innenfor den nye, nasjonalstats-strukturerte verdensorden (inkl. panislamisme/kalifatsbevegelse, men for det meste innenfor eksisterende statlige rammer)</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prstGeom prst="rect">
            <a:avLst/>
          </a:prstGeom>
        </p:spPr>
        <p:txBody>
          <a:bodyPr/>
          <a:lstStyle/>
          <a:p>
            <a:endParaRPr/>
          </a:p>
        </p:txBody>
      </p:sp>
      <p:sp>
        <p:nvSpPr>
          <p:cNvPr id="302" name="Shape 302"/>
          <p:cNvSpPr>
            <a:spLocks noGrp="1"/>
          </p:cNvSpPr>
          <p:nvPr>
            <p:ph type="body" sz="quarter" idx="1"/>
          </p:nvPr>
        </p:nvSpPr>
        <p:spPr>
          <a:prstGeom prst="rect">
            <a:avLst/>
          </a:prstGeom>
        </p:spPr>
        <p:txBody>
          <a:bodyPr/>
          <a:lstStyle/>
          <a:p>
            <a:r>
              <a:t>Men mange synes jo at modern = sekulær.</a:t>
            </a:r>
          </a:p>
          <a:p>
            <a:endParaRPr/>
          </a:p>
          <a:p>
            <a:r>
              <a:t>I MØNA finnes sekulære strømninger (Nahḍa som eksempel)</a:t>
            </a:r>
          </a:p>
          <a:p>
            <a:r>
              <a:t>men de står mindre sterk i offentligheten enn i Europa.</a:t>
            </a:r>
          </a:p>
          <a:p>
            <a:r>
              <a:t>Hvorfor?</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r>
              <a:t>Hvorfor spiller religion en sterkere rolle i offentligheten i MØNA?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pPr>
              <a:defRPr sz="1500"/>
            </a:pPr>
            <a:r>
              <a:t>→ </a:t>
            </a:r>
            <a:r>
              <a:rPr i="1"/>
              <a:t>Nahḍa</a:t>
            </a:r>
            <a:r>
              <a:t>:</a:t>
            </a:r>
          </a:p>
          <a:p>
            <a:pPr marL="349250" indent="-349250">
              <a:buSzPct val="100000"/>
              <a:buChar char="•"/>
              <a:defRPr sz="1400"/>
            </a:pPr>
            <a:r>
              <a:t>«</a:t>
            </a:r>
            <a:r>
              <a:rPr b="1"/>
              <a:t>Oppstå</a:t>
            </a:r>
            <a:r>
              <a:t>» fra en nedgangsperiode; bevisst avgrensning fra det som rådet tidligere → førte til en ‹fornektelse› av reformarven fra 1700-t</a:t>
            </a:r>
          </a:p>
          <a:p>
            <a:pPr marL="349250" indent="-349250">
              <a:buSzPct val="100000"/>
              <a:buChar char="•"/>
              <a:defRPr sz="1400"/>
            </a:pPr>
            <a:r>
              <a:t>avskaffe det som hadde ført til «nedgangen» (</a:t>
            </a:r>
            <a:r>
              <a:rPr i="1"/>
              <a:t>inḥiṭāṭ</a:t>
            </a:r>
            <a:r>
              <a:t>)</a:t>
            </a:r>
          </a:p>
          <a:p>
            <a:pPr marL="349250" indent="-349250">
              <a:buSzPct val="100000"/>
              <a:buChar char="•"/>
              <a:defRPr sz="1400"/>
            </a:pPr>
            <a:r>
              <a:t>gjenoppdage det som er kjernen i ens egen kulturarv; rense det fra overflødige, uvesentlige elementer som hadde bidratt til nedgangen (språk!), forenkle tilgangen til denne kjernen for at flere skulle kunne forstå det</a:t>
            </a:r>
          </a:p>
          <a:p>
            <a:pPr marL="349250" indent="-349250">
              <a:buSzPct val="100000"/>
              <a:buChar char="•"/>
              <a:defRPr sz="1400"/>
            </a:pPr>
            <a:r>
              <a:t>lære av Europa alt det som er forenlig med ens egen religion</a:t>
            </a:r>
          </a:p>
          <a:p>
            <a:pPr marL="349250" indent="-349250">
              <a:buSzPct val="100000"/>
              <a:buChar char="•"/>
              <a:defRPr sz="1400"/>
            </a:pPr>
            <a:r>
              <a:t>en viss ‹sekularisering›: kristne arabere (fra Levanten) spiller en viktig rolle (samtidig som de anerkjenner islam som et kulturelt pregende element)</a:t>
            </a:r>
          </a:p>
          <a:p>
            <a:endParaRPr/>
          </a:p>
          <a:p>
            <a:r>
              <a:t>Lignende bevegelser blant tyrkerne («</a:t>
            </a:r>
            <a:r>
              <a:rPr i="1"/>
              <a:t>tanẓīmāt</a:t>
            </a:r>
            <a:r>
              <a:t>-litteratur»), perserne (تنوير الفكر)</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noRot="1" noChangeAspect="1"/>
          </p:cNvSpPr>
          <p:nvPr>
            <p:ph type="sldImg"/>
          </p:nvPr>
        </p:nvSpPr>
        <p:spPr>
          <a:prstGeom prst="rect">
            <a:avLst/>
          </a:prstGeom>
        </p:spPr>
        <p:txBody>
          <a:bodyPr/>
          <a:lstStyle/>
          <a:p>
            <a:endParaRPr/>
          </a:p>
        </p:txBody>
      </p:sp>
      <p:sp>
        <p:nvSpPr>
          <p:cNvPr id="311" name="Shape 311"/>
          <p:cNvSpPr>
            <a:spLocks noGrp="1"/>
          </p:cNvSpPr>
          <p:nvPr>
            <p:ph type="body" sz="quarter" idx="1"/>
          </p:nvPr>
        </p:nvSpPr>
        <p:spPr>
          <a:prstGeom prst="rect">
            <a:avLst/>
          </a:prstGeom>
        </p:spPr>
        <p:txBody>
          <a:bodyPr/>
          <a:lstStyle/>
          <a:p>
            <a:r>
              <a:t>Hvorfor spiller religion en sterkere rolle i offentligheten i MØNA?</a:t>
            </a:r>
          </a:p>
          <a:p>
            <a:endParaRPr/>
          </a:p>
          <a:p>
            <a:r>
              <a:t>→ forskjellig rolle for religionen i det offentlige liv:</a:t>
            </a:r>
          </a:p>
          <a:p>
            <a:r>
              <a:t>V-Europ. etter 1648: ‹cuius regio eius religio› : religion/rel. ID tett knyttet til statlig autoritet [til forskjell fra middelalderen med sin spenning mellom keiser og pave]. Nettopp pga. denne tette koblingen rel/stat krevde opplysningstiden en separasjon av rel. og stat → sekularisering; rel. blir ‹privat›</a:t>
            </a:r>
          </a:p>
          <a:p>
            <a:endParaRPr/>
          </a:p>
          <a:p>
            <a:r>
              <a:t>MØ-folk på 1800-t opplevde det som at rel. hadde blitt skjøvet bort. ‹Hva er det vi har som EU ikke har? : rel/sjel!›</a:t>
            </a:r>
          </a:p>
          <a:p>
            <a:r>
              <a:t>→ mange la spes. vekt på rel. som ID-kjerne → større betydning av rel. i det offentlige og statlige liv i MØ</a:t>
            </a:r>
          </a:p>
          <a:p>
            <a:endParaRPr/>
          </a:p>
          <a:p>
            <a:r>
              <a:t>➤ I historiografien ble begrepet “multiple modernities” utviklet for å ta hensyn til forskjellige ‹baner› (trajectories) til modernitet—dvs. for å slutte med en eurosentrisk tilnærming som anser Europa/Vesten som den eneste ‹riktige› modellen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hape 315"/>
          <p:cNvSpPr>
            <a:spLocks noGrp="1" noRot="1" noChangeAspect="1"/>
          </p:cNvSpPr>
          <p:nvPr>
            <p:ph type="sldImg"/>
          </p:nvPr>
        </p:nvSpPr>
        <p:spPr>
          <a:prstGeom prst="rect">
            <a:avLst/>
          </a:prstGeom>
        </p:spPr>
        <p:txBody>
          <a:bodyPr/>
          <a:lstStyle/>
          <a:p>
            <a:endParaRPr/>
          </a:p>
        </p:txBody>
      </p:sp>
      <p:sp>
        <p:nvSpPr>
          <p:cNvPr id="316" name="Shape 316"/>
          <p:cNvSpPr>
            <a:spLocks noGrp="1"/>
          </p:cNvSpPr>
          <p:nvPr>
            <p:ph type="body" sz="quarter" idx="1"/>
          </p:nvPr>
        </p:nvSpPr>
        <p:spPr>
          <a:prstGeom prst="rect">
            <a:avLst/>
          </a:prstGeom>
        </p:spPr>
        <p:txBody>
          <a:bodyPr/>
          <a:lstStyle/>
          <a:p>
            <a:r>
              <a:t>Husk: i den muslimske verden er ‹moderne› ikke </a:t>
            </a:r>
            <a:r>
              <a:rPr i="1"/>
              <a:t>bare</a:t>
            </a:r>
            <a:r>
              <a:t> et resultat av konfrontasjon med Europa.</a:t>
            </a:r>
          </a:p>
          <a:p>
            <a:r>
              <a:t>Forløpere på 1700-t!</a:t>
            </a:r>
          </a:p>
          <a:p>
            <a:r>
              <a:t>Uten de ville reaksjonene på koloniserende modernisering kanskje sett annerledes ut</a:t>
            </a:r>
            <a:r>
              <a:rPr sz="2000"/>
              <a:t> {men her begir vi oss ut i kontrafaktisk historie…}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p>
            <a:r>
              <a:t>Kort: blikk forut</a:t>
            </a:r>
          </a:p>
          <a:p>
            <a:r>
              <a:t>Arven etter al-Afghānī &amp; ʿAbduh munner etterhvert ut i 2 strømninger</a:t>
            </a:r>
          </a:p>
          <a:p>
            <a:pPr marL="349250" indent="-349250">
              <a:buSzPct val="100000"/>
              <a:buChar char="•"/>
            </a:pPr>
            <a:r>
              <a:t>“Islamic modernists” proper (hvis ideal er vitenskap og fornuft)</a:t>
            </a:r>
          </a:p>
          <a:p>
            <a:pPr marL="349250" indent="-349250">
              <a:buSzPct val="100000"/>
              <a:buChar char="•"/>
            </a:pPr>
            <a:r>
              <a:t>Salafisme (Rashīd Riḍā; salafister fra Kairo til Ḥijāz) som vektlegger mer og mer forbildet av «De rettferdige forfedre» السلف الصالح : Ideal (&amp; modell): det «originale» muslimske samfunnet under Profeten og hans nærmeste etterfølgere (</a:t>
            </a:r>
            <a:r>
              <a:rPr i="1"/>
              <a:t>ṣaḥābà — tābiʿūn – tābiʿū al-tābiʿīn</a:t>
            </a:r>
            <a:r>
              <a:t>)</a:t>
            </a:r>
          </a:p>
          <a:p>
            <a:endParaRPr/>
          </a:p>
          <a:p>
            <a:r>
              <a:t>Til tross for sin egen ideologi er begge retningene også nødt til å tilpasse seg de ‹moderne› rammebetingelsene som alle andre bevegelser som vil ha politisk innflytelse!</a:t>
            </a:r>
          </a:p>
          <a:p>
            <a:r>
              <a:t>E.g. nasjonalstat som aksjonsfelt; bruk av moderne massemedier; vender seg til ‹folket›; «Islam» som altomfattende ideologi; </a:t>
            </a:r>
            <a:r>
              <a:rPr i="1"/>
              <a:t>shūrà</a:t>
            </a:r>
            <a:r>
              <a:t> («rådgivning» interpretert som demokrati);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prstGeom prst="rect">
            <a:avLst/>
          </a:prstGeom>
        </p:spPr>
        <p:txBody>
          <a:bodyPr/>
          <a:lstStyle/>
          <a:p>
            <a:endParaRPr/>
          </a:p>
        </p:txBody>
      </p:sp>
      <p:sp>
        <p:nvSpPr>
          <p:cNvPr id="325" name="Shape 325"/>
          <p:cNvSpPr>
            <a:spLocks noGrp="1"/>
          </p:cNvSpPr>
          <p:nvPr>
            <p:ph type="body" sz="quarter" idx="1"/>
          </p:nvPr>
        </p:nvSpPr>
        <p:spPr>
          <a:prstGeom prst="rect">
            <a:avLst/>
          </a:prstGeom>
        </p:spPr>
        <p:txBody>
          <a:bodyPr/>
          <a:lstStyle/>
          <a:p>
            <a:r>
              <a:t>Religion: viktig, men ikke det eneste ID-element!</a:t>
            </a:r>
          </a:p>
          <a:p>
            <a:r>
              <a:t>[cf. FL 1: ID er kompleks, situasjonsavh.]</a:t>
            </a:r>
          </a:p>
          <a:p>
            <a:r>
              <a:t>:</a:t>
            </a:r>
          </a:p>
          <a:p>
            <a:r>
              <a:t>På 1800-t, kontekst: ‹nasjonalstat›:</a:t>
            </a:r>
          </a:p>
          <a:p>
            <a:r>
              <a:t>Framvekst av bevissthet over ens eget språk som viktig ID-element, i en kontekst der ‹nasjonalstatsmodellen› vinner fram (til forskjell fra riksmodellen): ikke lenger hersker/dynasti er statens enende faktor, men et ‹folk› med en felles identitet. OR sliter med å skaffe en slik ‹folke›-ID (akkurat som Habsburg-riket), i en tid der ‹språk› som grunnleggende for folkets ID er meget i vinden (cf. NO). → ‹Nasjonalisme› vokser fram, på Balkan som i de arabiske delene av OR.</a:t>
            </a:r>
          </a:p>
          <a:p>
            <a:endParaRPr/>
          </a:p>
          <a:p>
            <a:r>
              <a:t>Dermed får både religion og språk sentral betydning for ID-skaping i den nye, moderne tid.</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noRot="1" noChangeAspect="1"/>
          </p:cNvSpPr>
          <p:nvPr>
            <p:ph type="sldImg"/>
          </p:nvPr>
        </p:nvSpPr>
        <p:spPr>
          <a:prstGeom prst="rect">
            <a:avLst/>
          </a:prstGeom>
        </p:spPr>
        <p:txBody>
          <a:bodyPr/>
          <a:lstStyle/>
          <a:p>
            <a:endParaRPr/>
          </a:p>
        </p:txBody>
      </p:sp>
      <p:sp>
        <p:nvSpPr>
          <p:cNvPr id="330" name="Shape 330"/>
          <p:cNvSpPr>
            <a:spLocks noGrp="1"/>
          </p:cNvSpPr>
          <p:nvPr>
            <p:ph type="body" sz="quarter" idx="1"/>
          </p:nvPr>
        </p:nvSpPr>
        <p:spPr>
          <a:prstGeom prst="rect">
            <a:avLst/>
          </a:prstGeom>
        </p:spPr>
        <p:txBody>
          <a:bodyPr/>
          <a:lstStyle/>
          <a:p>
            <a:r>
              <a:t>Men: det var ikke bare </a:t>
            </a:r>
            <a:r>
              <a:rPr i="1"/>
              <a:t>identitets</a:t>
            </a:r>
            <a:r>
              <a:rPr sz="2100"/>
              <a:t>-spørsmål som opptok intellektuelle!</a:t>
            </a:r>
          </a:p>
          <a:p>
            <a:endParaRPr sz="2100"/>
          </a:p>
          <a:p>
            <a:r>
              <a:t>Til slutt : kort : grunnlovsbevegelsene (G kap. 10)</a:t>
            </a:r>
          </a:p>
          <a:p>
            <a:endParaRPr/>
          </a:p>
          <a:p>
            <a:r>
              <a:t>[får støtte fra både sekulære og religiøs orienterte krefter]</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a:spLocks noGrp="1" noRot="1" noChangeAspect="1"/>
          </p:cNvSpPr>
          <p:nvPr>
            <p:ph type="sldImg"/>
          </p:nvPr>
        </p:nvSpPr>
        <p:spPr>
          <a:prstGeom prst="rect">
            <a:avLst/>
          </a:prstGeom>
        </p:spPr>
        <p:txBody>
          <a:bodyPr/>
          <a:lstStyle/>
          <a:p>
            <a:endParaRPr/>
          </a:p>
        </p:txBody>
      </p:sp>
      <p:sp>
        <p:nvSpPr>
          <p:cNvPr id="335" name="Shape 335"/>
          <p:cNvSpPr>
            <a:spLocks noGrp="1"/>
          </p:cNvSpPr>
          <p:nvPr>
            <p:ph type="body" sz="quarter" idx="1"/>
          </p:nvPr>
        </p:nvSpPr>
        <p:spPr>
          <a:prstGeom prst="rect">
            <a:avLst/>
          </a:prstGeom>
        </p:spPr>
        <p:txBody>
          <a:bodyPr/>
          <a:lstStyle/>
          <a:p>
            <a:r>
              <a:t>Konstitusjonelle bevegelser: utløsende/bærende faktorer:</a:t>
            </a:r>
          </a:p>
          <a:p>
            <a:endParaRPr/>
          </a:p>
          <a:p>
            <a:pPr marL="349250" indent="-349250">
              <a:buSzPct val="100000"/>
              <a:buChar char="•"/>
            </a:pPr>
            <a:r>
              <a:t>interne:</a:t>
            </a:r>
          </a:p>
          <a:p>
            <a:pPr marL="920750" lvl="1" indent="-349250">
              <a:buSzPct val="100000"/>
              <a:buChar char="•"/>
            </a:pPr>
            <a:r>
              <a:t>nye sosiale klasser med modern utdanning krever politisk (såvel som økonomisk og sosial) deltagelse</a:t>
            </a:r>
          </a:p>
          <a:p>
            <a:pPr marL="920750" lvl="1" indent="-349250">
              <a:buSzPct val="100000"/>
              <a:buChar char="•"/>
            </a:pPr>
            <a:r>
              <a:t>herskernes forsøk å utvide autoritær kontroll skaper motreaksjoner</a:t>
            </a:r>
          </a:p>
          <a:p>
            <a:pPr marL="1492250" lvl="2" indent="-349250">
              <a:buSzPct val="100000"/>
              <a:buChar char="•"/>
            </a:pPr>
            <a:r>
              <a:t>spes. (men ikke bare) Persia: motstand mot konsesjonene (‹utsalg› av landet) (cf. 1906 grunnlov art. 22-26: all transfer av nasjonale ressurser, alle konsesjoner, lån staten tar opp, bygging av infrastruktur osv., må være godkjent av parlamentet [se tekst CS 80]!) </a:t>
            </a:r>
          </a:p>
          <a:p>
            <a:pPr marL="920750" lvl="1" indent="-349250">
              <a:buSzPct val="100000"/>
              <a:buChar char="•"/>
            </a:pPr>
            <a:r>
              <a:t>nye teknologier (presse, telegraf, jernbane): lettere og raskere kommunikasjon → offentlig sfære; andre konst. bevegelser blir forbilde (OR→PE)</a:t>
            </a:r>
          </a:p>
          <a:p>
            <a:pPr marL="349250" indent="-349250">
              <a:buSzPct val="100000"/>
              <a:buChar char="•"/>
            </a:pPr>
            <a:r>
              <a:t>eksterne:</a:t>
            </a:r>
          </a:p>
          <a:p>
            <a:pPr marL="920750" lvl="1" indent="-349250">
              <a:buSzPct val="100000"/>
              <a:buChar char="•"/>
            </a:pPr>
            <a:r>
              <a:t>verdensøkonomisk depresjon, silverpris forfaller → inflasjon, store lån, statsbankerott → innstramninger i budsjett og tjenester (mens lån betjenes til europ. banker) → folk opprørt</a:t>
            </a:r>
          </a:p>
          <a:p>
            <a:pPr marL="920750" lvl="1" indent="-349250">
              <a:buSzPct val="100000"/>
              <a:buChar char="•"/>
            </a:pPr>
            <a:r>
              <a:t>imperialistisk press (økon/finansiell, mil/pol/territorial) → ‹vi› taper, må gjøre noe</a:t>
            </a:r>
          </a:p>
          <a:p>
            <a:pPr marL="920750" lvl="1" indent="-349250">
              <a:buSzPct val="100000"/>
              <a:buChar char="•"/>
            </a:pPr>
            <a:r>
              <a:t>Japan 1904/5 mot Russland: forbilde for suksess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noRot="1" noChangeAspect="1"/>
          </p:cNvSpPr>
          <p:nvPr>
            <p:ph type="sldImg"/>
          </p:nvPr>
        </p:nvSpPr>
        <p:spPr>
          <a:prstGeom prst="rect">
            <a:avLst/>
          </a:prstGeom>
        </p:spPr>
        <p:txBody>
          <a:bodyPr/>
          <a:lstStyle/>
          <a:p>
            <a:endParaRPr/>
          </a:p>
        </p:txBody>
      </p:sp>
      <p:sp>
        <p:nvSpPr>
          <p:cNvPr id="340" name="Shape 340"/>
          <p:cNvSpPr>
            <a:spLocks noGrp="1"/>
          </p:cNvSpPr>
          <p:nvPr>
            <p:ph type="body" sz="quarter" idx="1"/>
          </p:nvPr>
        </p:nvSpPr>
        <p:spPr>
          <a:prstGeom prst="rect">
            <a:avLst/>
          </a:prstGeom>
        </p:spPr>
        <p:txBody>
          <a:bodyPr/>
          <a:lstStyle/>
          <a:p>
            <a:r>
              <a:t>Både sek. og isl. modernister støtter kampen om å etablere grunnlov, for å:</a:t>
            </a:r>
          </a:p>
          <a:p>
            <a:pPr marL="349250" indent="-349250">
              <a:buSzPct val="100000"/>
              <a:buChar char="•"/>
            </a:pPr>
            <a:r>
              <a:t>verne folkets interesser mot autokrater</a:t>
            </a:r>
          </a:p>
          <a:p>
            <a:pPr marL="349250" indent="-349250">
              <a:buSzPct val="100000"/>
              <a:buChar char="•"/>
            </a:pPr>
            <a:r>
              <a:t>verne landet mot ytre trusler [PE! konsesjoner!]</a:t>
            </a:r>
          </a:p>
          <a:p>
            <a:pPr marL="349250" indent="-349250">
              <a:buSzPct val="100000"/>
              <a:buChar char="•"/>
            </a:pPr>
            <a:r>
              <a:t>styrke statens legitimitet</a:t>
            </a:r>
          </a:p>
          <a:p>
            <a:pPr marL="349250" indent="-349250">
              <a:buSzPct val="100000"/>
              <a:buChar char="•"/>
            </a:pPr>
            <a:r>
              <a:t>styrke statlige institusjoner</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noRot="1" noChangeAspect="1"/>
          </p:cNvSpPr>
          <p:nvPr>
            <p:ph type="sldImg"/>
          </p:nvPr>
        </p:nvSpPr>
        <p:spPr>
          <a:prstGeom prst="rect">
            <a:avLst/>
          </a:prstGeom>
        </p:spPr>
        <p:txBody>
          <a:bodyPr/>
          <a:lstStyle/>
          <a:p>
            <a:endParaRPr/>
          </a:p>
        </p:txBody>
      </p:sp>
      <p:sp>
        <p:nvSpPr>
          <p:cNvPr id="345" name="Shape 345"/>
          <p:cNvSpPr>
            <a:spLocks noGrp="1"/>
          </p:cNvSpPr>
          <p:nvPr>
            <p:ph type="body" sz="quarter" idx="1"/>
          </p:nvPr>
        </p:nvSpPr>
        <p:spPr>
          <a:prstGeom prst="rect">
            <a:avLst/>
          </a:prstGeom>
        </p:spPr>
        <p:txBody>
          <a:bodyPr/>
          <a:lstStyle/>
          <a:p>
            <a:r>
              <a:rPr u="sng"/>
              <a:t>Grunnlov</a:t>
            </a:r>
            <a:r>
              <a:t>: stort sett </a:t>
            </a:r>
            <a:r>
              <a:rPr u="sng"/>
              <a:t>ikke</a:t>
            </a:r>
            <a:r>
              <a:t> grundig </a:t>
            </a:r>
            <a:r>
              <a:rPr u="sng"/>
              <a:t>gjennomført</a:t>
            </a:r>
            <a:r>
              <a:t> i praksis (TN: 1861, suspendert 3 år senere; OR: 1876, susp. 2 år senere, gjeninnført 1908 av Ung-tyrk. revolusjon som ender i diktatur 1913 (vi); PE 1906, susp. 2 år senere)</a:t>
            </a:r>
          </a:p>
          <a:p>
            <a:endParaRPr/>
          </a:p>
          <a:p>
            <a:r>
              <a:t>Hvorfor mislyktes konstitusjonalisme?</a:t>
            </a:r>
          </a:p>
          <a:p>
            <a:r>
              <a:t>Europeiske stormakter ønsket ikke sterke folkebevegelser (som kunne svekke deres økonomiske interesser), og støttet heller autoritære herskere mot parlamentarisme:</a:t>
            </a:r>
          </a:p>
          <a:p>
            <a:r>
              <a:t>• PE: 1907: RU-GB avtale om å dele PE i innflytelsessoner. 1911 RU mil. intervensjon</a:t>
            </a:r>
          </a:p>
          <a:p>
            <a:r>
              <a:t>• OR: 1913 mil. triumvirat tar makten («Tre paşas» fra اتحاد وترقى جمعيتى [Committe of Union and Progress {CUP}]): Ṭalʿat Pāşā [Storvesir {صدر اعظم} &amp; innenriksminister]; Enver Pāşā [krigsminister]; Cemāl Pāşā [marineminister]</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noRot="1" noChangeAspect="1"/>
          </p:cNvSpPr>
          <p:nvPr>
            <p:ph type="sldImg"/>
          </p:nvPr>
        </p:nvSpPr>
        <p:spPr>
          <a:prstGeom prst="rect">
            <a:avLst/>
          </a:prstGeom>
        </p:spPr>
        <p:txBody>
          <a:bodyPr/>
          <a:lstStyle/>
          <a:p>
            <a:endParaRPr/>
          </a:p>
        </p:txBody>
      </p:sp>
      <p:sp>
        <p:nvSpPr>
          <p:cNvPr id="350" name="Shape 350"/>
          <p:cNvSpPr>
            <a:spLocks noGrp="1"/>
          </p:cNvSpPr>
          <p:nvPr>
            <p:ph type="body" sz="quarter" idx="1"/>
          </p:nvPr>
        </p:nvSpPr>
        <p:spPr>
          <a:prstGeom prst="rect">
            <a:avLst/>
          </a:prstGeom>
        </p:spPr>
        <p:txBody>
          <a:bodyPr/>
          <a:lstStyle/>
          <a:p>
            <a:r>
              <a:t>Men selv om ikke gjennomført: betydningsfull likevel:</a:t>
            </a:r>
          </a:p>
          <a:p>
            <a:r>
              <a:t>bevegelser skaper offentlig debatt, håp, forventninger &amp; krav som føres videre og blir en del av det sosiokulturelle minne—både for ‹sekulære› og for mer ‹islamsk› orienterte sektorer.</a:t>
            </a:r>
          </a:p>
          <a:p>
            <a:r>
              <a:t>Arven etter konstitusjonelle bevegelser i politisk kultur:</a:t>
            </a:r>
          </a:p>
          <a:p>
            <a:pPr marL="920750" lvl="1" indent="-349250">
              <a:buSzPct val="100000"/>
              <a:buChar char="•"/>
            </a:pPr>
            <a:r>
              <a:rPr i="1"/>
              <a:t>kontroll</a:t>
            </a:r>
            <a:r>
              <a:t> av </a:t>
            </a:r>
            <a:r>
              <a:rPr i="1"/>
              <a:t>statlige institusjoner</a:t>
            </a:r>
            <a:r>
              <a:t> blir sentralt viktig</a:t>
            </a:r>
          </a:p>
          <a:p>
            <a:pPr marL="920750" lvl="1" indent="-349250">
              <a:buSzPct val="100000"/>
              <a:buChar char="•"/>
            </a:pPr>
            <a:r>
              <a:t>borgere, ikke undersatte: idé om individuell politisk deltagelse</a:t>
            </a:r>
          </a:p>
          <a:p>
            <a:pPr marL="920750" lvl="1" indent="-349250">
              <a:buSzPct val="100000"/>
              <a:buChar char="•"/>
            </a:pPr>
            <a:r>
              <a:t>masser som politisk faktor</a:t>
            </a:r>
          </a:p>
          <a:p>
            <a:pPr marL="920750" lvl="1" indent="-349250">
              <a:buSzPct val="100000"/>
              <a:buChar char="•"/>
            </a:pPr>
            <a:r>
              <a:t>pol. idéer (</a:t>
            </a:r>
            <a:r>
              <a:rPr i="1"/>
              <a:t>vaṭan</a:t>
            </a:r>
            <a:r>
              <a:t>!) blir viktigere for pol. legitimitet enn lojalitet mot en hersker / en dynasti</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a:spLocks noGrp="1" noRot="1" noChangeAspect="1"/>
          </p:cNvSpPr>
          <p:nvPr>
            <p:ph type="sldImg"/>
          </p:nvPr>
        </p:nvSpPr>
        <p:spPr>
          <a:prstGeom prst="rect">
            <a:avLst/>
          </a:prstGeom>
        </p:spPr>
        <p:txBody>
          <a:bodyPr/>
          <a:lstStyle/>
          <a:p>
            <a:endParaRPr/>
          </a:p>
        </p:txBody>
      </p:sp>
      <p:sp>
        <p:nvSpPr>
          <p:cNvPr id="359" name="Shape 359"/>
          <p:cNvSpPr>
            <a:spLocks noGrp="1"/>
          </p:cNvSpPr>
          <p:nvPr>
            <p:ph type="body" sz="quarter" idx="1"/>
          </p:nvPr>
        </p:nvSpPr>
        <p:spPr>
          <a:prstGeom prst="rect">
            <a:avLst/>
          </a:prstGeom>
        </p:spPr>
        <p:txBody>
          <a:bodyPr/>
          <a:lstStyle/>
          <a:p>
            <a:r>
              <a:t>Symbol: Flagget til Ung-tyrkerne 1908</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pPr>
              <a:defRPr sz="1400"/>
            </a:pPr>
            <a:r>
              <a:t>al-Ṭahṭāwī sendt til Paris som imām for EG stud. 1826-31</a:t>
            </a:r>
          </a:p>
          <a:p>
            <a:pPr>
              <a:defRPr sz="1400" i="1"/>
            </a:pPr>
            <a:r>
              <a:t>Takhlīṣ al-ibrīz fī talkhīṣ Bārīz</a:t>
            </a:r>
            <a:r>
              <a:rPr i="0"/>
              <a:t> 1849 [‹konsis sammendrag av det som er vesentlig i Paris›]</a:t>
            </a:r>
          </a:p>
          <a:p>
            <a:pPr>
              <a:defRPr sz="1400" i="1"/>
            </a:pPr>
            <a:r>
              <a:rPr i="0"/>
              <a:t>beundrer fransk sivilisasjon, teknisk framskritt, og ikke minst politisk orden («frihet, likhet, brorskap»): alle er like foran loven og skal kunne utdannes til ethvert yrke; rettferdig beskatning; idéen om at borgerne tar ansvar for samfunn og stat i sin helhet; ytringsfrihet, rettssikkerhet og politisk medvirkning gjennom parlament.</a:t>
            </a:r>
          </a:p>
          <a:p>
            <a:pPr>
              <a:defRPr sz="1400" i="1"/>
            </a:pPr>
            <a:r>
              <a:rPr i="0"/>
              <a:t>‹Islam, riktig forstått, krever det samme› (“What we call the fundamentals of </a:t>
            </a:r>
            <a:r>
              <a:t>fiqh</a:t>
            </a:r>
            <a:r>
              <a:rPr i="0"/>
              <a:t>, they call ‘natural law’—rational regulations […] upon which they base their civil laws. What we call the branches of </a:t>
            </a:r>
            <a:r>
              <a:t>fiqh</a:t>
            </a:r>
            <a:r>
              <a:rPr i="0"/>
              <a:t>, they call civil rights. What we call justice, they call freedom and equality. The love of religion and the desire to protect it, they call love of country.”) Han fortsetter å si at islam betyr å elske og å forsvare sin tro og sitt hjemland (</a:t>
            </a:r>
            <a:r>
              <a:t>waṭan</a:t>
            </a:r>
            <a:r>
              <a:rPr i="0"/>
              <a:t>), men at muslimene har glemt den andre biten (</a:t>
            </a:r>
            <a:r>
              <a:t>waṭan</a:t>
            </a:r>
            <a:r>
              <a:rPr i="0"/>
              <a:t>) og må derfor minnes om den igjen.</a:t>
            </a:r>
          </a:p>
          <a:p>
            <a:pPr>
              <a:defRPr sz="1400" i="1"/>
            </a:pPr>
            <a:r>
              <a:rPr i="0"/>
              <a:t> : et av de tidligste moderne eksempler på </a:t>
            </a:r>
            <a:r>
              <a:t>nasjonal</a:t>
            </a:r>
            <a:r>
              <a:rPr i="0"/>
              <a:t>tanken i den arabiske verden.</a:t>
            </a:r>
          </a:p>
          <a:p>
            <a:pPr>
              <a:defRPr i="1"/>
            </a:pPr>
            <a:endParaRPr i="0"/>
          </a:p>
          <a:p>
            <a:pPr>
              <a:defRPr i="1"/>
            </a:pPr>
            <a:r>
              <a:rPr i="0"/>
              <a:t>Tilbake i Kairo, han grunnla 1835 “Språkskolen” (</a:t>
            </a:r>
            <a:r>
              <a:rPr i="0" u="sng"/>
              <a:t>مدرسة الألسن</a:t>
            </a:r>
            <a:r>
              <a:rPr i="0"/>
              <a:t>): tusenvis av bøker oversatt fra europ. språk.</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pPr>
              <a:defRPr sz="1500"/>
            </a:pPr>
            <a:r>
              <a:t>Buṭrus al-Bustānī (1819-83):</a:t>
            </a:r>
          </a:p>
          <a:p>
            <a:pPr>
              <a:defRPr sz="1500"/>
            </a:pPr>
            <a:endParaRPr/>
          </a:p>
          <a:p>
            <a:pPr>
              <a:defRPr sz="1500"/>
            </a:pPr>
            <a:r>
              <a:t>aviser</a:t>
            </a:r>
          </a:p>
          <a:p>
            <a:pPr>
              <a:defRPr sz="1500"/>
            </a:pPr>
            <a:r>
              <a:t>7-bd mod. encyklopedi </a:t>
            </a:r>
            <a:r>
              <a:rPr i="1"/>
              <a:t>Dāʾirat al-Maʿārif</a:t>
            </a:r>
          </a:p>
          <a:p>
            <a:pPr>
              <a:defRPr sz="1500"/>
            </a:pPr>
            <a:r>
              <a:t>1st. mod. arab. ordbok </a:t>
            </a:r>
            <a:r>
              <a:rPr i="1"/>
              <a:t>Muʿjam Muḥīṭ al-Muḥīṭ</a:t>
            </a:r>
          </a:p>
          <a:p>
            <a:pPr>
              <a:defRPr sz="1500"/>
            </a:pPr>
            <a:r>
              <a:t>mod. arab. bibeloversettelse</a:t>
            </a:r>
          </a:p>
          <a:p>
            <a:pPr>
              <a:defRPr sz="1500"/>
            </a:pPr>
            <a:r>
              <a:t>→ viktig for moderne arab. språk!</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prstGeom prst="rect">
            <a:avLst/>
          </a:prstGeom>
        </p:spPr>
        <p:txBody>
          <a:bodyPr/>
          <a:lstStyle/>
          <a:p>
            <a:endParaRPr/>
          </a:p>
        </p:txBody>
      </p:sp>
      <p:sp>
        <p:nvSpPr>
          <p:cNvPr id="180" name="Shape 180"/>
          <p:cNvSpPr>
            <a:spLocks noGrp="1"/>
          </p:cNvSpPr>
          <p:nvPr>
            <p:ph type="body" sz="quarter" idx="1"/>
          </p:nvPr>
        </p:nvSpPr>
        <p:spPr>
          <a:prstGeom prst="rect">
            <a:avLst/>
          </a:prstGeom>
        </p:spPr>
        <p:txBody>
          <a:bodyPr/>
          <a:lstStyle/>
          <a:p>
            <a:r>
              <a:t>Beslektede bevegelse oppstod i OR og Persia:</a:t>
            </a:r>
          </a:p>
          <a:p>
            <a:endParaRPr/>
          </a:p>
          <a:p>
            <a:r>
              <a:t>I OR: Yeñi ʿOsmānlılar (undergrunnsbevegelse)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r>
              <a:t>Viktigste medlem av Ung-osmanerne:</a:t>
            </a:r>
          </a:p>
          <a:p>
            <a:r>
              <a:t>Nāmıḳ Kemāl (1840-1888), publisist, politiker og forfatter; fremragende representant for </a:t>
            </a:r>
            <a:r>
              <a:rPr i="1"/>
              <a:t>tanẓīmāt-</a:t>
            </a:r>
            <a:r>
              <a:t>litteraturen (skrev. bl. a. et av de første tyrkiske teaterstykkene, i et nytt/forenklet språk (sl. med tidligere osmansk litteraturspråket)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pPr lvl="1"/>
            <a:r>
              <a:t>Persia:</a:t>
            </a:r>
          </a:p>
          <a:p>
            <a:pPr lvl="1"/>
            <a:r>
              <a:t>دار الفنون «Kunstenes/teknikkenes hus» = teknisk høyskole, åpnet 1851 for ‹modern› utdanning av ledere i militær og forvaltning (medisin, ingeniørvitenskap, osv.). Fikk landets første trykkpresse. Forløper for Irans første universitet (U i Tehrān, 1934).</a:t>
            </a:r>
          </a:p>
          <a:p>
            <a:pPr lvl="1"/>
            <a:r>
              <a:t>Som i EG osv: ‹modern› utdannede kommer i kontakt med nye idéer → «opplysning» (تنوير الفكر) → krever reformer</a:t>
            </a:r>
          </a:p>
          <a:p>
            <a:pPr lvl="1"/>
            <a:r>
              <a:t>→ kilde til opposisjonsbevegelsen til:</a:t>
            </a:r>
          </a:p>
          <a:p>
            <a:pPr lvl="1"/>
            <a:r>
              <a:t>	(a) Qājār-regimet og det de så som dets despotisme;</a:t>
            </a:r>
          </a:p>
          <a:p>
            <a:pPr lvl="1"/>
            <a:r>
              <a:t>	(b) ‹bakstreverske› religiøse ledere;</a:t>
            </a:r>
          </a:p>
          <a:p>
            <a:pPr lvl="1"/>
            <a:r>
              <a:t>	(c) 	imperialistisk innblanding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r>
              <a:t>cf. G 147-8: Malkom Khān [&lt;Melkumyān, av armensk opphav, 1833-1908], en intellektuell som ble utdannet i Paris, underviste litt ved </a:t>
            </a:r>
            <a:r>
              <a:rPr i="1"/>
              <a:t>Dār ol-fonūn</a:t>
            </a:r>
            <a:r>
              <a:t>, ble politisk rådgiver og skribent, bodde siden 1873 for det meste i eksil; påvirket av positivisme [mytos &gt; religion &gt; filosofi &gt; vitenskap] og tidlig-sosialistiske idéer [Saint-Simonisme: økonomisk ordning til fordel for alle, ledet av opplyste eksperter i de vitenskapelige prinsippene])</a:t>
            </a:r>
          </a:p>
          <a:p>
            <a:r>
              <a:t>utga tidskriftet </a:t>
            </a:r>
            <a:r>
              <a:rPr i="1"/>
              <a:t>Qānūn</a:t>
            </a:r>
            <a:r>
              <a:t> («Loven»), publ. i eksil i London 1890-98, smugglet inn i Persia, veldig innflytelsesrik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2616200"/>
            <a:ext cx="10464800" cy="2540000"/>
          </a:xfrm>
          <a:prstGeom prst="rect">
            <a:avLst/>
          </a:prstGeom>
        </p:spPr>
        <p:txBody>
          <a:bodyPr anchor="b"/>
          <a:lstStyle>
            <a:lvl1pPr>
              <a:defRPr>
                <a:solidFill>
                  <a:srgbClr val="51504D"/>
                </a:solidFill>
                <a:latin typeface="Futura"/>
                <a:ea typeface="Futura"/>
                <a:cs typeface="Futura"/>
                <a:sym typeface="Futura"/>
              </a:defRPr>
            </a:lvl1pPr>
          </a:lstStyle>
          <a:p>
            <a:r>
              <a:t>Title Text</a:t>
            </a:r>
          </a:p>
        </p:txBody>
      </p:sp>
      <p:sp>
        <p:nvSpPr>
          <p:cNvPr id="12" name="Body Level One…"/>
          <p:cNvSpPr txBox="1">
            <a:spLocks noGrp="1"/>
          </p:cNvSpPr>
          <p:nvPr>
            <p:ph type="body" sz="quarter" idx="1"/>
          </p:nvPr>
        </p:nvSpPr>
        <p:spPr>
          <a:xfrm>
            <a:off x="1270000" y="5207000"/>
            <a:ext cx="10464800" cy="16637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1270000" y="6362700"/>
            <a:ext cx="10464800" cy="571500"/>
          </a:xfrm>
          <a:prstGeom prst="rect">
            <a:avLst/>
          </a:prstGeom>
        </p:spPr>
        <p:txBody>
          <a:bodyPr anchor="t">
            <a:spAutoFit/>
          </a:bodyPr>
          <a:lstStyle>
            <a:lvl1pPr marL="0" indent="0" algn="ctr">
              <a:spcBef>
                <a:spcPts val="0"/>
              </a:spcBef>
              <a:buSzTx/>
              <a:buNone/>
              <a:defRPr sz="2400"/>
            </a:lvl1pPr>
          </a:lstStyle>
          <a:p>
            <a:r>
              <a:t>–Johnny Appleseed</a:t>
            </a:r>
          </a:p>
        </p:txBody>
      </p:sp>
      <p:sp>
        <p:nvSpPr>
          <p:cNvPr id="94" name="“Type a quote here.”"/>
          <p:cNvSpPr txBox="1">
            <a:spLocks noGrp="1"/>
          </p:cNvSpPr>
          <p:nvPr>
            <p:ph type="body" sz="quarter" idx="22"/>
          </p:nvPr>
        </p:nvSpPr>
        <p:spPr>
          <a:xfrm>
            <a:off x="1270000" y="4515687"/>
            <a:ext cx="10464800" cy="722226"/>
          </a:xfrm>
          <a:prstGeom prst="rect">
            <a:avLst/>
          </a:prstGeom>
        </p:spPr>
        <p:txBody>
          <a:bodyPr>
            <a:spAutoFit/>
          </a:bodyPr>
          <a:lstStyle>
            <a:lvl1pPr marL="0" indent="0" algn="ctr">
              <a:spcBef>
                <a:spcPts val="2400"/>
              </a:spcBef>
              <a:buSzTx/>
              <a:buNone/>
              <a:defRPr sz="3800"/>
            </a:lvl1pPr>
          </a:lstStyle>
          <a:p>
            <a:r>
              <a:t>“Type a quote here.”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769775" y="-216731"/>
            <a:ext cx="14960601" cy="10287001"/>
          </a:xfrm>
          <a:prstGeom prst="rect">
            <a:avLst/>
          </a:prstGeom>
          <a:ln w="88900"/>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Quot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7" name="–Johnny Appleseed"/>
          <p:cNvSpPr txBox="1">
            <a:spLocks noGrp="1"/>
          </p:cNvSpPr>
          <p:nvPr>
            <p:ph type="body" sz="quarter" idx="21"/>
          </p:nvPr>
        </p:nvSpPr>
        <p:spPr>
          <a:xfrm>
            <a:off x="1270000" y="6362700"/>
            <a:ext cx="10464800" cy="571500"/>
          </a:xfrm>
          <a:prstGeom prst="rect">
            <a:avLst/>
          </a:prstGeom>
        </p:spPr>
        <p:txBody>
          <a:bodyPr anchor="t">
            <a:spAutoFit/>
          </a:bodyPr>
          <a:lstStyle>
            <a:lvl1pPr marL="0" indent="0" algn="ctr">
              <a:spcBef>
                <a:spcPts val="0"/>
              </a:spcBef>
              <a:buSzTx/>
              <a:buNone/>
              <a:defRPr sz="2400">
                <a:solidFill>
                  <a:srgbClr val="FFFFFF"/>
                </a:solidFill>
                <a:latin typeface="+mn-lt"/>
                <a:ea typeface="+mn-ea"/>
                <a:cs typeface="+mn-cs"/>
                <a:sym typeface="Chalkduster"/>
              </a:defRPr>
            </a:lvl1pPr>
          </a:lstStyle>
          <a:p>
            <a:r>
              <a:t>–Johnny Appleseed</a:t>
            </a:r>
          </a:p>
        </p:txBody>
      </p:sp>
      <p:sp>
        <p:nvSpPr>
          <p:cNvPr id="118" name="“Type a quote here.”"/>
          <p:cNvSpPr txBox="1">
            <a:spLocks noGrp="1"/>
          </p:cNvSpPr>
          <p:nvPr>
            <p:ph type="body" sz="quarter" idx="22"/>
          </p:nvPr>
        </p:nvSpPr>
        <p:spPr>
          <a:xfrm>
            <a:off x="1270000" y="4518049"/>
            <a:ext cx="10464800" cy="717502"/>
          </a:xfrm>
          <a:prstGeom prst="rect">
            <a:avLst/>
          </a:prstGeom>
        </p:spPr>
        <p:txBody>
          <a:bodyPr>
            <a:spAutoFit/>
          </a:bodyPr>
          <a:lstStyle>
            <a:lvl1pPr marL="0" indent="0" algn="ctr">
              <a:spcBef>
                <a:spcPts val="2400"/>
              </a:spcBef>
              <a:buSzTx/>
              <a:buNone/>
              <a:defRPr sz="3800">
                <a:solidFill>
                  <a:srgbClr val="FFFFFF"/>
                </a:solidFill>
                <a:latin typeface="+mn-lt"/>
                <a:ea typeface="+mn-ea"/>
                <a:cs typeface="+mn-cs"/>
                <a:sym typeface="Chalkduster"/>
              </a:defRPr>
            </a:lvl1pPr>
          </a:lstStyle>
          <a:p>
            <a:r>
              <a:t>“Type a quote here.”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1270000" y="170688"/>
            <a:ext cx="10464800" cy="2605024"/>
          </a:xfrm>
          <a:prstGeom prst="rect">
            <a:avLst/>
          </a:prstGeom>
        </p:spPr>
        <p:txBody>
          <a:bodyPr lIns="0" tIns="0" rIns="0" bIns="0"/>
          <a:lstStyle>
            <a:lvl1pPr>
              <a:defRPr>
                <a:latin typeface="Chalkboard"/>
                <a:ea typeface="Chalkboard"/>
                <a:cs typeface="Chalkboard"/>
                <a:sym typeface="Chalkboard"/>
              </a:defRPr>
            </a:lvl1pPr>
          </a:lstStyle>
          <a:p>
            <a:r>
              <a:t>Title Text</a:t>
            </a:r>
          </a:p>
        </p:txBody>
      </p:sp>
      <p:sp>
        <p:nvSpPr>
          <p:cNvPr id="127" name="Body Level One…"/>
          <p:cNvSpPr txBox="1">
            <a:spLocks noGrp="1"/>
          </p:cNvSpPr>
          <p:nvPr>
            <p:ph type="body" idx="1"/>
          </p:nvPr>
        </p:nvSpPr>
        <p:spPr>
          <a:xfrm>
            <a:off x="1270000" y="2775711"/>
            <a:ext cx="10464800" cy="6081778"/>
          </a:xfrm>
          <a:prstGeom prst="rect">
            <a:avLst/>
          </a:prstGeom>
        </p:spPr>
        <p:txBody>
          <a:bodyPr lIns="0" tIns="0" rIns="0" bIns="0"/>
          <a:lstStyle>
            <a:lvl1pPr marL="893697" indent="-436497">
              <a:spcBef>
                <a:spcPts val="3000"/>
              </a:spcBef>
              <a:buSzPct val="43000"/>
              <a:buBlip>
                <a:blip r:embed="rId3"/>
              </a:buBlip>
              <a:defRPr>
                <a:solidFill>
                  <a:srgbClr val="FFFFFF"/>
                </a:solidFill>
                <a:latin typeface="Chalkboard"/>
                <a:ea typeface="Chalkboard"/>
                <a:cs typeface="Chalkboard"/>
                <a:sym typeface="Chalkboard"/>
              </a:defRPr>
            </a:lvl1pPr>
            <a:lvl2pPr marL="1439797" indent="-436497">
              <a:spcBef>
                <a:spcPts val="3000"/>
              </a:spcBef>
              <a:buBlip>
                <a:blip r:embed="rId3"/>
              </a:buBlip>
              <a:defRPr>
                <a:solidFill>
                  <a:srgbClr val="FFFFFF"/>
                </a:solidFill>
                <a:latin typeface="Chalkboard"/>
                <a:ea typeface="Chalkboard"/>
                <a:cs typeface="Chalkboard"/>
                <a:sym typeface="Chalkboard"/>
              </a:defRPr>
            </a:lvl2pPr>
            <a:lvl3pPr marL="1973197" indent="-436497">
              <a:spcBef>
                <a:spcPts val="3000"/>
              </a:spcBef>
              <a:buBlip>
                <a:blip r:embed="rId3"/>
              </a:buBlip>
              <a:defRPr>
                <a:solidFill>
                  <a:srgbClr val="FFFFFF"/>
                </a:solidFill>
                <a:latin typeface="Chalkboard"/>
                <a:ea typeface="Chalkboard"/>
                <a:cs typeface="Chalkboard"/>
                <a:sym typeface="Chalkboard"/>
              </a:defRPr>
            </a:lvl3pPr>
            <a:lvl4pPr marL="2544697" indent="-436497">
              <a:spcBef>
                <a:spcPts val="3000"/>
              </a:spcBef>
              <a:buBlip>
                <a:blip r:embed="rId3"/>
              </a:buBlip>
              <a:defRPr>
                <a:solidFill>
                  <a:srgbClr val="FFFFFF"/>
                </a:solidFill>
                <a:latin typeface="Chalkboard"/>
                <a:ea typeface="Chalkboard"/>
                <a:cs typeface="Chalkboard"/>
                <a:sym typeface="Chalkboard"/>
              </a:defRPr>
            </a:lvl4pPr>
            <a:lvl5pPr marL="3128897" indent="-436497">
              <a:spcBef>
                <a:spcPts val="3000"/>
              </a:spcBef>
              <a:buBlip>
                <a:blip r:embed="rId3"/>
              </a:buBlip>
              <a:defRPr>
                <a:solidFill>
                  <a:srgbClr val="FFFFFF"/>
                </a:solid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xfrm>
            <a:off x="9320106" y="8779791"/>
            <a:ext cx="3034454" cy="520701"/>
          </a:xfrm>
          <a:prstGeom prst="rect">
            <a:avLst/>
          </a:prstGeom>
        </p:spPr>
        <p:txBody>
          <a:bodyPr wrap="square" lIns="45719" tIns="45719" rIns="45719" bIns="45719" anchor="ctr"/>
          <a:lstStyle>
            <a:lvl1pPr algn="r">
              <a:defRPr sz="12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1270000" y="2616200"/>
            <a:ext cx="10464800" cy="2540000"/>
          </a:xfrm>
          <a:prstGeom prst="rect">
            <a:avLst/>
          </a:prstGeom>
        </p:spPr>
        <p:txBody>
          <a:bodyPr anchor="b"/>
          <a:lstStyle>
            <a:lvl1pPr>
              <a:defRPr>
                <a:solidFill>
                  <a:srgbClr val="51504D"/>
                </a:solidFill>
                <a:latin typeface="Brill"/>
                <a:ea typeface="Brill"/>
                <a:cs typeface="Brill"/>
                <a:sym typeface="Brill Roman"/>
              </a:defRPr>
            </a:lvl1pPr>
          </a:lstStyle>
          <a:p>
            <a:r>
              <a:t>Title Text</a:t>
            </a:r>
          </a:p>
        </p:txBody>
      </p:sp>
      <p:sp>
        <p:nvSpPr>
          <p:cNvPr id="136" name="Body Level One…"/>
          <p:cNvSpPr txBox="1">
            <a:spLocks noGrp="1"/>
          </p:cNvSpPr>
          <p:nvPr>
            <p:ph type="body" sz="quarter" idx="1"/>
          </p:nvPr>
        </p:nvSpPr>
        <p:spPr>
          <a:xfrm>
            <a:off x="1270000" y="5207000"/>
            <a:ext cx="10464800" cy="1663700"/>
          </a:xfrm>
          <a:prstGeom prst="rect">
            <a:avLst/>
          </a:prstGeom>
        </p:spPr>
        <p:txBody>
          <a:bodyPr anchor="t"/>
          <a:lstStyle>
            <a:lvl1pPr marL="0" indent="0" algn="ctr">
              <a:spcBef>
                <a:spcPts val="0"/>
              </a:spcBef>
              <a:buSzTx/>
              <a:buNone/>
              <a:defRPr>
                <a:latin typeface="Brill"/>
                <a:ea typeface="Brill"/>
                <a:cs typeface="Brill"/>
                <a:sym typeface="Brill Roman"/>
              </a:defRPr>
            </a:lvl1pPr>
            <a:lvl2pPr marL="0" indent="0" algn="ctr">
              <a:spcBef>
                <a:spcPts val="0"/>
              </a:spcBef>
              <a:buSzTx/>
              <a:buNone/>
              <a:defRPr>
                <a:latin typeface="Brill"/>
                <a:ea typeface="Brill"/>
                <a:cs typeface="Brill"/>
                <a:sym typeface="Brill Roman"/>
              </a:defRPr>
            </a:lvl2pPr>
            <a:lvl3pPr marL="0" indent="0" algn="ctr">
              <a:spcBef>
                <a:spcPts val="0"/>
              </a:spcBef>
              <a:buSzTx/>
              <a:buNone/>
              <a:defRPr>
                <a:latin typeface="Brill"/>
                <a:ea typeface="Brill"/>
                <a:cs typeface="Brill"/>
                <a:sym typeface="Brill Roman"/>
              </a:defRPr>
            </a:lvl3pPr>
            <a:lvl4pPr marL="0" indent="0" algn="ctr">
              <a:spcBef>
                <a:spcPts val="0"/>
              </a:spcBef>
              <a:buSzTx/>
              <a:buNone/>
              <a:defRPr>
                <a:latin typeface="Brill"/>
                <a:ea typeface="Brill"/>
                <a:cs typeface="Brill"/>
                <a:sym typeface="Brill Roman"/>
              </a:defRPr>
            </a:lvl4pPr>
            <a:lvl5pPr marL="0" indent="0" algn="ctr">
              <a:spcBef>
                <a:spcPts val="0"/>
              </a:spcBef>
              <a:buSzTx/>
              <a:buNone/>
              <a:defRPr>
                <a:latin typeface="Brill"/>
                <a:ea typeface="Brill"/>
                <a:cs typeface="Brill"/>
                <a:sym typeface="Brill Roman"/>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1358900" y="-1143000"/>
            <a:ext cx="14668500" cy="10058400"/>
          </a:xfrm>
          <a:prstGeom prst="rect">
            <a:avLst/>
          </a:prstGeom>
          <a:ln w="9525">
            <a:round/>
          </a:ln>
        </p:spPr>
        <p:txBody>
          <a:bodyPr lIns="91439" tIns="45719" rIns="91439" bIns="45719" anchor="t">
            <a:noAutofit/>
          </a:bodyPr>
          <a:lstStyle/>
          <a:p>
            <a:endParaRPr/>
          </a:p>
        </p:txBody>
      </p:sp>
      <p:sp>
        <p:nvSpPr>
          <p:cNvPr id="21" name="Title Text"/>
          <p:cNvSpPr txBox="1">
            <a:spLocks noGrp="1"/>
          </p:cNvSpPr>
          <p:nvPr>
            <p:ph type="title"/>
          </p:nvPr>
        </p:nvSpPr>
        <p:spPr>
          <a:xfrm>
            <a:off x="1181100" y="6794500"/>
            <a:ext cx="10642600" cy="1511300"/>
          </a:xfrm>
          <a:prstGeom prst="rect">
            <a:avLst/>
          </a:prstGeom>
        </p:spPr>
        <p:txBody>
          <a:bodyPr/>
          <a:lstStyle>
            <a:lvl1pPr>
              <a:defRPr>
                <a:solidFill>
                  <a:srgbClr val="51504D"/>
                </a:solidFill>
                <a:latin typeface="Futura"/>
                <a:ea typeface="Futura"/>
                <a:cs typeface="Futura"/>
                <a:sym typeface="Futura"/>
              </a:defRPr>
            </a:lvl1pPr>
          </a:lstStyle>
          <a:p>
            <a:r>
              <a:t>Title Text</a:t>
            </a:r>
          </a:p>
        </p:txBody>
      </p:sp>
      <p:sp>
        <p:nvSpPr>
          <p:cNvPr id="22" name="Body Level One…"/>
          <p:cNvSpPr txBox="1">
            <a:spLocks noGrp="1"/>
          </p:cNvSpPr>
          <p:nvPr>
            <p:ph type="body" sz="quarter" idx="1"/>
          </p:nvPr>
        </p:nvSpPr>
        <p:spPr>
          <a:xfrm>
            <a:off x="1181100" y="8382000"/>
            <a:ext cx="10642600" cy="9398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606800"/>
            <a:ext cx="10464800" cy="2540000"/>
          </a:xfrm>
          <a:prstGeom prst="rect">
            <a:avLst/>
          </a:prstGeom>
        </p:spPr>
        <p:txBody>
          <a:bodyPr/>
          <a:lstStyle>
            <a:lvl1pPr>
              <a:defRPr>
                <a:solidFill>
                  <a:srgbClr val="51504D"/>
                </a:solidFill>
                <a:latin typeface="Futura"/>
                <a:ea typeface="Futura"/>
                <a:cs typeface="Futura"/>
                <a:sym typeface="Futura"/>
              </a:defRPr>
            </a:lvl1p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2044700" y="-25400"/>
            <a:ext cx="12534901" cy="8648700"/>
          </a:xfrm>
          <a:prstGeom prst="rect">
            <a:avLst/>
          </a:prstGeom>
          <a:ln w="9525">
            <a:round/>
          </a:ln>
        </p:spPr>
        <p:txBody>
          <a:bodyPr lIns="91439" tIns="45719" rIns="91439" bIns="45719" anchor="t">
            <a:noAutofit/>
          </a:bodyPr>
          <a:lstStyle/>
          <a:p>
            <a:endParaRPr/>
          </a:p>
        </p:txBody>
      </p:sp>
      <p:sp>
        <p:nvSpPr>
          <p:cNvPr id="39" name="Title Text"/>
          <p:cNvSpPr txBox="1">
            <a:spLocks noGrp="1"/>
          </p:cNvSpPr>
          <p:nvPr>
            <p:ph type="title"/>
          </p:nvPr>
        </p:nvSpPr>
        <p:spPr>
          <a:xfrm>
            <a:off x="609600" y="1155700"/>
            <a:ext cx="5994400" cy="3568700"/>
          </a:xfrm>
          <a:prstGeom prst="rect">
            <a:avLst/>
          </a:prstGeom>
        </p:spPr>
        <p:txBody>
          <a:bodyPr anchor="b"/>
          <a:lstStyle>
            <a:lvl1pPr>
              <a:defRPr sz="5800">
                <a:solidFill>
                  <a:srgbClr val="51504D"/>
                </a:solidFill>
                <a:latin typeface="Futura"/>
                <a:ea typeface="Futura"/>
                <a:cs typeface="Futura"/>
                <a:sym typeface="Futura"/>
              </a:defRPr>
            </a:lvl1pPr>
          </a:lstStyle>
          <a:p>
            <a:r>
              <a:t>Title Text</a:t>
            </a:r>
          </a:p>
        </p:txBody>
      </p:sp>
      <p:sp>
        <p:nvSpPr>
          <p:cNvPr id="40" name="Body Level One…"/>
          <p:cNvSpPr txBox="1">
            <a:spLocks noGrp="1"/>
          </p:cNvSpPr>
          <p:nvPr>
            <p:ph type="body" sz="quarter" idx="1"/>
          </p:nvPr>
        </p:nvSpPr>
        <p:spPr>
          <a:xfrm>
            <a:off x="609600" y="4762500"/>
            <a:ext cx="5994400" cy="35687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a:solidFill>
                  <a:srgbClr val="51504D"/>
                </a:solidFill>
                <a:latin typeface="Futura"/>
                <a:ea typeface="Futura"/>
                <a:cs typeface="Futura"/>
                <a:sym typeface="Futura"/>
              </a:defRPr>
            </a:lvl1p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a:solidFill>
                  <a:srgbClr val="51504D"/>
                </a:solidFill>
                <a:latin typeface="Brill"/>
                <a:ea typeface="Brill"/>
                <a:cs typeface="Brill"/>
                <a:sym typeface="Brill Roman"/>
              </a:defRPr>
            </a:lvl1pPr>
          </a:lstStyle>
          <a:p>
            <a:r>
              <a:t>Title Text</a:t>
            </a:r>
          </a:p>
        </p:txBody>
      </p:sp>
      <p:sp>
        <p:nvSpPr>
          <p:cNvPr id="57" name="Body Level One…"/>
          <p:cNvSpPr txBox="1">
            <a:spLocks noGrp="1"/>
          </p:cNvSpPr>
          <p:nvPr>
            <p:ph type="body" idx="1"/>
          </p:nvPr>
        </p:nvSpPr>
        <p:spPr>
          <a:xfrm>
            <a:off x="1270000" y="2768600"/>
            <a:ext cx="10464800" cy="5740400"/>
          </a:xfrm>
          <a:prstGeom prst="rect">
            <a:avLst/>
          </a:prstGeom>
        </p:spPr>
        <p:txBody>
          <a:bodyPr/>
          <a:lstStyle>
            <a:lvl1pPr>
              <a:defRPr>
                <a:latin typeface="Brill"/>
                <a:ea typeface="Brill"/>
                <a:cs typeface="Brill"/>
                <a:sym typeface="Brill Roman"/>
              </a:defRPr>
            </a:lvl1pPr>
            <a:lvl2pPr>
              <a:defRPr>
                <a:latin typeface="Brill"/>
                <a:ea typeface="Brill"/>
                <a:cs typeface="Brill"/>
                <a:sym typeface="Brill Roman"/>
              </a:defRPr>
            </a:lvl2pPr>
            <a:lvl3pPr>
              <a:defRPr>
                <a:latin typeface="Brill"/>
                <a:ea typeface="Brill"/>
                <a:cs typeface="Brill"/>
                <a:sym typeface="Brill Roman"/>
              </a:defRPr>
            </a:lvl3pPr>
            <a:lvl4pPr>
              <a:defRPr>
                <a:latin typeface="Brill"/>
                <a:ea typeface="Brill"/>
                <a:cs typeface="Brill"/>
                <a:sym typeface="Brill Roman"/>
              </a:defRPr>
            </a:lvl4pPr>
            <a:lvl5pPr>
              <a:defRPr>
                <a:latin typeface="Brill"/>
                <a:ea typeface="Brill"/>
                <a:cs typeface="Brill"/>
                <a:sym typeface="Brill Roman"/>
              </a:defRPr>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21"/>
          </p:nvPr>
        </p:nvSpPr>
        <p:spPr>
          <a:xfrm>
            <a:off x="3543300" y="2018930"/>
            <a:ext cx="10299700" cy="7112001"/>
          </a:xfrm>
          <a:prstGeom prst="rect">
            <a:avLst/>
          </a:prstGeom>
          <a:ln w="9525">
            <a:round/>
          </a:ln>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lvl1pPr>
              <a:defRPr>
                <a:solidFill>
                  <a:srgbClr val="51504D"/>
                </a:solidFill>
                <a:latin typeface="Futura"/>
                <a:ea typeface="Futura"/>
                <a:cs typeface="Futura"/>
                <a:sym typeface="Futura"/>
              </a:defRPr>
            </a:lvl1pPr>
          </a:lstStyle>
          <a:p>
            <a:r>
              <a:t>Title Text</a:t>
            </a:r>
          </a:p>
        </p:txBody>
      </p:sp>
      <p:sp>
        <p:nvSpPr>
          <p:cNvPr id="67" name="Body Level One…"/>
          <p:cNvSpPr txBox="1">
            <a:spLocks noGrp="1"/>
          </p:cNvSpPr>
          <p:nvPr>
            <p:ph type="body" sz="half" idx="1"/>
          </p:nvPr>
        </p:nvSpPr>
        <p:spPr>
          <a:xfrm>
            <a:off x="1270000" y="2946400"/>
            <a:ext cx="5270500" cy="6096000"/>
          </a:xfrm>
          <a:prstGeom prst="rect">
            <a:avLst/>
          </a:prstGeom>
        </p:spPr>
        <p:txBody>
          <a:bodyPr/>
          <a:lstStyle>
            <a:lvl1pPr>
              <a:spcBef>
                <a:spcPts val="3200"/>
              </a:spcBef>
              <a:defRPr sz="3200"/>
            </a:lvl1pPr>
            <a:lvl2pPr marL="965200" indent="-482600">
              <a:spcBef>
                <a:spcPts val="3200"/>
              </a:spcBef>
              <a:defRPr sz="3200"/>
            </a:lvl2pPr>
            <a:lvl3pPr marL="1447800" indent="-482600">
              <a:spcBef>
                <a:spcPts val="3200"/>
              </a:spcBef>
              <a:defRPr sz="3200"/>
            </a:lvl3pPr>
            <a:lvl4pPr marL="1930400" indent="-482600">
              <a:spcBef>
                <a:spcPts val="3200"/>
              </a:spcBef>
              <a:defRPr sz="3200"/>
            </a:lvl4pPr>
            <a:lvl5pPr marL="2413000" indent="-482600">
              <a:spcBef>
                <a:spcPts val="3200"/>
              </a:spcBef>
              <a:defRPr sz="32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256723" y="9197831"/>
            <a:ext cx="409839" cy="454170"/>
          </a:xfrm>
          <a:prstGeom prst="rect">
            <a:avLst/>
          </a:prstGeom>
        </p:spPr>
        <p:txBody>
          <a:bodyPr/>
          <a:lstStyle>
            <a:lvl1pPr algn="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idx="21"/>
          </p:nvPr>
        </p:nvSpPr>
        <p:spPr>
          <a:xfrm>
            <a:off x="4703923" y="3389019"/>
            <a:ext cx="9639301" cy="6401759"/>
          </a:xfrm>
          <a:prstGeom prst="rect">
            <a:avLst/>
          </a:prstGeom>
          <a:ln w="9525">
            <a:round/>
          </a:ln>
        </p:spPr>
        <p:txBody>
          <a:bodyPr lIns="91439" tIns="45719" rIns="91439" bIns="45719" anchor="t">
            <a:noAutofit/>
          </a:bodyPr>
          <a:lstStyle/>
          <a:p>
            <a:endParaRPr/>
          </a:p>
        </p:txBody>
      </p:sp>
      <p:sp>
        <p:nvSpPr>
          <p:cNvPr id="84" name="Image"/>
          <p:cNvSpPr>
            <a:spLocks noGrp="1"/>
          </p:cNvSpPr>
          <p:nvPr>
            <p:ph type="pic" sz="half" idx="22"/>
          </p:nvPr>
        </p:nvSpPr>
        <p:spPr>
          <a:xfrm rot="21600000">
            <a:off x="7281774" y="-1330382"/>
            <a:ext cx="4978401" cy="6332526"/>
          </a:xfrm>
          <a:prstGeom prst="rect">
            <a:avLst/>
          </a:prstGeom>
          <a:ln w="9525">
            <a:round/>
          </a:ln>
        </p:spPr>
        <p:txBody>
          <a:bodyPr lIns="91439" tIns="45719" rIns="91439" bIns="45719" anchor="t">
            <a:noAutofit/>
          </a:bodyPr>
          <a:lstStyle/>
          <a:p>
            <a:endParaRPr/>
          </a:p>
        </p:txBody>
      </p:sp>
      <p:sp>
        <p:nvSpPr>
          <p:cNvPr id="85" name="Image"/>
          <p:cNvSpPr>
            <a:spLocks noGrp="1"/>
          </p:cNvSpPr>
          <p:nvPr>
            <p:ph type="pic" idx="23"/>
          </p:nvPr>
        </p:nvSpPr>
        <p:spPr>
          <a:xfrm rot="21600000">
            <a:off x="-3213100" y="762000"/>
            <a:ext cx="12280900" cy="8496301"/>
          </a:xfrm>
          <a:prstGeom prst="rect">
            <a:avLst/>
          </a:prstGeom>
          <a:ln w="9525">
            <a:round/>
          </a:ln>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1D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270000" y="1066800"/>
            <a:ext cx="10464800" cy="7620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1270000" y="203200"/>
            <a:ext cx="10464800" cy="2540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6297011" y="9197831"/>
            <a:ext cx="409839" cy="454170"/>
          </a:xfrm>
          <a:prstGeom prst="rect">
            <a:avLst/>
          </a:prstGeom>
          <a:ln w="12700">
            <a:miter lim="400000"/>
          </a:ln>
        </p:spPr>
        <p:txBody>
          <a:bodyPr wrap="none" lIns="50800" tIns="50800" rIns="50800" bIns="50800" anchor="b">
            <a:spAutoFit/>
          </a:bodyPr>
          <a:lstStyle>
            <a:lvl1pPr>
              <a:defRPr sz="18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p:titleStyle>
    <p:bodyStyle>
      <a:lvl1pPr marL="228600" marR="0" indent="-228600" algn="l" defTabSz="457200" latinLnBrk="0">
        <a:lnSpc>
          <a:spcPct val="100000"/>
        </a:lnSpc>
        <a:spcBef>
          <a:spcPts val="3600"/>
        </a:spcBef>
        <a:spcAft>
          <a:spcPts val="0"/>
        </a:spcAft>
        <a:buClrTx/>
        <a:buSzPct val="100000"/>
        <a:buFontTx/>
        <a:buChar char="•"/>
        <a:tabLst/>
        <a:defRPr sz="3600" b="0" i="0" u="none" strike="noStrike" cap="none" spc="0" baseline="0">
          <a:solidFill>
            <a:srgbClr val="51504D"/>
          </a:solidFill>
          <a:uFillTx/>
          <a:latin typeface="Futura"/>
          <a:ea typeface="Futura"/>
          <a:cs typeface="Futura"/>
          <a:sym typeface="Futura"/>
        </a:defRPr>
      </a:lvl1pPr>
      <a:lvl2pPr marL="1143000" marR="0" indent="-571500" algn="l" defTabSz="457200" latinLnBrk="0">
        <a:lnSpc>
          <a:spcPct val="100000"/>
        </a:lnSpc>
        <a:spcBef>
          <a:spcPts val="3600"/>
        </a:spcBef>
        <a:spcAft>
          <a:spcPts val="0"/>
        </a:spcAft>
        <a:buClrTx/>
        <a:buSzPct val="43000"/>
        <a:buFontTx/>
        <a:buChar char="•"/>
        <a:tabLst/>
        <a:defRPr sz="3600" b="0" i="0" u="none" strike="noStrike" cap="none" spc="0" baseline="0">
          <a:solidFill>
            <a:srgbClr val="51504D"/>
          </a:solidFill>
          <a:uFillTx/>
          <a:latin typeface="Futura"/>
          <a:ea typeface="Futura"/>
          <a:cs typeface="Futura"/>
          <a:sym typeface="Futura"/>
        </a:defRPr>
      </a:lvl2pPr>
      <a:lvl3pPr marL="1714500" marR="0" indent="-571500" algn="l" defTabSz="457200" latinLnBrk="0">
        <a:lnSpc>
          <a:spcPct val="100000"/>
        </a:lnSpc>
        <a:spcBef>
          <a:spcPts val="3600"/>
        </a:spcBef>
        <a:spcAft>
          <a:spcPts val="0"/>
        </a:spcAft>
        <a:buClrTx/>
        <a:buSzPct val="43000"/>
        <a:buFontTx/>
        <a:buChar char="•"/>
        <a:tabLst/>
        <a:defRPr sz="3600" b="0" i="0" u="none" strike="noStrike" cap="none" spc="0" baseline="0">
          <a:solidFill>
            <a:srgbClr val="51504D"/>
          </a:solidFill>
          <a:uFillTx/>
          <a:latin typeface="Futura"/>
          <a:ea typeface="Futura"/>
          <a:cs typeface="Futura"/>
          <a:sym typeface="Futura"/>
        </a:defRPr>
      </a:lvl3pPr>
      <a:lvl4pPr marL="2286000" marR="0" indent="-571500" algn="l" defTabSz="457200" latinLnBrk="0">
        <a:lnSpc>
          <a:spcPct val="100000"/>
        </a:lnSpc>
        <a:spcBef>
          <a:spcPts val="3600"/>
        </a:spcBef>
        <a:spcAft>
          <a:spcPts val="0"/>
        </a:spcAft>
        <a:buClrTx/>
        <a:buSzPct val="43000"/>
        <a:buFontTx/>
        <a:buChar char="•"/>
        <a:tabLst/>
        <a:defRPr sz="3600" b="0" i="0" u="none" strike="noStrike" cap="none" spc="0" baseline="0">
          <a:solidFill>
            <a:srgbClr val="51504D"/>
          </a:solidFill>
          <a:uFillTx/>
          <a:latin typeface="Futura"/>
          <a:ea typeface="Futura"/>
          <a:cs typeface="Futura"/>
          <a:sym typeface="Futura"/>
        </a:defRPr>
      </a:lvl4pPr>
      <a:lvl5pPr marL="2857500" marR="0" indent="-571500" algn="l" defTabSz="457200" latinLnBrk="0">
        <a:lnSpc>
          <a:spcPct val="100000"/>
        </a:lnSpc>
        <a:spcBef>
          <a:spcPts val="3600"/>
        </a:spcBef>
        <a:spcAft>
          <a:spcPts val="0"/>
        </a:spcAft>
        <a:buClrTx/>
        <a:buSzPct val="43000"/>
        <a:buFontTx/>
        <a:buChar char="•"/>
        <a:tabLst/>
        <a:defRPr sz="3600" b="0" i="0" u="none" strike="noStrike" cap="none" spc="0" baseline="0">
          <a:solidFill>
            <a:srgbClr val="51504D"/>
          </a:solidFill>
          <a:uFillTx/>
          <a:latin typeface="Futura"/>
          <a:ea typeface="Futura"/>
          <a:cs typeface="Futura"/>
          <a:sym typeface="Futura"/>
        </a:defRPr>
      </a:lvl5pPr>
      <a:lvl6pPr marL="3429000" marR="0" indent="-571500" algn="l" defTabSz="457200" latinLnBrk="0">
        <a:lnSpc>
          <a:spcPct val="100000"/>
        </a:lnSpc>
        <a:spcBef>
          <a:spcPts val="3600"/>
        </a:spcBef>
        <a:spcAft>
          <a:spcPts val="0"/>
        </a:spcAft>
        <a:buClrTx/>
        <a:buSzPct val="43000"/>
        <a:buFontTx/>
        <a:buBlip>
          <a:blip r:embed="rId17"/>
        </a:buBlip>
        <a:tabLst/>
        <a:defRPr sz="3600" b="0" i="0" u="none" strike="noStrike" cap="none" spc="0" baseline="0">
          <a:solidFill>
            <a:srgbClr val="51504D"/>
          </a:solidFill>
          <a:uFillTx/>
          <a:latin typeface="Futura"/>
          <a:ea typeface="Futura"/>
          <a:cs typeface="Futura"/>
          <a:sym typeface="Futura"/>
        </a:defRPr>
      </a:lvl6pPr>
      <a:lvl7pPr marL="4000500" marR="0" indent="-571500" algn="l" defTabSz="457200" latinLnBrk="0">
        <a:lnSpc>
          <a:spcPct val="100000"/>
        </a:lnSpc>
        <a:spcBef>
          <a:spcPts val="3600"/>
        </a:spcBef>
        <a:spcAft>
          <a:spcPts val="0"/>
        </a:spcAft>
        <a:buClrTx/>
        <a:buSzPct val="43000"/>
        <a:buFontTx/>
        <a:buBlip>
          <a:blip r:embed="rId17"/>
        </a:buBlip>
        <a:tabLst/>
        <a:defRPr sz="3600" b="0" i="0" u="none" strike="noStrike" cap="none" spc="0" baseline="0">
          <a:solidFill>
            <a:srgbClr val="51504D"/>
          </a:solidFill>
          <a:uFillTx/>
          <a:latin typeface="Futura"/>
          <a:ea typeface="Futura"/>
          <a:cs typeface="Futura"/>
          <a:sym typeface="Futura"/>
        </a:defRPr>
      </a:lvl7pPr>
      <a:lvl8pPr marL="4572000" marR="0" indent="-571500" algn="l" defTabSz="457200" latinLnBrk="0">
        <a:lnSpc>
          <a:spcPct val="100000"/>
        </a:lnSpc>
        <a:spcBef>
          <a:spcPts val="3600"/>
        </a:spcBef>
        <a:spcAft>
          <a:spcPts val="0"/>
        </a:spcAft>
        <a:buClrTx/>
        <a:buSzPct val="43000"/>
        <a:buFontTx/>
        <a:buBlip>
          <a:blip r:embed="rId17"/>
        </a:buBlip>
        <a:tabLst/>
        <a:defRPr sz="3600" b="0" i="0" u="none" strike="noStrike" cap="none" spc="0" baseline="0">
          <a:solidFill>
            <a:srgbClr val="51504D"/>
          </a:solidFill>
          <a:uFillTx/>
          <a:latin typeface="Futura"/>
          <a:ea typeface="Futura"/>
          <a:cs typeface="Futura"/>
          <a:sym typeface="Futura"/>
        </a:defRPr>
      </a:lvl8pPr>
      <a:lvl9pPr marL="5143500" marR="0" indent="-571500" algn="l" defTabSz="457200" latinLnBrk="0">
        <a:lnSpc>
          <a:spcPct val="100000"/>
        </a:lnSpc>
        <a:spcBef>
          <a:spcPts val="3600"/>
        </a:spcBef>
        <a:spcAft>
          <a:spcPts val="0"/>
        </a:spcAft>
        <a:buClrTx/>
        <a:buSzPct val="43000"/>
        <a:buFontTx/>
        <a:buBlip>
          <a:blip r:embed="rId17"/>
        </a:buBlip>
        <a:tabLst/>
        <a:defRPr sz="3600" b="0" i="0" u="none" strike="noStrike" cap="none" spc="0" baseline="0">
          <a:solidFill>
            <a:srgbClr val="51504D"/>
          </a:solidFill>
          <a:uFillTx/>
          <a:latin typeface="Futura"/>
          <a:ea typeface="Futura"/>
          <a:cs typeface="Futura"/>
          <a:sym typeface="Futura"/>
        </a:defRPr>
      </a:lvl9pPr>
    </p:bodyStyle>
    <p:otherStyle>
      <a:lvl1pPr marL="0" marR="0" indent="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1pPr>
      <a:lvl2pPr marL="0" marR="0" indent="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2pPr>
      <a:lvl3pPr marL="0" marR="0" indent="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3pPr>
      <a:lvl4pPr marL="0" marR="0" indent="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4pPr>
      <a:lvl5pPr marL="0" marR="0" indent="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5pPr>
      <a:lvl6pPr marL="0" marR="0" indent="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6pPr>
      <a:lvl7pPr marL="0" marR="0" indent="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7pPr>
      <a:lvl8pPr marL="0" marR="0" indent="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8pPr>
      <a:lvl9pPr marL="0" marR="0" indent="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lbrecht.hofheinz@ikos.uio.no"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7.ti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0.jpeg"/><Relationship Id="rId4" Type="http://schemas.openxmlformats.org/officeDocument/2006/relationships/image" Target="../media/image19.tif"/></Relationships>
</file>

<file path=ppt/slides/_rels/slide14.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1.tif"/></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tif"/></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9.tif"/><Relationship Id="rId4" Type="http://schemas.openxmlformats.org/officeDocument/2006/relationships/image" Target="../media/image8.t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3.tif"/><Relationship Id="rId4" Type="http://schemas.openxmlformats.org/officeDocument/2006/relationships/image" Target="../media/image12.tif"/></Relationships>
</file>

<file path=ppt/slides/_rels/slide9.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5.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Midtøstens…"/>
          <p:cNvSpPr txBox="1">
            <a:spLocks noGrp="1"/>
          </p:cNvSpPr>
          <p:nvPr>
            <p:ph type="title"/>
          </p:nvPr>
        </p:nvSpPr>
        <p:spPr>
          <a:xfrm>
            <a:off x="383174" y="989387"/>
            <a:ext cx="5214564" cy="3727117"/>
          </a:xfrm>
          <a:prstGeom prst="rect">
            <a:avLst/>
          </a:prstGeom>
        </p:spPr>
        <p:txBody>
          <a:bodyPr/>
          <a:lstStyle/>
          <a:p>
            <a:pPr algn="r" defTabSz="338327">
              <a:defRPr sz="5994">
                <a:latin typeface="Futura Bold"/>
                <a:ea typeface="Futura Bold"/>
                <a:cs typeface="Futura Bold"/>
                <a:sym typeface="Futura Bold"/>
              </a:defRPr>
            </a:pPr>
            <a:r>
              <a:t>Midtøstens</a:t>
            </a:r>
          </a:p>
          <a:p>
            <a:pPr algn="r" defTabSz="338327">
              <a:defRPr sz="5994">
                <a:latin typeface="Futura Bold"/>
                <a:ea typeface="Futura Bold"/>
                <a:cs typeface="Futura Bold"/>
                <a:sym typeface="Futura Bold"/>
              </a:defRPr>
            </a:pPr>
            <a:r>
              <a:t>Moderne</a:t>
            </a:r>
          </a:p>
          <a:p>
            <a:pPr algn="r" defTabSz="338327">
              <a:defRPr sz="5994">
                <a:latin typeface="Futura Bold"/>
                <a:ea typeface="Futura Bold"/>
                <a:cs typeface="Futura Bold"/>
                <a:sym typeface="Futura Bold"/>
              </a:defRPr>
            </a:pPr>
            <a:r>
              <a:t>Historie</a:t>
            </a:r>
          </a:p>
          <a:p>
            <a:pPr algn="r" defTabSz="338327">
              <a:defRPr sz="3182">
                <a:latin typeface="Futura Bold"/>
                <a:ea typeface="Futura Bold"/>
                <a:cs typeface="Futura Bold"/>
                <a:sym typeface="Futura Bold"/>
              </a:defRPr>
            </a:pPr>
            <a:r>
              <a:t>(MØNA 1505)</a:t>
            </a:r>
          </a:p>
        </p:txBody>
      </p:sp>
      <p:sp>
        <p:nvSpPr>
          <p:cNvPr id="147" name="Vår 2021…"/>
          <p:cNvSpPr txBox="1">
            <a:spLocks noGrp="1"/>
          </p:cNvSpPr>
          <p:nvPr>
            <p:ph type="body" sz="quarter" idx="1"/>
          </p:nvPr>
        </p:nvSpPr>
        <p:spPr>
          <a:xfrm>
            <a:off x="1788128" y="5119312"/>
            <a:ext cx="3722695" cy="3118866"/>
          </a:xfrm>
          <a:prstGeom prst="rect">
            <a:avLst/>
          </a:prstGeom>
        </p:spPr>
        <p:txBody>
          <a:bodyPr/>
          <a:lstStyle/>
          <a:p>
            <a:pPr algn="r"/>
            <a:r>
              <a:t>Vår 2021</a:t>
            </a:r>
          </a:p>
          <a:p>
            <a:pPr algn="r"/>
            <a:r>
              <a:t>Forelesning 5:</a:t>
            </a:r>
          </a:p>
          <a:p>
            <a:pPr algn="r"/>
            <a:r>
              <a:t>Svar på koloniserende modernisering</a:t>
            </a:r>
          </a:p>
        </p:txBody>
      </p:sp>
      <p:sp>
        <p:nvSpPr>
          <p:cNvPr id="148" name="albrecht.hofheinz@ikos.uio.no"/>
          <p:cNvSpPr txBox="1"/>
          <p:nvPr/>
        </p:nvSpPr>
        <p:spPr>
          <a:xfrm>
            <a:off x="5525920" y="8830958"/>
            <a:ext cx="7403753" cy="7969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51504D"/>
                </a:solidFill>
                <a:latin typeface="Futura"/>
                <a:ea typeface="Futura"/>
                <a:cs typeface="Futura"/>
                <a:sym typeface="Futura"/>
                <a:hlinkClick r:id="rId3"/>
              </a:defRPr>
            </a:lvl1pPr>
          </a:lstStyle>
          <a:p>
            <a:r>
              <a:rPr>
                <a:hlinkClick r:id="rId3"/>
              </a:rPr>
              <a:t>albrecht.hofheinz@ikos.uio.no</a:t>
            </a:r>
          </a:p>
        </p:txBody>
      </p:sp>
      <p:pic>
        <p:nvPicPr>
          <p:cNvPr id="149" name="Flag_of_the_Young_Turk_Revolution.jpg" descr="Flag_of_the_Young_Turk_Revolution.jpg"/>
          <p:cNvPicPr>
            <a:picLocks noChangeAspect="1"/>
          </p:cNvPicPr>
          <p:nvPr/>
        </p:nvPicPr>
        <p:blipFill>
          <a:blip r:embed="rId4"/>
          <a:stretch>
            <a:fillRect/>
          </a:stretch>
        </p:blipFill>
        <p:spPr>
          <a:xfrm>
            <a:off x="5879252" y="1327709"/>
            <a:ext cx="7197439" cy="4798292"/>
          </a:xfrm>
          <a:prstGeom prst="rect">
            <a:avLst/>
          </a:prstGeom>
          <a:ln w="889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8" name="Image" descr="Image"/>
          <p:cNvPicPr>
            <a:picLocks noChangeAspect="1"/>
          </p:cNvPicPr>
          <p:nvPr/>
        </p:nvPicPr>
        <p:blipFill>
          <a:blip r:embed="rId3"/>
          <a:stretch>
            <a:fillRect/>
          </a:stretch>
        </p:blipFill>
        <p:spPr>
          <a:xfrm>
            <a:off x="7874443" y="569137"/>
            <a:ext cx="4254501" cy="6350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21"/>
                </a:lnTo>
                <a:lnTo>
                  <a:pt x="0" y="643"/>
                </a:lnTo>
                <a:lnTo>
                  <a:pt x="478" y="643"/>
                </a:lnTo>
                <a:lnTo>
                  <a:pt x="955" y="643"/>
                </a:lnTo>
                <a:lnTo>
                  <a:pt x="955" y="321"/>
                </a:lnTo>
                <a:lnTo>
                  <a:pt x="955" y="0"/>
                </a:lnTo>
                <a:lnTo>
                  <a:pt x="0" y="0"/>
                </a:lnTo>
                <a:close/>
                <a:moveTo>
                  <a:pt x="21360" y="0"/>
                </a:moveTo>
                <a:cubicBezTo>
                  <a:pt x="21119" y="0"/>
                  <a:pt x="21067" y="84"/>
                  <a:pt x="21181" y="283"/>
                </a:cubicBezTo>
                <a:cubicBezTo>
                  <a:pt x="21213" y="339"/>
                  <a:pt x="21319" y="386"/>
                  <a:pt x="21419" y="386"/>
                </a:cubicBezTo>
                <a:cubicBezTo>
                  <a:pt x="21556" y="386"/>
                  <a:pt x="21600" y="339"/>
                  <a:pt x="21600" y="193"/>
                </a:cubicBezTo>
                <a:cubicBezTo>
                  <a:pt x="21600" y="30"/>
                  <a:pt x="21562" y="0"/>
                  <a:pt x="21360" y="0"/>
                </a:cubicBezTo>
                <a:close/>
                <a:moveTo>
                  <a:pt x="14155" y="1"/>
                </a:moveTo>
                <a:cubicBezTo>
                  <a:pt x="8328" y="2"/>
                  <a:pt x="7346" y="14"/>
                  <a:pt x="7393" y="96"/>
                </a:cubicBezTo>
                <a:cubicBezTo>
                  <a:pt x="7426" y="154"/>
                  <a:pt x="7312" y="280"/>
                  <a:pt x="7101" y="418"/>
                </a:cubicBezTo>
                <a:cubicBezTo>
                  <a:pt x="6772" y="633"/>
                  <a:pt x="6518" y="683"/>
                  <a:pt x="6571" y="522"/>
                </a:cubicBezTo>
                <a:cubicBezTo>
                  <a:pt x="6608" y="408"/>
                  <a:pt x="6431" y="438"/>
                  <a:pt x="6363" y="558"/>
                </a:cubicBezTo>
                <a:cubicBezTo>
                  <a:pt x="6320" y="634"/>
                  <a:pt x="6272" y="644"/>
                  <a:pt x="6200" y="595"/>
                </a:cubicBezTo>
                <a:cubicBezTo>
                  <a:pt x="6135" y="552"/>
                  <a:pt x="5995" y="547"/>
                  <a:pt x="5815" y="582"/>
                </a:cubicBezTo>
                <a:cubicBezTo>
                  <a:pt x="5660" y="612"/>
                  <a:pt x="5459" y="621"/>
                  <a:pt x="5370" y="602"/>
                </a:cubicBezTo>
                <a:cubicBezTo>
                  <a:pt x="5226" y="572"/>
                  <a:pt x="5227" y="577"/>
                  <a:pt x="5376" y="641"/>
                </a:cubicBezTo>
                <a:cubicBezTo>
                  <a:pt x="5621" y="747"/>
                  <a:pt x="5591" y="1021"/>
                  <a:pt x="5327" y="1087"/>
                </a:cubicBezTo>
                <a:cubicBezTo>
                  <a:pt x="5209" y="1116"/>
                  <a:pt x="5052" y="1125"/>
                  <a:pt x="4977" y="1106"/>
                </a:cubicBezTo>
                <a:cubicBezTo>
                  <a:pt x="4883" y="1081"/>
                  <a:pt x="4860" y="1102"/>
                  <a:pt x="4900" y="1173"/>
                </a:cubicBezTo>
                <a:cubicBezTo>
                  <a:pt x="4933" y="1230"/>
                  <a:pt x="4896" y="1312"/>
                  <a:pt x="4818" y="1355"/>
                </a:cubicBezTo>
                <a:cubicBezTo>
                  <a:pt x="4725" y="1407"/>
                  <a:pt x="4709" y="1456"/>
                  <a:pt x="4769" y="1497"/>
                </a:cubicBezTo>
                <a:cubicBezTo>
                  <a:pt x="4830" y="1538"/>
                  <a:pt x="4812" y="1612"/>
                  <a:pt x="4719" y="1708"/>
                </a:cubicBezTo>
                <a:cubicBezTo>
                  <a:pt x="4602" y="1828"/>
                  <a:pt x="4516" y="1848"/>
                  <a:pt x="4256" y="1820"/>
                </a:cubicBezTo>
                <a:cubicBezTo>
                  <a:pt x="3974" y="1789"/>
                  <a:pt x="3931" y="1803"/>
                  <a:pt x="3901" y="1937"/>
                </a:cubicBezTo>
                <a:cubicBezTo>
                  <a:pt x="3882" y="2021"/>
                  <a:pt x="3810" y="2081"/>
                  <a:pt x="3742" y="2071"/>
                </a:cubicBezTo>
                <a:cubicBezTo>
                  <a:pt x="3655" y="2059"/>
                  <a:pt x="3627" y="2116"/>
                  <a:pt x="3649" y="2257"/>
                </a:cubicBezTo>
                <a:cubicBezTo>
                  <a:pt x="3674" y="2419"/>
                  <a:pt x="3636" y="2470"/>
                  <a:pt x="3468" y="2512"/>
                </a:cubicBezTo>
                <a:cubicBezTo>
                  <a:pt x="3351" y="2541"/>
                  <a:pt x="3232" y="2541"/>
                  <a:pt x="3204" y="2511"/>
                </a:cubicBezTo>
                <a:cubicBezTo>
                  <a:pt x="3112" y="2411"/>
                  <a:pt x="2760" y="2522"/>
                  <a:pt x="2672" y="2677"/>
                </a:cubicBezTo>
                <a:cubicBezTo>
                  <a:pt x="2625" y="2761"/>
                  <a:pt x="2540" y="2828"/>
                  <a:pt x="2486" y="2828"/>
                </a:cubicBezTo>
                <a:cubicBezTo>
                  <a:pt x="2340" y="2828"/>
                  <a:pt x="2370" y="3067"/>
                  <a:pt x="2521" y="3106"/>
                </a:cubicBezTo>
                <a:cubicBezTo>
                  <a:pt x="2696" y="3152"/>
                  <a:pt x="2772" y="3448"/>
                  <a:pt x="2640" y="3569"/>
                </a:cubicBezTo>
                <a:cubicBezTo>
                  <a:pt x="2475" y="3721"/>
                  <a:pt x="1847" y="3752"/>
                  <a:pt x="1725" y="3615"/>
                </a:cubicBezTo>
                <a:cubicBezTo>
                  <a:pt x="1652" y="3534"/>
                  <a:pt x="1638" y="3626"/>
                  <a:pt x="1678" y="3954"/>
                </a:cubicBezTo>
                <a:cubicBezTo>
                  <a:pt x="1778" y="4766"/>
                  <a:pt x="1777" y="4790"/>
                  <a:pt x="1624" y="4790"/>
                </a:cubicBezTo>
                <a:cubicBezTo>
                  <a:pt x="1545" y="4790"/>
                  <a:pt x="1492" y="4753"/>
                  <a:pt x="1505" y="4709"/>
                </a:cubicBezTo>
                <a:cubicBezTo>
                  <a:pt x="1518" y="4665"/>
                  <a:pt x="1443" y="4629"/>
                  <a:pt x="1338" y="4629"/>
                </a:cubicBezTo>
                <a:cubicBezTo>
                  <a:pt x="1208" y="4629"/>
                  <a:pt x="1146" y="4671"/>
                  <a:pt x="1146" y="4763"/>
                </a:cubicBezTo>
                <a:cubicBezTo>
                  <a:pt x="1146" y="4842"/>
                  <a:pt x="1071" y="4911"/>
                  <a:pt x="963" y="4930"/>
                </a:cubicBezTo>
                <a:cubicBezTo>
                  <a:pt x="753" y="4967"/>
                  <a:pt x="633" y="5120"/>
                  <a:pt x="770" y="5177"/>
                </a:cubicBezTo>
                <a:cubicBezTo>
                  <a:pt x="910" y="5236"/>
                  <a:pt x="877" y="5440"/>
                  <a:pt x="713" y="5531"/>
                </a:cubicBezTo>
                <a:cubicBezTo>
                  <a:pt x="583" y="5604"/>
                  <a:pt x="587" y="5628"/>
                  <a:pt x="756" y="5748"/>
                </a:cubicBezTo>
                <a:cubicBezTo>
                  <a:pt x="860" y="5823"/>
                  <a:pt x="933" y="5937"/>
                  <a:pt x="919" y="6002"/>
                </a:cubicBezTo>
                <a:cubicBezTo>
                  <a:pt x="887" y="6147"/>
                  <a:pt x="612" y="6266"/>
                  <a:pt x="526" y="6172"/>
                </a:cubicBezTo>
                <a:cubicBezTo>
                  <a:pt x="493" y="6136"/>
                  <a:pt x="362" y="6107"/>
                  <a:pt x="234" y="6107"/>
                </a:cubicBezTo>
                <a:lnTo>
                  <a:pt x="0" y="6107"/>
                </a:lnTo>
                <a:lnTo>
                  <a:pt x="0" y="7592"/>
                </a:lnTo>
                <a:cubicBezTo>
                  <a:pt x="0" y="14798"/>
                  <a:pt x="9" y="15183"/>
                  <a:pt x="167" y="15139"/>
                </a:cubicBezTo>
                <a:cubicBezTo>
                  <a:pt x="557" y="15031"/>
                  <a:pt x="620" y="15064"/>
                  <a:pt x="625" y="15374"/>
                </a:cubicBezTo>
                <a:cubicBezTo>
                  <a:pt x="627" y="15538"/>
                  <a:pt x="680" y="15714"/>
                  <a:pt x="744" y="15765"/>
                </a:cubicBezTo>
                <a:cubicBezTo>
                  <a:pt x="807" y="15816"/>
                  <a:pt x="829" y="15878"/>
                  <a:pt x="792" y="15903"/>
                </a:cubicBezTo>
                <a:cubicBezTo>
                  <a:pt x="649" y="15999"/>
                  <a:pt x="681" y="16546"/>
                  <a:pt x="834" y="16621"/>
                </a:cubicBezTo>
                <a:cubicBezTo>
                  <a:pt x="941" y="16674"/>
                  <a:pt x="953" y="16707"/>
                  <a:pt x="874" y="16740"/>
                </a:cubicBezTo>
                <a:cubicBezTo>
                  <a:pt x="690" y="16817"/>
                  <a:pt x="752" y="16961"/>
                  <a:pt x="979" y="16983"/>
                </a:cubicBezTo>
                <a:cubicBezTo>
                  <a:pt x="1123" y="16997"/>
                  <a:pt x="1185" y="17042"/>
                  <a:pt x="1167" y="17117"/>
                </a:cubicBezTo>
                <a:cubicBezTo>
                  <a:pt x="1148" y="17192"/>
                  <a:pt x="1200" y="17229"/>
                  <a:pt x="1328" y="17229"/>
                </a:cubicBezTo>
                <a:cubicBezTo>
                  <a:pt x="1603" y="17229"/>
                  <a:pt x="1643" y="17307"/>
                  <a:pt x="1650" y="17875"/>
                </a:cubicBezTo>
                <a:lnTo>
                  <a:pt x="1656" y="18386"/>
                </a:lnTo>
                <a:lnTo>
                  <a:pt x="1965" y="18386"/>
                </a:lnTo>
                <a:cubicBezTo>
                  <a:pt x="2384" y="18386"/>
                  <a:pt x="2922" y="18775"/>
                  <a:pt x="2769" y="18968"/>
                </a:cubicBezTo>
                <a:cubicBezTo>
                  <a:pt x="2690" y="19066"/>
                  <a:pt x="2700" y="19093"/>
                  <a:pt x="2811" y="19093"/>
                </a:cubicBezTo>
                <a:cubicBezTo>
                  <a:pt x="2888" y="19093"/>
                  <a:pt x="2978" y="19064"/>
                  <a:pt x="3010" y="19028"/>
                </a:cubicBezTo>
                <a:cubicBezTo>
                  <a:pt x="3114" y="18915"/>
                  <a:pt x="3524" y="18958"/>
                  <a:pt x="3631" y="19093"/>
                </a:cubicBezTo>
                <a:cubicBezTo>
                  <a:pt x="3687" y="19164"/>
                  <a:pt x="3705" y="19221"/>
                  <a:pt x="3669" y="19221"/>
                </a:cubicBezTo>
                <a:cubicBezTo>
                  <a:pt x="3633" y="19221"/>
                  <a:pt x="3674" y="19273"/>
                  <a:pt x="3760" y="19337"/>
                </a:cubicBezTo>
                <a:cubicBezTo>
                  <a:pt x="3875" y="19423"/>
                  <a:pt x="3888" y="19474"/>
                  <a:pt x="3810" y="19526"/>
                </a:cubicBezTo>
                <a:cubicBezTo>
                  <a:pt x="3732" y="19579"/>
                  <a:pt x="3771" y="19593"/>
                  <a:pt x="3957" y="19579"/>
                </a:cubicBezTo>
                <a:cubicBezTo>
                  <a:pt x="4218" y="19560"/>
                  <a:pt x="4315" y="19612"/>
                  <a:pt x="4348" y="19792"/>
                </a:cubicBezTo>
                <a:cubicBezTo>
                  <a:pt x="4427" y="20218"/>
                  <a:pt x="4585" y="20407"/>
                  <a:pt x="4731" y="20249"/>
                </a:cubicBezTo>
                <a:cubicBezTo>
                  <a:pt x="4764" y="20213"/>
                  <a:pt x="4842" y="20206"/>
                  <a:pt x="4904" y="20232"/>
                </a:cubicBezTo>
                <a:cubicBezTo>
                  <a:pt x="4966" y="20259"/>
                  <a:pt x="5061" y="20281"/>
                  <a:pt x="5114" y="20281"/>
                </a:cubicBezTo>
                <a:cubicBezTo>
                  <a:pt x="5166" y="20282"/>
                  <a:pt x="5231" y="20384"/>
                  <a:pt x="5257" y="20508"/>
                </a:cubicBezTo>
                <a:cubicBezTo>
                  <a:pt x="5336" y="20882"/>
                  <a:pt x="5560" y="21036"/>
                  <a:pt x="5988" y="21013"/>
                </a:cubicBezTo>
                <a:cubicBezTo>
                  <a:pt x="6332" y="20994"/>
                  <a:pt x="6355" y="21003"/>
                  <a:pt x="6339" y="21161"/>
                </a:cubicBezTo>
                <a:cubicBezTo>
                  <a:pt x="6327" y="21285"/>
                  <a:pt x="6377" y="21340"/>
                  <a:pt x="6530" y="21368"/>
                </a:cubicBezTo>
                <a:cubicBezTo>
                  <a:pt x="6861" y="21428"/>
                  <a:pt x="6978" y="21414"/>
                  <a:pt x="6978" y="21315"/>
                </a:cubicBezTo>
                <a:cubicBezTo>
                  <a:pt x="6978" y="21161"/>
                  <a:pt x="7169" y="21130"/>
                  <a:pt x="7371" y="21253"/>
                </a:cubicBezTo>
                <a:cubicBezTo>
                  <a:pt x="7529" y="21350"/>
                  <a:pt x="7593" y="21356"/>
                  <a:pt x="7751" y="21290"/>
                </a:cubicBezTo>
                <a:cubicBezTo>
                  <a:pt x="7945" y="21208"/>
                  <a:pt x="8168" y="21244"/>
                  <a:pt x="8078" y="21342"/>
                </a:cubicBezTo>
                <a:cubicBezTo>
                  <a:pt x="8051" y="21372"/>
                  <a:pt x="8054" y="21441"/>
                  <a:pt x="8086" y="21497"/>
                </a:cubicBezTo>
                <a:cubicBezTo>
                  <a:pt x="8123" y="21562"/>
                  <a:pt x="9221" y="21582"/>
                  <a:pt x="11560" y="21591"/>
                </a:cubicBezTo>
                <a:cubicBezTo>
                  <a:pt x="14254" y="21582"/>
                  <a:pt x="15379" y="21562"/>
                  <a:pt x="15410" y="21483"/>
                </a:cubicBezTo>
                <a:cubicBezTo>
                  <a:pt x="15449" y="21381"/>
                  <a:pt x="15552" y="21366"/>
                  <a:pt x="16136" y="21375"/>
                </a:cubicBezTo>
                <a:cubicBezTo>
                  <a:pt x="16626" y="21381"/>
                  <a:pt x="16827" y="21360"/>
                  <a:pt x="16863" y="21298"/>
                </a:cubicBezTo>
                <a:cubicBezTo>
                  <a:pt x="16903" y="21228"/>
                  <a:pt x="16948" y="21227"/>
                  <a:pt x="17101" y="21291"/>
                </a:cubicBezTo>
                <a:cubicBezTo>
                  <a:pt x="17342" y="21392"/>
                  <a:pt x="17441" y="21327"/>
                  <a:pt x="17304" y="21156"/>
                </a:cubicBezTo>
                <a:cubicBezTo>
                  <a:pt x="17222" y="21052"/>
                  <a:pt x="17232" y="20988"/>
                  <a:pt x="17349" y="20868"/>
                </a:cubicBezTo>
                <a:cubicBezTo>
                  <a:pt x="17482" y="20732"/>
                  <a:pt x="17563" y="20716"/>
                  <a:pt x="18088" y="20724"/>
                </a:cubicBezTo>
                <a:lnTo>
                  <a:pt x="18678" y="20732"/>
                </a:lnTo>
                <a:lnTo>
                  <a:pt x="18656" y="21053"/>
                </a:lnTo>
                <a:cubicBezTo>
                  <a:pt x="18637" y="21322"/>
                  <a:pt x="18652" y="21354"/>
                  <a:pt x="18745" y="21252"/>
                </a:cubicBezTo>
                <a:cubicBezTo>
                  <a:pt x="18853" y="21132"/>
                  <a:pt x="18859" y="21132"/>
                  <a:pt x="18987" y="21249"/>
                </a:cubicBezTo>
                <a:cubicBezTo>
                  <a:pt x="19091" y="21345"/>
                  <a:pt x="19260" y="21372"/>
                  <a:pt x="19841" y="21384"/>
                </a:cubicBezTo>
                <a:cubicBezTo>
                  <a:pt x="20341" y="21394"/>
                  <a:pt x="20617" y="21429"/>
                  <a:pt x="20732" y="21499"/>
                </a:cubicBezTo>
                <a:cubicBezTo>
                  <a:pt x="20823" y="21554"/>
                  <a:pt x="21056" y="21600"/>
                  <a:pt x="21249" y="21600"/>
                </a:cubicBezTo>
                <a:lnTo>
                  <a:pt x="21600" y="21600"/>
                </a:lnTo>
                <a:lnTo>
                  <a:pt x="21600" y="20507"/>
                </a:lnTo>
                <a:cubicBezTo>
                  <a:pt x="21600" y="19419"/>
                  <a:pt x="21598" y="19415"/>
                  <a:pt x="21384" y="19405"/>
                </a:cubicBezTo>
                <a:cubicBezTo>
                  <a:pt x="20463" y="19363"/>
                  <a:pt x="19698" y="19381"/>
                  <a:pt x="19474" y="19451"/>
                </a:cubicBezTo>
                <a:cubicBezTo>
                  <a:pt x="19330" y="19496"/>
                  <a:pt x="19193" y="19510"/>
                  <a:pt x="19168" y="19483"/>
                </a:cubicBezTo>
                <a:cubicBezTo>
                  <a:pt x="19143" y="19456"/>
                  <a:pt x="18897" y="19429"/>
                  <a:pt x="18620" y="19422"/>
                </a:cubicBezTo>
                <a:cubicBezTo>
                  <a:pt x="18043" y="19409"/>
                  <a:pt x="17992" y="19387"/>
                  <a:pt x="17951" y="19128"/>
                </a:cubicBezTo>
                <a:cubicBezTo>
                  <a:pt x="17921" y="18939"/>
                  <a:pt x="17922" y="18938"/>
                  <a:pt x="18447" y="18935"/>
                </a:cubicBezTo>
                <a:lnTo>
                  <a:pt x="18973" y="18932"/>
                </a:lnTo>
                <a:lnTo>
                  <a:pt x="19019" y="18675"/>
                </a:lnTo>
                <a:cubicBezTo>
                  <a:pt x="19057" y="18471"/>
                  <a:pt x="19111" y="18414"/>
                  <a:pt x="19277" y="18398"/>
                </a:cubicBezTo>
                <a:cubicBezTo>
                  <a:pt x="19443" y="18382"/>
                  <a:pt x="19493" y="18329"/>
                  <a:pt x="19517" y="18141"/>
                </a:cubicBezTo>
                <a:cubicBezTo>
                  <a:pt x="19540" y="17952"/>
                  <a:pt x="19588" y="17900"/>
                  <a:pt x="19760" y="17883"/>
                </a:cubicBezTo>
                <a:cubicBezTo>
                  <a:pt x="19982" y="17862"/>
                  <a:pt x="20052" y="17718"/>
                  <a:pt x="19875" y="17645"/>
                </a:cubicBezTo>
                <a:cubicBezTo>
                  <a:pt x="19807" y="17616"/>
                  <a:pt x="19812" y="17574"/>
                  <a:pt x="19889" y="17511"/>
                </a:cubicBezTo>
                <a:cubicBezTo>
                  <a:pt x="19952" y="17460"/>
                  <a:pt x="19975" y="17400"/>
                  <a:pt x="19942" y="17377"/>
                </a:cubicBezTo>
                <a:cubicBezTo>
                  <a:pt x="19908" y="17355"/>
                  <a:pt x="19925" y="17300"/>
                  <a:pt x="19980" y="17256"/>
                </a:cubicBezTo>
                <a:cubicBezTo>
                  <a:pt x="20049" y="17200"/>
                  <a:pt x="20049" y="17162"/>
                  <a:pt x="19978" y="17133"/>
                </a:cubicBezTo>
                <a:cubicBezTo>
                  <a:pt x="19795" y="17057"/>
                  <a:pt x="19977" y="16975"/>
                  <a:pt x="20246" y="17011"/>
                </a:cubicBezTo>
                <a:cubicBezTo>
                  <a:pt x="20459" y="17040"/>
                  <a:pt x="20532" y="17014"/>
                  <a:pt x="20639" y="16880"/>
                </a:cubicBezTo>
                <a:cubicBezTo>
                  <a:pt x="20753" y="16737"/>
                  <a:pt x="20751" y="16700"/>
                  <a:pt x="20623" y="16602"/>
                </a:cubicBezTo>
                <a:cubicBezTo>
                  <a:pt x="20469" y="16485"/>
                  <a:pt x="20543" y="16200"/>
                  <a:pt x="20728" y="16200"/>
                </a:cubicBezTo>
                <a:cubicBezTo>
                  <a:pt x="20777" y="16200"/>
                  <a:pt x="20908" y="16095"/>
                  <a:pt x="21020" y="15968"/>
                </a:cubicBezTo>
                <a:cubicBezTo>
                  <a:pt x="21172" y="15794"/>
                  <a:pt x="21272" y="15745"/>
                  <a:pt x="21413" y="15769"/>
                </a:cubicBezTo>
                <a:cubicBezTo>
                  <a:pt x="21557" y="15795"/>
                  <a:pt x="21582" y="14661"/>
                  <a:pt x="21590" y="10982"/>
                </a:cubicBezTo>
                <a:cubicBezTo>
                  <a:pt x="21582" y="7449"/>
                  <a:pt x="21556" y="6293"/>
                  <a:pt x="21423" y="6317"/>
                </a:cubicBezTo>
                <a:cubicBezTo>
                  <a:pt x="21120" y="6370"/>
                  <a:pt x="20922" y="6251"/>
                  <a:pt x="20989" y="6056"/>
                </a:cubicBezTo>
                <a:cubicBezTo>
                  <a:pt x="21047" y="5889"/>
                  <a:pt x="21043" y="5886"/>
                  <a:pt x="20901" y="6010"/>
                </a:cubicBezTo>
                <a:cubicBezTo>
                  <a:pt x="20769" y="6125"/>
                  <a:pt x="20746" y="6128"/>
                  <a:pt x="20691" y="6033"/>
                </a:cubicBezTo>
                <a:cubicBezTo>
                  <a:pt x="20658" y="5975"/>
                  <a:pt x="20644" y="5830"/>
                  <a:pt x="20661" y="5712"/>
                </a:cubicBezTo>
                <a:cubicBezTo>
                  <a:pt x="20684" y="5554"/>
                  <a:pt x="20736" y="5499"/>
                  <a:pt x="20859" y="5505"/>
                </a:cubicBezTo>
                <a:cubicBezTo>
                  <a:pt x="20992" y="5512"/>
                  <a:pt x="21013" y="5481"/>
                  <a:pt x="20961" y="5345"/>
                </a:cubicBezTo>
                <a:cubicBezTo>
                  <a:pt x="20926" y="5251"/>
                  <a:pt x="20901" y="5125"/>
                  <a:pt x="20907" y="5064"/>
                </a:cubicBezTo>
                <a:cubicBezTo>
                  <a:pt x="20913" y="5003"/>
                  <a:pt x="20869" y="4960"/>
                  <a:pt x="20808" y="4968"/>
                </a:cubicBezTo>
                <a:cubicBezTo>
                  <a:pt x="20747" y="4976"/>
                  <a:pt x="20683" y="4909"/>
                  <a:pt x="20667" y="4821"/>
                </a:cubicBezTo>
                <a:cubicBezTo>
                  <a:pt x="20589" y="4391"/>
                  <a:pt x="20554" y="4355"/>
                  <a:pt x="20260" y="4394"/>
                </a:cubicBezTo>
                <a:cubicBezTo>
                  <a:pt x="19979" y="4432"/>
                  <a:pt x="19791" y="4352"/>
                  <a:pt x="19978" y="4274"/>
                </a:cubicBezTo>
                <a:cubicBezTo>
                  <a:pt x="20037" y="4249"/>
                  <a:pt x="20046" y="4200"/>
                  <a:pt x="19998" y="4157"/>
                </a:cubicBezTo>
                <a:cubicBezTo>
                  <a:pt x="19953" y="4116"/>
                  <a:pt x="19925" y="4010"/>
                  <a:pt x="19936" y="3922"/>
                </a:cubicBezTo>
                <a:cubicBezTo>
                  <a:pt x="19946" y="3833"/>
                  <a:pt x="19915" y="3727"/>
                  <a:pt x="19865" y="3685"/>
                </a:cubicBezTo>
                <a:cubicBezTo>
                  <a:pt x="19808" y="3638"/>
                  <a:pt x="19812" y="3596"/>
                  <a:pt x="19875" y="3569"/>
                </a:cubicBezTo>
                <a:cubicBezTo>
                  <a:pt x="19942" y="3542"/>
                  <a:pt x="19925" y="3464"/>
                  <a:pt x="19827" y="3337"/>
                </a:cubicBezTo>
                <a:cubicBezTo>
                  <a:pt x="19746" y="3232"/>
                  <a:pt x="19712" y="3110"/>
                  <a:pt x="19750" y="3067"/>
                </a:cubicBezTo>
                <a:cubicBezTo>
                  <a:pt x="19803" y="3008"/>
                  <a:pt x="19788" y="3007"/>
                  <a:pt x="19684" y="3060"/>
                </a:cubicBezTo>
                <a:cubicBezTo>
                  <a:pt x="19472" y="3170"/>
                  <a:pt x="19123" y="3210"/>
                  <a:pt x="19053" y="3133"/>
                </a:cubicBezTo>
                <a:cubicBezTo>
                  <a:pt x="19019" y="3096"/>
                  <a:pt x="18996" y="2940"/>
                  <a:pt x="19005" y="2786"/>
                </a:cubicBezTo>
                <a:cubicBezTo>
                  <a:pt x="19013" y="2633"/>
                  <a:pt x="18988" y="2503"/>
                  <a:pt x="18948" y="2499"/>
                </a:cubicBezTo>
                <a:cubicBezTo>
                  <a:pt x="18577" y="2456"/>
                  <a:pt x="18285" y="2483"/>
                  <a:pt x="18191" y="2568"/>
                </a:cubicBezTo>
                <a:cubicBezTo>
                  <a:pt x="18010" y="2730"/>
                  <a:pt x="17933" y="2598"/>
                  <a:pt x="17959" y="2173"/>
                </a:cubicBezTo>
                <a:cubicBezTo>
                  <a:pt x="17979" y="1850"/>
                  <a:pt x="17960" y="1789"/>
                  <a:pt x="17856" y="1845"/>
                </a:cubicBezTo>
                <a:cubicBezTo>
                  <a:pt x="17781" y="1886"/>
                  <a:pt x="17646" y="1892"/>
                  <a:pt x="17526" y="1862"/>
                </a:cubicBezTo>
                <a:cubicBezTo>
                  <a:pt x="17374" y="1823"/>
                  <a:pt x="17335" y="1771"/>
                  <a:pt x="17369" y="1652"/>
                </a:cubicBezTo>
                <a:cubicBezTo>
                  <a:pt x="17393" y="1565"/>
                  <a:pt x="17366" y="1474"/>
                  <a:pt x="17308" y="1450"/>
                </a:cubicBezTo>
                <a:cubicBezTo>
                  <a:pt x="17251" y="1426"/>
                  <a:pt x="17203" y="1336"/>
                  <a:pt x="17203" y="1250"/>
                </a:cubicBezTo>
                <a:cubicBezTo>
                  <a:pt x="17203" y="1129"/>
                  <a:pt x="17153" y="1093"/>
                  <a:pt x="16984" y="1093"/>
                </a:cubicBezTo>
                <a:cubicBezTo>
                  <a:pt x="16863" y="1093"/>
                  <a:pt x="16713" y="1128"/>
                  <a:pt x="16651" y="1169"/>
                </a:cubicBezTo>
                <a:cubicBezTo>
                  <a:pt x="16565" y="1227"/>
                  <a:pt x="16493" y="1216"/>
                  <a:pt x="16345" y="1126"/>
                </a:cubicBezTo>
                <a:cubicBezTo>
                  <a:pt x="16239" y="1061"/>
                  <a:pt x="16152" y="968"/>
                  <a:pt x="16152" y="918"/>
                </a:cubicBezTo>
                <a:cubicBezTo>
                  <a:pt x="16152" y="822"/>
                  <a:pt x="15653" y="509"/>
                  <a:pt x="15396" y="443"/>
                </a:cubicBezTo>
                <a:cubicBezTo>
                  <a:pt x="15312" y="421"/>
                  <a:pt x="15150" y="445"/>
                  <a:pt x="15035" y="495"/>
                </a:cubicBezTo>
                <a:cubicBezTo>
                  <a:pt x="14853" y="576"/>
                  <a:pt x="14799" y="574"/>
                  <a:pt x="14590" y="482"/>
                </a:cubicBezTo>
                <a:cubicBezTo>
                  <a:pt x="14459" y="424"/>
                  <a:pt x="14307" y="293"/>
                  <a:pt x="14254" y="189"/>
                </a:cubicBezTo>
                <a:lnTo>
                  <a:pt x="14155" y="1"/>
                </a:lnTo>
                <a:close/>
                <a:moveTo>
                  <a:pt x="359" y="155"/>
                </a:moveTo>
                <a:cubicBezTo>
                  <a:pt x="385" y="159"/>
                  <a:pt x="410" y="171"/>
                  <a:pt x="425" y="188"/>
                </a:cubicBezTo>
                <a:cubicBezTo>
                  <a:pt x="456" y="221"/>
                  <a:pt x="441" y="266"/>
                  <a:pt x="391" y="286"/>
                </a:cubicBezTo>
                <a:cubicBezTo>
                  <a:pt x="341" y="307"/>
                  <a:pt x="275" y="297"/>
                  <a:pt x="244" y="263"/>
                </a:cubicBezTo>
                <a:cubicBezTo>
                  <a:pt x="213" y="230"/>
                  <a:pt x="228" y="185"/>
                  <a:pt x="278" y="165"/>
                </a:cubicBezTo>
                <a:cubicBezTo>
                  <a:pt x="303" y="154"/>
                  <a:pt x="332" y="151"/>
                  <a:pt x="359" y="155"/>
                </a:cubicBezTo>
                <a:close/>
                <a:moveTo>
                  <a:pt x="455" y="283"/>
                </a:moveTo>
                <a:cubicBezTo>
                  <a:pt x="482" y="288"/>
                  <a:pt x="504" y="299"/>
                  <a:pt x="520" y="316"/>
                </a:cubicBezTo>
                <a:cubicBezTo>
                  <a:pt x="551" y="349"/>
                  <a:pt x="535" y="394"/>
                  <a:pt x="486" y="414"/>
                </a:cubicBezTo>
                <a:cubicBezTo>
                  <a:pt x="436" y="435"/>
                  <a:pt x="371" y="425"/>
                  <a:pt x="341" y="391"/>
                </a:cubicBezTo>
                <a:cubicBezTo>
                  <a:pt x="310" y="358"/>
                  <a:pt x="325" y="314"/>
                  <a:pt x="375" y="293"/>
                </a:cubicBezTo>
                <a:cubicBezTo>
                  <a:pt x="400" y="283"/>
                  <a:pt x="429" y="279"/>
                  <a:pt x="455" y="283"/>
                </a:cubicBezTo>
                <a:close/>
                <a:moveTo>
                  <a:pt x="19952" y="20212"/>
                </a:moveTo>
                <a:cubicBezTo>
                  <a:pt x="19978" y="20216"/>
                  <a:pt x="20003" y="20228"/>
                  <a:pt x="20018" y="20245"/>
                </a:cubicBezTo>
                <a:cubicBezTo>
                  <a:pt x="20049" y="20278"/>
                  <a:pt x="20034" y="20322"/>
                  <a:pt x="19984" y="20343"/>
                </a:cubicBezTo>
                <a:cubicBezTo>
                  <a:pt x="19934" y="20364"/>
                  <a:pt x="19868" y="20354"/>
                  <a:pt x="19837" y="20320"/>
                </a:cubicBezTo>
                <a:cubicBezTo>
                  <a:pt x="19806" y="20287"/>
                  <a:pt x="19821" y="20242"/>
                  <a:pt x="19871" y="20222"/>
                </a:cubicBezTo>
                <a:cubicBezTo>
                  <a:pt x="19896" y="20211"/>
                  <a:pt x="19925" y="20208"/>
                  <a:pt x="19952" y="20212"/>
                </a:cubicBezTo>
                <a:close/>
                <a:moveTo>
                  <a:pt x="20429" y="20212"/>
                </a:moveTo>
                <a:cubicBezTo>
                  <a:pt x="20456" y="20216"/>
                  <a:pt x="20480" y="20228"/>
                  <a:pt x="20496" y="20245"/>
                </a:cubicBezTo>
                <a:cubicBezTo>
                  <a:pt x="20527" y="20278"/>
                  <a:pt x="20511" y="20322"/>
                  <a:pt x="20462" y="20343"/>
                </a:cubicBezTo>
                <a:cubicBezTo>
                  <a:pt x="20412" y="20364"/>
                  <a:pt x="20345" y="20354"/>
                  <a:pt x="20314" y="20320"/>
                </a:cubicBezTo>
                <a:cubicBezTo>
                  <a:pt x="20284" y="20287"/>
                  <a:pt x="20299" y="20242"/>
                  <a:pt x="20349" y="20222"/>
                </a:cubicBezTo>
                <a:cubicBezTo>
                  <a:pt x="20374" y="20211"/>
                  <a:pt x="20403" y="20208"/>
                  <a:pt x="20429" y="20212"/>
                </a:cubicBezTo>
                <a:close/>
                <a:moveTo>
                  <a:pt x="429" y="21086"/>
                </a:moveTo>
                <a:cubicBezTo>
                  <a:pt x="302" y="21086"/>
                  <a:pt x="0" y="21358"/>
                  <a:pt x="0" y="21472"/>
                </a:cubicBezTo>
                <a:cubicBezTo>
                  <a:pt x="0" y="21576"/>
                  <a:pt x="64" y="21600"/>
                  <a:pt x="334" y="21600"/>
                </a:cubicBezTo>
                <a:cubicBezTo>
                  <a:pt x="657" y="21600"/>
                  <a:pt x="773" y="21522"/>
                  <a:pt x="574" y="21439"/>
                </a:cubicBezTo>
                <a:cubicBezTo>
                  <a:pt x="522" y="21417"/>
                  <a:pt x="478" y="21329"/>
                  <a:pt x="478" y="21242"/>
                </a:cubicBezTo>
                <a:cubicBezTo>
                  <a:pt x="478" y="21156"/>
                  <a:pt x="455" y="21086"/>
                  <a:pt x="429" y="21086"/>
                </a:cubicBezTo>
                <a:close/>
              </a:path>
            </a:pathLst>
          </a:custGeom>
          <a:ln w="88900">
            <a:miter lim="400000"/>
          </a:ln>
        </p:spPr>
      </p:pic>
      <p:sp>
        <p:nvSpPr>
          <p:cNvPr id="199" name="ʿĀʾisha al-Taymūriyya (1840-1902):…"/>
          <p:cNvSpPr txBox="1"/>
          <p:nvPr/>
        </p:nvSpPr>
        <p:spPr>
          <a:xfrm>
            <a:off x="7884550" y="7103567"/>
            <a:ext cx="4498184" cy="1924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2400">
                <a:solidFill>
                  <a:srgbClr val="51504D"/>
                </a:solidFill>
                <a:latin typeface="Brill"/>
                <a:ea typeface="Brill"/>
                <a:cs typeface="Brill"/>
                <a:sym typeface="Brill Roman"/>
              </a:defRPr>
            </a:pPr>
            <a:r>
              <a:t>ʿĀʾisha al-Taymūriyya (1840-1902):</a:t>
            </a:r>
          </a:p>
          <a:p>
            <a:pPr>
              <a:defRPr sz="2400">
                <a:solidFill>
                  <a:srgbClr val="51504D"/>
                </a:solidFill>
                <a:latin typeface="Brill"/>
                <a:ea typeface="Brill"/>
                <a:cs typeface="Brill"/>
                <a:sym typeface="Brill Roman"/>
              </a:defRPr>
            </a:pPr>
            <a:r>
              <a:t>“I was not willing to improve in the feminine occupations. […] I found the sound of the pen on paper to be the most beautiful.”</a:t>
            </a:r>
          </a:p>
        </p:txBody>
      </p:sp>
      <p:pic>
        <p:nvPicPr>
          <p:cNvPr id="200" name="Image" descr="Image"/>
          <p:cNvPicPr>
            <a:picLocks noChangeAspect="1"/>
          </p:cNvPicPr>
          <p:nvPr/>
        </p:nvPicPr>
        <p:blipFill>
          <a:blip r:embed="rId4"/>
          <a:stretch>
            <a:fillRect/>
          </a:stretch>
        </p:blipFill>
        <p:spPr>
          <a:xfrm>
            <a:off x="1594588" y="872681"/>
            <a:ext cx="4749801" cy="5524501"/>
          </a:xfrm>
          <a:prstGeom prst="rect">
            <a:avLst/>
          </a:prstGeom>
          <a:ln w="88900">
            <a:miter lim="400000"/>
          </a:ln>
        </p:spPr>
      </p:pic>
      <p:sp>
        <p:nvSpPr>
          <p:cNvPr id="201" name="Qāsim Amīn (1865-1908): “Veiling is the symbol of ancient ownership […] The first step for women’s liberation is to tear off the veil and totally wipe out its influence.”"/>
          <p:cNvSpPr txBox="1"/>
          <p:nvPr/>
        </p:nvSpPr>
        <p:spPr>
          <a:xfrm>
            <a:off x="1720396" y="7103567"/>
            <a:ext cx="4498185" cy="1924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2400">
                <a:solidFill>
                  <a:srgbClr val="51504D"/>
                </a:solidFill>
                <a:latin typeface="Brill"/>
                <a:ea typeface="Brill"/>
                <a:cs typeface="Brill"/>
                <a:sym typeface="Brill Roman"/>
              </a:defRPr>
            </a:lvl1pPr>
          </a:lstStyle>
          <a:p>
            <a:r>
              <a:t>Qāsim Amīn (1865-1908): “Veiling is the symbol of ancient ownership […] The first step for women’s liberation is to tear off the veil and totally wipe out its influence.”</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Vår egenverdi?"/>
          <p:cNvSpPr txBox="1">
            <a:spLocks noGrp="1"/>
          </p:cNvSpPr>
          <p:nvPr>
            <p:ph type="title"/>
          </p:nvPr>
        </p:nvSpPr>
        <p:spPr>
          <a:prstGeom prst="rect">
            <a:avLst/>
          </a:prstGeom>
        </p:spPr>
        <p:txBody>
          <a:bodyPr/>
          <a:lstStyle/>
          <a:p>
            <a:r>
              <a:t>Vår egenverdi?</a:t>
            </a:r>
          </a:p>
        </p:txBody>
      </p:sp>
      <p:sp>
        <p:nvSpPr>
          <p:cNvPr id="206" name="Europa («Vesten»): teknologi &amp; vitenskap…"/>
          <p:cNvSpPr txBox="1">
            <a:spLocks noGrp="1"/>
          </p:cNvSpPr>
          <p:nvPr>
            <p:ph type="body" sz="quarter" idx="1"/>
          </p:nvPr>
        </p:nvSpPr>
        <p:spPr>
          <a:xfrm>
            <a:off x="2642803" y="3309686"/>
            <a:ext cx="7719194" cy="3134228"/>
          </a:xfrm>
          <a:prstGeom prst="rect">
            <a:avLst/>
          </a:prstGeom>
        </p:spPr>
        <p:txBody>
          <a:bodyPr/>
          <a:lstStyle/>
          <a:p>
            <a:r>
              <a:t>Europa («Vesten»): teknologi &amp; vitenskap</a:t>
            </a:r>
          </a:p>
          <a:p>
            <a:r>
              <a:t>Vi («Østen»): religion &amp; sjel</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Islamsk modernisme"/>
          <p:cNvSpPr txBox="1">
            <a:spLocks noGrp="1"/>
          </p:cNvSpPr>
          <p:nvPr>
            <p:ph type="title"/>
          </p:nvPr>
        </p:nvSpPr>
        <p:spPr>
          <a:prstGeom prst="rect">
            <a:avLst/>
          </a:prstGeom>
        </p:spPr>
        <p:txBody>
          <a:bodyPr/>
          <a:lstStyle/>
          <a:p>
            <a:r>
              <a:t>Islamsk modernisme</a:t>
            </a:r>
          </a:p>
        </p:txBody>
      </p:sp>
      <p:sp>
        <p:nvSpPr>
          <p:cNvPr id="211" name="mot taqlīd (blind å følge forfedrenes løsninger)…"/>
          <p:cNvSpPr txBox="1">
            <a:spLocks noGrp="1"/>
          </p:cNvSpPr>
          <p:nvPr>
            <p:ph type="body" idx="1"/>
          </p:nvPr>
        </p:nvSpPr>
        <p:spPr>
          <a:prstGeom prst="rect">
            <a:avLst/>
          </a:prstGeom>
        </p:spPr>
        <p:txBody>
          <a:bodyPr/>
          <a:lstStyle/>
          <a:p>
            <a:r>
              <a:rPr b="1"/>
              <a:t>mot </a:t>
            </a:r>
            <a:r>
              <a:rPr b="1" i="1"/>
              <a:t>taqlīd</a:t>
            </a:r>
            <a:r>
              <a:t> (blind å følge forfedrenes løsninger)</a:t>
            </a:r>
          </a:p>
          <a:p>
            <a:r>
              <a:t>mot folkelig overtro</a:t>
            </a:r>
          </a:p>
          <a:p>
            <a:r>
              <a:t>mot blind etteraping av europeerne</a:t>
            </a:r>
          </a:p>
          <a:p>
            <a:r>
              <a:t>bruk </a:t>
            </a:r>
            <a:r>
              <a:rPr b="1"/>
              <a:t>fornuft</a:t>
            </a:r>
            <a:r>
              <a:t>! og klare bevis fra det Gud har satt (tilgjengelig i </a:t>
            </a:r>
            <a:r>
              <a:rPr b="1"/>
              <a:t>vitenskap</a:t>
            </a:r>
            <a:r>
              <a:t> &amp; tekstfiksert åpenbaring [Qurʾān &amp; </a:t>
            </a:r>
            <a:r>
              <a:rPr i="1"/>
              <a:t>ḥadīth</a:t>
            </a:r>
            <a:r>
              <a:t>] forstått via </a:t>
            </a:r>
            <a:r>
              <a:rPr i="1"/>
              <a:t>ijtihād</a:t>
            </a:r>
            <a:r>
              <a:t>)</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Jamāl al-Dīn al-Afghānī (1838-1897)"/>
          <p:cNvSpPr txBox="1"/>
          <p:nvPr/>
        </p:nvSpPr>
        <p:spPr>
          <a:xfrm>
            <a:off x="91082" y="6847671"/>
            <a:ext cx="4498184" cy="400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2400">
                <a:solidFill>
                  <a:srgbClr val="51504D"/>
                </a:solidFill>
                <a:latin typeface="Brill"/>
                <a:ea typeface="Brill"/>
                <a:cs typeface="Brill"/>
                <a:sym typeface="Brill Roman"/>
              </a:defRPr>
            </a:lvl1pPr>
          </a:lstStyle>
          <a:p>
            <a:r>
              <a:t>Jamāl al-Dīn al-Afghānī (1838-1897)</a:t>
            </a:r>
          </a:p>
        </p:txBody>
      </p:sp>
      <p:pic>
        <p:nvPicPr>
          <p:cNvPr id="216" name="Image" descr="Image"/>
          <p:cNvPicPr>
            <a:picLocks noChangeAspect="1"/>
          </p:cNvPicPr>
          <p:nvPr/>
        </p:nvPicPr>
        <p:blipFill>
          <a:blip r:embed="rId3"/>
          <a:srcRect/>
          <a:stretch>
            <a:fillRect/>
          </a:stretch>
        </p:blipFill>
        <p:spPr>
          <a:xfrm>
            <a:off x="714573" y="2699497"/>
            <a:ext cx="3251201" cy="3314701"/>
          </a:xfrm>
          <a:prstGeom prst="rect">
            <a:avLst/>
          </a:prstGeom>
          <a:ln w="88900">
            <a:miter lim="400000"/>
          </a:ln>
        </p:spPr>
      </p:pic>
      <p:sp>
        <p:nvSpPr>
          <p:cNvPr id="217" name="Muḥammad ʿAbduh (1849-1905)"/>
          <p:cNvSpPr txBox="1"/>
          <p:nvPr/>
        </p:nvSpPr>
        <p:spPr>
          <a:xfrm>
            <a:off x="4773148" y="6847671"/>
            <a:ext cx="4498185" cy="400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2400">
                <a:solidFill>
                  <a:srgbClr val="51504D"/>
                </a:solidFill>
                <a:latin typeface="Brill"/>
                <a:ea typeface="Brill"/>
                <a:cs typeface="Brill"/>
                <a:sym typeface="Brill Roman"/>
              </a:defRPr>
            </a:lvl1pPr>
          </a:lstStyle>
          <a:p>
            <a:r>
              <a:t>Muḥammad ʿAbduh (1849-1905)</a:t>
            </a:r>
          </a:p>
        </p:txBody>
      </p:sp>
      <p:pic>
        <p:nvPicPr>
          <p:cNvPr id="218" name="Image" descr="Image"/>
          <p:cNvPicPr>
            <a:picLocks noChangeAspect="1"/>
          </p:cNvPicPr>
          <p:nvPr/>
        </p:nvPicPr>
        <p:blipFill>
          <a:blip r:embed="rId4"/>
          <a:stretch>
            <a:fillRect/>
          </a:stretch>
        </p:blipFill>
        <p:spPr>
          <a:xfrm>
            <a:off x="4990240" y="2788397"/>
            <a:ext cx="4064001" cy="3136901"/>
          </a:xfrm>
          <a:prstGeom prst="rect">
            <a:avLst/>
          </a:prstGeom>
          <a:ln w="88900">
            <a:miter lim="400000"/>
          </a:ln>
        </p:spPr>
      </p:pic>
      <p:pic>
        <p:nvPicPr>
          <p:cNvPr id="219" name="رشيد رضى.jpg" descr="رشيد رضى.jpg"/>
          <p:cNvPicPr>
            <a:picLocks noChangeAspect="1"/>
          </p:cNvPicPr>
          <p:nvPr/>
        </p:nvPicPr>
        <p:blipFill>
          <a:blip r:embed="rId5"/>
          <a:srcRect l="27507" r="29804"/>
          <a:stretch>
            <a:fillRect/>
          </a:stretch>
        </p:blipFill>
        <p:spPr>
          <a:xfrm>
            <a:off x="9526468" y="2505624"/>
            <a:ext cx="2634245" cy="3702524"/>
          </a:xfrm>
          <a:prstGeom prst="rect">
            <a:avLst/>
          </a:prstGeom>
          <a:ln w="88900">
            <a:miter lim="400000"/>
          </a:ln>
        </p:spPr>
      </p:pic>
      <p:sp>
        <p:nvSpPr>
          <p:cNvPr id="220" name="Rashīd Riḍā (1865-1935)"/>
          <p:cNvSpPr txBox="1"/>
          <p:nvPr/>
        </p:nvSpPr>
        <p:spPr>
          <a:xfrm>
            <a:off x="9217898" y="6847671"/>
            <a:ext cx="3251201" cy="400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2400">
                <a:solidFill>
                  <a:srgbClr val="51504D"/>
                </a:solidFill>
                <a:latin typeface="Brill"/>
                <a:ea typeface="Brill"/>
                <a:cs typeface="Brill"/>
                <a:sym typeface="Brill Roman"/>
              </a:defRPr>
            </a:lvl1pPr>
          </a:lstStyle>
          <a:p>
            <a:r>
              <a:t>Rashīd Riḍā (1865-1935)</a:t>
            </a:r>
          </a:p>
        </p:txBody>
      </p:sp>
      <p:sp>
        <p:nvSpPr>
          <p:cNvPr id="221" name="Islamsk modernisme/reform…"/>
          <p:cNvSpPr txBox="1">
            <a:spLocks noGrp="1"/>
          </p:cNvSpPr>
          <p:nvPr>
            <p:ph type="title" idx="4294967295"/>
          </p:nvPr>
        </p:nvSpPr>
        <p:spPr>
          <a:prstGeom prst="rect">
            <a:avLst/>
          </a:prstGeom>
        </p:spPr>
        <p:txBody>
          <a:bodyPr/>
          <a:lstStyle/>
          <a:p>
            <a:pPr>
              <a:defRPr>
                <a:solidFill>
                  <a:srgbClr val="51504D"/>
                </a:solidFill>
                <a:latin typeface="Brill"/>
                <a:ea typeface="Brill"/>
                <a:cs typeface="Brill"/>
                <a:sym typeface="Brill Roman"/>
              </a:defRPr>
            </a:pPr>
            <a:r>
              <a:t>Islamsk modernisme/reform</a:t>
            </a:r>
          </a:p>
          <a:p>
            <a:pPr>
              <a:defRPr>
                <a:solidFill>
                  <a:srgbClr val="51504D"/>
                </a:solidFill>
                <a:latin typeface="Brill"/>
                <a:ea typeface="Brill"/>
                <a:cs typeface="Brill"/>
                <a:sym typeface="Brill Roman"/>
              </a:defRPr>
            </a:pPr>
            <a:r>
              <a:t>fortenkere</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Pan-islamisme»"/>
          <p:cNvSpPr txBox="1">
            <a:spLocks noGrp="1"/>
          </p:cNvSpPr>
          <p:nvPr>
            <p:ph type="title"/>
          </p:nvPr>
        </p:nvSpPr>
        <p:spPr>
          <a:xfrm>
            <a:off x="4668854" y="203200"/>
            <a:ext cx="6885941" cy="2540000"/>
          </a:xfrm>
          <a:prstGeom prst="rect">
            <a:avLst/>
          </a:prstGeom>
        </p:spPr>
        <p:txBody>
          <a:bodyPr/>
          <a:lstStyle/>
          <a:p>
            <a:r>
              <a:t>«Pan-islamisme»</a:t>
            </a:r>
          </a:p>
        </p:txBody>
      </p:sp>
      <p:sp>
        <p:nvSpPr>
          <p:cNvPr id="226" name="Politisk ‹forenende› ideologi…"/>
          <p:cNvSpPr txBox="1">
            <a:spLocks noGrp="1"/>
          </p:cNvSpPr>
          <p:nvPr>
            <p:ph type="body" sz="half" idx="1"/>
          </p:nvPr>
        </p:nvSpPr>
        <p:spPr>
          <a:xfrm>
            <a:off x="5102993" y="3042385"/>
            <a:ext cx="7181250" cy="5740401"/>
          </a:xfrm>
          <a:prstGeom prst="rect">
            <a:avLst/>
          </a:prstGeom>
        </p:spPr>
        <p:txBody>
          <a:bodyPr/>
          <a:lstStyle/>
          <a:p>
            <a:pPr marL="192023" indent="-192023" defTabSz="384047">
              <a:spcBef>
                <a:spcPts val="3000"/>
              </a:spcBef>
              <a:defRPr sz="3024"/>
            </a:pPr>
            <a:r>
              <a:t>Politisk ‹forenende› ideologi</a:t>
            </a:r>
          </a:p>
          <a:p>
            <a:pPr marL="192023" indent="-192023" defTabSz="384047">
              <a:spcBef>
                <a:spcPts val="3000"/>
              </a:spcBef>
              <a:defRPr sz="3024"/>
            </a:pPr>
            <a:r>
              <a:t>sterk hersker og stat (ny kalifat!)</a:t>
            </a:r>
          </a:p>
          <a:p>
            <a:pPr marL="192023" indent="-192023" defTabSz="384047">
              <a:spcBef>
                <a:spcPts val="3000"/>
              </a:spcBef>
              <a:defRPr sz="3024"/>
            </a:pPr>
            <a:r>
              <a:t>reform av utdanningen: islam &amp; vitenskap</a:t>
            </a:r>
          </a:p>
          <a:p>
            <a:pPr marL="192023" indent="-192023" defTabSz="384047">
              <a:spcBef>
                <a:spcPts val="3000"/>
              </a:spcBef>
              <a:defRPr sz="3024"/>
            </a:pPr>
            <a:r>
              <a:t>modern teknologi</a:t>
            </a:r>
          </a:p>
          <a:p>
            <a:pPr marL="192023" indent="-192023" defTabSz="384047">
              <a:spcBef>
                <a:spcPts val="3000"/>
              </a:spcBef>
              <a:defRPr sz="3024"/>
            </a:pPr>
            <a:r>
              <a:t>moderne kommunikasjonsmidler (presse)</a:t>
            </a:r>
          </a:p>
          <a:p>
            <a:pPr marL="192023" indent="-192023" defTabSz="384047">
              <a:spcBef>
                <a:spcPts val="3000"/>
              </a:spcBef>
              <a:defRPr sz="3024"/>
            </a:pPr>
            <a:r>
              <a:t>moderne organisasjonsformer</a:t>
            </a:r>
          </a:p>
          <a:p>
            <a:pPr marL="192023" indent="-192023" defTabSz="384047">
              <a:spcBef>
                <a:spcPts val="3000"/>
              </a:spcBef>
              <a:buChar char="➡"/>
              <a:defRPr sz="3024" b="1"/>
            </a:pPr>
            <a:r>
              <a:t> aktivisme tilpasset den moderne tid!</a:t>
            </a:r>
          </a:p>
        </p:txBody>
      </p:sp>
      <p:pic>
        <p:nvPicPr>
          <p:cNvPr id="227" name="Image" descr="Image"/>
          <p:cNvPicPr>
            <a:picLocks noChangeAspect="1"/>
          </p:cNvPicPr>
          <p:nvPr/>
        </p:nvPicPr>
        <p:blipFill>
          <a:blip r:embed="rId3"/>
          <a:srcRect/>
          <a:stretch>
            <a:fillRect/>
          </a:stretch>
        </p:blipFill>
        <p:spPr>
          <a:xfrm>
            <a:off x="723286" y="636768"/>
            <a:ext cx="3251201" cy="3314701"/>
          </a:xfrm>
          <a:prstGeom prst="rect">
            <a:avLst/>
          </a:prstGeom>
          <a:ln w="88900">
            <a:miter lim="400000"/>
          </a:ln>
        </p:spPr>
      </p:pic>
      <p:pic>
        <p:nvPicPr>
          <p:cNvPr id="228" name="Image" descr="Image"/>
          <p:cNvPicPr>
            <a:picLocks noChangeAspect="1"/>
          </p:cNvPicPr>
          <p:nvPr/>
        </p:nvPicPr>
        <p:blipFill>
          <a:blip r:embed="rId4"/>
          <a:srcRect l="210" t="109" r="254" b="104"/>
          <a:stretch>
            <a:fillRect/>
          </a:stretch>
        </p:blipFill>
        <p:spPr>
          <a:xfrm>
            <a:off x="722096" y="4823338"/>
            <a:ext cx="3253582" cy="4036220"/>
          </a:xfrm>
          <a:custGeom>
            <a:avLst/>
            <a:gdLst/>
            <a:ahLst/>
            <a:cxnLst>
              <a:cxn ang="0">
                <a:pos x="wd2" y="hd2"/>
              </a:cxn>
              <a:cxn ang="5400000">
                <a:pos x="wd2" y="hd2"/>
              </a:cxn>
              <a:cxn ang="10800000">
                <a:pos x="wd2" y="hd2"/>
              </a:cxn>
              <a:cxn ang="16200000">
                <a:pos x="wd2" y="hd2"/>
              </a:cxn>
            </a:cxnLst>
            <a:rect l="0" t="0" r="r" b="b"/>
            <a:pathLst>
              <a:path w="21600" h="21600" extrusionOk="0">
                <a:moveTo>
                  <a:pt x="10821" y="0"/>
                </a:moveTo>
                <a:cubicBezTo>
                  <a:pt x="9686" y="17"/>
                  <a:pt x="9131" y="44"/>
                  <a:pt x="9143" y="85"/>
                </a:cubicBezTo>
                <a:cubicBezTo>
                  <a:pt x="9160" y="145"/>
                  <a:pt x="8751" y="295"/>
                  <a:pt x="8234" y="418"/>
                </a:cubicBezTo>
                <a:cubicBezTo>
                  <a:pt x="4912" y="1210"/>
                  <a:pt x="2170" y="3613"/>
                  <a:pt x="906" y="6843"/>
                </a:cubicBezTo>
                <a:cubicBezTo>
                  <a:pt x="724" y="7310"/>
                  <a:pt x="542" y="7737"/>
                  <a:pt x="501" y="7790"/>
                </a:cubicBezTo>
                <a:cubicBezTo>
                  <a:pt x="460" y="7844"/>
                  <a:pt x="404" y="8117"/>
                  <a:pt x="377" y="8396"/>
                </a:cubicBezTo>
                <a:cubicBezTo>
                  <a:pt x="322" y="8957"/>
                  <a:pt x="246" y="9112"/>
                  <a:pt x="71" y="9024"/>
                </a:cubicBezTo>
                <a:cubicBezTo>
                  <a:pt x="43" y="9010"/>
                  <a:pt x="19" y="9392"/>
                  <a:pt x="0" y="10080"/>
                </a:cubicBezTo>
                <a:cubicBezTo>
                  <a:pt x="17" y="10752"/>
                  <a:pt x="38" y="11235"/>
                  <a:pt x="61" y="11246"/>
                </a:cubicBezTo>
                <a:cubicBezTo>
                  <a:pt x="119" y="11275"/>
                  <a:pt x="212" y="11698"/>
                  <a:pt x="266" y="12187"/>
                </a:cubicBezTo>
                <a:cubicBezTo>
                  <a:pt x="393" y="13330"/>
                  <a:pt x="534" y="14263"/>
                  <a:pt x="588" y="14315"/>
                </a:cubicBezTo>
                <a:cubicBezTo>
                  <a:pt x="602" y="14329"/>
                  <a:pt x="620" y="14373"/>
                  <a:pt x="630" y="14415"/>
                </a:cubicBezTo>
                <a:cubicBezTo>
                  <a:pt x="724" y="14834"/>
                  <a:pt x="2198" y="17213"/>
                  <a:pt x="2796" y="17911"/>
                </a:cubicBezTo>
                <a:cubicBezTo>
                  <a:pt x="4172" y="19519"/>
                  <a:pt x="6311" y="20781"/>
                  <a:pt x="8405" y="21218"/>
                </a:cubicBezTo>
                <a:cubicBezTo>
                  <a:pt x="8897" y="21320"/>
                  <a:pt x="9286" y="21453"/>
                  <a:pt x="9269" y="21513"/>
                </a:cubicBezTo>
                <a:cubicBezTo>
                  <a:pt x="9257" y="21554"/>
                  <a:pt x="9808" y="21582"/>
                  <a:pt x="10940" y="21600"/>
                </a:cubicBezTo>
                <a:cubicBezTo>
                  <a:pt x="12105" y="21583"/>
                  <a:pt x="12714" y="21557"/>
                  <a:pt x="12687" y="21521"/>
                </a:cubicBezTo>
                <a:cubicBezTo>
                  <a:pt x="12644" y="21465"/>
                  <a:pt x="12683" y="21401"/>
                  <a:pt x="12773" y="21379"/>
                </a:cubicBezTo>
                <a:cubicBezTo>
                  <a:pt x="14735" y="20915"/>
                  <a:pt x="16265" y="20207"/>
                  <a:pt x="17558" y="19164"/>
                </a:cubicBezTo>
                <a:cubicBezTo>
                  <a:pt x="19477" y="17616"/>
                  <a:pt x="20878" y="15266"/>
                  <a:pt x="21281" y="12913"/>
                </a:cubicBezTo>
                <a:cubicBezTo>
                  <a:pt x="21361" y="12446"/>
                  <a:pt x="21476" y="11984"/>
                  <a:pt x="21539" y="11887"/>
                </a:cubicBezTo>
                <a:cubicBezTo>
                  <a:pt x="21562" y="11852"/>
                  <a:pt x="21582" y="11425"/>
                  <a:pt x="21600" y="10847"/>
                </a:cubicBezTo>
                <a:cubicBezTo>
                  <a:pt x="21582" y="10273"/>
                  <a:pt x="21562" y="9848"/>
                  <a:pt x="21539" y="9812"/>
                </a:cubicBezTo>
                <a:cubicBezTo>
                  <a:pt x="21476" y="9716"/>
                  <a:pt x="21361" y="9253"/>
                  <a:pt x="21281" y="8787"/>
                </a:cubicBezTo>
                <a:cubicBezTo>
                  <a:pt x="20574" y="4659"/>
                  <a:pt x="17229" y="1216"/>
                  <a:pt x="13071" y="333"/>
                </a:cubicBezTo>
                <a:cubicBezTo>
                  <a:pt x="12721" y="259"/>
                  <a:pt x="12451" y="148"/>
                  <a:pt x="12468" y="87"/>
                </a:cubicBezTo>
                <a:cubicBezTo>
                  <a:pt x="12480" y="45"/>
                  <a:pt x="11947" y="18"/>
                  <a:pt x="10821" y="0"/>
                </a:cubicBezTo>
                <a:close/>
              </a:path>
            </a:pathLst>
          </a:custGeom>
          <a:ln w="88900">
            <a:miter lim="400000"/>
          </a:ln>
        </p:spPr>
      </p:pic>
      <p:sp>
        <p:nvSpPr>
          <p:cNvPr id="229" name="Jamāl al-Dīn al-Afghānī (1838-1897)"/>
          <p:cNvSpPr txBox="1"/>
          <p:nvPr/>
        </p:nvSpPr>
        <p:spPr>
          <a:xfrm>
            <a:off x="99795" y="4187251"/>
            <a:ext cx="4498184" cy="400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2400">
                <a:solidFill>
                  <a:srgbClr val="51504D"/>
                </a:solidFill>
                <a:latin typeface="Brill"/>
                <a:ea typeface="Brill"/>
                <a:cs typeface="Brill"/>
                <a:sym typeface="Brill Roman"/>
              </a:defRPr>
            </a:lvl1pPr>
          </a:lstStyle>
          <a:p>
            <a:r>
              <a:t>Jamāl al-Dīn al-Afghānī (1838-1897)</a:t>
            </a:r>
          </a:p>
        </p:txBody>
      </p:sp>
      <p:sp>
        <p:nvSpPr>
          <p:cNvPr id="230" name="Sulṭān ʿAbd ül-Ḥamīd Ⅱ (r. 1876-1909)"/>
          <p:cNvSpPr txBox="1"/>
          <p:nvPr/>
        </p:nvSpPr>
        <p:spPr>
          <a:xfrm>
            <a:off x="99795" y="9095340"/>
            <a:ext cx="4498184" cy="400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2400">
                <a:solidFill>
                  <a:srgbClr val="51504D"/>
                </a:solidFill>
                <a:latin typeface="Brill"/>
                <a:ea typeface="Brill"/>
                <a:cs typeface="Brill"/>
                <a:sym typeface="Brill Roman"/>
              </a:defRPr>
            </a:lvl1pPr>
          </a:lstStyle>
          <a:p>
            <a:r>
              <a:t>Sulṭān ʿAbd ül-Ḥamīd Ⅱ (r. 1876-1909)</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4" name="Cover_of_the_second_issue_of_al-Manar_magazine,_1899.jpg" descr="Cover_of_the_second_issue_of_al-Manar_magazine,_1899.jpg"/>
          <p:cNvPicPr>
            <a:picLocks noChangeAspect="1"/>
          </p:cNvPicPr>
          <p:nvPr/>
        </p:nvPicPr>
        <p:blipFill>
          <a:blip r:embed="rId3"/>
          <a:stretch>
            <a:fillRect/>
          </a:stretch>
        </p:blipFill>
        <p:spPr>
          <a:xfrm>
            <a:off x="6756893" y="-1"/>
            <a:ext cx="5519280" cy="9753601"/>
          </a:xfrm>
          <a:prstGeom prst="rect">
            <a:avLst/>
          </a:prstGeom>
          <a:ln w="88900">
            <a:miter lim="400000"/>
          </a:ln>
        </p:spPr>
      </p:pic>
      <p:sp>
        <p:nvSpPr>
          <p:cNvPr id="235" name="Tidskriftet…"/>
          <p:cNvSpPr txBox="1"/>
          <p:nvPr/>
        </p:nvSpPr>
        <p:spPr>
          <a:xfrm>
            <a:off x="1269536" y="457200"/>
            <a:ext cx="4056726" cy="3704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defTabSz="297179">
              <a:defRPr sz="4680">
                <a:solidFill>
                  <a:srgbClr val="51504D"/>
                </a:solidFill>
                <a:latin typeface="Brill"/>
                <a:ea typeface="Brill"/>
                <a:cs typeface="Brill"/>
                <a:sym typeface="Brill Roman"/>
              </a:defRPr>
            </a:pPr>
            <a:r>
              <a:t>Tidskriftet</a:t>
            </a:r>
          </a:p>
          <a:p>
            <a:pPr defTabSz="297179">
              <a:defRPr sz="4680">
                <a:solidFill>
                  <a:srgbClr val="51504D"/>
                </a:solidFill>
                <a:latin typeface="Brill"/>
                <a:ea typeface="Brill"/>
                <a:cs typeface="Brill"/>
                <a:sym typeface="Brill Roman"/>
              </a:defRPr>
            </a:pPr>
            <a:r>
              <a:t>«al-Manār»</a:t>
            </a:r>
          </a:p>
          <a:p>
            <a:pPr defTabSz="297179">
              <a:defRPr sz="4680">
                <a:solidFill>
                  <a:srgbClr val="51504D"/>
                </a:solidFill>
                <a:latin typeface="Brill"/>
                <a:ea typeface="Brill"/>
                <a:cs typeface="Brill"/>
                <a:sym typeface="Brill Roman"/>
              </a:defRPr>
            </a:pPr>
            <a:r>
              <a:t>(«Fyret»)</a:t>
            </a:r>
          </a:p>
          <a:p>
            <a:pPr defTabSz="297179">
              <a:defRPr sz="4680">
                <a:solidFill>
                  <a:srgbClr val="51504D"/>
                </a:solidFill>
                <a:latin typeface="Brill"/>
                <a:ea typeface="Brill"/>
                <a:cs typeface="Brill"/>
                <a:sym typeface="Brill Roman"/>
              </a:defRPr>
            </a:pPr>
            <a:r>
              <a:t>1898-1935</a:t>
            </a:r>
          </a:p>
          <a:p>
            <a:pPr defTabSz="297179">
              <a:defRPr sz="4680">
                <a:solidFill>
                  <a:srgbClr val="51504D"/>
                </a:solidFill>
                <a:latin typeface="Brill"/>
                <a:ea typeface="Brill"/>
                <a:cs typeface="Brill"/>
                <a:sym typeface="Brill Roman"/>
              </a:defRPr>
            </a:pPr>
            <a:r>
              <a:t>ed. Rashīd Riḍā</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9" name="Table"/>
          <p:cNvGraphicFramePr/>
          <p:nvPr/>
        </p:nvGraphicFramePr>
        <p:xfrm>
          <a:off x="895867" y="3086100"/>
          <a:ext cx="11225766" cy="5118100"/>
        </p:xfrm>
        <a:graphic>
          <a:graphicData uri="http://schemas.openxmlformats.org/drawingml/2006/table">
            <a:tbl>
              <a:tblPr>
                <a:tableStyleId>{CF821DB8-F4EB-4A41-A1BA-3FCAFE7338EE}</a:tableStyleId>
              </a:tblPr>
              <a:tblGrid>
                <a:gridCol w="5606533">
                  <a:extLst>
                    <a:ext uri="{9D8B030D-6E8A-4147-A177-3AD203B41FA5}">
                      <a16:colId xmlns:a16="http://schemas.microsoft.com/office/drawing/2014/main" val="20000"/>
                    </a:ext>
                  </a:extLst>
                </a:gridCol>
                <a:gridCol w="5606533">
                  <a:extLst>
                    <a:ext uri="{9D8B030D-6E8A-4147-A177-3AD203B41FA5}">
                      <a16:colId xmlns:a16="http://schemas.microsoft.com/office/drawing/2014/main" val="20001"/>
                    </a:ext>
                  </a:extLst>
                </a:gridCol>
              </a:tblGrid>
              <a:tr h="510540">
                <a:tc>
                  <a:txBody>
                    <a:bodyPr/>
                    <a:lstStyle/>
                    <a:p>
                      <a:pPr defTabSz="914400">
                        <a:tabLst>
                          <a:tab pos="1295400" algn="l"/>
                        </a:tabLst>
                        <a:defRPr>
                          <a:solidFill>
                            <a:srgbClr val="000000"/>
                          </a:solidFill>
                        </a:defRPr>
                      </a:pPr>
                      <a:r>
                        <a:rPr sz="2600" b="1" u="sng">
                          <a:latin typeface="Brill"/>
                          <a:ea typeface="Brill"/>
                          <a:cs typeface="Brill"/>
                          <a:sym typeface="Brill Roman"/>
                        </a:rPr>
                        <a:t>al-Nahḍa</a:t>
                      </a:r>
                    </a:p>
                  </a:txBody>
                  <a:tcPr marL="50800" marR="50800" marT="50800" marB="50800" anchor="ctr" horzOverflow="overflow">
                    <a:lnL w="12700">
                      <a:solidFill>
                        <a:srgbClr val="CBCBCB"/>
                      </a:solidFill>
                      <a:miter lim="400000"/>
                    </a:lnL>
                    <a:lnT w="12700">
                      <a:solidFill>
                        <a:srgbClr val="CBCBCB"/>
                      </a:solidFill>
                      <a:miter lim="400000"/>
                    </a:lnT>
                  </a:tcPr>
                </a:tc>
                <a:tc>
                  <a:txBody>
                    <a:bodyPr/>
                    <a:lstStyle/>
                    <a:p>
                      <a:pPr defTabSz="914400">
                        <a:tabLst>
                          <a:tab pos="1295400" algn="l"/>
                        </a:tabLst>
                        <a:defRPr>
                          <a:solidFill>
                            <a:srgbClr val="000000"/>
                          </a:solidFill>
                        </a:defRPr>
                      </a:pPr>
                      <a:r>
                        <a:rPr sz="2600" b="1" u="sng">
                          <a:latin typeface="Brill"/>
                          <a:ea typeface="Brill"/>
                          <a:cs typeface="Brill"/>
                          <a:sym typeface="Brill Roman"/>
                        </a:rPr>
                        <a:t>islamsk modernisme</a:t>
                      </a:r>
                    </a:p>
                  </a:txBody>
                  <a:tcPr marL="50800" marR="50800" marT="50800" marB="50800" anchor="ctr" horzOverflow="overflow">
                    <a:lnR w="12700">
                      <a:solidFill>
                        <a:srgbClr val="CBCBCB"/>
                      </a:solidFill>
                      <a:miter lim="400000"/>
                    </a:lnR>
                    <a:lnT w="12700">
                      <a:solidFill>
                        <a:srgbClr val="CBCBCB"/>
                      </a:solidFill>
                      <a:miter lim="400000"/>
                    </a:lnT>
                  </a:tcPr>
                </a:tc>
                <a:extLst>
                  <a:ext uri="{0D108BD9-81ED-4DB2-BD59-A6C34878D82A}">
                    <a16:rowId xmlns:a16="http://schemas.microsoft.com/office/drawing/2014/main" val="10000"/>
                  </a:ext>
                </a:extLst>
              </a:tr>
              <a:tr h="510540">
                <a:tc>
                  <a:txBody>
                    <a:bodyPr/>
                    <a:lstStyle/>
                    <a:p>
                      <a:pPr defTabSz="914400">
                        <a:tabLst>
                          <a:tab pos="1295400" algn="l"/>
                        </a:tabLst>
                        <a:defRPr>
                          <a:solidFill>
                            <a:srgbClr val="000000"/>
                          </a:solidFill>
                        </a:defRPr>
                      </a:pPr>
                      <a:r>
                        <a:rPr sz="2600" i="1">
                          <a:latin typeface="Brill"/>
                          <a:ea typeface="Brill"/>
                          <a:cs typeface="Brill"/>
                          <a:sym typeface="Brill Roman"/>
                        </a:rPr>
                        <a:t>fornuft: tenk selv! </a:t>
                      </a:r>
                    </a:p>
                  </a:txBody>
                  <a:tcPr marL="50800" marR="50800" marT="50800" marB="50800" anchor="ctr" horzOverflow="overflow">
                    <a:lnL w="12700">
                      <a:solidFill>
                        <a:srgbClr val="CBCBCB"/>
                      </a:solidFill>
                      <a:miter lim="400000"/>
                    </a:lnL>
                  </a:tcPr>
                </a:tc>
                <a:tc>
                  <a:txBody>
                    <a:bodyPr/>
                    <a:lstStyle/>
                    <a:p>
                      <a:pPr defTabSz="914400">
                        <a:tabLst>
                          <a:tab pos="1295400" algn="l"/>
                        </a:tabLst>
                        <a:defRPr sz="2600">
                          <a:solidFill>
                            <a:srgbClr val="000000"/>
                          </a:solidFill>
                          <a:latin typeface="Brill"/>
                          <a:ea typeface="Brill"/>
                          <a:cs typeface="Brill"/>
                          <a:sym typeface="Brill Roman"/>
                        </a:defRPr>
                      </a:pPr>
                      <a:r>
                        <a:rPr i="1"/>
                        <a:t>fornuft</a:t>
                      </a:r>
                      <a:r>
                        <a:t> &amp; religion: </a:t>
                      </a:r>
                      <a:r>
                        <a:rPr i="1"/>
                        <a:t>tenk selv! </a:t>
                      </a:r>
                    </a:p>
                  </a:txBody>
                  <a:tcPr marL="50800" marR="50800" marT="50800" marB="50800" anchor="ctr" horzOverflow="overflow">
                    <a:lnR w="12700">
                      <a:solidFill>
                        <a:srgbClr val="CBCBCB"/>
                      </a:solidFill>
                      <a:miter lim="400000"/>
                    </a:lnR>
                  </a:tcPr>
                </a:tc>
                <a:extLst>
                  <a:ext uri="{0D108BD9-81ED-4DB2-BD59-A6C34878D82A}">
                    <a16:rowId xmlns:a16="http://schemas.microsoft.com/office/drawing/2014/main" val="10001"/>
                  </a:ext>
                </a:extLst>
              </a:tr>
              <a:tr h="510540">
                <a:tc>
                  <a:txBody>
                    <a:bodyPr/>
                    <a:lstStyle/>
                    <a:p>
                      <a:pPr defTabSz="914400">
                        <a:tabLst>
                          <a:tab pos="1295400" algn="l"/>
                        </a:tabLst>
                        <a:defRPr>
                          <a:solidFill>
                            <a:srgbClr val="000000"/>
                          </a:solidFill>
                        </a:defRPr>
                      </a:pPr>
                      <a:r>
                        <a:rPr sz="2600" i="1">
                          <a:latin typeface="Brill"/>
                          <a:ea typeface="Brill"/>
                          <a:cs typeface="Brill"/>
                          <a:sym typeface="Brill Roman"/>
                        </a:rPr>
                        <a:t>mot blind tradisjon</a:t>
                      </a:r>
                    </a:p>
                  </a:txBody>
                  <a:tcPr marL="50800" marR="50800" marT="50800" marB="50800" anchor="ctr" horzOverflow="overflow">
                    <a:lnL w="12700">
                      <a:solidFill>
                        <a:srgbClr val="CBCBCB"/>
                      </a:solidFill>
                      <a:miter lim="400000"/>
                    </a:lnL>
                  </a:tcPr>
                </a:tc>
                <a:tc>
                  <a:txBody>
                    <a:bodyPr/>
                    <a:lstStyle/>
                    <a:p>
                      <a:pPr defTabSz="914400">
                        <a:tabLst>
                          <a:tab pos="1295400" algn="l"/>
                        </a:tabLst>
                        <a:defRPr>
                          <a:solidFill>
                            <a:srgbClr val="000000"/>
                          </a:solidFill>
                        </a:defRPr>
                      </a:pPr>
                      <a:r>
                        <a:rPr sz="2600" i="1">
                          <a:latin typeface="Brill"/>
                          <a:ea typeface="Brill"/>
                          <a:cs typeface="Brill"/>
                          <a:sym typeface="Brill Roman"/>
                        </a:rPr>
                        <a:t>mot blind tradisjon</a:t>
                      </a:r>
                    </a:p>
                  </a:txBody>
                  <a:tcPr marL="50800" marR="50800" marT="50800" marB="50800" anchor="ctr" horzOverflow="overflow">
                    <a:lnR w="12700">
                      <a:solidFill>
                        <a:srgbClr val="CBCBCB"/>
                      </a:solidFill>
                      <a:miter lim="400000"/>
                    </a:lnR>
                  </a:tcPr>
                </a:tc>
                <a:extLst>
                  <a:ext uri="{0D108BD9-81ED-4DB2-BD59-A6C34878D82A}">
                    <a16:rowId xmlns:a16="http://schemas.microsoft.com/office/drawing/2014/main" val="10002"/>
                  </a:ext>
                </a:extLst>
              </a:tr>
              <a:tr h="510540">
                <a:tc>
                  <a:txBody>
                    <a:bodyPr/>
                    <a:lstStyle/>
                    <a:p>
                      <a:pPr defTabSz="914400">
                        <a:tabLst>
                          <a:tab pos="1295400" algn="l"/>
                        </a:tabLst>
                        <a:defRPr>
                          <a:solidFill>
                            <a:srgbClr val="000000"/>
                          </a:solidFill>
                        </a:defRPr>
                      </a:pPr>
                      <a:r>
                        <a:rPr sz="2600" i="1">
                          <a:latin typeface="Brill"/>
                          <a:ea typeface="Brill"/>
                          <a:cs typeface="Brill"/>
                          <a:sym typeface="Brill Roman"/>
                        </a:rPr>
                        <a:t>rensing &amp; fornying </a:t>
                      </a:r>
                    </a:p>
                  </a:txBody>
                  <a:tcPr marL="50800" marR="50800" marT="50800" marB="50800" anchor="ctr" horzOverflow="overflow">
                    <a:lnL w="12700">
                      <a:solidFill>
                        <a:srgbClr val="CBCBCB"/>
                      </a:solidFill>
                      <a:miter lim="400000"/>
                    </a:lnL>
                  </a:tcPr>
                </a:tc>
                <a:tc>
                  <a:txBody>
                    <a:bodyPr/>
                    <a:lstStyle/>
                    <a:p>
                      <a:pPr defTabSz="914400">
                        <a:tabLst>
                          <a:tab pos="1295400" algn="l"/>
                        </a:tabLst>
                        <a:defRPr>
                          <a:solidFill>
                            <a:srgbClr val="000000"/>
                          </a:solidFill>
                        </a:defRPr>
                      </a:pPr>
                      <a:r>
                        <a:rPr sz="2600" i="1">
                          <a:latin typeface="Brill"/>
                          <a:ea typeface="Brill"/>
                          <a:cs typeface="Brill"/>
                          <a:sym typeface="Brill Roman"/>
                        </a:rPr>
                        <a:t>rensing &amp; fornying </a:t>
                      </a:r>
                    </a:p>
                  </a:txBody>
                  <a:tcPr marL="50800" marR="50800" marT="50800" marB="50800" anchor="ctr" horzOverflow="overflow">
                    <a:lnR w="12700">
                      <a:solidFill>
                        <a:srgbClr val="CBCBCB"/>
                      </a:solidFill>
                      <a:miter lim="400000"/>
                    </a:lnR>
                  </a:tcPr>
                </a:tc>
                <a:extLst>
                  <a:ext uri="{0D108BD9-81ED-4DB2-BD59-A6C34878D82A}">
                    <a16:rowId xmlns:a16="http://schemas.microsoft.com/office/drawing/2014/main" val="10003"/>
                  </a:ext>
                </a:extLst>
              </a:tr>
              <a:tr h="510540">
                <a:tc>
                  <a:txBody>
                    <a:bodyPr/>
                    <a:lstStyle/>
                    <a:p>
                      <a:pPr defTabSz="914400">
                        <a:tabLst>
                          <a:tab pos="1295400" algn="l"/>
                        </a:tabLst>
                        <a:defRPr>
                          <a:solidFill>
                            <a:srgbClr val="000000"/>
                          </a:solidFill>
                        </a:defRPr>
                      </a:pPr>
                      <a:r>
                        <a:rPr sz="2600" i="1">
                          <a:latin typeface="Brill"/>
                          <a:ea typeface="Brill"/>
                          <a:cs typeface="Brill"/>
                          <a:sym typeface="Brill Roman"/>
                        </a:rPr>
                        <a:t>lære av europeerne</a:t>
                      </a:r>
                    </a:p>
                  </a:txBody>
                  <a:tcPr marL="50800" marR="50800" marT="50800" marB="50800" anchor="ctr" horzOverflow="overflow">
                    <a:lnL w="12700">
                      <a:solidFill>
                        <a:srgbClr val="CBCBCB"/>
                      </a:solidFill>
                      <a:miter lim="400000"/>
                    </a:lnL>
                  </a:tcPr>
                </a:tc>
                <a:tc>
                  <a:txBody>
                    <a:bodyPr/>
                    <a:lstStyle/>
                    <a:p>
                      <a:pPr defTabSz="914400">
                        <a:tabLst>
                          <a:tab pos="1295400" algn="l"/>
                        </a:tabLst>
                        <a:defRPr sz="2600">
                          <a:solidFill>
                            <a:srgbClr val="000000"/>
                          </a:solidFill>
                          <a:latin typeface="Brill"/>
                          <a:ea typeface="Brill"/>
                          <a:cs typeface="Brill"/>
                          <a:sym typeface="Brill Roman"/>
                        </a:defRPr>
                      </a:pPr>
                      <a:r>
                        <a:rPr i="1"/>
                        <a:t>lære av europeerne</a:t>
                      </a:r>
                      <a:r>
                        <a:t> men ikke ukritisk</a:t>
                      </a:r>
                    </a:p>
                  </a:txBody>
                  <a:tcPr marL="50800" marR="50800" marT="50800" marB="50800" anchor="ctr" horzOverflow="overflow">
                    <a:lnR w="12700">
                      <a:solidFill>
                        <a:srgbClr val="CBCBCB"/>
                      </a:solidFill>
                      <a:miter lim="400000"/>
                    </a:lnR>
                  </a:tcPr>
                </a:tc>
                <a:extLst>
                  <a:ext uri="{0D108BD9-81ED-4DB2-BD59-A6C34878D82A}">
                    <a16:rowId xmlns:a16="http://schemas.microsoft.com/office/drawing/2014/main" val="10004"/>
                  </a:ext>
                </a:extLst>
              </a:tr>
              <a:tr h="510540">
                <a:tc>
                  <a:txBody>
                    <a:bodyPr/>
                    <a:lstStyle/>
                    <a:p>
                      <a:pPr defTabSz="914400">
                        <a:tabLst>
                          <a:tab pos="1295400" algn="l"/>
                        </a:tabLst>
                        <a:defRPr>
                          <a:solidFill>
                            <a:srgbClr val="000000"/>
                          </a:solidFill>
                        </a:defRPr>
                      </a:pPr>
                      <a:r>
                        <a:rPr sz="2600">
                          <a:latin typeface="Brill"/>
                          <a:ea typeface="Brill"/>
                          <a:cs typeface="Brill"/>
                          <a:sym typeface="Brill Roman"/>
                        </a:rPr>
                        <a:t>vise seg jevnbyrdig med europeerne</a:t>
                      </a:r>
                    </a:p>
                  </a:txBody>
                  <a:tcPr marL="50800" marR="50800" marT="50800" marB="50800" anchor="ctr" horzOverflow="overflow">
                    <a:lnL w="12700">
                      <a:solidFill>
                        <a:srgbClr val="CBCBCB"/>
                      </a:solidFill>
                      <a:miter lim="400000"/>
                    </a:lnL>
                  </a:tcPr>
                </a:tc>
                <a:tc>
                  <a:txBody>
                    <a:bodyPr/>
                    <a:lstStyle/>
                    <a:p>
                      <a:pPr defTabSz="914400">
                        <a:tabLst>
                          <a:tab pos="1295400" algn="l"/>
                        </a:tabLst>
                        <a:defRPr>
                          <a:solidFill>
                            <a:srgbClr val="000000"/>
                          </a:solidFill>
                        </a:defRPr>
                      </a:pPr>
                      <a:r>
                        <a:rPr sz="2600">
                          <a:latin typeface="Brill"/>
                          <a:ea typeface="Brill"/>
                          <a:cs typeface="Brill"/>
                          <a:sym typeface="Brill Roman"/>
                        </a:rPr>
                        <a:t>stå imot og slå tilbake europeerne</a:t>
                      </a:r>
                    </a:p>
                  </a:txBody>
                  <a:tcPr marL="50800" marR="50800" marT="50800" marB="50800" anchor="ctr" horzOverflow="overflow">
                    <a:lnR w="12700">
                      <a:solidFill>
                        <a:srgbClr val="CBCBCB"/>
                      </a:solidFill>
                      <a:miter lim="400000"/>
                    </a:lnR>
                  </a:tcPr>
                </a:tc>
                <a:extLst>
                  <a:ext uri="{0D108BD9-81ED-4DB2-BD59-A6C34878D82A}">
                    <a16:rowId xmlns:a16="http://schemas.microsoft.com/office/drawing/2014/main" val="10005"/>
                  </a:ext>
                </a:extLst>
              </a:tr>
              <a:tr h="510540">
                <a:tc>
                  <a:txBody>
                    <a:bodyPr/>
                    <a:lstStyle/>
                    <a:p>
                      <a:pPr defTabSz="914400">
                        <a:tabLst>
                          <a:tab pos="1295400" algn="l"/>
                        </a:tabLst>
                        <a:defRPr>
                          <a:solidFill>
                            <a:srgbClr val="000000"/>
                          </a:solidFill>
                        </a:defRPr>
                      </a:pPr>
                      <a:r>
                        <a:rPr sz="2600" i="1">
                          <a:latin typeface="Brill"/>
                          <a:ea typeface="Brill"/>
                          <a:cs typeface="Brill"/>
                          <a:sym typeface="Brill Roman"/>
                        </a:rPr>
                        <a:t>nå et større publikum</a:t>
                      </a:r>
                    </a:p>
                  </a:txBody>
                  <a:tcPr marL="50800" marR="50800" marT="50800" marB="50800" anchor="ctr" horzOverflow="overflow">
                    <a:lnL w="12700">
                      <a:solidFill>
                        <a:srgbClr val="CBCBCB"/>
                      </a:solidFill>
                      <a:miter lim="400000"/>
                    </a:lnL>
                  </a:tcPr>
                </a:tc>
                <a:tc>
                  <a:txBody>
                    <a:bodyPr/>
                    <a:lstStyle/>
                    <a:p>
                      <a:pPr defTabSz="914400">
                        <a:tabLst>
                          <a:tab pos="1295400" algn="l"/>
                        </a:tabLst>
                        <a:defRPr>
                          <a:solidFill>
                            <a:srgbClr val="000000"/>
                          </a:solidFill>
                        </a:defRPr>
                      </a:pPr>
                      <a:r>
                        <a:rPr sz="2600" i="1">
                          <a:latin typeface="Brill"/>
                          <a:ea typeface="Brill"/>
                          <a:cs typeface="Brill"/>
                          <a:sym typeface="Brill Roman"/>
                        </a:rPr>
                        <a:t>nå et større publikum</a:t>
                      </a:r>
                    </a:p>
                  </a:txBody>
                  <a:tcPr marL="50800" marR="50800" marT="50800" marB="50800" anchor="ctr" horzOverflow="overflow">
                    <a:lnR w="12700">
                      <a:solidFill>
                        <a:srgbClr val="CBCBCB"/>
                      </a:solidFill>
                      <a:miter lim="400000"/>
                    </a:lnR>
                  </a:tcPr>
                </a:tc>
                <a:extLst>
                  <a:ext uri="{0D108BD9-81ED-4DB2-BD59-A6C34878D82A}">
                    <a16:rowId xmlns:a16="http://schemas.microsoft.com/office/drawing/2014/main" val="10006"/>
                  </a:ext>
                </a:extLst>
              </a:tr>
              <a:tr h="510540">
                <a:tc>
                  <a:txBody>
                    <a:bodyPr/>
                    <a:lstStyle/>
                    <a:p>
                      <a:pPr defTabSz="914400">
                        <a:tabLst>
                          <a:tab pos="1295400" algn="l"/>
                        </a:tabLst>
                        <a:defRPr>
                          <a:solidFill>
                            <a:srgbClr val="000000"/>
                          </a:solidFill>
                        </a:defRPr>
                      </a:pPr>
                      <a:r>
                        <a:rPr sz="2600" i="1">
                          <a:latin typeface="Brill"/>
                          <a:ea typeface="Brill"/>
                          <a:cs typeface="Brill"/>
                          <a:sym typeface="Brill Roman"/>
                        </a:rPr>
                        <a:t>utdanningsreform</a:t>
                      </a:r>
                    </a:p>
                  </a:txBody>
                  <a:tcPr marL="50800" marR="50800" marT="50800" marB="50800" anchor="ctr" horzOverflow="overflow">
                    <a:lnL w="12700">
                      <a:solidFill>
                        <a:srgbClr val="CBCBCB"/>
                      </a:solidFill>
                      <a:miter lim="400000"/>
                    </a:lnL>
                  </a:tcPr>
                </a:tc>
                <a:tc>
                  <a:txBody>
                    <a:bodyPr/>
                    <a:lstStyle/>
                    <a:p>
                      <a:pPr defTabSz="914400">
                        <a:tabLst>
                          <a:tab pos="1295400" algn="l"/>
                        </a:tabLst>
                        <a:defRPr>
                          <a:solidFill>
                            <a:srgbClr val="000000"/>
                          </a:solidFill>
                        </a:defRPr>
                      </a:pPr>
                      <a:r>
                        <a:rPr sz="2600" i="1">
                          <a:latin typeface="Brill"/>
                          <a:ea typeface="Brill"/>
                          <a:cs typeface="Brill"/>
                          <a:sym typeface="Brill Roman"/>
                        </a:rPr>
                        <a:t>utdanningsreform</a:t>
                      </a:r>
                    </a:p>
                  </a:txBody>
                  <a:tcPr marL="50800" marR="50800" marT="50800" marB="50800" anchor="ctr" horzOverflow="overflow">
                    <a:lnR w="12700">
                      <a:solidFill>
                        <a:srgbClr val="CBCBCB"/>
                      </a:solidFill>
                      <a:miter lim="400000"/>
                    </a:lnR>
                  </a:tcPr>
                </a:tc>
                <a:extLst>
                  <a:ext uri="{0D108BD9-81ED-4DB2-BD59-A6C34878D82A}">
                    <a16:rowId xmlns:a16="http://schemas.microsoft.com/office/drawing/2014/main" val="10007"/>
                  </a:ext>
                </a:extLst>
              </a:tr>
              <a:tr h="510540">
                <a:tc>
                  <a:txBody>
                    <a:bodyPr/>
                    <a:lstStyle/>
                    <a:p>
                      <a:pPr defTabSz="914400">
                        <a:tabLst>
                          <a:tab pos="1295400" algn="l"/>
                        </a:tabLst>
                        <a:defRPr>
                          <a:solidFill>
                            <a:srgbClr val="000000"/>
                          </a:solidFill>
                        </a:defRPr>
                      </a:pPr>
                      <a:r>
                        <a:rPr sz="2600">
                          <a:latin typeface="Brill"/>
                          <a:ea typeface="Brill"/>
                          <a:cs typeface="Brill"/>
                          <a:sym typeface="Brill Roman"/>
                        </a:rPr>
                        <a:t>fokus på språk &amp; litteratur</a:t>
                      </a:r>
                    </a:p>
                  </a:txBody>
                  <a:tcPr marL="50800" marR="50800" marT="50800" marB="50800" anchor="ctr" horzOverflow="overflow">
                    <a:lnL w="12700">
                      <a:solidFill>
                        <a:srgbClr val="CBCBCB"/>
                      </a:solidFill>
                      <a:miter lim="400000"/>
                    </a:lnL>
                  </a:tcPr>
                </a:tc>
                <a:tc>
                  <a:txBody>
                    <a:bodyPr/>
                    <a:lstStyle/>
                    <a:p>
                      <a:pPr defTabSz="914400">
                        <a:tabLst>
                          <a:tab pos="1295400" algn="l"/>
                        </a:tabLst>
                        <a:defRPr>
                          <a:solidFill>
                            <a:srgbClr val="000000"/>
                          </a:solidFill>
                        </a:defRPr>
                      </a:pPr>
                      <a:r>
                        <a:rPr sz="2600">
                          <a:latin typeface="Brill"/>
                          <a:ea typeface="Brill"/>
                          <a:cs typeface="Brill"/>
                          <a:sym typeface="Brill Roman"/>
                        </a:rPr>
                        <a:t>fokus på religion, politikk, hverdag/moral</a:t>
                      </a:r>
                    </a:p>
                  </a:txBody>
                  <a:tcPr marL="50800" marR="50800" marT="50800" marB="50800" anchor="ctr" horzOverflow="overflow">
                    <a:lnR w="12700">
                      <a:solidFill>
                        <a:srgbClr val="CBCBCB"/>
                      </a:solidFill>
                      <a:miter lim="400000"/>
                    </a:lnR>
                  </a:tcPr>
                </a:tc>
                <a:extLst>
                  <a:ext uri="{0D108BD9-81ED-4DB2-BD59-A6C34878D82A}">
                    <a16:rowId xmlns:a16="http://schemas.microsoft.com/office/drawing/2014/main" val="10008"/>
                  </a:ext>
                </a:extLst>
              </a:tr>
              <a:tr h="510540">
                <a:tc>
                  <a:txBody>
                    <a:bodyPr/>
                    <a:lstStyle/>
                    <a:p>
                      <a:pPr defTabSz="914400">
                        <a:tabLst>
                          <a:tab pos="1295400" algn="l"/>
                        </a:tabLst>
                        <a:defRPr>
                          <a:solidFill>
                            <a:srgbClr val="000000"/>
                          </a:solidFill>
                        </a:defRPr>
                      </a:pPr>
                      <a:r>
                        <a:rPr sz="2600">
                          <a:latin typeface="Brill"/>
                          <a:ea typeface="Brill"/>
                          <a:cs typeface="Brill"/>
                          <a:sym typeface="Brill Roman"/>
                        </a:rPr>
                        <a:t>mer sekulær</a:t>
                      </a:r>
                    </a:p>
                  </a:txBody>
                  <a:tcPr marL="50800" marR="50800" marT="50800" marB="50800" anchor="ctr" horzOverflow="overflow">
                    <a:lnL w="12700">
                      <a:solidFill>
                        <a:srgbClr val="CBCBCB"/>
                      </a:solidFill>
                      <a:miter lim="400000"/>
                    </a:lnL>
                    <a:lnB w="12700">
                      <a:solidFill>
                        <a:srgbClr val="CBCBCB"/>
                      </a:solidFill>
                      <a:miter lim="400000"/>
                    </a:lnB>
                  </a:tcPr>
                </a:tc>
                <a:tc>
                  <a:txBody>
                    <a:bodyPr/>
                    <a:lstStyle/>
                    <a:p>
                      <a:pPr defTabSz="914400">
                        <a:tabLst>
                          <a:tab pos="1295400" algn="l"/>
                        </a:tabLst>
                        <a:defRPr>
                          <a:solidFill>
                            <a:srgbClr val="000000"/>
                          </a:solidFill>
                        </a:defRPr>
                      </a:pPr>
                      <a:r>
                        <a:rPr sz="2600">
                          <a:latin typeface="Brill"/>
                          <a:ea typeface="Brill"/>
                          <a:cs typeface="Brill"/>
                          <a:sym typeface="Brill Roman"/>
                        </a:rPr>
                        <a:t>mer religiøs</a:t>
                      </a:r>
                    </a:p>
                  </a:txBody>
                  <a:tcPr marL="50800" marR="50800" marT="50800" marB="50800" anchor="ctr" horzOverflow="overflow">
                    <a:lnR w="12700">
                      <a:solidFill>
                        <a:srgbClr val="CBCBCB"/>
                      </a:solidFill>
                      <a:miter lim="400000"/>
                    </a:lnR>
                    <a:lnB w="12700">
                      <a:solidFill>
                        <a:srgbClr val="CBCBCB"/>
                      </a:solidFill>
                      <a:miter lim="400000"/>
                    </a:lnB>
                  </a:tcPr>
                </a:tc>
                <a:extLst>
                  <a:ext uri="{0D108BD9-81ED-4DB2-BD59-A6C34878D82A}">
                    <a16:rowId xmlns:a16="http://schemas.microsoft.com/office/drawing/2014/main" val="10009"/>
                  </a:ext>
                </a:extLst>
              </a:tr>
            </a:tbl>
          </a:graphicData>
        </a:graphic>
      </p:graphicFrame>
      <p:sp>
        <p:nvSpPr>
          <p:cNvPr id="240" name="Nahḍa vs islamsk modernisme"/>
          <p:cNvSpPr txBox="1">
            <a:spLocks noGrp="1"/>
          </p:cNvSpPr>
          <p:nvPr>
            <p:ph type="title"/>
          </p:nvPr>
        </p:nvSpPr>
        <p:spPr>
          <a:xfrm>
            <a:off x="1136650" y="203200"/>
            <a:ext cx="10731500" cy="2540000"/>
          </a:xfrm>
          <a:prstGeom prst="rect">
            <a:avLst/>
          </a:prstGeom>
        </p:spPr>
        <p:txBody>
          <a:bodyPr/>
          <a:lstStyle/>
          <a:p>
            <a:r>
              <a:t>Nahḍa </a:t>
            </a:r>
            <a:r>
              <a:rPr i="1"/>
              <a:t>vs</a:t>
            </a:r>
            <a:r>
              <a:t> islamsk modernisme</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Nahḍa…"/>
          <p:cNvSpPr txBox="1">
            <a:spLocks noGrp="1"/>
          </p:cNvSpPr>
          <p:nvPr>
            <p:ph type="body" sz="half" idx="1"/>
          </p:nvPr>
        </p:nvSpPr>
        <p:spPr>
          <a:xfrm>
            <a:off x="3695293" y="1066800"/>
            <a:ext cx="5614214" cy="7620000"/>
          </a:xfrm>
          <a:prstGeom prst="rect">
            <a:avLst/>
          </a:prstGeom>
        </p:spPr>
        <p:txBody>
          <a:bodyPr/>
          <a:lstStyle/>
          <a:p>
            <a:pPr>
              <a:defRPr>
                <a:solidFill>
                  <a:srgbClr val="CBC8C2"/>
                </a:solidFill>
                <a:latin typeface="Brill"/>
                <a:ea typeface="Brill"/>
                <a:cs typeface="Brill"/>
                <a:sym typeface="Brill Roman"/>
              </a:defRPr>
            </a:pPr>
            <a:r>
              <a:t>-Nahḍa</a:t>
            </a:r>
          </a:p>
          <a:p>
            <a:pPr>
              <a:defRPr>
                <a:solidFill>
                  <a:srgbClr val="CBC8C2"/>
                </a:solidFill>
                <a:latin typeface="Brill"/>
                <a:ea typeface="Brill"/>
                <a:cs typeface="Brill"/>
                <a:sym typeface="Brill Roman"/>
              </a:defRPr>
            </a:pPr>
            <a:r>
              <a:t>islamsk modernisme</a:t>
            </a:r>
          </a:p>
          <a:p>
            <a:pPr>
              <a:defRPr>
                <a:latin typeface="Brill"/>
                <a:ea typeface="Brill"/>
                <a:cs typeface="Brill"/>
                <a:sym typeface="Brill Roman"/>
              </a:defRPr>
            </a:pPr>
            <a:r>
              <a:t>‘ortodoksi’ i statlig régi</a:t>
            </a:r>
          </a:p>
          <a:p>
            <a:pPr>
              <a:defRPr>
                <a:solidFill>
                  <a:srgbClr val="868480"/>
                </a:solidFill>
                <a:latin typeface="Brill"/>
                <a:ea typeface="Brill"/>
                <a:cs typeface="Brill"/>
                <a:sym typeface="Brill Roman"/>
              </a:defRPr>
            </a:pPr>
            <a:r>
              <a:t>konservative</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ulṭān ʿAbd ül-Ḥamīd Ⅱ…"/>
          <p:cNvSpPr txBox="1">
            <a:spLocks noGrp="1"/>
          </p:cNvSpPr>
          <p:nvPr>
            <p:ph type="title"/>
          </p:nvPr>
        </p:nvSpPr>
        <p:spPr>
          <a:prstGeom prst="rect">
            <a:avLst/>
          </a:prstGeom>
        </p:spPr>
        <p:txBody>
          <a:bodyPr/>
          <a:lstStyle/>
          <a:p>
            <a:pPr rtl="1">
              <a:defRPr/>
            </a:pPr>
            <a:r>
              <a:t>Sulṭān ʿAbd ül-Ḥamīd Ⅱ</a:t>
            </a:r>
          </a:p>
          <a:p>
            <a:pPr rtl="1">
              <a:defRPr/>
            </a:pPr>
            <a:r>
              <a:t>(r. 1876-1909)</a:t>
            </a:r>
          </a:p>
        </p:txBody>
      </p:sp>
      <p:sp>
        <p:nvSpPr>
          <p:cNvPr id="247" name="Fra osmansk (osmānlılıḳ | عثمانلولوق) til…"/>
          <p:cNvSpPr txBox="1">
            <a:spLocks noGrp="1"/>
          </p:cNvSpPr>
          <p:nvPr>
            <p:ph type="body" sz="half" idx="1"/>
          </p:nvPr>
        </p:nvSpPr>
        <p:spPr>
          <a:xfrm>
            <a:off x="5201683" y="3184451"/>
            <a:ext cx="7576290" cy="3768947"/>
          </a:xfrm>
          <a:prstGeom prst="rect">
            <a:avLst/>
          </a:prstGeom>
        </p:spPr>
        <p:txBody>
          <a:bodyPr/>
          <a:lstStyle/>
          <a:p>
            <a:r>
              <a:t>Fra </a:t>
            </a:r>
            <a:r>
              <a:rPr i="1"/>
              <a:t>osmansk</a:t>
            </a:r>
            <a:r>
              <a:t> (osmānlılıḳ | عثمانلولوق) til</a:t>
            </a:r>
          </a:p>
          <a:p>
            <a:r>
              <a:rPr i="1"/>
              <a:t>osmansk=islamsk</a:t>
            </a:r>
            <a:r>
              <a:t> identitet</a:t>
            </a:r>
          </a:p>
        </p:txBody>
      </p:sp>
      <p:pic>
        <p:nvPicPr>
          <p:cNvPr id="248" name="Image" descr="Image"/>
          <p:cNvPicPr>
            <a:picLocks noChangeAspect="1"/>
          </p:cNvPicPr>
          <p:nvPr/>
        </p:nvPicPr>
        <p:blipFill>
          <a:blip r:embed="rId3"/>
          <a:srcRect l="210" t="109" r="254" b="104"/>
          <a:stretch>
            <a:fillRect/>
          </a:stretch>
        </p:blipFill>
        <p:spPr>
          <a:xfrm>
            <a:off x="797705" y="2858690"/>
            <a:ext cx="3253582" cy="4036220"/>
          </a:xfrm>
          <a:custGeom>
            <a:avLst/>
            <a:gdLst/>
            <a:ahLst/>
            <a:cxnLst>
              <a:cxn ang="0">
                <a:pos x="wd2" y="hd2"/>
              </a:cxn>
              <a:cxn ang="5400000">
                <a:pos x="wd2" y="hd2"/>
              </a:cxn>
              <a:cxn ang="10800000">
                <a:pos x="wd2" y="hd2"/>
              </a:cxn>
              <a:cxn ang="16200000">
                <a:pos x="wd2" y="hd2"/>
              </a:cxn>
            </a:cxnLst>
            <a:rect l="0" t="0" r="r" b="b"/>
            <a:pathLst>
              <a:path w="21600" h="21600" extrusionOk="0">
                <a:moveTo>
                  <a:pt x="10821" y="0"/>
                </a:moveTo>
                <a:cubicBezTo>
                  <a:pt x="9686" y="17"/>
                  <a:pt x="9131" y="44"/>
                  <a:pt x="9143" y="85"/>
                </a:cubicBezTo>
                <a:cubicBezTo>
                  <a:pt x="9160" y="145"/>
                  <a:pt x="8751" y="295"/>
                  <a:pt x="8234" y="418"/>
                </a:cubicBezTo>
                <a:cubicBezTo>
                  <a:pt x="4912" y="1210"/>
                  <a:pt x="2170" y="3613"/>
                  <a:pt x="906" y="6843"/>
                </a:cubicBezTo>
                <a:cubicBezTo>
                  <a:pt x="724" y="7310"/>
                  <a:pt x="542" y="7737"/>
                  <a:pt x="501" y="7790"/>
                </a:cubicBezTo>
                <a:cubicBezTo>
                  <a:pt x="460" y="7844"/>
                  <a:pt x="404" y="8117"/>
                  <a:pt x="377" y="8396"/>
                </a:cubicBezTo>
                <a:cubicBezTo>
                  <a:pt x="322" y="8957"/>
                  <a:pt x="246" y="9112"/>
                  <a:pt x="71" y="9024"/>
                </a:cubicBezTo>
                <a:cubicBezTo>
                  <a:pt x="43" y="9010"/>
                  <a:pt x="19" y="9392"/>
                  <a:pt x="0" y="10080"/>
                </a:cubicBezTo>
                <a:cubicBezTo>
                  <a:pt x="17" y="10752"/>
                  <a:pt x="38" y="11235"/>
                  <a:pt x="61" y="11246"/>
                </a:cubicBezTo>
                <a:cubicBezTo>
                  <a:pt x="119" y="11275"/>
                  <a:pt x="212" y="11698"/>
                  <a:pt x="266" y="12187"/>
                </a:cubicBezTo>
                <a:cubicBezTo>
                  <a:pt x="393" y="13330"/>
                  <a:pt x="534" y="14263"/>
                  <a:pt x="588" y="14315"/>
                </a:cubicBezTo>
                <a:cubicBezTo>
                  <a:pt x="602" y="14329"/>
                  <a:pt x="620" y="14373"/>
                  <a:pt x="630" y="14415"/>
                </a:cubicBezTo>
                <a:cubicBezTo>
                  <a:pt x="724" y="14834"/>
                  <a:pt x="2198" y="17213"/>
                  <a:pt x="2796" y="17911"/>
                </a:cubicBezTo>
                <a:cubicBezTo>
                  <a:pt x="4172" y="19519"/>
                  <a:pt x="6311" y="20781"/>
                  <a:pt x="8405" y="21218"/>
                </a:cubicBezTo>
                <a:cubicBezTo>
                  <a:pt x="8897" y="21320"/>
                  <a:pt x="9286" y="21453"/>
                  <a:pt x="9269" y="21513"/>
                </a:cubicBezTo>
                <a:cubicBezTo>
                  <a:pt x="9257" y="21554"/>
                  <a:pt x="9808" y="21582"/>
                  <a:pt x="10940" y="21600"/>
                </a:cubicBezTo>
                <a:cubicBezTo>
                  <a:pt x="12105" y="21583"/>
                  <a:pt x="12714" y="21557"/>
                  <a:pt x="12687" y="21521"/>
                </a:cubicBezTo>
                <a:cubicBezTo>
                  <a:pt x="12644" y="21465"/>
                  <a:pt x="12683" y="21401"/>
                  <a:pt x="12773" y="21379"/>
                </a:cubicBezTo>
                <a:cubicBezTo>
                  <a:pt x="14735" y="20915"/>
                  <a:pt x="16265" y="20207"/>
                  <a:pt x="17558" y="19164"/>
                </a:cubicBezTo>
                <a:cubicBezTo>
                  <a:pt x="19477" y="17616"/>
                  <a:pt x="20878" y="15266"/>
                  <a:pt x="21281" y="12913"/>
                </a:cubicBezTo>
                <a:cubicBezTo>
                  <a:pt x="21361" y="12446"/>
                  <a:pt x="21476" y="11984"/>
                  <a:pt x="21539" y="11887"/>
                </a:cubicBezTo>
                <a:cubicBezTo>
                  <a:pt x="21562" y="11852"/>
                  <a:pt x="21582" y="11425"/>
                  <a:pt x="21600" y="10847"/>
                </a:cubicBezTo>
                <a:cubicBezTo>
                  <a:pt x="21582" y="10273"/>
                  <a:pt x="21562" y="9848"/>
                  <a:pt x="21539" y="9812"/>
                </a:cubicBezTo>
                <a:cubicBezTo>
                  <a:pt x="21476" y="9716"/>
                  <a:pt x="21361" y="9253"/>
                  <a:pt x="21281" y="8787"/>
                </a:cubicBezTo>
                <a:cubicBezTo>
                  <a:pt x="20574" y="4659"/>
                  <a:pt x="17229" y="1216"/>
                  <a:pt x="13071" y="333"/>
                </a:cubicBezTo>
                <a:cubicBezTo>
                  <a:pt x="12721" y="259"/>
                  <a:pt x="12451" y="148"/>
                  <a:pt x="12468" y="87"/>
                </a:cubicBezTo>
                <a:cubicBezTo>
                  <a:pt x="12480" y="45"/>
                  <a:pt x="11947" y="18"/>
                  <a:pt x="10821" y="0"/>
                </a:cubicBezTo>
                <a:close/>
              </a:path>
            </a:pathLst>
          </a:custGeom>
          <a:ln w="889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Intellektuell basis"/>
          <p:cNvSpPr txBox="1">
            <a:spLocks noGrp="1"/>
          </p:cNvSpPr>
          <p:nvPr>
            <p:ph type="title"/>
          </p:nvPr>
        </p:nvSpPr>
        <p:spPr>
          <a:prstGeom prst="rect">
            <a:avLst/>
          </a:prstGeom>
        </p:spPr>
        <p:txBody>
          <a:bodyPr/>
          <a:lstStyle>
            <a:lvl1pPr rtl="1">
              <a:defRPr>
                <a:latin typeface="Amiri"/>
                <a:ea typeface="Amiri"/>
                <a:cs typeface="Amiri"/>
                <a:sym typeface="Amiri"/>
              </a:defRPr>
            </a:lvl1pPr>
          </a:lstStyle>
          <a:p>
            <a:r>
              <a:t>Intellektuell basis</a:t>
            </a:r>
          </a:p>
        </p:txBody>
      </p:sp>
      <p:sp>
        <p:nvSpPr>
          <p:cNvPr id="253" name="Vest: har vitenskap/teknikk…"/>
          <p:cNvSpPr txBox="1">
            <a:spLocks noGrp="1"/>
          </p:cNvSpPr>
          <p:nvPr>
            <p:ph type="body" sz="quarter" idx="1"/>
          </p:nvPr>
        </p:nvSpPr>
        <p:spPr>
          <a:xfrm>
            <a:off x="3602938" y="2992326"/>
            <a:ext cx="5798924" cy="3768948"/>
          </a:xfrm>
          <a:prstGeom prst="rect">
            <a:avLst/>
          </a:prstGeom>
        </p:spPr>
        <p:txBody>
          <a:bodyPr/>
          <a:lstStyle/>
          <a:p>
            <a:pPr>
              <a:defRPr>
                <a:latin typeface="Amiri"/>
                <a:ea typeface="Amiri"/>
                <a:cs typeface="Amiri"/>
                <a:sym typeface="Amiri"/>
              </a:defRPr>
            </a:pPr>
            <a:r>
              <a:t>Vest: har vitenskap/teknikk</a:t>
            </a:r>
          </a:p>
          <a:p>
            <a:pPr>
              <a:defRPr>
                <a:latin typeface="Amiri"/>
                <a:ea typeface="Amiri"/>
                <a:cs typeface="Amiri"/>
                <a:sym typeface="Amiri"/>
              </a:defRPr>
            </a:pPr>
            <a:r>
              <a:t>Øst: har sjel/religion</a:t>
            </a:r>
          </a:p>
        </p:txBody>
      </p:sp>
      <p:sp>
        <p:nvSpPr>
          <p:cNvPr id="254" name="Islam ikke lenger bare religion, men sivilisasjon"/>
          <p:cNvSpPr txBox="1"/>
          <p:nvPr/>
        </p:nvSpPr>
        <p:spPr>
          <a:xfrm>
            <a:off x="890158" y="6797040"/>
            <a:ext cx="11224484" cy="20233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marL="228600" indent="-228600" algn="l">
              <a:spcBef>
                <a:spcPts val="3600"/>
              </a:spcBef>
              <a:buSzPct val="100000"/>
              <a:buChar char="➡"/>
              <a:defRPr sz="4000" b="1">
                <a:solidFill>
                  <a:srgbClr val="51504D"/>
                </a:solidFill>
                <a:latin typeface="Amiri"/>
                <a:ea typeface="Amiri"/>
                <a:cs typeface="Amiri"/>
                <a:sym typeface="Amiri"/>
              </a:defRPr>
            </a:pPr>
            <a:r>
              <a:t>Islam ikke lenger bare religion, men </a:t>
            </a:r>
            <a:r>
              <a:rPr i="1"/>
              <a:t>sivilisasjon</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var på…"/>
          <p:cNvSpPr txBox="1">
            <a:spLocks noGrp="1"/>
          </p:cNvSpPr>
          <p:nvPr>
            <p:ph type="title"/>
          </p:nvPr>
        </p:nvSpPr>
        <p:spPr>
          <a:xfrm>
            <a:off x="1270000" y="613877"/>
            <a:ext cx="10464800" cy="2540001"/>
          </a:xfrm>
          <a:prstGeom prst="rect">
            <a:avLst/>
          </a:prstGeom>
        </p:spPr>
        <p:txBody>
          <a:bodyPr/>
          <a:lstStyle/>
          <a:p>
            <a:r>
              <a:t>Svar på</a:t>
            </a:r>
          </a:p>
          <a:p>
            <a:r>
              <a:t>koloniserende modernisering</a:t>
            </a:r>
          </a:p>
        </p:txBody>
      </p:sp>
      <p:sp>
        <p:nvSpPr>
          <p:cNvPr id="154" name="al-Nahḍa…"/>
          <p:cNvSpPr txBox="1">
            <a:spLocks noGrp="1"/>
          </p:cNvSpPr>
          <p:nvPr>
            <p:ph type="body" sz="half" idx="1"/>
          </p:nvPr>
        </p:nvSpPr>
        <p:spPr>
          <a:xfrm>
            <a:off x="4186989" y="2768600"/>
            <a:ext cx="4630822" cy="5740400"/>
          </a:xfrm>
          <a:prstGeom prst="rect">
            <a:avLst/>
          </a:prstGeom>
        </p:spPr>
        <p:txBody>
          <a:bodyPr/>
          <a:lstStyle/>
          <a:p>
            <a:r>
              <a:t>al-Nahḍa</a:t>
            </a:r>
          </a:p>
          <a:p>
            <a:r>
              <a:t>islamsk modernisme</a:t>
            </a:r>
          </a:p>
          <a:p>
            <a:r>
              <a:t>‹ortodoksi› i statlig régi</a:t>
            </a:r>
          </a:p>
          <a:p>
            <a:r>
              <a:t>konservative</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8" name="Image" descr="Image"/>
          <p:cNvPicPr>
            <a:picLocks noChangeAspect="1"/>
          </p:cNvPicPr>
          <p:nvPr/>
        </p:nvPicPr>
        <p:blipFill>
          <a:blip r:embed="rId3"/>
          <a:stretch>
            <a:fillRect/>
          </a:stretch>
        </p:blipFill>
        <p:spPr>
          <a:xfrm>
            <a:off x="192307" y="0"/>
            <a:ext cx="12620186" cy="9753600"/>
          </a:xfrm>
          <a:prstGeom prst="rect">
            <a:avLst/>
          </a:prstGeom>
          <a:ln w="889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ʿAbd ül-Ḥamīd Ⅱ"/>
          <p:cNvSpPr txBox="1">
            <a:spLocks noGrp="1"/>
          </p:cNvSpPr>
          <p:nvPr>
            <p:ph type="title"/>
          </p:nvPr>
        </p:nvSpPr>
        <p:spPr>
          <a:prstGeom prst="rect">
            <a:avLst/>
          </a:prstGeom>
        </p:spPr>
        <p:txBody>
          <a:bodyPr/>
          <a:lstStyle>
            <a:lvl1pPr rtl="1">
              <a:defRPr/>
            </a:lvl1pPr>
          </a:lstStyle>
          <a:p>
            <a:r>
              <a:t>ʿAbd ül-Ḥamīd Ⅱ</a:t>
            </a:r>
          </a:p>
        </p:txBody>
      </p:sp>
      <p:sp>
        <p:nvSpPr>
          <p:cNvPr id="263" name="Kalifat gjenopplivet (for å øke legitimitet internt og støtte eksternt)…"/>
          <p:cNvSpPr txBox="1">
            <a:spLocks noGrp="1"/>
          </p:cNvSpPr>
          <p:nvPr>
            <p:ph type="body" idx="1"/>
          </p:nvPr>
        </p:nvSpPr>
        <p:spPr>
          <a:prstGeom prst="rect">
            <a:avLst/>
          </a:prstGeom>
        </p:spPr>
        <p:txBody>
          <a:bodyPr/>
          <a:lstStyle/>
          <a:p>
            <a:pPr marL="203454" indent="-203454" defTabSz="406908">
              <a:spcBef>
                <a:spcPts val="3200"/>
              </a:spcBef>
              <a:defRPr sz="3204"/>
            </a:pPr>
            <a:r>
              <a:t>Kalifat gjenopplivet (for å øke legitimitet internt og støtte eksternt)</a:t>
            </a:r>
          </a:p>
          <a:p>
            <a:pPr marL="203454" indent="-203454" defTabSz="406908">
              <a:spcBef>
                <a:spcPts val="3200"/>
              </a:spcBef>
              <a:defRPr sz="3204"/>
            </a:pPr>
            <a:r>
              <a:t>Staten mer involvert på det religiøse felt:</a:t>
            </a:r>
          </a:p>
          <a:p>
            <a:pPr marL="712088" lvl="1" indent="-203454" defTabSz="406908">
              <a:spcBef>
                <a:spcPts val="3200"/>
              </a:spcBef>
              <a:buSzPct val="100000"/>
              <a:defRPr sz="3204"/>
            </a:pPr>
            <a:r>
              <a:t>statlig oppsyn på islamske institusjoner</a:t>
            </a:r>
          </a:p>
          <a:p>
            <a:pPr marL="712088" lvl="1" indent="-203454" defTabSz="406908">
              <a:spcBef>
                <a:spcPts val="3200"/>
              </a:spcBef>
              <a:buSzPct val="100000"/>
              <a:defRPr sz="3204"/>
            </a:pPr>
            <a:r>
              <a:t>muslimske lærde ansettes i forvaltningen</a:t>
            </a:r>
          </a:p>
          <a:p>
            <a:pPr marL="712088" lvl="1" indent="-203454" defTabSz="406908">
              <a:spcBef>
                <a:spcPts val="3200"/>
              </a:spcBef>
              <a:buSzPct val="100000"/>
              <a:defRPr sz="3204"/>
            </a:pPr>
            <a:r>
              <a:t>støtter publisering av Qurʾān og sunnī-‹ortodokse›  tekster</a:t>
            </a:r>
          </a:p>
          <a:p>
            <a:pPr marL="712088" lvl="1" indent="-203454" defTabSz="406908">
              <a:spcBef>
                <a:spcPts val="3200"/>
              </a:spcBef>
              <a:buSzPct val="100000"/>
              <a:defRPr sz="3204"/>
            </a:pPr>
            <a:r>
              <a:t>misjonerer bl. ‹uortodokse› muslimer</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67" name="Image" descr="Image"/>
          <p:cNvPicPr>
            <a:picLocks noChangeAspect="1"/>
          </p:cNvPicPr>
          <p:nvPr/>
        </p:nvPicPr>
        <p:blipFill>
          <a:blip r:embed="rId3"/>
          <a:stretch>
            <a:fillRect/>
          </a:stretch>
        </p:blipFill>
        <p:spPr>
          <a:xfrm>
            <a:off x="0" y="9506"/>
            <a:ext cx="13004800" cy="9734588"/>
          </a:xfrm>
          <a:prstGeom prst="rect">
            <a:avLst/>
          </a:prstGeom>
          <a:ln w="889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ʿAbd ül-Ḥamīd Ⅱ"/>
          <p:cNvSpPr txBox="1">
            <a:spLocks noGrp="1"/>
          </p:cNvSpPr>
          <p:nvPr>
            <p:ph type="title"/>
          </p:nvPr>
        </p:nvSpPr>
        <p:spPr>
          <a:prstGeom prst="rect">
            <a:avLst/>
          </a:prstGeom>
        </p:spPr>
        <p:txBody>
          <a:bodyPr/>
          <a:lstStyle>
            <a:lvl1pPr rtl="1">
              <a:defRPr/>
            </a:lvl1pPr>
          </a:lstStyle>
          <a:p>
            <a:r>
              <a:t>ʿAbd ül-Ḥamīd Ⅱ</a:t>
            </a:r>
          </a:p>
        </p:txBody>
      </p:sp>
      <p:sp>
        <p:nvSpPr>
          <p:cNvPr id="272" name="→ Det religiøse felt påvirket av det ‹moderne› statlige rammeverk…"/>
          <p:cNvSpPr txBox="1">
            <a:spLocks noGrp="1"/>
          </p:cNvSpPr>
          <p:nvPr>
            <p:ph type="body" idx="1"/>
          </p:nvPr>
        </p:nvSpPr>
        <p:spPr>
          <a:xfrm>
            <a:off x="498653" y="2768600"/>
            <a:ext cx="12007494" cy="5740400"/>
          </a:xfrm>
          <a:prstGeom prst="rect">
            <a:avLst/>
          </a:prstGeom>
        </p:spPr>
        <p:txBody>
          <a:bodyPr/>
          <a:lstStyle/>
          <a:p>
            <a:r>
              <a:t>→ Det religiøse felt påvirket av det ‹moderne› statlige rammeverk</a:t>
            </a:r>
          </a:p>
          <a:p>
            <a:r>
              <a:t>«Islam» som politisk idé</a:t>
            </a:r>
          </a:p>
          <a:p>
            <a:r>
              <a:t>Enhet av territorium og verdisystem (= modern nasjonalstat)</a:t>
            </a:r>
          </a:p>
          <a:p>
            <a:r>
              <a:t>«Islam» som sentralt identitets-element </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Islam» som sentralt identitets-element"/>
          <p:cNvSpPr txBox="1">
            <a:spLocks noGrp="1"/>
          </p:cNvSpPr>
          <p:nvPr>
            <p:ph type="title"/>
          </p:nvPr>
        </p:nvSpPr>
        <p:spPr>
          <a:xfrm>
            <a:off x="1270000" y="762000"/>
            <a:ext cx="10464800" cy="2540000"/>
          </a:xfrm>
          <a:prstGeom prst="rect">
            <a:avLst/>
          </a:prstGeom>
        </p:spPr>
        <p:txBody>
          <a:bodyPr/>
          <a:lstStyle>
            <a:lvl1pPr rtl="1">
              <a:defRPr/>
            </a:lvl1pPr>
          </a:lstStyle>
          <a:p>
            <a:r>
              <a:t>«Islam» som sentralt identitets-element </a:t>
            </a:r>
          </a:p>
        </p:txBody>
      </p:sp>
      <p:sp>
        <p:nvSpPr>
          <p:cNvPr id="277" name="kontekst: modern nasjonalstat / rasjonalisering / kolonisering av livsverden…"/>
          <p:cNvSpPr txBox="1">
            <a:spLocks noGrp="1"/>
          </p:cNvSpPr>
          <p:nvPr>
            <p:ph type="body" idx="1"/>
          </p:nvPr>
        </p:nvSpPr>
        <p:spPr>
          <a:xfrm>
            <a:off x="1184999" y="2768600"/>
            <a:ext cx="10634802" cy="5740400"/>
          </a:xfrm>
          <a:prstGeom prst="rect">
            <a:avLst/>
          </a:prstGeom>
        </p:spPr>
        <p:txBody>
          <a:bodyPr/>
          <a:lstStyle/>
          <a:p>
            <a:r>
              <a:t>kontekst: modern nasjonalstat / rasjonalisering / kolonisering av livsverden</a:t>
            </a:r>
          </a:p>
          <a:p>
            <a:r>
              <a:t>preger måten «islam» blir forstått på</a:t>
            </a:r>
          </a:p>
          <a:p>
            <a:r>
              <a:t>også konservative, ‹tradisjonelle› muslimer påvirket</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al-Nahḍa…"/>
          <p:cNvSpPr txBox="1">
            <a:spLocks noGrp="1"/>
          </p:cNvSpPr>
          <p:nvPr>
            <p:ph type="title"/>
          </p:nvPr>
        </p:nvSpPr>
        <p:spPr>
          <a:xfrm>
            <a:off x="1270000" y="1955899"/>
            <a:ext cx="10592396" cy="5988249"/>
          </a:xfrm>
          <a:prstGeom prst="rect">
            <a:avLst/>
          </a:prstGeom>
        </p:spPr>
        <p:txBody>
          <a:bodyPr/>
          <a:lstStyle/>
          <a:p>
            <a:pPr defTabSz="397763">
              <a:defRPr sz="6264">
                <a:latin typeface="Brill"/>
                <a:ea typeface="Brill"/>
                <a:cs typeface="Brill"/>
                <a:sym typeface="Brill Roman"/>
              </a:defRPr>
            </a:pPr>
            <a:r>
              <a:t>al-Nahḍa</a:t>
            </a:r>
          </a:p>
          <a:p>
            <a:pPr defTabSz="397763">
              <a:defRPr sz="6264">
                <a:latin typeface="Brill"/>
                <a:ea typeface="Brill"/>
                <a:cs typeface="Brill"/>
                <a:sym typeface="Brill Roman"/>
              </a:defRPr>
            </a:pPr>
            <a:r>
              <a:t>islamsk modernisme</a:t>
            </a:r>
          </a:p>
          <a:p>
            <a:pPr defTabSz="397763">
              <a:defRPr sz="6264">
                <a:latin typeface="Brill"/>
                <a:ea typeface="Brill"/>
                <a:cs typeface="Brill"/>
                <a:sym typeface="Brill Roman"/>
              </a:defRPr>
            </a:pPr>
            <a:r>
              <a:t>ḥamīdisk ‹ortodoksi›</a:t>
            </a:r>
          </a:p>
          <a:p>
            <a:pPr defTabSz="397763">
              <a:defRPr sz="6264">
                <a:latin typeface="Brill"/>
                <a:ea typeface="Brill"/>
                <a:cs typeface="Brill"/>
                <a:sym typeface="Brill Roman"/>
              </a:defRPr>
            </a:pPr>
            <a:r>
              <a:t>‹tradisjons›-bevarere </a:t>
            </a:r>
          </a:p>
          <a:p>
            <a:pPr defTabSz="397763">
              <a:defRPr sz="6264">
                <a:latin typeface="Brill"/>
                <a:ea typeface="Brill"/>
                <a:cs typeface="Brill"/>
                <a:sym typeface="Brill Roman"/>
              </a:defRPr>
            </a:pPr>
            <a:r>
              <a:t>:</a:t>
            </a:r>
          </a:p>
          <a:p>
            <a:pPr defTabSz="397763">
              <a:defRPr sz="6264">
                <a:latin typeface="Brill"/>
                <a:ea typeface="Brill"/>
                <a:cs typeface="Brill"/>
                <a:sym typeface="Brill Roman"/>
              </a:defRPr>
            </a:pPr>
            <a:r>
              <a:t>hvorfor er alle er </a:t>
            </a:r>
            <a:r>
              <a:rPr i="1"/>
              <a:t>moderne</a:t>
            </a:r>
            <a:r>
              <a:t>?</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Moderne» i MØNA"/>
          <p:cNvSpPr txBox="1">
            <a:spLocks noGrp="1"/>
          </p:cNvSpPr>
          <p:nvPr>
            <p:ph type="title"/>
          </p:nvPr>
        </p:nvSpPr>
        <p:spPr>
          <a:prstGeom prst="rect">
            <a:avLst/>
          </a:prstGeom>
        </p:spPr>
        <p:txBody>
          <a:bodyPr/>
          <a:lstStyle/>
          <a:p>
            <a:r>
              <a:t>«Moderne» i MØNA</a:t>
            </a:r>
          </a:p>
        </p:txBody>
      </p:sp>
      <p:sp>
        <p:nvSpPr>
          <p:cNvPr id="286" name="Strukturell/økonomisk-politisk:…"/>
          <p:cNvSpPr txBox="1">
            <a:spLocks noGrp="1"/>
          </p:cNvSpPr>
          <p:nvPr>
            <p:ph type="body" idx="1"/>
          </p:nvPr>
        </p:nvSpPr>
        <p:spPr>
          <a:prstGeom prst="rect">
            <a:avLst/>
          </a:prstGeom>
        </p:spPr>
        <p:txBody>
          <a:bodyPr/>
          <a:lstStyle/>
          <a:p>
            <a:pPr marL="176021" indent="-176021" defTabSz="352043">
              <a:spcBef>
                <a:spcPts val="2700"/>
              </a:spcBef>
              <a:defRPr sz="2772"/>
            </a:pPr>
            <a:r>
              <a:t>Strukturell/økonomisk-politisk:</a:t>
            </a:r>
          </a:p>
          <a:p>
            <a:pPr marL="880109" lvl="1" indent="-440054" defTabSz="352043">
              <a:spcBef>
                <a:spcPts val="2700"/>
              </a:spcBef>
              <a:defRPr sz="2772"/>
            </a:pPr>
            <a:r>
              <a:t>Økon.: Én global “Modern World System” (med sentrum og periferier)</a:t>
            </a:r>
          </a:p>
          <a:p>
            <a:pPr marL="880109" lvl="1" indent="-440054" defTabSz="352043">
              <a:spcBef>
                <a:spcPts val="2700"/>
              </a:spcBef>
              <a:defRPr sz="2772"/>
            </a:pPr>
            <a:r>
              <a:t>Nasjonalstat som modell (og som aktør)</a:t>
            </a:r>
          </a:p>
          <a:p>
            <a:pPr marL="880109" lvl="1" indent="-440054" defTabSz="352043">
              <a:spcBef>
                <a:spcPts val="2700"/>
              </a:spcBef>
              <a:defRPr sz="2772"/>
            </a:pPr>
            <a:r>
              <a:t>Teknologisk-organisatorisk omveltning</a:t>
            </a:r>
          </a:p>
          <a:p>
            <a:pPr marL="176021" indent="-176021" defTabSz="352043">
              <a:spcBef>
                <a:spcPts val="2700"/>
              </a:spcBef>
              <a:defRPr sz="2772"/>
            </a:pPr>
            <a:r>
              <a:t>Idéhistorisk:</a:t>
            </a:r>
          </a:p>
          <a:p>
            <a:pPr marL="880109" lvl="1" indent="-440054" defTabSz="352043">
              <a:spcBef>
                <a:spcPts val="2700"/>
              </a:spcBef>
              <a:defRPr sz="2772"/>
            </a:pPr>
            <a:r>
              <a:t>Grunnleggende kritikk av gamle autoritetsmodeller; «framskritt»</a:t>
            </a:r>
          </a:p>
          <a:p>
            <a:pPr marL="880109" lvl="1" indent="-440054" defTabSz="352043">
              <a:spcBef>
                <a:spcPts val="2700"/>
              </a:spcBef>
              <a:defRPr sz="2772"/>
            </a:pPr>
            <a:r>
              <a:t>Individets vekt vokser; «individer </a:t>
            </a:r>
            <a:r>
              <a:rPr i="1"/>
              <a:t>en masse</a:t>
            </a:r>
            <a:r>
              <a:t>»</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Islamsk modernisme: modern?"/>
          <p:cNvSpPr txBox="1">
            <a:spLocks noGrp="1"/>
          </p:cNvSpPr>
          <p:nvPr>
            <p:ph type="title"/>
          </p:nvPr>
        </p:nvSpPr>
        <p:spPr>
          <a:xfrm>
            <a:off x="640419" y="203200"/>
            <a:ext cx="11723962" cy="2540000"/>
          </a:xfrm>
          <a:prstGeom prst="rect">
            <a:avLst/>
          </a:prstGeom>
        </p:spPr>
        <p:txBody>
          <a:bodyPr/>
          <a:lstStyle/>
          <a:p>
            <a:r>
              <a:t>Islamsk modernisme: modern?</a:t>
            </a:r>
          </a:p>
        </p:txBody>
      </p:sp>
      <p:sp>
        <p:nvSpPr>
          <p:cNvPr id="291" name="senere generasjoner vet mer! [→ mot taqlīd {&amp; madhāhib}]…"/>
          <p:cNvSpPr txBox="1">
            <a:spLocks noGrp="1"/>
          </p:cNvSpPr>
          <p:nvPr>
            <p:ph type="body" idx="1"/>
          </p:nvPr>
        </p:nvSpPr>
        <p:spPr>
          <a:xfrm>
            <a:off x="1628179" y="2191468"/>
            <a:ext cx="9748442" cy="6894664"/>
          </a:xfrm>
          <a:prstGeom prst="rect">
            <a:avLst/>
          </a:prstGeom>
        </p:spPr>
        <p:txBody>
          <a:bodyPr/>
          <a:lstStyle/>
          <a:p>
            <a:pPr marL="210311" indent="-210311" defTabSz="420623">
              <a:spcBef>
                <a:spcPts val="3300"/>
              </a:spcBef>
              <a:defRPr sz="3312"/>
            </a:pPr>
            <a:r>
              <a:t>senere generasjoner vet mer! [→ mot </a:t>
            </a:r>
            <a:r>
              <a:rPr i="1"/>
              <a:t>taqlīd {</a:t>
            </a:r>
            <a:r>
              <a:t>&amp; </a:t>
            </a:r>
            <a:r>
              <a:rPr i="1"/>
              <a:t>madhāhib</a:t>
            </a:r>
            <a:r>
              <a:t>}]</a:t>
            </a:r>
          </a:p>
          <a:p>
            <a:pPr marL="210311" indent="-210311" defTabSz="420623">
              <a:spcBef>
                <a:spcPts val="3300"/>
              </a:spcBef>
              <a:defRPr sz="3312"/>
            </a:pPr>
            <a:r>
              <a:t>fokus på ratio, bevis, egen tenkning (istf. å stole på ‹lærde› autoriteters interpretasjoner) [cf. Kant]</a:t>
            </a:r>
          </a:p>
          <a:p>
            <a:pPr marL="0" indent="0" defTabSz="420623">
              <a:spcBef>
                <a:spcPts val="3300"/>
              </a:spcBef>
              <a:buSzTx/>
              <a:buNone/>
              <a:defRPr sz="3312"/>
            </a:pPr>
            <a:r>
              <a:t>= fokus på innhold i utsagn istf. hvem som har sagt det</a:t>
            </a:r>
          </a:p>
          <a:p>
            <a:pPr marL="210311" indent="-210311" defTabSz="420623">
              <a:spcBef>
                <a:spcPts val="3300"/>
              </a:spcBef>
              <a:defRPr sz="3312"/>
            </a:pPr>
            <a:r>
              <a:t>alle som kan tenke har rett til å uttale seg</a:t>
            </a:r>
          </a:p>
          <a:p>
            <a:pPr marL="210311" indent="-210311" defTabSz="420623">
              <a:spcBef>
                <a:spcPts val="3300"/>
              </a:spcBef>
              <a:defRPr sz="3312"/>
            </a:pPr>
            <a:r>
              <a:t>alle (=hver enkelt) som adressat: individets ansvar</a:t>
            </a:r>
          </a:p>
          <a:p>
            <a:pPr marL="210311" indent="-210311" defTabSz="420623">
              <a:spcBef>
                <a:spcPts val="3300"/>
              </a:spcBef>
              <a:defRPr sz="3312"/>
            </a:pPr>
            <a:r>
              <a:t>forenkling av tekstkorpus</a:t>
            </a:r>
          </a:p>
          <a:p>
            <a:pPr marL="210311" indent="-210311" defTabSz="420623">
              <a:spcBef>
                <a:spcPts val="3300"/>
              </a:spcBef>
              <a:defRPr sz="3312"/>
            </a:pPr>
            <a:r>
              <a:t>«Islam» som abstrakt prinsipp (og politisk ideologi)</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trukturer…"/>
          <p:cNvSpPr txBox="1">
            <a:spLocks noGrp="1"/>
          </p:cNvSpPr>
          <p:nvPr>
            <p:ph type="body" idx="1"/>
          </p:nvPr>
        </p:nvSpPr>
        <p:spPr>
          <a:prstGeom prst="rect">
            <a:avLst/>
          </a:prstGeom>
        </p:spPr>
        <p:txBody>
          <a:bodyPr/>
          <a:lstStyle/>
          <a:p>
            <a:r>
              <a:t>Strukturer</a:t>
            </a:r>
          </a:p>
          <a:p>
            <a:pPr marL="800100" lvl="1" indent="-228600">
              <a:buSzPct val="100000"/>
            </a:pPr>
            <a:r>
              <a:t>Organisasjonsformer (f.eks. YMMA, politiske partier, undergrunnsbevegelser)</a:t>
            </a:r>
          </a:p>
          <a:p>
            <a:pPr marL="800100" lvl="1" indent="-228600">
              <a:buSzPct val="100000"/>
            </a:pPr>
            <a:r>
              <a:t>Media (presse, boktrykk: ny kanon)</a:t>
            </a:r>
          </a:p>
          <a:p>
            <a:pPr marL="800100" lvl="1" indent="-228600">
              <a:buSzPct val="100000"/>
            </a:pPr>
            <a:r>
              <a:t>Utdanningsreform (al-Azhar)</a:t>
            </a:r>
          </a:p>
          <a:p>
            <a:pPr marL="800100" lvl="1" indent="-228600">
              <a:buSzPct val="100000"/>
            </a:pPr>
            <a:r>
              <a:t>politisk (kalifatsbevegelse)</a:t>
            </a:r>
          </a:p>
        </p:txBody>
      </p:sp>
      <p:sp>
        <p:nvSpPr>
          <p:cNvPr id="296" name="Islamsk modernisme: modern?"/>
          <p:cNvSpPr txBox="1">
            <a:spLocks noGrp="1"/>
          </p:cNvSpPr>
          <p:nvPr>
            <p:ph type="title"/>
          </p:nvPr>
        </p:nvSpPr>
        <p:spPr>
          <a:xfrm>
            <a:off x="640419" y="203200"/>
            <a:ext cx="11723962" cy="2540000"/>
          </a:xfrm>
          <a:prstGeom prst="rect">
            <a:avLst/>
          </a:prstGeom>
        </p:spPr>
        <p:txBody>
          <a:bodyPr/>
          <a:lstStyle/>
          <a:p>
            <a:r>
              <a:t>Islamsk modernisme: modern?</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modern = sekulær?"/>
          <p:cNvSpPr txBox="1">
            <a:spLocks noGrp="1"/>
          </p:cNvSpPr>
          <p:nvPr>
            <p:ph type="title"/>
          </p:nvPr>
        </p:nvSpPr>
        <p:spPr>
          <a:prstGeom prst="rect">
            <a:avLst/>
          </a:prstGeom>
        </p:spPr>
        <p:txBody>
          <a:bodyPr/>
          <a:lstStyle>
            <a:lvl1pPr>
              <a:defRPr>
                <a:latin typeface="Brill"/>
                <a:ea typeface="Brill"/>
                <a:cs typeface="Brill"/>
                <a:sym typeface="Brill Roman"/>
              </a:defRPr>
            </a:lvl1pPr>
          </a:lstStyle>
          <a:p>
            <a:r>
              <a:t>modern = sekulær?</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al-Nahḍa | النهضة"/>
          <p:cNvSpPr txBox="1">
            <a:spLocks noGrp="1"/>
          </p:cNvSpPr>
          <p:nvPr>
            <p:ph type="title"/>
          </p:nvPr>
        </p:nvSpPr>
        <p:spPr>
          <a:prstGeom prst="rect">
            <a:avLst/>
          </a:prstGeom>
        </p:spPr>
        <p:txBody>
          <a:bodyPr/>
          <a:lstStyle/>
          <a:p>
            <a:r>
              <a:t>al-Nahḍa | </a:t>
            </a:r>
            <a:r>
              <a:rPr>
                <a:latin typeface="Amiri"/>
                <a:ea typeface="Amiri"/>
                <a:cs typeface="Amiri"/>
                <a:sym typeface="Amiri"/>
              </a:rPr>
              <a:t>النهضة</a:t>
            </a:r>
          </a:p>
        </p:txBody>
      </p:sp>
      <p:sp>
        <p:nvSpPr>
          <p:cNvPr id="159" name="Kulturell «renaissance» / oppvåkning…"/>
          <p:cNvSpPr txBox="1">
            <a:spLocks noGrp="1"/>
          </p:cNvSpPr>
          <p:nvPr>
            <p:ph type="body" idx="1"/>
          </p:nvPr>
        </p:nvSpPr>
        <p:spPr>
          <a:prstGeom prst="rect">
            <a:avLst/>
          </a:prstGeom>
        </p:spPr>
        <p:txBody>
          <a:bodyPr/>
          <a:lstStyle/>
          <a:p>
            <a:pPr marL="226313" indent="-226313" defTabSz="452627">
              <a:spcBef>
                <a:spcPts val="3500"/>
              </a:spcBef>
              <a:defRPr sz="3564"/>
            </a:pPr>
            <a:r>
              <a:t>Kulturell «renaissance» / oppvåkning</a:t>
            </a:r>
          </a:p>
          <a:p>
            <a:pPr marL="226313" indent="-226313" defTabSz="452627">
              <a:spcBef>
                <a:spcPts val="3500"/>
              </a:spcBef>
              <a:defRPr sz="3564"/>
            </a:pPr>
            <a:r>
              <a:t>Selvforståelse : brudd med en «nedgangsperiode»</a:t>
            </a:r>
          </a:p>
          <a:p>
            <a:pPr marL="226313" indent="-226313" defTabSz="452627">
              <a:spcBef>
                <a:spcPts val="3500"/>
              </a:spcBef>
              <a:defRPr sz="3564"/>
            </a:pPr>
            <a:r>
              <a:t>Forenkling, rensing og fornying av språk og uttrykk for å</a:t>
            </a:r>
          </a:p>
          <a:p>
            <a:pPr marL="792098" lvl="1" indent="-226313" defTabSz="452627">
              <a:spcBef>
                <a:spcPts val="3500"/>
              </a:spcBef>
              <a:buSzPct val="100000"/>
              <a:defRPr sz="3564"/>
            </a:pPr>
            <a:r>
              <a:t>takle og uttrykke den moderne tids utfordringer</a:t>
            </a:r>
          </a:p>
          <a:p>
            <a:pPr marL="792098" lvl="1" indent="-226313" defTabSz="452627">
              <a:spcBef>
                <a:spcPts val="3500"/>
              </a:spcBef>
              <a:buSzPct val="100000"/>
              <a:defRPr sz="3564"/>
            </a:pPr>
            <a:r>
              <a:t>vise seg jevnbyrdig med europeerne</a:t>
            </a:r>
          </a:p>
          <a:p>
            <a:pPr marL="792098" lvl="1" indent="-226313" defTabSz="452627">
              <a:spcBef>
                <a:spcPts val="3500"/>
              </a:spcBef>
              <a:buSzPct val="100000"/>
              <a:defRPr sz="3564"/>
            </a:pPr>
            <a:r>
              <a:t>nå et større publikum</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Hvorfor står religion sterkere i offentligheten i MØNA?"/>
          <p:cNvSpPr txBox="1">
            <a:spLocks noGrp="1"/>
          </p:cNvSpPr>
          <p:nvPr>
            <p:ph type="title"/>
          </p:nvPr>
        </p:nvSpPr>
        <p:spPr>
          <a:prstGeom prst="rect">
            <a:avLst/>
          </a:prstGeom>
        </p:spPr>
        <p:txBody>
          <a:bodyPr/>
          <a:lstStyle>
            <a:lvl1pPr>
              <a:defRPr>
                <a:latin typeface="Brill"/>
                <a:ea typeface="Brill"/>
                <a:cs typeface="Brill"/>
                <a:sym typeface="Brill Roman"/>
              </a:defRPr>
            </a:lvl1pPr>
          </a:lstStyle>
          <a:p>
            <a:r>
              <a:t>Hvorfor står religion sterkere i offentligheten i MØNA?</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Religion: forskjellige roller…"/>
          <p:cNvSpPr txBox="1">
            <a:spLocks noGrp="1"/>
          </p:cNvSpPr>
          <p:nvPr>
            <p:ph type="title"/>
          </p:nvPr>
        </p:nvSpPr>
        <p:spPr>
          <a:xfrm>
            <a:off x="1270000" y="228600"/>
            <a:ext cx="10464800" cy="2540000"/>
          </a:xfrm>
          <a:prstGeom prst="rect">
            <a:avLst/>
          </a:prstGeom>
        </p:spPr>
        <p:txBody>
          <a:bodyPr/>
          <a:lstStyle/>
          <a:p>
            <a:r>
              <a:t>Religion: forskjellige roller</a:t>
            </a:r>
          </a:p>
          <a:p>
            <a:r>
              <a:t>i det offentlige liv</a:t>
            </a:r>
          </a:p>
        </p:txBody>
      </p:sp>
      <p:sp>
        <p:nvSpPr>
          <p:cNvPr id="309" name="V-Europa etter 1648: cuius regio eius religio…"/>
          <p:cNvSpPr txBox="1">
            <a:spLocks noGrp="1"/>
          </p:cNvSpPr>
          <p:nvPr>
            <p:ph type="body" idx="1"/>
          </p:nvPr>
        </p:nvSpPr>
        <p:spPr>
          <a:xfrm>
            <a:off x="636686" y="2768600"/>
            <a:ext cx="11821122" cy="5740400"/>
          </a:xfrm>
          <a:prstGeom prst="rect">
            <a:avLst/>
          </a:prstGeom>
        </p:spPr>
        <p:txBody>
          <a:bodyPr/>
          <a:lstStyle/>
          <a:p>
            <a:pPr marL="226313" indent="-226313" defTabSz="452627">
              <a:spcBef>
                <a:spcPts val="3500"/>
              </a:spcBef>
              <a:defRPr sz="3564"/>
            </a:pPr>
            <a:r>
              <a:t>V-Europa etter 1648: cuius regio eius religio</a:t>
            </a:r>
          </a:p>
          <a:p>
            <a:pPr marL="226313" indent="-226313" defTabSz="452627">
              <a:spcBef>
                <a:spcPts val="3500"/>
              </a:spcBef>
              <a:defRPr sz="3564" i="1"/>
            </a:pPr>
            <a:r>
              <a:t>derfor</a:t>
            </a:r>
            <a:r>
              <a:rPr i="0"/>
              <a:t>: opplysning krever separasjon religion/stat: → sekularisering</a:t>
            </a:r>
          </a:p>
          <a:p>
            <a:pPr marL="226313" indent="-226313" defTabSz="452627">
              <a:spcBef>
                <a:spcPts val="3500"/>
              </a:spcBef>
              <a:defRPr sz="3564" i="1"/>
            </a:pPr>
            <a:r>
              <a:rPr i="0"/>
              <a:t>MØNA hadde ikke samme ‹problem›; opplevde at Europa hadde skjøvet bort religion</a:t>
            </a:r>
          </a:p>
          <a:p>
            <a:pPr marL="226313" indent="-226313" defTabSz="452627">
              <a:spcBef>
                <a:spcPts val="3500"/>
              </a:spcBef>
              <a:defRPr sz="3564" i="1"/>
            </a:pPr>
            <a:r>
              <a:rPr i="0"/>
              <a:t>→ ‹Østen› konstruert med religion/‹sjel› (</a:t>
            </a:r>
            <a:r>
              <a:t>rūḥ</a:t>
            </a:r>
            <a:r>
              <a:rPr i="0"/>
              <a:t>) som identitetskjern</a:t>
            </a:r>
          </a:p>
          <a:p>
            <a:pPr marL="226313" indent="-226313" defTabSz="452627">
              <a:spcBef>
                <a:spcPts val="3500"/>
              </a:spcBef>
              <a:defRPr sz="3564" i="1"/>
            </a:pPr>
            <a:r>
              <a:rPr i="0"/>
              <a:t>→ Større betydning av religion i det offentlige i MØNA</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Forløpere"/>
          <p:cNvSpPr txBox="1">
            <a:spLocks noGrp="1"/>
          </p:cNvSpPr>
          <p:nvPr>
            <p:ph type="title"/>
          </p:nvPr>
        </p:nvSpPr>
        <p:spPr>
          <a:prstGeom prst="rect">
            <a:avLst/>
          </a:prstGeom>
        </p:spPr>
        <p:txBody>
          <a:bodyPr/>
          <a:lstStyle/>
          <a:p>
            <a:r>
              <a:t>Forløpere</a:t>
            </a:r>
          </a:p>
        </p:txBody>
      </p:sp>
      <p:sp>
        <p:nvSpPr>
          <p:cNvPr id="314" name="Islamske reformbevegelser på 1700-tallet:…"/>
          <p:cNvSpPr txBox="1">
            <a:spLocks noGrp="1"/>
          </p:cNvSpPr>
          <p:nvPr>
            <p:ph type="body" idx="1"/>
          </p:nvPr>
        </p:nvSpPr>
        <p:spPr>
          <a:xfrm>
            <a:off x="1270000" y="2191909"/>
            <a:ext cx="11161178" cy="7197309"/>
          </a:xfrm>
          <a:prstGeom prst="rect">
            <a:avLst/>
          </a:prstGeom>
        </p:spPr>
        <p:txBody>
          <a:bodyPr/>
          <a:lstStyle/>
          <a:p>
            <a:r>
              <a:t>Islamske reformbevegelser på 1700-tallet:</a:t>
            </a:r>
          </a:p>
          <a:p>
            <a:r>
              <a:t>‘Moralsk’ reform: alle troende bør forstå det islam egentlig dreier seg om, og handle deretter</a:t>
            </a:r>
          </a:p>
          <a:p>
            <a:r>
              <a:t>Internalisering: etikk &amp; innsikt viktigere enn lov &amp; dom</a:t>
            </a:r>
          </a:p>
          <a:p>
            <a:r>
              <a:t>Sufisme: etisk, psykologisk &amp; organisatorisk repertoire</a:t>
            </a:r>
          </a:p>
          <a:p>
            <a:r>
              <a:t>Profeten som modell istf. senere lærde; </a:t>
            </a:r>
            <a:r>
              <a:rPr i="1"/>
              <a:t>ḥadīth</a:t>
            </a:r>
            <a:r>
              <a:t> istf. </a:t>
            </a:r>
            <a:r>
              <a:rPr i="1"/>
              <a:t>fiqh</a:t>
            </a:r>
          </a:p>
          <a:p>
            <a:r>
              <a:t>M. b. ʿAbd al-Wahhāb: puritansk reform, mot </a:t>
            </a:r>
            <a:r>
              <a:rPr i="1"/>
              <a:t>taqlīd</a:t>
            </a:r>
            <a:r>
              <a:t> &amp; folketro</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anti-taqlīd…"/>
          <p:cNvSpPr txBox="1">
            <a:spLocks noGrp="1"/>
          </p:cNvSpPr>
          <p:nvPr>
            <p:ph type="title"/>
          </p:nvPr>
        </p:nvSpPr>
        <p:spPr>
          <a:prstGeom prst="rect">
            <a:avLst/>
          </a:prstGeom>
        </p:spPr>
        <p:txBody>
          <a:bodyPr/>
          <a:lstStyle/>
          <a:p>
            <a:r>
              <a:t>anti-</a:t>
            </a:r>
            <a:r>
              <a:rPr i="1"/>
              <a:t>taqlīd</a:t>
            </a:r>
          </a:p>
          <a:p>
            <a:r>
              <a:t>→ Salafiyya</a:t>
            </a:r>
          </a:p>
        </p:txBody>
      </p:sp>
      <p:sp>
        <p:nvSpPr>
          <p:cNvPr id="319" name="«De rettferdige forfedre» (al-salaf al-ṣāliḥ | السلف الصالح)…"/>
          <p:cNvSpPr txBox="1">
            <a:spLocks noGrp="1"/>
          </p:cNvSpPr>
          <p:nvPr>
            <p:ph type="body" idx="1"/>
          </p:nvPr>
        </p:nvSpPr>
        <p:spPr>
          <a:prstGeom prst="rect">
            <a:avLst/>
          </a:prstGeom>
        </p:spPr>
        <p:txBody>
          <a:bodyPr/>
          <a:lstStyle/>
          <a:p>
            <a:r>
              <a:t>«De rettferdige forfedre» (</a:t>
            </a:r>
            <a:r>
              <a:rPr i="1"/>
              <a:t>al-salaf al-ṣāliḥ</a:t>
            </a:r>
            <a:r>
              <a:t> | </a:t>
            </a:r>
            <a:r>
              <a:rPr>
                <a:latin typeface="Amiri"/>
                <a:ea typeface="Amiri"/>
                <a:cs typeface="Amiri"/>
                <a:sym typeface="Amiri"/>
              </a:rPr>
              <a:t>السلف الصالح)</a:t>
            </a:r>
          </a:p>
          <a:p>
            <a:r>
              <a:rPr>
                <a:latin typeface="Amiri"/>
                <a:ea typeface="Amiri"/>
                <a:cs typeface="Amiri"/>
                <a:sym typeface="Amiri"/>
              </a:rPr>
              <a:t>Ideal (&amp; modell): det ‹opprinnelige› muslimske samfunnet under Profeten og hans nærmeste etterfølgere (</a:t>
            </a:r>
            <a:r>
              <a:rPr i="1">
                <a:latin typeface="Amiri"/>
                <a:ea typeface="Amiri"/>
                <a:cs typeface="Amiri"/>
                <a:sym typeface="Amiri"/>
              </a:rPr>
              <a:t>ṣaḥābà</a:t>
            </a:r>
            <a:r>
              <a:rPr>
                <a:latin typeface="Amiri"/>
                <a:ea typeface="Amiri"/>
                <a:cs typeface="Amiri"/>
                <a:sym typeface="Amiri"/>
              </a:rPr>
              <a:t> — </a:t>
            </a:r>
            <a:r>
              <a:rPr i="1">
                <a:latin typeface="Amiri"/>
                <a:ea typeface="Amiri"/>
                <a:cs typeface="Amiri"/>
                <a:sym typeface="Amiri"/>
              </a:rPr>
              <a:t>tābiʿūn</a:t>
            </a:r>
            <a:r>
              <a:rPr>
                <a:latin typeface="Amiri"/>
                <a:ea typeface="Amiri"/>
                <a:cs typeface="Amiri"/>
                <a:sym typeface="Amiri"/>
              </a:rPr>
              <a:t> – </a:t>
            </a:r>
            <a:r>
              <a:rPr i="1">
                <a:latin typeface="Amiri"/>
                <a:ea typeface="Amiri"/>
                <a:cs typeface="Amiri"/>
                <a:sym typeface="Amiri"/>
              </a:rPr>
              <a:t>tābiʿū al-tābiʿīn</a:t>
            </a:r>
            <a:r>
              <a:rPr>
                <a:latin typeface="Amiri"/>
                <a:ea typeface="Amiri"/>
                <a:cs typeface="Amiri"/>
                <a:sym typeface="Amiri"/>
              </a:rPr>
              <a:t>) [selv om de konkrete modellene ofte er avledd av europeiske ordninger)</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Men: Ikke bare religion bestemmer identitet!…"/>
          <p:cNvSpPr txBox="1">
            <a:spLocks noGrp="1"/>
          </p:cNvSpPr>
          <p:nvPr>
            <p:ph type="title"/>
          </p:nvPr>
        </p:nvSpPr>
        <p:spPr>
          <a:prstGeom prst="rect">
            <a:avLst/>
          </a:prstGeom>
        </p:spPr>
        <p:txBody>
          <a:bodyPr/>
          <a:lstStyle/>
          <a:p>
            <a:pPr defTabSz="301752">
              <a:defRPr sz="4752">
                <a:latin typeface="Brill"/>
                <a:ea typeface="Brill"/>
                <a:cs typeface="Brill"/>
                <a:sym typeface="Brill Roman"/>
              </a:defRPr>
            </a:pPr>
            <a:r>
              <a:t>Men: Ikke bare religion bestemmer identitet!</a:t>
            </a:r>
          </a:p>
          <a:p>
            <a:pPr defTabSz="301752">
              <a:defRPr sz="4752">
                <a:latin typeface="Brill"/>
                <a:ea typeface="Brill"/>
                <a:cs typeface="Brill"/>
                <a:sym typeface="Brill Roman"/>
              </a:defRPr>
            </a:pPr>
            <a:r>
              <a:t>:</a:t>
            </a:r>
          </a:p>
          <a:p>
            <a:pPr defTabSz="301752">
              <a:defRPr sz="4752">
                <a:latin typeface="Brill"/>
                <a:ea typeface="Brill"/>
                <a:cs typeface="Brill"/>
                <a:sym typeface="Brill Roman"/>
              </a:defRPr>
            </a:pPr>
            <a:r>
              <a:t>Språk som ‹nasjonalt› kjennetegn</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CFBF7"/>
        </a:solidFill>
        <a:effectLst/>
      </p:bgPr>
    </p:bg>
    <p:spTree>
      <p:nvGrpSpPr>
        <p:cNvPr id="1" name=""/>
        <p:cNvGrpSpPr/>
        <p:nvPr/>
      </p:nvGrpSpPr>
      <p:grpSpPr>
        <a:xfrm>
          <a:off x="0" y="0"/>
          <a:ext cx="0" cy="0"/>
          <a:chOff x="0" y="0"/>
          <a:chExt cx="0" cy="0"/>
        </a:xfrm>
      </p:grpSpPr>
      <p:pic>
        <p:nvPicPr>
          <p:cNvPr id="327" name="Image" descr="Image"/>
          <p:cNvPicPr>
            <a:picLocks noChangeAspect="1"/>
          </p:cNvPicPr>
          <p:nvPr/>
        </p:nvPicPr>
        <p:blipFill>
          <a:blip r:embed="rId3"/>
          <a:srcRect b="1561"/>
          <a:stretch>
            <a:fillRect/>
          </a:stretch>
        </p:blipFill>
        <p:spPr>
          <a:xfrm>
            <a:off x="0" y="429904"/>
            <a:ext cx="13004800" cy="8754885"/>
          </a:xfrm>
          <a:prstGeom prst="rect">
            <a:avLst/>
          </a:prstGeom>
          <a:ln w="88900">
            <a:miter lim="400000"/>
          </a:ln>
        </p:spPr>
      </p:pic>
      <p:sp>
        <p:nvSpPr>
          <p:cNvPr id="328" name="Konstitusjonalisme"/>
          <p:cNvSpPr txBox="1">
            <a:spLocks noGrp="1"/>
          </p:cNvSpPr>
          <p:nvPr>
            <p:ph type="title"/>
          </p:nvPr>
        </p:nvSpPr>
        <p:spPr>
          <a:xfrm>
            <a:off x="-787400" y="203200"/>
            <a:ext cx="10464800" cy="2540000"/>
          </a:xfrm>
          <a:prstGeom prst="rect">
            <a:avLst/>
          </a:prstGeom>
        </p:spPr>
        <p:txBody>
          <a:bodyPr/>
          <a:lstStyle>
            <a:lvl1pPr>
              <a:defRPr>
                <a:solidFill>
                  <a:srgbClr val="FCFBF7"/>
                </a:solidFill>
              </a:defRPr>
            </a:lvl1pPr>
          </a:lstStyle>
          <a:p>
            <a:r>
              <a:t>Konstitusjonalisme</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Konstitusjonalisme"/>
          <p:cNvSpPr txBox="1">
            <a:spLocks noGrp="1"/>
          </p:cNvSpPr>
          <p:nvPr>
            <p:ph type="title"/>
          </p:nvPr>
        </p:nvSpPr>
        <p:spPr>
          <a:prstGeom prst="rect">
            <a:avLst/>
          </a:prstGeom>
        </p:spPr>
        <p:txBody>
          <a:bodyPr/>
          <a:lstStyle/>
          <a:p>
            <a:r>
              <a:t>Konstitusjonalisme</a:t>
            </a:r>
          </a:p>
        </p:txBody>
      </p:sp>
      <p:sp>
        <p:nvSpPr>
          <p:cNvPr id="333" name="interne faktorer:…"/>
          <p:cNvSpPr txBox="1">
            <a:spLocks noGrp="1"/>
          </p:cNvSpPr>
          <p:nvPr>
            <p:ph type="body" idx="1"/>
          </p:nvPr>
        </p:nvSpPr>
        <p:spPr>
          <a:xfrm>
            <a:off x="1689645" y="2258169"/>
            <a:ext cx="9625510" cy="6761262"/>
          </a:xfrm>
          <a:prstGeom prst="rect">
            <a:avLst/>
          </a:prstGeom>
        </p:spPr>
        <p:txBody>
          <a:bodyPr/>
          <a:lstStyle/>
          <a:p>
            <a:pPr marL="198881" indent="-198881" defTabSz="397763">
              <a:spcBef>
                <a:spcPts val="3100"/>
              </a:spcBef>
              <a:defRPr sz="3132"/>
            </a:pPr>
            <a:r>
              <a:t>interne faktorer:</a:t>
            </a:r>
          </a:p>
          <a:p>
            <a:pPr marL="696087" lvl="1" indent="-198881" defTabSz="397763">
              <a:spcBef>
                <a:spcPts val="3100"/>
              </a:spcBef>
              <a:buSzPct val="100000"/>
              <a:defRPr sz="3132"/>
            </a:pPr>
            <a:r>
              <a:t>nye sosiale klasser krever partisipasjon</a:t>
            </a:r>
          </a:p>
          <a:p>
            <a:pPr marL="696087" lvl="1" indent="-198881" defTabSz="397763">
              <a:spcBef>
                <a:spcPts val="3100"/>
              </a:spcBef>
              <a:buSzPct val="100000"/>
              <a:defRPr sz="3132"/>
            </a:pPr>
            <a:r>
              <a:t>autoritær kontroll skaper motreaksjon</a:t>
            </a:r>
          </a:p>
          <a:p>
            <a:pPr marL="696087" lvl="1" indent="-198881" defTabSz="397763">
              <a:spcBef>
                <a:spcPts val="3100"/>
              </a:spcBef>
              <a:buSzPct val="100000"/>
              <a:defRPr sz="3132"/>
            </a:pPr>
            <a:r>
              <a:t>motstand mot ‹utsalg› av landet</a:t>
            </a:r>
          </a:p>
          <a:p>
            <a:pPr marL="696087" lvl="1" indent="-198881" defTabSz="397763">
              <a:spcBef>
                <a:spcPts val="3100"/>
              </a:spcBef>
              <a:buSzPct val="100000"/>
              <a:defRPr sz="3132"/>
            </a:pPr>
            <a:r>
              <a:t>nye kommunikasjonsteknologi : ny kritisk offentlighet </a:t>
            </a:r>
          </a:p>
          <a:p>
            <a:pPr marL="198881" indent="-198881" defTabSz="397763">
              <a:spcBef>
                <a:spcPts val="3100"/>
              </a:spcBef>
              <a:defRPr sz="3132"/>
            </a:pPr>
            <a:r>
              <a:t>eksterne faktorer:</a:t>
            </a:r>
          </a:p>
          <a:p>
            <a:pPr marL="696087" lvl="1" indent="-198881" defTabSz="397763">
              <a:spcBef>
                <a:spcPts val="3100"/>
              </a:spcBef>
              <a:buSzPct val="100000"/>
              <a:defRPr sz="3132"/>
            </a:pPr>
            <a:r>
              <a:t>økonomisk depresjon</a:t>
            </a:r>
          </a:p>
          <a:p>
            <a:pPr marL="696087" lvl="1" indent="-198881" defTabSz="397763">
              <a:spcBef>
                <a:spcPts val="3100"/>
              </a:spcBef>
              <a:buSzPct val="100000"/>
              <a:defRPr sz="3132"/>
            </a:pPr>
            <a:r>
              <a:t>imperialistisk press</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Både sekulære og islamske krefter støtter grunnlovsidé for å"/>
          <p:cNvSpPr txBox="1">
            <a:spLocks noGrp="1"/>
          </p:cNvSpPr>
          <p:nvPr>
            <p:ph type="title"/>
          </p:nvPr>
        </p:nvSpPr>
        <p:spPr>
          <a:xfrm>
            <a:off x="1270000" y="558800"/>
            <a:ext cx="10336015" cy="2540000"/>
          </a:xfrm>
          <a:prstGeom prst="rect">
            <a:avLst/>
          </a:prstGeom>
        </p:spPr>
        <p:txBody>
          <a:bodyPr/>
          <a:lstStyle>
            <a:lvl1pPr defTabSz="411479">
              <a:defRPr sz="6479"/>
            </a:lvl1pPr>
          </a:lstStyle>
          <a:p>
            <a:r>
              <a:t>Både sekulære og islamske krefter støtter grunnlovsidé for å</a:t>
            </a:r>
          </a:p>
        </p:txBody>
      </p:sp>
      <p:sp>
        <p:nvSpPr>
          <p:cNvPr id="338" name="verne folkets interesser mot autokrater…"/>
          <p:cNvSpPr txBox="1">
            <a:spLocks noGrp="1"/>
          </p:cNvSpPr>
          <p:nvPr>
            <p:ph type="body" idx="1"/>
          </p:nvPr>
        </p:nvSpPr>
        <p:spPr>
          <a:prstGeom prst="rect">
            <a:avLst/>
          </a:prstGeom>
        </p:spPr>
        <p:txBody>
          <a:bodyPr/>
          <a:lstStyle/>
          <a:p>
            <a:r>
              <a:t>verne folkets interesser mot autokrater</a:t>
            </a:r>
          </a:p>
          <a:p>
            <a:r>
              <a:t>verne landet mot ytre trusler [PE! konsesjoner!]</a:t>
            </a:r>
          </a:p>
          <a:p>
            <a:r>
              <a:t>styrke statens legitimitet</a:t>
            </a:r>
          </a:p>
          <a:p>
            <a:r>
              <a:t>styrke statlige institusjoner</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Hvorfor mislyktes konstitusjonalisme?"/>
          <p:cNvSpPr txBox="1">
            <a:spLocks noGrp="1"/>
          </p:cNvSpPr>
          <p:nvPr>
            <p:ph type="title"/>
          </p:nvPr>
        </p:nvSpPr>
        <p:spPr>
          <a:prstGeom prst="rect">
            <a:avLst/>
          </a:prstGeom>
        </p:spPr>
        <p:txBody>
          <a:bodyPr/>
          <a:lstStyle/>
          <a:p>
            <a:r>
              <a:t>Hvorfor mislyktes konstitusjonalisme?</a:t>
            </a:r>
          </a:p>
        </p:txBody>
      </p:sp>
      <p:sp>
        <p:nvSpPr>
          <p:cNvPr id="343" name="europeiske makter ønsket ikke sterke folkebevegelser…"/>
          <p:cNvSpPr txBox="1">
            <a:spLocks noGrp="1"/>
          </p:cNvSpPr>
          <p:nvPr>
            <p:ph type="body" idx="1"/>
          </p:nvPr>
        </p:nvSpPr>
        <p:spPr>
          <a:prstGeom prst="rect">
            <a:avLst/>
          </a:prstGeom>
        </p:spPr>
        <p:txBody>
          <a:bodyPr/>
          <a:lstStyle/>
          <a:p>
            <a:r>
              <a:t>europeiske makter ønsket ikke sterke folkebevegelser</a:t>
            </a:r>
          </a:p>
          <a:p>
            <a:r>
              <a:t>støttet autoritære herskere mot parlamentarisme</a:t>
            </a:r>
          </a:p>
          <a:p>
            <a:r>
              <a:t>delvis direkte europ. militærinvasjon (TN, PE)</a:t>
            </a:r>
          </a:p>
          <a:p>
            <a:r>
              <a:t>OR 1913: anti-demokratisk kupp, utnytter ekstern krise</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Arven i politisk kultur"/>
          <p:cNvSpPr txBox="1">
            <a:spLocks noGrp="1"/>
          </p:cNvSpPr>
          <p:nvPr>
            <p:ph type="title"/>
          </p:nvPr>
        </p:nvSpPr>
        <p:spPr>
          <a:prstGeom prst="rect">
            <a:avLst/>
          </a:prstGeom>
        </p:spPr>
        <p:txBody>
          <a:bodyPr/>
          <a:lstStyle/>
          <a:p>
            <a:r>
              <a:t>Arven i politisk kultur</a:t>
            </a:r>
          </a:p>
        </p:txBody>
      </p:sp>
      <p:sp>
        <p:nvSpPr>
          <p:cNvPr id="348" name="kontroll av statlige institusjoner blir sentralt viktig…"/>
          <p:cNvSpPr txBox="1">
            <a:spLocks noGrp="1"/>
          </p:cNvSpPr>
          <p:nvPr>
            <p:ph type="body" idx="1"/>
          </p:nvPr>
        </p:nvSpPr>
        <p:spPr>
          <a:xfrm>
            <a:off x="590946" y="2768600"/>
            <a:ext cx="11822908" cy="5740400"/>
          </a:xfrm>
          <a:prstGeom prst="rect">
            <a:avLst/>
          </a:prstGeom>
        </p:spPr>
        <p:txBody>
          <a:bodyPr/>
          <a:lstStyle/>
          <a:p>
            <a:r>
              <a:rPr i="1"/>
              <a:t>kontroll</a:t>
            </a:r>
            <a:r>
              <a:t> av statlige institusjoner blir sentralt viktig</a:t>
            </a:r>
          </a:p>
          <a:p>
            <a:r>
              <a:t>borgere, ikke undersatte: idé om individuell politisk partisipasjon</a:t>
            </a:r>
          </a:p>
          <a:p>
            <a:r>
              <a:t>masser som politisk faktor</a:t>
            </a:r>
          </a:p>
          <a:p>
            <a:r>
              <a:t>politiske idéer (</a:t>
            </a:r>
            <a:r>
              <a:rPr i="1"/>
              <a:t>vaṭan</a:t>
            </a:r>
            <a:r>
              <a:t>!) blir viktigere for politisk legitimitet enn lojalitet mot hersker / dynasti</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Image" descr="Image"/>
          <p:cNvPicPr>
            <a:picLocks noChangeAspect="1"/>
          </p:cNvPicPr>
          <p:nvPr/>
        </p:nvPicPr>
        <p:blipFill>
          <a:blip r:embed="rId3"/>
          <a:stretch>
            <a:fillRect/>
          </a:stretch>
        </p:blipFill>
        <p:spPr>
          <a:xfrm>
            <a:off x="1362621" y="1047994"/>
            <a:ext cx="1905001" cy="2743201"/>
          </a:xfrm>
          <a:prstGeom prst="rect">
            <a:avLst/>
          </a:prstGeom>
          <a:ln w="88900">
            <a:miter lim="400000"/>
          </a:ln>
        </p:spPr>
      </p:pic>
      <p:pic>
        <p:nvPicPr>
          <p:cNvPr id="164" name="Image" descr="Image"/>
          <p:cNvPicPr>
            <a:picLocks noChangeAspect="1"/>
          </p:cNvPicPr>
          <p:nvPr/>
        </p:nvPicPr>
        <p:blipFill>
          <a:blip r:embed="rId4"/>
          <a:srcRect l="14725" r="14725"/>
          <a:stretch>
            <a:fillRect/>
          </a:stretch>
        </p:blipFill>
        <p:spPr>
          <a:xfrm>
            <a:off x="5368606" y="-1"/>
            <a:ext cx="6881116" cy="9753601"/>
          </a:xfrm>
          <a:prstGeom prst="rect">
            <a:avLst/>
          </a:prstGeom>
          <a:ln w="88900">
            <a:miter lim="400000"/>
          </a:ln>
        </p:spPr>
      </p:pic>
      <p:sp>
        <p:nvSpPr>
          <p:cNvPr id="165" name="Rifāʿa al-Ṭahṭāwī…"/>
          <p:cNvSpPr txBox="1"/>
          <p:nvPr/>
        </p:nvSpPr>
        <p:spPr>
          <a:xfrm>
            <a:off x="740428" y="3819778"/>
            <a:ext cx="3560065" cy="6015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rgbClr val="000000"/>
                </a:solidFill>
                <a:latin typeface="Brill"/>
                <a:ea typeface="Brill"/>
                <a:cs typeface="Brill"/>
                <a:sym typeface="Brill Roman"/>
              </a:defRPr>
            </a:pPr>
            <a:r>
              <a:t>Rifāʿa al-Ṭahṭāwī</a:t>
            </a:r>
          </a:p>
          <a:p>
            <a:pPr>
              <a:defRPr>
                <a:solidFill>
                  <a:srgbClr val="000000"/>
                </a:solidFill>
                <a:latin typeface="Brill"/>
                <a:ea typeface="Brill"/>
                <a:cs typeface="Brill"/>
                <a:sym typeface="Brill Roman"/>
              </a:defRPr>
            </a:pPr>
            <a:r>
              <a:t>(1801-1873):</a:t>
            </a:r>
          </a:p>
          <a:p>
            <a:pPr>
              <a:defRPr>
                <a:solidFill>
                  <a:srgbClr val="000000"/>
                </a:solidFill>
                <a:latin typeface="Brill"/>
                <a:ea typeface="Brill"/>
                <a:cs typeface="Brill"/>
                <a:sym typeface="Brill Roman"/>
              </a:defRPr>
            </a:pPr>
            <a:r>
              <a:t>vitenskap</a:t>
            </a:r>
          </a:p>
          <a:p>
            <a:pPr>
              <a:defRPr>
                <a:solidFill>
                  <a:srgbClr val="000000"/>
                </a:solidFill>
                <a:latin typeface="Brill"/>
                <a:ea typeface="Brill"/>
                <a:cs typeface="Brill"/>
                <a:sym typeface="Brill Roman"/>
              </a:defRPr>
            </a:pPr>
            <a:r>
              <a:t>fornuft</a:t>
            </a:r>
          </a:p>
          <a:p>
            <a:pPr>
              <a:defRPr>
                <a:solidFill>
                  <a:srgbClr val="000000"/>
                </a:solidFill>
                <a:latin typeface="Brill"/>
                <a:ea typeface="Brill"/>
                <a:cs typeface="Brill"/>
                <a:sym typeface="Brill Roman"/>
              </a:defRPr>
            </a:pPr>
            <a:r>
              <a:t>frihet</a:t>
            </a:r>
          </a:p>
          <a:p>
            <a:pPr>
              <a:defRPr>
                <a:solidFill>
                  <a:srgbClr val="000000"/>
                </a:solidFill>
                <a:latin typeface="Brill"/>
                <a:ea typeface="Brill"/>
                <a:cs typeface="Brill"/>
                <a:sym typeface="Brill Roman"/>
              </a:defRPr>
            </a:pPr>
            <a:r>
              <a:t>rettssikkerhet</a:t>
            </a:r>
          </a:p>
          <a:p>
            <a:pPr>
              <a:defRPr>
                <a:solidFill>
                  <a:srgbClr val="000000"/>
                </a:solidFill>
                <a:latin typeface="Brill"/>
                <a:ea typeface="Brill"/>
                <a:cs typeface="Brill"/>
                <a:sym typeface="Brill Roman"/>
              </a:defRPr>
            </a:pPr>
            <a:r>
              <a:t>samfunnsansvar</a:t>
            </a:r>
          </a:p>
          <a:p>
            <a:pPr>
              <a:defRPr>
                <a:solidFill>
                  <a:srgbClr val="000000"/>
                </a:solidFill>
                <a:latin typeface="Brill"/>
                <a:ea typeface="Brill"/>
                <a:cs typeface="Brill"/>
                <a:sym typeface="Brill Roman"/>
              </a:defRPr>
            </a:pPr>
            <a:r>
              <a:t>for hjemlandet</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20A17"/>
        </a:solidFill>
        <a:effectLst/>
      </p:bgPr>
    </p:bg>
    <p:spTree>
      <p:nvGrpSpPr>
        <p:cNvPr id="1" name=""/>
        <p:cNvGrpSpPr/>
        <p:nvPr/>
      </p:nvGrpSpPr>
      <p:grpSpPr>
        <a:xfrm>
          <a:off x="0" y="0"/>
          <a:ext cx="0" cy="0"/>
          <a:chOff x="0" y="0"/>
          <a:chExt cx="0" cy="0"/>
        </a:xfrm>
      </p:grpSpPr>
      <p:pic>
        <p:nvPicPr>
          <p:cNvPr id="352" name="Flag_of_the_Young_Turk_Revolution.jpg" descr="Flag_of_the_Young_Turk_Revolution.jpg"/>
          <p:cNvPicPr>
            <a:picLocks noChangeAspect="1"/>
          </p:cNvPicPr>
          <p:nvPr/>
        </p:nvPicPr>
        <p:blipFill>
          <a:blip r:embed="rId3"/>
          <a:stretch>
            <a:fillRect/>
          </a:stretch>
        </p:blipFill>
        <p:spPr>
          <a:xfrm>
            <a:off x="0" y="541866"/>
            <a:ext cx="13004801" cy="8669868"/>
          </a:xfrm>
          <a:prstGeom prst="rect">
            <a:avLst/>
          </a:prstGeom>
          <a:ln w="88900">
            <a:miter lim="400000"/>
          </a:ln>
        </p:spPr>
      </p:pic>
      <p:sp>
        <p:nvSpPr>
          <p:cNvPr id="353" name="Frihet"/>
          <p:cNvSpPr txBox="1"/>
          <p:nvPr/>
        </p:nvSpPr>
        <p:spPr>
          <a:xfrm rot="1262358">
            <a:off x="393861" y="2374899"/>
            <a:ext cx="1701478" cy="83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atin typeface="Comic Sans MS"/>
                <a:ea typeface="Comic Sans MS"/>
                <a:cs typeface="Comic Sans MS"/>
                <a:sym typeface="Comic Sans MS"/>
              </a:defRPr>
            </a:lvl1pPr>
          </a:lstStyle>
          <a:p>
            <a:r>
              <a:t>Frihet</a:t>
            </a:r>
          </a:p>
        </p:txBody>
      </p:sp>
      <p:sp>
        <p:nvSpPr>
          <p:cNvPr id="354" name="Likhet"/>
          <p:cNvSpPr txBox="1"/>
          <p:nvPr/>
        </p:nvSpPr>
        <p:spPr>
          <a:xfrm rot="19803395">
            <a:off x="1408949" y="8030633"/>
            <a:ext cx="1703302" cy="83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atin typeface="Comic Sans MS"/>
                <a:ea typeface="Comic Sans MS"/>
                <a:cs typeface="Comic Sans MS"/>
                <a:sym typeface="Comic Sans MS"/>
              </a:defRPr>
            </a:lvl1pPr>
          </a:lstStyle>
          <a:p>
            <a:r>
              <a:t>Likhet</a:t>
            </a:r>
          </a:p>
        </p:txBody>
      </p:sp>
      <p:sp>
        <p:nvSpPr>
          <p:cNvPr id="355" name="Brorskap"/>
          <p:cNvSpPr txBox="1"/>
          <p:nvPr/>
        </p:nvSpPr>
        <p:spPr>
          <a:xfrm rot="1870609">
            <a:off x="9938742" y="8301566"/>
            <a:ext cx="2372916" cy="83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atin typeface="Comic Sans MS"/>
                <a:ea typeface="Comic Sans MS"/>
                <a:cs typeface="Comic Sans MS"/>
                <a:sym typeface="Comic Sans MS"/>
              </a:defRPr>
            </a:lvl1pPr>
          </a:lstStyle>
          <a:p>
            <a:r>
              <a:t>Brorskap</a:t>
            </a:r>
          </a:p>
        </p:txBody>
      </p:sp>
      <p:sp>
        <p:nvSpPr>
          <p:cNvPr id="356" name="Rett"/>
          <p:cNvSpPr txBox="1"/>
          <p:nvPr/>
        </p:nvSpPr>
        <p:spPr>
          <a:xfrm rot="20048932">
            <a:off x="10903284" y="2002366"/>
            <a:ext cx="1256632" cy="83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atin typeface="Comic Sans MS"/>
                <a:ea typeface="Comic Sans MS"/>
                <a:cs typeface="Comic Sans MS"/>
                <a:sym typeface="Comic Sans MS"/>
              </a:defRPr>
            </a:lvl1pPr>
          </a:lstStyle>
          <a:p>
            <a:r>
              <a:t>Rett</a:t>
            </a:r>
          </a:p>
        </p:txBody>
      </p:sp>
      <p:sp>
        <p:nvSpPr>
          <p:cNvPr id="357" name="Enhet"/>
          <p:cNvSpPr txBox="1"/>
          <p:nvPr/>
        </p:nvSpPr>
        <p:spPr>
          <a:xfrm rot="16202042">
            <a:off x="10181687" y="4457699"/>
            <a:ext cx="1887026" cy="83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b="1">
                <a:latin typeface="Comic Sans MS"/>
                <a:ea typeface="Comic Sans MS"/>
                <a:cs typeface="Comic Sans MS"/>
                <a:sym typeface="Comic Sans MS"/>
              </a:defRPr>
            </a:lvl1pPr>
          </a:lstStyle>
          <a:p>
            <a:r>
              <a:t>Enhet</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Image" descr="Image"/>
          <p:cNvPicPr>
            <a:picLocks noChangeAspect="1"/>
          </p:cNvPicPr>
          <p:nvPr/>
        </p:nvPicPr>
        <p:blipFill>
          <a:blip r:embed="rId3"/>
          <a:srcRect l="31327" r="29852"/>
          <a:stretch>
            <a:fillRect/>
          </a:stretch>
        </p:blipFill>
        <p:spPr>
          <a:xfrm>
            <a:off x="8709253" y="5287999"/>
            <a:ext cx="2958089" cy="4292601"/>
          </a:xfrm>
          <a:prstGeom prst="rect">
            <a:avLst/>
          </a:prstGeom>
          <a:ln w="88900">
            <a:miter lim="400000"/>
          </a:ln>
        </p:spPr>
      </p:pic>
      <p:pic>
        <p:nvPicPr>
          <p:cNvPr id="170" name="Image" descr="Image"/>
          <p:cNvPicPr>
            <a:picLocks noChangeAspect="1"/>
          </p:cNvPicPr>
          <p:nvPr/>
        </p:nvPicPr>
        <p:blipFill>
          <a:blip r:embed="rId4"/>
          <a:stretch>
            <a:fillRect/>
          </a:stretch>
        </p:blipFill>
        <p:spPr>
          <a:xfrm>
            <a:off x="9026157" y="951259"/>
            <a:ext cx="2324101" cy="4140201"/>
          </a:xfrm>
          <a:prstGeom prst="rect">
            <a:avLst/>
          </a:prstGeom>
          <a:ln w="88900">
            <a:miter lim="400000"/>
          </a:ln>
        </p:spPr>
      </p:pic>
      <p:pic>
        <p:nvPicPr>
          <p:cNvPr id="171" name="Image" descr="Image"/>
          <p:cNvPicPr>
            <a:picLocks noChangeAspect="1"/>
          </p:cNvPicPr>
          <p:nvPr/>
        </p:nvPicPr>
        <p:blipFill>
          <a:blip r:embed="rId5"/>
          <a:stretch>
            <a:fillRect/>
          </a:stretch>
        </p:blipFill>
        <p:spPr>
          <a:xfrm>
            <a:off x="1543621" y="1574800"/>
            <a:ext cx="4953001" cy="6604000"/>
          </a:xfrm>
          <a:prstGeom prst="rect">
            <a:avLst/>
          </a:prstGeom>
          <a:ln w="88900">
            <a:miter lim="400000"/>
          </a:ln>
        </p:spPr>
      </p:pic>
      <p:sp>
        <p:nvSpPr>
          <p:cNvPr id="172" name="Buṭrus al-Bustānī (1819-83)"/>
          <p:cNvSpPr txBox="1"/>
          <p:nvPr/>
        </p:nvSpPr>
        <p:spPr>
          <a:xfrm>
            <a:off x="1270634" y="519597"/>
            <a:ext cx="5498974" cy="6306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51504D"/>
                </a:solidFill>
                <a:latin typeface="Brill"/>
                <a:ea typeface="Brill"/>
                <a:cs typeface="Brill"/>
                <a:sym typeface="Brill Roman"/>
              </a:defRPr>
            </a:lvl1pPr>
          </a:lstStyle>
          <a:p>
            <a:r>
              <a:t>Buṭrus al-Bustānī (1819-83)</a:t>
            </a:r>
          </a:p>
        </p:txBody>
      </p:sp>
      <p:sp>
        <p:nvSpPr>
          <p:cNvPr id="173" name="Fornyet språk:…"/>
          <p:cNvSpPr txBox="1"/>
          <p:nvPr/>
        </p:nvSpPr>
        <p:spPr>
          <a:xfrm>
            <a:off x="451599" y="8304722"/>
            <a:ext cx="7137045" cy="13037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rgbClr val="51504D"/>
                </a:solidFill>
                <a:latin typeface="Brill"/>
                <a:ea typeface="Brill"/>
                <a:cs typeface="Brill"/>
                <a:sym typeface="Brill Roman"/>
              </a:defRPr>
            </a:pPr>
            <a:r>
              <a:t>Fornyet språk:</a:t>
            </a:r>
          </a:p>
          <a:p>
            <a:pPr>
              <a:defRPr>
                <a:solidFill>
                  <a:srgbClr val="51504D"/>
                </a:solidFill>
                <a:latin typeface="Brill"/>
                <a:ea typeface="Brill"/>
                <a:cs typeface="Brill"/>
                <a:sym typeface="Brill Roman"/>
              </a:defRPr>
            </a:pPr>
            <a:r>
              <a:t>leksikon, ordbok, bibeloversettelse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Yeñi ʿOsmānlılar…"/>
          <p:cNvSpPr txBox="1">
            <a:spLocks noGrp="1"/>
          </p:cNvSpPr>
          <p:nvPr>
            <p:ph type="title"/>
          </p:nvPr>
        </p:nvSpPr>
        <p:spPr>
          <a:prstGeom prst="rect">
            <a:avLst/>
          </a:prstGeom>
        </p:spPr>
        <p:txBody>
          <a:bodyPr/>
          <a:lstStyle/>
          <a:p>
            <a:r>
              <a:t>Yeñi ʿO</a:t>
            </a:r>
            <a:r>
              <a:rPr u="sng"/>
              <a:t>s</a:t>
            </a:r>
            <a:r>
              <a:t>mānlılar</a:t>
            </a:r>
          </a:p>
          <a:p>
            <a:r>
              <a:t>(Ung-osmanerne)</a:t>
            </a:r>
          </a:p>
        </p:txBody>
      </p:sp>
      <p:sp>
        <p:nvSpPr>
          <p:cNvPr id="178" name="1865-73; inspirert av tanẓīmāt-reformene som de ville omsette, rotfeste i folket, og forankre i en grunnlov…"/>
          <p:cNvSpPr txBox="1">
            <a:spLocks noGrp="1"/>
          </p:cNvSpPr>
          <p:nvPr>
            <p:ph type="body" idx="1"/>
          </p:nvPr>
        </p:nvSpPr>
        <p:spPr>
          <a:xfrm>
            <a:off x="1270000" y="2768600"/>
            <a:ext cx="10715981" cy="5740400"/>
          </a:xfrm>
          <a:prstGeom prst="rect">
            <a:avLst/>
          </a:prstGeom>
        </p:spPr>
        <p:txBody>
          <a:bodyPr/>
          <a:lstStyle/>
          <a:p>
            <a:pPr marL="201168" indent="-201168" defTabSz="402336">
              <a:spcBef>
                <a:spcPts val="3100"/>
              </a:spcBef>
              <a:defRPr sz="3168"/>
            </a:pPr>
            <a:r>
              <a:t>1865-73; inspirert av </a:t>
            </a:r>
            <a:r>
              <a:rPr i="1"/>
              <a:t>tanẓīmāt</a:t>
            </a:r>
            <a:r>
              <a:t>-reformene som de ville omsette, rotfeste i folket, og forankre i en grunnlov</a:t>
            </a:r>
          </a:p>
          <a:p>
            <a:pPr marL="201168" indent="-201168" defTabSz="402336">
              <a:spcBef>
                <a:spcPts val="3100"/>
              </a:spcBef>
              <a:defRPr sz="3168"/>
            </a:pPr>
            <a:r>
              <a:t>agiterte (via presse/offentlighetsarbeid, mye fra eksil) for</a:t>
            </a:r>
          </a:p>
          <a:p>
            <a:pPr marL="704087" lvl="1" indent="-201168" defTabSz="402336">
              <a:spcBef>
                <a:spcPts val="3100"/>
              </a:spcBef>
              <a:buSzPct val="100000"/>
              <a:defRPr sz="3168"/>
            </a:pPr>
            <a:r>
              <a:t>grunnlov, parlament, borgerlig/liberal rettsstat</a:t>
            </a:r>
          </a:p>
          <a:p>
            <a:pPr marL="704087" lvl="1" indent="-201168" defTabSz="402336">
              <a:spcBef>
                <a:spcPts val="3100"/>
              </a:spcBef>
              <a:buSzPct val="100000"/>
              <a:defRPr sz="3168"/>
            </a:pPr>
            <a:r>
              <a:t>argumenterte at «islam» går ut på det samme</a:t>
            </a:r>
          </a:p>
          <a:p>
            <a:pPr marL="704087" lvl="1" indent="-201168" defTabSz="402336">
              <a:spcBef>
                <a:spcPts val="3100"/>
              </a:spcBef>
              <a:buSzPct val="100000"/>
              <a:defRPr sz="3168"/>
            </a:pPr>
            <a:r>
              <a:t>skapte moderne politiske begrep: </a:t>
            </a:r>
            <a:r>
              <a:rPr i="1"/>
              <a:t>millet</a:t>
            </a:r>
            <a:r>
              <a:t> («nasjon»), </a:t>
            </a:r>
            <a:r>
              <a:rPr i="1"/>
              <a:t>vaṭan</a:t>
            </a:r>
            <a:r>
              <a:t> («fedreland»), </a:t>
            </a:r>
            <a:r>
              <a:rPr i="1"/>
              <a:t>ḥürriyet</a:t>
            </a:r>
            <a:r>
              <a:t> («frihet»), </a:t>
            </a:r>
            <a:r>
              <a:rPr i="1"/>
              <a:t>shūrà</a:t>
            </a:r>
            <a:r>
              <a:t> («rādgivende forsamling» → parlament)</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Namık Kemal.jpg" descr="Namık Kemal.jpg"/>
          <p:cNvPicPr>
            <a:picLocks noChangeAspect="1"/>
          </p:cNvPicPr>
          <p:nvPr/>
        </p:nvPicPr>
        <p:blipFill>
          <a:blip r:embed="rId3"/>
          <a:stretch>
            <a:fillRect/>
          </a:stretch>
        </p:blipFill>
        <p:spPr>
          <a:xfrm>
            <a:off x="1016000" y="1790700"/>
            <a:ext cx="10972800" cy="6172200"/>
          </a:xfrm>
          <a:prstGeom prst="rect">
            <a:avLst/>
          </a:prstGeom>
          <a:ln w="889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Image" descr="Image"/>
          <p:cNvPicPr>
            <a:picLocks noChangeAspect="1"/>
          </p:cNvPicPr>
          <p:nvPr/>
        </p:nvPicPr>
        <p:blipFill>
          <a:blip r:embed="rId3"/>
          <a:stretch>
            <a:fillRect/>
          </a:stretch>
        </p:blipFill>
        <p:spPr>
          <a:xfrm>
            <a:off x="-375775" y="-383079"/>
            <a:ext cx="8636001" cy="5969001"/>
          </a:xfrm>
          <a:prstGeom prst="rect">
            <a:avLst/>
          </a:prstGeom>
          <a:ln w="88900">
            <a:miter lim="400000"/>
          </a:ln>
        </p:spPr>
      </p:pic>
      <p:pic>
        <p:nvPicPr>
          <p:cNvPr id="187" name="Image" descr="Image"/>
          <p:cNvPicPr>
            <a:picLocks noChangeAspect="1"/>
          </p:cNvPicPr>
          <p:nvPr/>
        </p:nvPicPr>
        <p:blipFill>
          <a:blip r:embed="rId4"/>
          <a:stretch>
            <a:fillRect/>
          </a:stretch>
        </p:blipFill>
        <p:spPr>
          <a:xfrm>
            <a:off x="2023" y="5586839"/>
            <a:ext cx="5807696" cy="4219350"/>
          </a:xfrm>
          <a:prstGeom prst="rect">
            <a:avLst/>
          </a:prstGeom>
          <a:ln w="88900">
            <a:miter lim="400000"/>
          </a:ln>
        </p:spPr>
      </p:pic>
      <p:pic>
        <p:nvPicPr>
          <p:cNvPr id="188" name="Image" descr="Image"/>
          <p:cNvPicPr>
            <a:picLocks noChangeAspect="1"/>
          </p:cNvPicPr>
          <p:nvPr/>
        </p:nvPicPr>
        <p:blipFill>
          <a:blip r:embed="rId5"/>
          <a:srcRect l="14617"/>
          <a:stretch>
            <a:fillRect/>
          </a:stretch>
        </p:blipFill>
        <p:spPr>
          <a:xfrm>
            <a:off x="5806308" y="4425713"/>
            <a:ext cx="8479676" cy="6921501"/>
          </a:xfrm>
          <a:prstGeom prst="rect">
            <a:avLst/>
          </a:prstGeom>
          <a:ln w="88900">
            <a:miter lim="400000"/>
          </a:ln>
        </p:spPr>
      </p:pic>
      <p:sp>
        <p:nvSpPr>
          <p:cNvPr id="189" name="دار الفنون درتهران…"/>
          <p:cNvSpPr txBox="1"/>
          <p:nvPr/>
        </p:nvSpPr>
        <p:spPr>
          <a:xfrm>
            <a:off x="8659474" y="126557"/>
            <a:ext cx="4582945" cy="365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rtl="1">
              <a:defRPr sz="6300">
                <a:solidFill>
                  <a:srgbClr val="000000"/>
                </a:solidFill>
                <a:latin typeface="Farisi Regular"/>
                <a:ea typeface="Farisi Regular"/>
                <a:cs typeface="Farisi Regular"/>
                <a:sym typeface="Farisi Regular"/>
              </a:defRPr>
            </a:pPr>
            <a:r>
              <a:t>دار الفنون درتهران</a:t>
            </a:r>
          </a:p>
          <a:p>
            <a:pPr rtl="1">
              <a:defRPr>
                <a:solidFill>
                  <a:srgbClr val="000000"/>
                </a:solidFill>
                <a:latin typeface="Amiri"/>
                <a:ea typeface="Amiri"/>
                <a:cs typeface="Amiri"/>
                <a:sym typeface="Amiri"/>
              </a:defRPr>
            </a:pPr>
            <a:r>
              <a:t>Dār ol-Fonūn, Tehrān</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Image" descr="Image"/>
          <p:cNvPicPr>
            <a:picLocks noChangeAspect="1"/>
          </p:cNvPicPr>
          <p:nvPr/>
        </p:nvPicPr>
        <p:blipFill>
          <a:blip r:embed="rId3"/>
          <a:stretch>
            <a:fillRect/>
          </a:stretch>
        </p:blipFill>
        <p:spPr>
          <a:xfrm>
            <a:off x="5618" y="-1"/>
            <a:ext cx="6426571" cy="9753601"/>
          </a:xfrm>
          <a:prstGeom prst="rect">
            <a:avLst/>
          </a:prstGeom>
          <a:ln w="88900">
            <a:miter lim="400000"/>
          </a:ln>
        </p:spPr>
      </p:pic>
      <p:pic>
        <p:nvPicPr>
          <p:cNvPr id="194" name="Image" descr="Image"/>
          <p:cNvPicPr>
            <a:picLocks noChangeAspect="1"/>
          </p:cNvPicPr>
          <p:nvPr/>
        </p:nvPicPr>
        <p:blipFill>
          <a:blip r:embed="rId4"/>
          <a:stretch>
            <a:fillRect/>
          </a:stretch>
        </p:blipFill>
        <p:spPr>
          <a:xfrm>
            <a:off x="6394365" y="0"/>
            <a:ext cx="6641797" cy="9753601"/>
          </a:xfrm>
          <a:prstGeom prst="rect">
            <a:avLst/>
          </a:prstGeom>
          <a:ln w="88900">
            <a:miter lim="400000"/>
          </a:ln>
        </p:spPr>
      </p:pic>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lkboard">
  <a:themeElements>
    <a:clrScheme name="Chalkboard">
      <a:dk1>
        <a:srgbClr val="BF00FF"/>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halkboard">
  <a:themeElements>
    <a:clrScheme name="Chalkboard">
      <a:dk1>
        <a:srgbClr val="000000"/>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4903</Words>
  <Application>Microsoft Macintosh PowerPoint</Application>
  <PresentationFormat>Custom</PresentationFormat>
  <Paragraphs>414</Paragraphs>
  <Slides>40</Slides>
  <Notes>39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Arial</vt:lpstr>
      <vt:lpstr>Futura Bold</vt:lpstr>
      <vt:lpstr>Chalkboard</vt:lpstr>
      <vt:lpstr>Farisi Regular</vt:lpstr>
      <vt:lpstr>Brill</vt:lpstr>
      <vt:lpstr>Comic Sans MS</vt:lpstr>
      <vt:lpstr>Brill Roman</vt:lpstr>
      <vt:lpstr>Futura</vt:lpstr>
      <vt:lpstr>Chalkduster</vt:lpstr>
      <vt:lpstr>Amiri</vt:lpstr>
      <vt:lpstr>Chalkboard</vt:lpstr>
      <vt:lpstr>Midtøstens Moderne Historie (MØNA 1505)</vt:lpstr>
      <vt:lpstr>Svar på koloniserende modernisering</vt:lpstr>
      <vt:lpstr>al-Nahḍa | النهضة</vt:lpstr>
      <vt:lpstr>PowerPoint Presentation</vt:lpstr>
      <vt:lpstr>PowerPoint Presentation</vt:lpstr>
      <vt:lpstr>Yeñi ʿOsmānlılar (Ung-osmanerne)</vt:lpstr>
      <vt:lpstr>PowerPoint Presentation</vt:lpstr>
      <vt:lpstr>PowerPoint Presentation</vt:lpstr>
      <vt:lpstr>PowerPoint Presentation</vt:lpstr>
      <vt:lpstr>PowerPoint Presentation</vt:lpstr>
      <vt:lpstr>Vår egenverdi?</vt:lpstr>
      <vt:lpstr>Islamsk modernisme</vt:lpstr>
      <vt:lpstr>Islamsk modernisme/reform fortenkere</vt:lpstr>
      <vt:lpstr>«Pan-islamisme»</vt:lpstr>
      <vt:lpstr>PowerPoint Presentation</vt:lpstr>
      <vt:lpstr>Nahḍa vs islamsk modernisme</vt:lpstr>
      <vt:lpstr>PowerPoint Presentation</vt:lpstr>
      <vt:lpstr>Sulṭān ʿAbd ül-Ḥamīd Ⅱ (r. 1876-1909)</vt:lpstr>
      <vt:lpstr>Intellektuell basis</vt:lpstr>
      <vt:lpstr>PowerPoint Presentation</vt:lpstr>
      <vt:lpstr>ʿAbd ül-Ḥamīd Ⅱ</vt:lpstr>
      <vt:lpstr>PowerPoint Presentation</vt:lpstr>
      <vt:lpstr>ʿAbd ül-Ḥamīd Ⅱ</vt:lpstr>
      <vt:lpstr>«Islam» som sentralt identitets-element </vt:lpstr>
      <vt:lpstr>al-Nahḍa islamsk modernisme ḥamīdisk ‹ortodoksi› ‹tradisjons›-bevarere  : hvorfor er alle er moderne?</vt:lpstr>
      <vt:lpstr>«Moderne» i MØNA</vt:lpstr>
      <vt:lpstr>Islamsk modernisme: modern?</vt:lpstr>
      <vt:lpstr>Islamsk modernisme: modern?</vt:lpstr>
      <vt:lpstr>modern = sekulær?</vt:lpstr>
      <vt:lpstr>Hvorfor står religion sterkere i offentligheten i MØNA?</vt:lpstr>
      <vt:lpstr>Religion: forskjellige roller i det offentlige liv</vt:lpstr>
      <vt:lpstr>Forløpere</vt:lpstr>
      <vt:lpstr>anti-taqlīd → Salafiyya</vt:lpstr>
      <vt:lpstr>Men: Ikke bare religion bestemmer identitet! : Språk som ‹nasjonalt› kjennetegn</vt:lpstr>
      <vt:lpstr>Konstitusjonalisme</vt:lpstr>
      <vt:lpstr>Konstitusjonalisme</vt:lpstr>
      <vt:lpstr>Både sekulære og islamske krefter støtter grunnlovsidé for å</vt:lpstr>
      <vt:lpstr>Hvorfor mislyktes konstitusjonalisme?</vt:lpstr>
      <vt:lpstr>Arven i politisk kultur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Midtøstens Moderne Historie (MØNA 1505)</dc:title>
  <cp:lastModifiedBy>Albrecht Hofheinz</cp:lastModifiedBy>
  <cp:revision>1</cp:revision>
  <dcterms:modified xsi:type="dcterms:W3CDTF">2021-02-15T16:29:00Z</dcterms:modified>
</cp:coreProperties>
</file>