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3004800" cy="9753600"/>
  <p:notesSz cx="6858000" cy="9144000"/>
  <p:embeddedFontLst>
    <p:embeddedFont>
      <p:font typeface="Brill" panose="020F0602050406030203" pitchFamily="34" charset="0"/>
      <p:regular r:id="rId26"/>
      <p:bold r:id="rId27"/>
      <p:italic r:id="rId28"/>
      <p:boldItalic r:id="rId29"/>
    </p:embeddedFont>
    <p:embeddedFont>
      <p:font typeface="Chalkduster" panose="03050602040202020205" pitchFamily="66" charset="77"/>
      <p:regular r:id="rId30"/>
    </p:embeddedFont>
    <p:embeddedFont>
      <p:font typeface="Futura Bold" panose="020B0602020204020303" pitchFamily="34" charset="-79"/>
      <p:italic r:id="rId31"/>
      <p:boldItalic r:id="rId32"/>
    </p:embeddedFont>
    <p:embeddedFont>
      <p:font typeface="Microsoft Sans Serif" panose="020B0604020202020204" pitchFamily="34" charset="0"/>
      <p:regular r:id="rId33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1pPr>
    <a:lvl2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2pPr>
    <a:lvl3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3pPr>
    <a:lvl4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4pPr>
    <a:lvl5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5pPr>
    <a:lvl6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6pPr>
    <a:lvl7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7pPr>
    <a:lvl8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8pPr>
    <a:lvl9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82A2F"/>
        </a:fontRef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4"/>
  </p:normalViewPr>
  <p:slideViewPr>
    <p:cSldViewPr snapToGrid="0" snapToObjects="1">
      <p:cViewPr varScale="1">
        <p:scale>
          <a:sx n="82" d="100"/>
          <a:sy n="82" d="100"/>
        </p:scale>
        <p:origin x="13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books.google.no/books?id=nxaHwwEACAAJ&amp;dq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cup.columbia.edu/book/globalized-islam/9780231134996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1" name="Shape 1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[Bildet: sjablong-graffito fra den «islamske revolusjonen» i IR 1978/9 med det berømte slagordet fra den tiden: «Ikke østlig, ikke vestlig, men </a:t>
            </a:r>
            <a:r>
              <a:rPr i="1"/>
              <a:t>islamsk</a:t>
            </a:r>
            <a:r>
              <a:t> republikk» som krever en «tredje vei» mellom det kommunistiske øst og det kapitalistisk-materialistiske vest. På sidene står det «Velkommen til Khomeinī!» og «Død over shāhen!».]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hape 1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2005: </a:t>
            </a:r>
            <a:r>
              <a:rPr i="1"/>
              <a:t>Kifāya</a:t>
            </a:r>
            <a:r>
              <a:t> («Nok!»)-bevegelse i EG mot Mubārak og hans forsøk å bygge opp sin sønn Ǧamāl som sin etterfølger</a:t>
            </a:r>
            <a:r>
              <a:rPr sz="2000"/>
              <a:t> {«</a:t>
            </a:r>
            <a:r>
              <a:rPr sz="2000" i="1"/>
              <a:t>ǧumlūkiyya</a:t>
            </a:r>
            <a:r>
              <a:rPr sz="2000"/>
              <a:t>», et nydannet ord som kombinerer </a:t>
            </a:r>
            <a:r>
              <a:rPr sz="2000" i="1"/>
              <a:t>ǧumhūriyya</a:t>
            </a:r>
            <a:r>
              <a:rPr sz="2000"/>
              <a:t> («republikk») og </a:t>
            </a:r>
            <a:r>
              <a:rPr sz="2000" i="1"/>
              <a:t>mulūkiyya</a:t>
            </a:r>
            <a:r>
              <a:rPr sz="2000"/>
              <a:t> («kongedømme») for å betegne en utvikling i flere arab. stater, også i SY, LY, der presidenter [prøver å] etterfølges av sine sønner}</a:t>
            </a:r>
          </a:p>
          <a:p>
            <a:r>
              <a:t>2006: Ḥamās vinner PS-valg → boikottet av US (som derfor blir beskyldt å akseptere demokratiske valgresultater bare hvis pro-vestlige krefter vinner). IL invaderer LB (mot Ḥizballāh)</a:t>
            </a:r>
          </a:p>
          <a:p>
            <a:r>
              <a:t>2008: 6. april-bevegelse i EG: streik mot dårlige levekår, korrupsjon &amp; polit. represjon</a:t>
            </a:r>
          </a:p>
          <a:p>
            <a:r>
              <a:t>2009: «Hvor er min stemme?» (grønn bevegelse) i IR</a:t>
            </a:r>
          </a:p>
          <a:p>
            <a:r>
              <a:t>2010: stor valgfusk i EG. Masseprotester i TN →</a:t>
            </a:r>
          </a:p>
          <a:p>
            <a:r>
              <a:t>2011: «Den arabiske våren»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Shape 1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Hvordan forstår alt dette?</a:t>
            </a:r>
          </a:p>
          <a:p>
            <a:endParaRPr/>
          </a:p>
          <a:p>
            <a:r>
              <a:t>Viktig ytre ramme: </a:t>
            </a:r>
            <a:r>
              <a:rPr b="1" u="sng"/>
              <a:t>Den kalde krigen</a:t>
            </a:r>
            <a:r>
              <a:t>! til ∼1990</a:t>
            </a:r>
          </a:p>
          <a:p>
            <a:r>
              <a:t>(fortsettelse av “The Eastern Question”) med andre deltakere (US-SU istf GB-RU)</a:t>
            </a:r>
          </a:p>
          <a:p>
            <a:endParaRPr/>
          </a:p>
          <a:p>
            <a:r>
              <a:t>Selv før SU-oppløsning var </a:t>
            </a:r>
            <a:r>
              <a:rPr b="1"/>
              <a:t>US</a:t>
            </a:r>
            <a:r>
              <a:t> den </a:t>
            </a:r>
            <a:r>
              <a:rPr b="1"/>
              <a:t>dominerende</a:t>
            </a:r>
            <a:r>
              <a:t> stormakten i MØ</a:t>
            </a:r>
          </a:p>
          <a:p>
            <a:pPr marL="349250" indent="-349250">
              <a:buSzPct val="100000"/>
              <a:buChar char="-"/>
            </a:pPr>
            <a:r>
              <a:t>skillet var Suezkrisen 1956:</a:t>
            </a:r>
          </a:p>
          <a:p>
            <a:pPr marL="920750" lvl="1" indent="-349250">
              <a:buSzPct val="100000"/>
              <a:buChar char="-"/>
            </a:pPr>
            <a:r>
              <a:t>Før 1956 hadde US støttet avkolonisering</a:t>
            </a:r>
          </a:p>
          <a:p>
            <a:pPr marL="1492250" lvl="2" indent="-349250">
              <a:buSzPct val="100000"/>
              <a:buChar char="-"/>
            </a:pPr>
            <a:r>
              <a:t>mot GB/FR særinteresser, ikke minst økonomiske [handelsfordeler; + fra 1920-56 hadde GB/FR utestengt US oljeselskap fra IR og tidl. OR → US søkte og fant olje i BH og SA]</a:t>
            </a:r>
          </a:p>
          <a:p>
            <a:pPr marL="1492250" lvl="2" indent="-349250">
              <a:buSzPct val="100000"/>
              <a:buChar char="-"/>
            </a:pPr>
            <a:r>
              <a:t>og for å forhindre at anti-koloniale bevegelser ble utnyttet av SU</a:t>
            </a:r>
          </a:p>
          <a:p>
            <a:pPr marL="349250" indent="-349250">
              <a:buSzPct val="100000"/>
              <a:buChar char="-"/>
            </a:pPr>
            <a:r>
              <a:t>etter 1956: US erstatter GB/FR som den viktigste eksterne makten i regionen, og da ble US-politikk mer: motvirke nasjonalistiske regimer i regionen</a:t>
            </a:r>
          </a:p>
          <a:p>
            <a:pPr marL="920750" lvl="1" indent="-349250">
              <a:buSzPct val="100000"/>
              <a:buChar char="-"/>
            </a:pPr>
            <a:r>
              <a:t>e.g. Nasser som fikk US støtte i 1952 men ble en hovedfiende etter 1958 IQ kupp mot pro-vestl. monarki</a:t>
            </a:r>
          </a:p>
          <a:p>
            <a:endParaRPr/>
          </a:p>
          <a:p>
            <a:r>
              <a:t>Siden 1990: US den eneste virkelige stormakten i MØNA</a:t>
            </a:r>
          </a:p>
          <a:p>
            <a:pPr marL="349250" indent="-349250">
              <a:buSzPct val="100000"/>
              <a:buChar char="-"/>
            </a:pPr>
            <a:r>
              <a:t>→ fokus på US-politikk — ikke bare i Gelvin </a:t>
            </a:r>
            <a:r>
              <a:rPr sz="1800"/>
              <a:t>(en lærebok skrevet for amerikanere)</a:t>
            </a:r>
            <a:r>
              <a:t>, men også folk i regionen har mye fokus på US-politikk og dens konsekvenser!</a:t>
            </a:r>
          </a:p>
          <a:p>
            <a:pPr marL="349250" indent="-349250">
              <a:buSzPct val="100000"/>
              <a:buChar char="-"/>
            </a:pPr>
            <a:r>
              <a:t>cf. -Sādāt 1972 kastet ut SU-rådgivere, vendte EG over til US siden US holdt «99% av kortene i regionen» (G), dvs. EG kunne forvente mer økon., mil. &amp; pol. hjelp/støtte med US som partner.</a:t>
            </a:r>
          </a:p>
          <a:p>
            <a:endParaRPr/>
          </a:p>
          <a:p>
            <a:r>
              <a:t>Men selv etter SU-oppløsning må den dominerende stormakten US stadig jobbe for å forsvare sin dominans, mot regionale motkrefter (stater som IR; folkelige bevegelser som ønsker mindre US-innblanding).</a:t>
            </a:r>
          </a:p>
          <a:p>
            <a:endParaRPr/>
          </a:p>
          <a:p>
            <a:r>
              <a:t>Hvorfor spiller US en så viktig rolle? Gelvin oppgir følgende årsaker:</a:t>
            </a:r>
          </a:p>
          <a:p>
            <a:pPr marL="365880" indent="-365880">
              <a:buSzPct val="100000"/>
              <a:buChar char="•"/>
            </a:pPr>
            <a:r>
              <a:t>US bygger et system av allianser</a:t>
            </a:r>
          </a:p>
          <a:p>
            <a:pPr marL="365880" indent="-365880">
              <a:buSzPct val="100000"/>
              <a:buChar char="•"/>
            </a:pPr>
            <a:r>
              <a:t>formidler mellom IL og arab. land</a:t>
            </a:r>
          </a:p>
          <a:p>
            <a:pPr marL="365880" indent="-365880">
              <a:buSzPct val="100000"/>
              <a:buChar char="•"/>
            </a:pPr>
            <a:r>
              <a:t>er villige til å støtte pro-vestl. autokrater (til tross for brudd med ‹vestl.› verdier/demokrati/menneskerettigheter)</a:t>
            </a:r>
          </a:p>
          <a:p>
            <a:pPr>
              <a:defRPr i="1"/>
            </a:pPr>
            <a:r>
              <a:t>Men</a:t>
            </a:r>
            <a:r>
              <a:rPr i="0"/>
              <a:t>: hvorvidt stemmer det?</a:t>
            </a:r>
          </a:p>
          <a:p>
            <a:pPr marL="365880" indent="-365880">
              <a:buSzPct val="100000"/>
              <a:buChar char="•"/>
            </a:pPr>
            <a:r>
              <a:t>allianser feilslo ofte (f.eks. Baghdad-pakt/CENTO [1955-79] {</a:t>
            </a:r>
            <a:r>
              <a:rPr sz="1800"/>
              <a:t>et MØNA-pendant til NATO</a:t>
            </a:r>
            <a:r>
              <a:t>})</a:t>
            </a:r>
          </a:p>
          <a:p>
            <a:pPr marL="365880" indent="-365880">
              <a:buSzPct val="100000"/>
              <a:buChar char="•"/>
            </a:pPr>
            <a:r>
              <a:t>støtte til IL og autokrater gjorde US svært upopulær</a:t>
            </a:r>
          </a:p>
          <a:p>
            <a:pPr>
              <a:defRPr i="1"/>
            </a:pPr>
            <a:endParaRPr i="0"/>
          </a:p>
          <a:p>
            <a:pPr>
              <a:defRPr i="1"/>
            </a:pPr>
            <a:r>
              <a:rPr i="0"/>
              <a:t>Kanskje vi kan </a:t>
            </a:r>
            <a:r>
              <a:t>heller</a:t>
            </a:r>
            <a:r>
              <a:rPr i="0"/>
              <a:t> si at</a:t>
            </a:r>
          </a:p>
          <a:p>
            <a:pPr marL="365880" indent="-365880">
              <a:buSzPct val="100000"/>
              <a:buChar char="•"/>
            </a:pPr>
            <a:r>
              <a:t>økonomiske (IMF!) &amp; militære rammebetingelser/vurderinger/interesser står sterkere enn offisielt proklamerte verdi-grunnlag / ‹ideologiske› prinsipper</a:t>
            </a:r>
          </a:p>
          <a:p>
            <a:pPr marL="266095" indent="-266095">
              <a:buSzPct val="100000"/>
              <a:buChar char="•"/>
            </a:pPr>
            <a:r>
              <a:rPr sz="1600"/>
              <a:t>{når det kommer til stykket:} </a:t>
            </a:r>
            <a:r>
              <a:rPr u="sng"/>
              <a:t>viljen</a:t>
            </a:r>
            <a:r>
              <a:t> til å sette menneskerettigheter og demokratiske prinsipper til side og </a:t>
            </a:r>
            <a:r>
              <a:rPr u="sng"/>
              <a:t>bruke vold</a:t>
            </a:r>
            <a:r>
              <a:t>/støtte autokrater for å sikre egne interesser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8" name="Shape 1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i="1"/>
            </a:pPr>
            <a:r>
              <a:rPr i="0"/>
              <a:t>US mål i MØNA </a:t>
            </a:r>
            <a:r>
              <a:rPr sz="1800" i="0"/>
              <a:t>{4 av Gelvins 6}</a:t>
            </a:r>
            <a:r>
              <a:rPr i="0"/>
              <a:t> — konsistente over hele perioden:</a:t>
            </a:r>
          </a:p>
          <a:p>
            <a:pPr marL="365880" indent="-365880">
              <a:buSzPct val="100000"/>
              <a:buChar char="•"/>
              <a:defRPr i="1"/>
            </a:pPr>
            <a:r>
              <a:rPr i="0"/>
              <a:t>begrense/</a:t>
            </a:r>
            <a:r>
              <a:rPr b="1" i="0" u="sng"/>
              <a:t>svekke SU</a:t>
            </a:r>
            <a:r>
              <a:rPr i="0"/>
              <a:t> [senere: RU]. US vil forhindre at SU får innflytelse/balansere SU makttilvekst (i EG/SY/IQ). Dertil bl.a.: skape «maktbalanse» (bl.a. via samordne/‹balansere› våpensalg til IL/arab. stater!)</a:t>
            </a:r>
          </a:p>
          <a:p>
            <a:pPr marL="365880" indent="-365880">
              <a:buSzPct val="100000"/>
              <a:buChar char="•"/>
              <a:defRPr i="1"/>
            </a:pPr>
            <a:r>
              <a:rPr i="0"/>
              <a:t>sikre </a:t>
            </a:r>
            <a:r>
              <a:rPr b="1" i="0" u="sng"/>
              <a:t>oljeforsyning</a:t>
            </a:r>
            <a:r>
              <a:rPr i="0"/>
              <a:t> (før 1969: ikke til egenforbruk, men billig og sikker olje var viktig for US siden det var nødvendig for å finansiere europ./jap. gjenoppbygging etter krigen for å forhindre kommunistisk revolusjon og få dem inn på pro-US-siden (G</a:t>
            </a:r>
            <a:r>
              <a:rPr i="0" baseline="31999"/>
              <a:t>4</a:t>
            </a:r>
            <a:r>
              <a:rPr i="0"/>
              <a:t> 305 = G</a:t>
            </a:r>
            <a:r>
              <a:rPr i="0" baseline="31999"/>
              <a:t>5</a:t>
            </a:r>
            <a:r>
              <a:rPr i="0"/>
              <a:t> 308)</a:t>
            </a:r>
          </a:p>
          <a:p>
            <a:pPr marL="365880" indent="-365880">
              <a:buSzPct val="100000"/>
              <a:buChar char="•"/>
              <a:defRPr i="1"/>
            </a:pPr>
            <a:r>
              <a:rPr i="0"/>
              <a:t>sikre </a:t>
            </a:r>
            <a:r>
              <a:rPr b="1" i="0" u="sng"/>
              <a:t>stabilitet</a:t>
            </a:r>
            <a:r>
              <a:rPr i="0"/>
              <a:t> (provestl. regimer med nok økon. yteevne til ikke å bli et mål for kommunistisk propaganda)</a:t>
            </a:r>
            <a:r>
              <a:rPr sz="1900" i="0"/>
              <a:t> [dette påvirker regional maktdynamikk bl.a. under «Den arabiske kalde krigen» (EG-SA: Nasserisme </a:t>
            </a:r>
            <a:r>
              <a:rPr sz="1900"/>
              <a:t>vs</a:t>
            </a:r>
            <a:r>
              <a:rPr sz="1900" i="0"/>
              <a:t>. monarkiene), og IR-IQ (krig 1980-88), såvel som IR-SA rivalitet]</a:t>
            </a:r>
            <a:r>
              <a:rPr sz="2100" i="0"/>
              <a:t>. US støtter både militære kuppmakere og monarkier bare de er pro-US: dvs. styrker autokrati i stabilitetens navn; ‹stabilitet› forstått som 1st og fremst stabil pro-vestl. politikk (utvikling, demokratisering osv. er sekundært og bare tatt i betraktning som en faktor som bidrar til/eller svekker, dette pro-vestlige mål)</a:t>
            </a:r>
            <a:endParaRPr i="0"/>
          </a:p>
          <a:p>
            <a:pPr marL="365880" indent="-365880">
              <a:buSzPct val="100000"/>
              <a:buChar char="•"/>
              <a:defRPr i="1"/>
            </a:pPr>
            <a:r>
              <a:rPr b="1" i="0" u="sng"/>
              <a:t>sikre IL</a:t>
            </a:r>
            <a:r>
              <a:rPr i="0"/>
              <a:t> (bl.a. pga. pro-sionistiske &amp; evangelikale velgere/lobbier i US, og som ‹alliert› mot SU)</a:t>
            </a:r>
          </a:p>
          <a:p>
            <a:pPr>
              <a:defRPr i="1"/>
            </a:pPr>
            <a:endParaRPr i="0"/>
          </a:p>
          <a:p>
            <a:pPr>
              <a:defRPr i="1"/>
            </a:pPr>
            <a:r>
              <a:rPr i="0"/>
              <a:t>For å oppnå disse mål var US villige til å inngå kompromisser/</a:t>
            </a:r>
            <a:r>
              <a:rPr i="0" u="sng"/>
              <a:t>kompromittere sine egne «verdier»</a:t>
            </a:r>
            <a:r>
              <a:rPr i="0"/>
              <a:t>: menneskerettigheter &amp; demokrati: lip-service</a:t>
            </a:r>
          </a:p>
          <a:p>
            <a:pPr>
              <a:defRPr i="1"/>
            </a:pPr>
            <a:endParaRPr i="0"/>
          </a:p>
          <a:p>
            <a:pPr>
              <a:defRPr i="1"/>
            </a:pPr>
            <a:r>
              <a:rPr i="0" u="sng"/>
              <a:t>Sett med US-imperiale øyne, var US-politikken relativt vellykket</a:t>
            </a:r>
            <a:r>
              <a:rPr i="0"/>
              <a:t>:</a:t>
            </a:r>
          </a:p>
          <a:p>
            <a:pPr marL="365880" indent="-365880">
              <a:buSzPct val="100000"/>
              <a:buChar char="•"/>
              <a:defRPr i="1"/>
            </a:pPr>
            <a:r>
              <a:rPr i="0"/>
              <a:t>SU/RU ble utmanøvrert (og via AF: beseiret)</a:t>
            </a:r>
          </a:p>
          <a:p>
            <a:pPr marL="365880" indent="-365880">
              <a:buSzPct val="100000"/>
              <a:buChar char="•"/>
              <a:defRPr i="1"/>
            </a:pPr>
            <a:r>
              <a:rPr i="0"/>
              <a:t>stabile (om enn autokratiske) regimer sikrer oljeforsyning til vesten</a:t>
            </a:r>
          </a:p>
          <a:p>
            <a:pPr marL="365880" indent="-365880">
              <a:buSzPct val="100000"/>
              <a:buChar char="•"/>
              <a:defRPr i="1"/>
            </a:pPr>
            <a:r>
              <a:rPr i="0"/>
              <a:t>IL styrket</a:t>
            </a:r>
          </a:p>
          <a:p>
            <a:pPr>
              <a:defRPr i="1"/>
            </a:pPr>
            <a:endParaRPr i="0"/>
          </a:p>
          <a:p>
            <a:pPr>
              <a:defRPr i="1"/>
            </a:pPr>
            <a:r>
              <a:rPr i="0" u="sng"/>
              <a:t>Sett med lokalbefolkningens øyne er bildet annerledes</a:t>
            </a:r>
            <a:r>
              <a:rPr i="0"/>
              <a:t>:</a:t>
            </a:r>
          </a:p>
          <a:p>
            <a:pPr marL="365880" indent="-365880">
              <a:buSzPct val="100000"/>
              <a:buChar char="•"/>
              <a:defRPr i="1"/>
            </a:pPr>
            <a:r>
              <a:rPr i="0"/>
              <a:t>autokratiske regimer forhindrer demokrati/meningsfull politisk deltagelse; voldsom undertrykkelse av all alvorlig opposisjon (cf. Zakariyyā Tāmirs tiger-parabel النمور في اليوم العاشر i G</a:t>
            </a:r>
            <a:r>
              <a:rPr i="0" baseline="31999"/>
              <a:t>4</a:t>
            </a:r>
            <a:r>
              <a:rPr i="0"/>
              <a:t> 360-2 = G</a:t>
            </a:r>
            <a:r>
              <a:rPr i="0" baseline="31999"/>
              <a:t>5</a:t>
            </a:r>
            <a:r>
              <a:rPr i="0"/>
              <a:t> 366-8)</a:t>
            </a:r>
          </a:p>
          <a:p>
            <a:pPr marL="365880" indent="-365880">
              <a:buSzPct val="100000"/>
              <a:buChar char="•"/>
              <a:defRPr i="1"/>
            </a:pPr>
            <a:r>
              <a:rPr i="0"/>
              <a:t>etter en viss økon., sosial &amp; kulturell framgang (landreform, infrastruktur, skolering, kvinnerettigheter, kultur, …) fram til 1970: økon. krise (1971 Bretton Woods → 1979 gjeldskrise) → fra «utvikling/modernisering» til «neoliberalisme» (markedsført som «globalisering»): staten under press fra US-dominerte IMF → subsidiekutt → levekår blir dårligere → «brød-opptøy», + privatisering i form av kompiskapitalisme (“crony capitalism”) + korrupsjon → islamistisk opposisjon vinner fram (‹vi›/‹vanlige folk›, ‹verdi-bevisste›, ‹ikke korrupte›, ‹mot underkastelse til fremmede makter›) → staten tyr enda mer til represjon</a:t>
            </a:r>
          </a:p>
          <a:p>
            <a:pPr>
              <a:defRPr i="1"/>
            </a:pPr>
            <a:endParaRPr i="0"/>
          </a:p>
          <a:p>
            <a:pPr>
              <a:defRPr i="1"/>
            </a:pPr>
            <a:r>
              <a:rPr i="0"/>
              <a:t>→ misnøye, kritikk og motstand øker i befolkningen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" name="Shape 2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Med andre ord:</a:t>
            </a:r>
          </a:p>
          <a:p>
            <a:pPr>
              <a:defRPr i="1"/>
            </a:pPr>
            <a:r>
              <a:rPr i="0"/>
              <a:t>“the end of empire and [the] newfound political independence did not yield the expected fruits for many social classes in MENA” (CS 238; også al-Ṭayyib Ṣāliḥ).</a:t>
            </a:r>
          </a:p>
          <a:p>
            <a:pPr>
              <a:defRPr i="1"/>
            </a:pPr>
            <a:r>
              <a:t>{romanen «</a:t>
            </a:r>
            <a:r>
              <a:rPr u="sng"/>
              <a:t>Trekket mot nord</a:t>
            </a:r>
            <a:r>
              <a:t>» anses som et av de viktigste moderne arabiske litterære verk; den brukes her fordi : it “</a:t>
            </a:r>
            <a:r>
              <a:rPr u="sng"/>
              <a:t>express[es] the contemporary Arab predicament in all its complexity</a:t>
            </a:r>
            <a:r>
              <a:t>”</a:t>
            </a:r>
            <a:r>
              <a:rPr sz="1600"/>
              <a:t> [den gir uttrykk for den helt innviklede &amp; vanskelige situasjonen araberne finner seg i]</a:t>
            </a:r>
            <a:r>
              <a:t> og hjelper til å forstå de dramatiske «indre» konsekvensene av den koloniale moderniseringen som etterlater “the post-colonial generation at the crossroads: where are the safe shores?” [Stephan Guth, ed.: Literary Visions of the Middle East, p. 325,</a:t>
            </a:r>
          </a:p>
          <a:p>
            <a:pPr>
              <a:defRPr i="1"/>
            </a:pPr>
            <a:r>
              <a:t>&lt;</a:t>
            </a:r>
            <a:r>
              <a:rPr u="sng">
                <a:hlinkClick r:id="rId3"/>
              </a:rPr>
              <a:t>https://books.google.no/books?id=nxaHwwEACAAJ&amp;dq</a:t>
            </a:r>
            <a:r>
              <a:t>&gt;]</a:t>
            </a:r>
          </a:p>
          <a:p>
            <a:pPr>
              <a:defRPr i="1"/>
            </a:pPr>
            <a:endParaRPr i="0"/>
          </a:p>
          <a:p>
            <a:r>
              <a:t>al-Ṭayyib Ṣāliḥ gir et ‹indre›, psykologisk bilde av sitt hjemland (SD) 10 år etter uavhengigheten — et land, et samfunn, et menneskeliv…splittet mellom nord og sør, Europa og Afrika, by og land, tradisjon og ‹moderne›. Hva har kolonialismen gjort med oss? Hva gjør landets nye eliter? Eller heller: hva har kolonialismen gjort oss til? hvem er vi blitt, vi, de nye elitene?</a:t>
            </a:r>
          </a:p>
          <a:p>
            <a:r>
              <a:t>Romanen beskriver i symbolsk form de dypt destruktive konsekvensene som kolonialismen har etterlatt seg, og den fundamentale usikkerheten, utryggheten, som kjennetegner forholdene under de nye, ‹postkoloniale›, etterfølgerne i de statlige strukturene de har arvet etter kolonialistene.</a:t>
            </a:r>
          </a:p>
          <a:p>
            <a:endParaRPr/>
          </a:p>
          <a:p>
            <a:r>
              <a:t>På overflaten: fortelling om en mann som kommer fra det indre Afrika (SD) og som «erobrer» og: ‘goes mad in the Centre/heart of Europe’ — en omvendt parallel til Joseph Conrad’s berømte roman “Heart of Darkness” (HD, 1899)</a:t>
            </a:r>
          </a:p>
          <a:p>
            <a:endParaRPr/>
          </a:p>
          <a:p>
            <a:r>
              <a:t>‹Symbolistisk›:</a:t>
            </a:r>
          </a:p>
          <a:p>
            <a:r>
              <a:t>Seksualitet står for ‹attraksjon›/forhold</a:t>
            </a:r>
          </a:p>
          <a:p>
            <a:r>
              <a:t>Seksuell vold dominerer romanen : står for hvordan dette forholdet er et av ikke-forståelse, et som ødelegger begge sider.</a:t>
            </a:r>
          </a:p>
          <a:p>
            <a:endParaRPr/>
          </a:p>
          <a:p>
            <a:r>
              <a:rPr u="sng"/>
              <a:t>‹Helten› tiltrekker og ødelegger — og blir ødelagt</a:t>
            </a:r>
            <a:r>
              <a:t> (i begge romaner). Muṣṭafà tiltrekker — Europa (repres. av europ. kvinner) tiltrekkes av et fantasibilde av orienten (orientalisme!) — men som i HD blir det </a:t>
            </a:r>
            <a:r>
              <a:rPr u="sng"/>
              <a:t>ingen</a:t>
            </a:r>
            <a:r>
              <a:t> virkelig, jevnbyrdig og realistisk </a:t>
            </a:r>
            <a:r>
              <a:rPr u="sng"/>
              <a:t>kommunikasjon</a:t>
            </a:r>
            <a:r>
              <a:t> mellom dem og Muṣtafà, mellom Europa og Afrika, mellom kolonisator og d. koloniserte.</a:t>
            </a:r>
          </a:p>
          <a:p>
            <a:pPr>
              <a:defRPr sz="2100"/>
            </a:pPr>
            <a:r>
              <a:t>Selv om det er mange forsøk, er det mye misforståelse også: hans ‹fosterforeldre› (Mr &amp; Ms Robinson) er naive i sitt forsøk å forstå arab. kultur/Muṣṭafà; Ann Hammond er den blinde orientalisten; Muṣṭafà dikter opp halvparten av det han forteller om araberne og arab. kultur; </a:t>
            </a:r>
            <a:r>
              <a:rPr sz="1700"/>
              <a:t>[cf. også debatten i kap. 3 om SD økonomisk utvikling mellom Richard (som jobber ved finansdepartement i Khartoum) og venstrevridde Manṣūr]</a:t>
            </a:r>
            <a:r>
              <a:t>. Europeerne er ikke i stand til å ha et realistisk bilde av Muṣṭafà: Ann og Isabella forærer &amp; dyrker ham; Jean Morris forakter &amp; vraker ham; hans ‹fosterforeldre› (Mr &amp; Ms Robinson) romantiserer orienten; finansmannen Richard mener det er bare blindhet og overtro å finne der  — det finnes ingen sunn og jevnbyrdig kommunikasjon og forhold melon de to sidene. </a:t>
            </a:r>
            <a:r>
              <a:rPr u="sng"/>
              <a:t>Bildene</a:t>
            </a:r>
            <a:r>
              <a:t> vi konstruerer om hverandre, om den andre, </a:t>
            </a:r>
            <a:r>
              <a:rPr u="sng"/>
              <a:t>forhindrer</a:t>
            </a:r>
            <a:r>
              <a:t> virkelig kommunikasjon, forhindrer et </a:t>
            </a:r>
            <a:r>
              <a:rPr u="sng"/>
              <a:t>jevnbyrdig forhold</a:t>
            </a:r>
            <a:r>
              <a:t> — og </a:t>
            </a:r>
            <a:r>
              <a:rPr u="sng"/>
              <a:t>ødelegger</a:t>
            </a:r>
            <a:r>
              <a:t> dermed </a:t>
            </a:r>
            <a:r>
              <a:rPr u="sng"/>
              <a:t>begge</a:t>
            </a:r>
            <a:r>
              <a:t> sider.</a:t>
            </a:r>
          </a:p>
          <a:p>
            <a:endParaRPr/>
          </a:p>
          <a:p>
            <a:r>
              <a:t>Fra denne ødeleggende konfrontasjonen ønsker Muṣṭafà Saʿīd å ‹</a:t>
            </a:r>
            <a:r>
              <a:rPr u="sng"/>
              <a:t>vende tilbake</a:t>
            </a:r>
            <a:r>
              <a:t>› til et enkelt, ‹tradisjonelt› liv på landet—men det </a:t>
            </a:r>
            <a:r>
              <a:rPr u="sng"/>
              <a:t>er umulig</a:t>
            </a:r>
            <a:r>
              <a:t> for ham, han kan ikke løsne seg fra bagasjen han drar med seg fra London (bevarer det ikke bare i et eget hus, men også dypt i sin sjel—det kommer ut når han har drukket og tungen løsner seg…)</a:t>
            </a:r>
          </a:p>
          <a:p>
            <a:r>
              <a:t>{Også fortelleren ønsker å kvitte seg med denne ‹europeiske› siden, å brenne MS’s europ. arv, men klarer det heller ikke.}</a:t>
            </a:r>
          </a:p>
          <a:p>
            <a:endParaRPr/>
          </a:p>
          <a:p>
            <a:r>
              <a:t>Og: det er umulig å vende tilbake ikke bare pga denne bagasjen, men</a:t>
            </a:r>
          </a:p>
          <a:p>
            <a:r>
              <a:t>også fordi landet er forandret:</a:t>
            </a:r>
          </a:p>
          <a:p>
            <a:r>
              <a:t>modernisering!</a:t>
            </a:r>
          </a:p>
          <a:p>
            <a:endParaRPr/>
          </a:p>
          <a:p>
            <a:r>
              <a:rPr u="sng"/>
              <a:t>@ industriell modernisering</a:t>
            </a:r>
            <a:r>
              <a:t>: symbol: mekaniske vannpumper som litt etter litt erstatter gamle vanningsmetoder i Wad Ḥāmid. Gir rikdom til noen — men gjør den tidligere «ingeniøren» i bygda (Wad al-Baṣīr) arbeidsløs; han lager heller ikke noen av de fine husdørene i tre lenger; de har blitt erstattet av metalldører kjøpt i storbyen Umm Durmān. Det gamle håndverk er bedre og mer holdbart, men kan ikke konkurrere med prisene til masseproduserte varer. Mao.: moderniseringen </a:t>
            </a:r>
            <a:r>
              <a:rPr u="sng"/>
              <a:t>gjør noen (gjerne de rikere) enda rikere, mens andre mister levebrødet</a:t>
            </a:r>
            <a:r>
              <a:t>.</a:t>
            </a:r>
          </a:p>
          <a:p>
            <a:endParaRPr/>
          </a:p>
          <a:p>
            <a:r>
              <a:t>Og </a:t>
            </a:r>
            <a:r>
              <a:rPr u="sng"/>
              <a:t>landets nye eliter</a:t>
            </a:r>
            <a:r>
              <a:t>, de som nå hersker i og forvalter den nye uavhengige staten, og som har skrevet ‹modernisering› på sitt program? Hva gjør de? Fortelleren selv er en av dem; og han </a:t>
            </a:r>
            <a:r>
              <a:rPr u="sng"/>
              <a:t>klarer i svært liten grad å gjøre noe som helst nyttig</a:t>
            </a:r>
            <a:r>
              <a:t>; han observerer og analyserer både det som skjer i landsbygda, og den korrupsjonen han ser i Khartoum, men han handler ikke, i hvert fall ikke effektivt. Det er det samme med regjeringen: De sender delegasjoner annethvert år for å få folk til å heie på «Det nasjonale demokratiske sosialistiske partiet» og «revolusjonen i folkets navn»; de er travelt opptatt med å møtes på store konferanser i luksushoteller for å utarbeide planer for å samordne pedagogiske metoder på hele det afrikanske kontinentet — men klarer ikke å ferdigstille et lokalt sykehus eller skoler som er i gangavstand til der folk bor. Det uferdige sykehuset i Wad Ḥāmid står på en måte som et symbol for den nasjonale regjeringens feil: de </a:t>
            </a:r>
            <a:r>
              <a:rPr u="sng"/>
              <a:t>klarer ikke å helbrede landets sår</a:t>
            </a:r>
            <a:r>
              <a:t>.</a:t>
            </a:r>
          </a:p>
          <a:p>
            <a:endParaRPr/>
          </a:p>
          <a:p>
            <a:r>
              <a:t>Så det er det som er situasjonen fortelleren befinner seg i, 10 år etter uavhengigheten, på midten av 1960-t. Muṣṭafà Saʿīd drukner — og fortelleren blir tilbake “half-way between north and south”, i en slags fascinert villrede, i et ‹sjelelandskap› der </a:t>
            </a:r>
            <a:r>
              <a:rPr u="sng"/>
              <a:t>forholdet mellom Europa og Afrika, mellom tradisjon og moderne (begge med attraktive og med frastøtende aspekter), mellom mann og kvinne, mellom by og land forblir uavklart, ‹rystet</a:t>
            </a:r>
            <a:r>
              <a:t>›…</a:t>
            </a:r>
          </a:p>
          <a:p>
            <a:endParaRPr/>
          </a:p>
          <a:p>
            <a:r>
              <a:t>Slutten: rop om ‹hjelp›: SD, jeg, Afrika, nesten drukner. Vil jeg drukne? Vil jeg klare meg? Vil det komme hjelp utenfra? Må jeg hjelpe meg selv?</a:t>
            </a:r>
          </a:p>
          <a:p>
            <a:r>
              <a:t>Han har besluttet å overleve, men det forblir åpent om han vil klare det.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i="1"/>
            </a:pPr>
            <a:r>
              <a:t>Så: rystet og rokket og svekket, og kanskje innerst inne ødelagt av kolonialisme—og med nye «nasjonale» eliter som ikke klarer å oppfylle folkets forventninger og håp:</a:t>
            </a:r>
          </a:p>
          <a:p>
            <a:r>
              <a:t>vokser</a:t>
            </a:r>
          </a:p>
          <a:p>
            <a:pPr>
              <a:defRPr i="1"/>
            </a:pPr>
            <a:r>
              <a:rPr i="0"/>
              <a:t>uvilje og motstand i befolkningen:</a:t>
            </a:r>
          </a:p>
          <a:p>
            <a:pPr>
              <a:defRPr i="1"/>
            </a:pPr>
            <a:r>
              <a:rPr i="0"/>
              <a:t>mot dårligere levekår (NB: </a:t>
            </a:r>
            <a:r>
              <a:t>etter</a:t>
            </a:r>
            <a:r>
              <a:rPr i="0"/>
              <a:t> at de har blitt bedre for mange: forverring etter forbedring skaper mer uro enn jevnt dårlige forhold!)</a:t>
            </a:r>
          </a:p>
          <a:p>
            <a:pPr>
              <a:defRPr i="1"/>
            </a:pPr>
            <a:r>
              <a:rPr i="0"/>
              <a:t>mot korrupte eliter</a:t>
            </a:r>
          </a:p>
          <a:p>
            <a:pPr>
              <a:defRPr i="1"/>
            </a:pPr>
            <a:r>
              <a:rPr i="0"/>
              <a:t>mot politikorrupsjon og -vold</a:t>
            </a:r>
          </a:p>
          <a:p>
            <a:pPr>
              <a:defRPr i="1"/>
            </a:pPr>
            <a:r>
              <a:rPr i="0"/>
              <a:t>mot autokratiske, ikke-transparente regimer utilgjengelige for endring</a:t>
            </a:r>
          </a:p>
          <a:p>
            <a:pPr>
              <a:defRPr i="1"/>
            </a:pPr>
            <a:r>
              <a:rPr i="0"/>
              <a:t>mot utenlandsk (spes. US-) støtte til disse regimene / de korrupte elitene</a:t>
            </a:r>
          </a:p>
          <a:p>
            <a:pPr>
              <a:defRPr i="1"/>
            </a:pPr>
            <a:r>
              <a:rPr i="0"/>
              <a:t>mot utenlandsk økonomisk kontroll</a:t>
            </a:r>
          </a:p>
          <a:p>
            <a:pPr>
              <a:defRPr i="1"/>
            </a:pPr>
            <a:r>
              <a:rPr i="0"/>
              <a:t>mot utenlandsk innblanding i regionens politikk</a:t>
            </a:r>
          </a:p>
          <a:p>
            <a:pPr>
              <a:defRPr i="1"/>
            </a:pPr>
            <a:r>
              <a:rPr i="0"/>
              <a:t>mot utenlandsk militærpresens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3" name="Shape 2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«Typer» motstands-diskurs:</a:t>
            </a:r>
          </a:p>
          <a:p>
            <a:pPr marL="228600" indent="-228600">
              <a:buSzPct val="100000"/>
              <a:buChar char="•"/>
            </a:pPr>
            <a:r>
              <a:t>marxistisk/</a:t>
            </a:r>
            <a:r>
              <a:rPr b="1"/>
              <a:t>sosialistisk</a:t>
            </a:r>
            <a:r>
              <a:t>: «bygge et helt nytt samfunn» [G</a:t>
            </a:r>
            <a:r>
              <a:rPr baseline="31999"/>
              <a:t>5</a:t>
            </a:r>
            <a:r>
              <a:t>: “utopianism”]</a:t>
            </a:r>
          </a:p>
          <a:p>
            <a:pPr marL="228600" indent="-228600">
              <a:buSzPct val="100000"/>
              <a:buChar char="•"/>
            </a:pPr>
            <a:r>
              <a:rPr b="1"/>
              <a:t>nativistisk</a:t>
            </a:r>
            <a:r>
              <a:t>: «bevare/gjenopprette ‹våre egne› ‹autentiske› verdier mot fremmedstyre»</a:t>
            </a:r>
          </a:p>
          <a:p>
            <a:pPr marL="228600" indent="-228600">
              <a:buSzPct val="100000"/>
              <a:buChar char="•"/>
            </a:pPr>
            <a:r>
              <a:rPr b="1"/>
              <a:t>rettighetsorientert</a:t>
            </a:r>
            <a:r>
              <a:t>: «sikre individuelle og kollektive rettigheter strukturelt, institusjonelt &amp; proseduralt»</a:t>
            </a:r>
          </a:p>
          <a:p>
            <a:endParaRPr/>
          </a:p>
          <a:p>
            <a:pPr marL="228600" indent="-228600">
              <a:buSzPct val="100000"/>
              <a:buChar char="•"/>
            </a:pPr>
            <a:r>
              <a:t>‹ren› marx/sos.: f.eks. kommunistiske bevegelser på 1950- og 60-t; PDRY («Den demokratiske folkerepublikken Jemen» = Sør-Jemen); kommunistpartier i f.eks. SD, IQ</a:t>
            </a:r>
          </a:p>
          <a:p>
            <a:pPr marL="228600" indent="-228600">
              <a:buSzPct val="100000"/>
              <a:buChar char="•"/>
            </a:pPr>
            <a:r>
              <a:t>‹ren› nativistisk: f.eks. </a:t>
            </a:r>
            <a:r>
              <a:rPr i="1"/>
              <a:t>salafiyya</a:t>
            </a:r>
            <a:r>
              <a:t> inkl. </a:t>
            </a:r>
            <a:r>
              <a:rPr i="1"/>
              <a:t>salafiyya-jihādiyya</a:t>
            </a:r>
            <a:r>
              <a:t> (militante salafī-bevegelser)</a:t>
            </a:r>
          </a:p>
          <a:p>
            <a:pPr marL="228600" indent="-228600">
              <a:buSzPct val="100000"/>
              <a:buChar char="•"/>
            </a:pPr>
            <a:r>
              <a:t>‹ren› rettighetsorientert: f.eks. arbeiderbevegelser i EG/TN, HR-NGOs (menneskerettighetsorganisasjoner)</a:t>
            </a:r>
          </a:p>
          <a:p>
            <a:endParaRPr/>
          </a:p>
          <a:p>
            <a:r>
              <a:t>Men i praksis oftest: blanding!</a:t>
            </a:r>
          </a:p>
          <a:p>
            <a:pPr marL="228600" indent="-228600">
              <a:buSzPct val="100000"/>
              <a:buChar char="•"/>
            </a:pPr>
            <a:r>
              <a:t>F.eks.: alle nasjonalistbevegelser appellerer til både ‹vår egen arv/historie/etnisk-kulturell identitet› og våre ‹rettigheter› som nasjon, samt å love bedre kår for alle medlemmer.</a:t>
            </a:r>
          </a:p>
          <a:p>
            <a:pPr marL="228600" indent="-228600">
              <a:buSzPct val="100000"/>
              <a:buChar char="•"/>
            </a:pPr>
            <a:r>
              <a:t>Men også den såkalte «islamske revolusjonen» i IR utviklet seg som en blanding av nativistiske, marxistiske og rettighetsorienterte forestillinger/krav: cf. Sharīʿatīs tolking av Kain og Abel (G</a:t>
            </a:r>
            <a:r>
              <a:rPr baseline="31999"/>
              <a:t>4</a:t>
            </a:r>
            <a:r>
              <a:t> 362-4 = G</a:t>
            </a:r>
            <a:r>
              <a:rPr baseline="31999"/>
              <a:t>5</a:t>
            </a:r>
            <a:r>
              <a:t> 368-70) som kombinerer elementer av islamsk modernisme med marxistisk diskurs [jf. språket i Kain &amp; Abel: vekker håp om at revolusjonen vil komme siden den er et historisk lov og en utvikling forhåndsbestemt av Gud] : [The Qurʾān] “interprets and explains [the story of Cain &amp; Abel] in a most profound fashion— </a:t>
            </a:r>
            <a:r>
              <a:rPr u="sng"/>
              <a:t>scientifically, sociologically, and with reference to class</a:t>
            </a:r>
            <a:r>
              <a:t>. The story </a:t>
            </a:r>
            <a:r>
              <a:rPr u="sng"/>
              <a:t>concerns the end of primitive communism</a:t>
            </a:r>
            <a:r>
              <a:t>, the disappearance of man’s original system of equality and brotherhood, expressed in the hunting and fishing system of productivity (equated with Abel), and its </a:t>
            </a:r>
            <a:r>
              <a:rPr u="sng"/>
              <a:t>replacement by agricultural production, the creation of private ownership, the formation of the first class society, the system of discrimination and exploitation</a:t>
            </a:r>
            <a:r>
              <a:t>” — og vekker så håp for en revolusjon gjennom det islam står for, nemlig: islam = “</a:t>
            </a:r>
            <a:r>
              <a:rPr u="sng"/>
              <a:t>the religion of </a:t>
            </a:r>
            <a:r>
              <a:rPr i="1" u="sng"/>
              <a:t>tauhid</a:t>
            </a:r>
            <a:r>
              <a:rPr u="sng"/>
              <a:t>, of the oneness of God, which furnishes the justification for the unity of all classes and races</a:t>
            </a:r>
            <a:r>
              <a:t>.” Men det må være den riktige forståelsen av islam: “There has existed throughout human history, and there will continue to exist until the last day, a </a:t>
            </a:r>
            <a:r>
              <a:rPr u="sng"/>
              <a:t>struggle</a:t>
            </a:r>
            <a:r>
              <a:t> between the </a:t>
            </a:r>
            <a:r>
              <a:rPr u="sng"/>
              <a:t>religion of</a:t>
            </a:r>
            <a:r>
              <a:t> deceit, stupefaction and </a:t>
            </a:r>
            <a:r>
              <a:rPr u="sng"/>
              <a:t>justification of the status quo and the religion of awareness, activism and revolution</a:t>
            </a:r>
            <a:r>
              <a:t>.”</a:t>
            </a:r>
          </a:p>
          <a:p>
            <a:endParaRPr/>
          </a:p>
          <a:p>
            <a:r>
              <a:t>—! OBS: MEN : den «Islamske republikken» ble et eksempel for «nasjonalstatsordningens» makt (G</a:t>
            </a:r>
            <a:r>
              <a:rPr baseline="31999"/>
              <a:t>4</a:t>
            </a:r>
            <a:r>
              <a:t> 323 = G</a:t>
            </a:r>
            <a:r>
              <a:rPr baseline="31999"/>
              <a:t>4</a:t>
            </a:r>
            <a:r>
              <a:t> 328): nasjonalstaten forblir den viktigste rammen for all politikk, og nasjonale interesser veier sterkere enn andre, f.eks. ‹muslimske› (som tidligere for SU: kommunistiske interesser måtte vike for sovjetiske nasjonale interesser).</a:t>
            </a:r>
          </a:p>
          <a:p>
            <a:endParaRPr/>
          </a:p>
          <a:p>
            <a:r>
              <a:t>Men selv om det er en blanding:</a:t>
            </a:r>
          </a:p>
          <a:p>
            <a:r>
              <a:t>hvorfor har nativistiske, islamistiske idéer og bevegelser fått mer innflytelse, større betydning ila. de siste 50 år?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8" name="Shape 2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Hvorfor har nativistiske, islamistiske bevegelser fått større innflytelse, større betydning ila. de siste 50 år?</a:t>
            </a:r>
          </a:p>
          <a:p>
            <a:r>
              <a:t>eller mao.:</a:t>
            </a:r>
          </a:p>
          <a:p>
            <a:pPr>
              <a:defRPr i="1"/>
            </a:pPr>
            <a:r>
              <a:rPr i="0"/>
              <a:t>Hvordan har ‹modernisering› i de nye uavhengige nasjonalstatene bidratt til å øke misnøye og blitt grobunn for ‹nativistisk›, islamistisk motstand mot ‹sekulære› eliter?</a:t>
            </a:r>
          </a:p>
          <a:p>
            <a:endParaRPr i="0"/>
          </a:p>
          <a:p>
            <a:r>
              <a:t>Bakgrunnen er på en måte skissert i al-Ṭayyib Ṣāliḥs roman, i den situasjonen samfunnene befinner seg i etter kolonialismens ødeleggelser og sviktede postkoloniale håp:</a:t>
            </a:r>
          </a:p>
          <a:p>
            <a:r>
              <a:t>men også ganske ‹ulitterært› kan vi si at:</a:t>
            </a:r>
          </a:p>
          <a:p>
            <a:r>
              <a:t>Årsaken ligger dels i egne regimers politikk, dels i utenlandske makters politikk: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Shape 2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u="sng"/>
            </a:pPr>
            <a:r>
              <a:t>A: interne årsak</a:t>
            </a:r>
          </a:p>
          <a:p>
            <a:r>
              <a:t>egne «nasjonalistiske» regimer ble diskreditert — levde ikke opp til forventningene (som de selv hadde vekket):</a:t>
            </a:r>
          </a:p>
          <a:p>
            <a:r>
              <a:t>«</a:t>
            </a:r>
            <a:r>
              <a:rPr b="1"/>
              <a:t>Modernisering</a:t>
            </a:r>
            <a:r>
              <a:t>» skjedde</a:t>
            </a:r>
          </a:p>
          <a:p>
            <a:pPr marL="937380" lvl="1" indent="-365880">
              <a:buSzPct val="100000"/>
              <a:buChar char="•"/>
              <a:defRPr i="1"/>
            </a:pPr>
            <a:r>
              <a:rPr b="1" i="0" u="sng"/>
              <a:t>Ovenfra</a:t>
            </a:r>
            <a:r>
              <a:rPr i="0"/>
              <a:t> (cf. Shāh: mange ‹gode‹ mål [landreform, priskontroll, offentlig skolevesen, kvinnerettigheter], men mislykket siden de ble gjennomført for ‹voldsomt› [skadet flere forskellige interessegrupper]; Shāhen og hans støttespillere var selv korrupte; og ikke minst: særdeles repressiv [Amnesty International 1976: “no country in the world has a worse record in human rights than Iran” G</a:t>
            </a:r>
            <a:r>
              <a:rPr i="0" baseline="31999"/>
              <a:t>4</a:t>
            </a:r>
            <a:r>
              <a:rPr i="0"/>
              <a:t> 320 = G</a:t>
            </a:r>
            <a:r>
              <a:rPr i="0" baseline="31999"/>
              <a:t>5</a:t>
            </a:r>
            <a:r>
              <a:rPr i="0"/>
              <a:t> 324]—</a:t>
            </a:r>
            <a:r>
              <a:t>[men merk: ovenfra-reform-holdning finnes den dag i dag; cf. kong Muḥammad Ⅵ («M6») i MA: “the modernist democratic social project of which His Majesty is a leader” (CS 259); eller MBS i SA]</a:t>
            </a:r>
            <a:endParaRPr i="0"/>
          </a:p>
          <a:p>
            <a:pPr marL="937380" lvl="1" indent="-365880">
              <a:buSzPct val="100000"/>
              <a:buChar char="•"/>
              <a:defRPr i="1"/>
            </a:pPr>
            <a:r>
              <a:rPr b="1" i="0" u="sng"/>
              <a:t>Ujevn</a:t>
            </a:r>
            <a:r>
              <a:rPr i="0"/>
              <a:t>: bidro til å øke sosio-økon. forskjell/ulikheter eller i hvert fall skapt en liten styrtrik elite og en bred lavere middelklasse som såvidt klarer seg (f.eks. ved hjelp av å ha flere jobber) — til tross for offisiell ‹utviklings›- og framskritts-retorikk. Korrupsjon.</a:t>
            </a:r>
          </a:p>
          <a:p>
            <a:pPr marL="937380" lvl="1" indent="-365880">
              <a:buSzPct val="100000"/>
              <a:buChar char="•"/>
              <a:defRPr i="1"/>
            </a:pPr>
            <a:r>
              <a:rPr i="0"/>
              <a:t>Landreform bidrar også til </a:t>
            </a:r>
            <a:r>
              <a:rPr b="1" i="0" u="sng"/>
              <a:t>landflukt</a:t>
            </a:r>
            <a:r>
              <a:rPr i="0"/>
              <a:t> (pga små parseller) → ‹ruralisering› av store bydeler → både </a:t>
            </a:r>
            <a:r>
              <a:rPr b="1" i="0" u="sng"/>
              <a:t>sosio-økon. og kulturelle</a:t>
            </a:r>
            <a:r>
              <a:rPr b="1" i="0"/>
              <a:t> forskjell blir</a:t>
            </a:r>
            <a:r>
              <a:rPr i="0"/>
              <a:t> mer synlige og bevisste </a:t>
            </a:r>
            <a:r>
              <a:rPr b="1" i="0" u="sng"/>
              <a:t>kontraster</a:t>
            </a:r>
            <a:r>
              <a:rPr i="0"/>
              <a:t> i hverdagen.</a:t>
            </a:r>
          </a:p>
          <a:p>
            <a:pPr marL="937380" lvl="1" indent="-365880">
              <a:buSzPct val="100000"/>
              <a:buChar char="•"/>
              <a:defRPr i="1"/>
            </a:pPr>
            <a:r>
              <a:rPr b="1" i="0" u="sng"/>
              <a:t>Befolkningsvekst</a:t>
            </a:r>
            <a:r>
              <a:rPr i="0"/>
              <a:t> spiser opp økon. vekst → stor </a:t>
            </a:r>
            <a:r>
              <a:rPr i="0" u="sng"/>
              <a:t>arbeidsledighet</a:t>
            </a:r>
            <a:r>
              <a:rPr i="0"/>
              <a:t> → </a:t>
            </a:r>
            <a:r>
              <a:rPr b="1" i="0" u="sng"/>
              <a:t>migrasjon</a:t>
            </a:r>
            <a:r>
              <a:rPr i="0"/>
              <a:t> (til EU/Gulf) — der: erfaring av å bli </a:t>
            </a:r>
            <a:r>
              <a:rPr b="1" i="0"/>
              <a:t>diskriminert</a:t>
            </a:r>
            <a:r>
              <a:rPr i="0"/>
              <a:t> → ‹</a:t>
            </a:r>
            <a:r>
              <a:rPr b="1" i="0"/>
              <a:t>tilbake›vending til ‹egen› identitet</a:t>
            </a:r>
            <a:r>
              <a:rPr i="0"/>
              <a:t> = «islam», og i SA: migranter blir påvirket av salafisme</a:t>
            </a:r>
          </a:p>
          <a:p>
            <a:pPr marL="937380" lvl="1" indent="-365880">
              <a:buSzPct val="100000"/>
              <a:buChar char="•"/>
              <a:defRPr i="1"/>
            </a:pPr>
            <a:r>
              <a:rPr i="0"/>
              <a:t>Sosiale klasser som prøver å få sin del av kaka/forbedre sin økonomisk posisjon ift. etablerte eliter står bak en sterkere islamisering av det offentlige liv i, f.eks. TR, EG, SD (cf. CS 258) (cf. islamsk bankvesen; </a:t>
            </a:r>
            <a:r>
              <a:rPr b="1" i="0" u="sng"/>
              <a:t>islam som ideologisk våpen mot etablerte eliter: ‹vi praktiserer det eliten bare prater om›</a:t>
            </a:r>
            <a:r>
              <a:rPr i="0"/>
              <a:t>)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i="1"/>
            </a:pPr>
            <a:r>
              <a:rPr b="1" i="0" u="sng"/>
              <a:t>B: eksterne årsak</a:t>
            </a:r>
            <a:r>
              <a:rPr i="0"/>
              <a:t>:</a:t>
            </a:r>
          </a:p>
          <a:p>
            <a:pPr marL="365880" indent="-365880">
              <a:buSzPct val="100000"/>
              <a:buChar char="•"/>
            </a:pPr>
            <a:r>
              <a:t>utenlandsk innblanding (kolonialisme, neo-imperialisme) kom særlig fra en «sekulær» vesten (GB/FR, så US) som ofte</a:t>
            </a:r>
          </a:p>
          <a:p>
            <a:pPr lvl="1" indent="571500"/>
            <a:r>
              <a:t>(a) fremmer et bilde av at «islam står i veien for framskritt»;</a:t>
            </a:r>
          </a:p>
          <a:p>
            <a:pPr lvl="1" indent="571500"/>
            <a:r>
              <a:t>(b) preker demokrati og menneskerettigheter, men</a:t>
            </a:r>
          </a:p>
          <a:p>
            <a:pPr lvl="1" indent="571500"/>
            <a:r>
              <a:t>(c) støtter udemokratiske, repressive regimer</a:t>
            </a:r>
          </a:p>
          <a:p>
            <a:pPr lvl="1" indent="571500"/>
            <a:r>
              <a:t>→ diskrediterer «vestlige» idéer som «dobbeltmoralsk» / underminerer ‹våre egne› verdier og dermed vår selvstendighet og styrke</a:t>
            </a:r>
          </a:p>
          <a:p>
            <a:endParaRPr/>
          </a:p>
          <a:p>
            <a:pPr marL="937380" lvl="1" indent="-365880">
              <a:buSzPct val="100000"/>
              <a:buChar char="•"/>
              <a:defRPr i="1"/>
            </a:pPr>
            <a:r>
              <a:rPr i="0"/>
              <a:t>→ grobunn for å oppfatte “Western-inspired secular ideas” (CS 244) som «</a:t>
            </a:r>
            <a:r>
              <a:t>afkār dakhīla</a:t>
            </a:r>
            <a:r>
              <a:rPr i="0"/>
              <a:t>» («inntrenger-tanker”, dvs. ‹fremmed og destruktiv tankegods›) og for å kreve en tilbakevending til ‹våre egne ideer›, ‹det islam egentlig og opprinnelig står for› (cf. Quṭb, Sharīʿatī, Khomeinī [G</a:t>
            </a:r>
            <a:r>
              <a:rPr i="0" baseline="31999"/>
              <a:t>4</a:t>
            </a:r>
            <a:r>
              <a:rPr i="0"/>
              <a:t> 362-8 = G</a:t>
            </a:r>
            <a:r>
              <a:rPr i="0" baseline="31999"/>
              <a:t>5</a:t>
            </a:r>
            <a:r>
              <a:rPr i="0"/>
              <a:t> 368-74; CS 233-7])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5" name="Shape 2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Viktig: Folkeopprør mot korrupte regimer og utenlandsk innblanding har tradisjon!</a:t>
            </a:r>
          </a:p>
          <a:p>
            <a:endParaRPr/>
          </a:p>
          <a:p>
            <a:r>
              <a:t>Revolusjonen i IR — som det er fokus på i G/CS — står i en historisk kontekst av flere folkeopprør ikke bare i MØNA-regionen — opprør som de nye revolusjonære bevegelsene ofte bevisst anså som sine forløpere:</a:t>
            </a:r>
          </a:p>
          <a:p>
            <a:endParaRPr/>
          </a:p>
          <a:p>
            <a:r>
              <a:t>Et lite historisk tilbakeblikk:</a:t>
            </a:r>
          </a:p>
          <a:p>
            <a:endParaRPr/>
          </a:p>
          <a:p>
            <a:r>
              <a:t>Vellykkede brede anti-imperiale/anti-autoritære bevegelser/oppstand (til forskjell fra kupp):</a:t>
            </a:r>
          </a:p>
          <a:p>
            <a:endParaRPr/>
          </a:p>
          <a:p>
            <a:r>
              <a:t>1885 Mahdī i SD (mot «Turkiyya» {egyptisk kolonialregime støttet av GB})</a:t>
            </a:r>
          </a:p>
          <a:p>
            <a:r>
              <a:t>1962 DZ (mot FR)</a:t>
            </a:r>
          </a:p>
          <a:p>
            <a:r>
              <a:t>1964 SD (mot militærdiktatur)</a:t>
            </a:r>
          </a:p>
          <a:p>
            <a:r>
              <a:t>[1975 Vietnam (VN) (mot US)]</a:t>
            </a:r>
          </a:p>
          <a:p>
            <a:r>
              <a:t>1978/9 IR (mot Shāh/US)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5" name="Shape 1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Vi har sett forrige gang hvordan langvarige trend som hadde pågått i over 100 år — integrasjon av MØNA i et </a:t>
            </a:r>
            <a:r>
              <a:rPr i="1"/>
              <a:t>globalt marked</a:t>
            </a:r>
            <a:r>
              <a:t> og utvikling av statene i en ramme preget av den moderne </a:t>
            </a:r>
            <a:r>
              <a:rPr i="1"/>
              <a:t>nasjonalstat som eneste modell</a:t>
            </a:r>
            <a:r>
              <a:t>, og begge to under koloniale, avhengige betingelser, dvs. som u-like partnere  — ble forsterket i det 20. århundre gjennom at olje ble en sentral faktor (økonomisk, sosial, politisk), og at nasjonalstater utviklet seg som oftest under autoritære regimer.</a:t>
            </a:r>
          </a:p>
          <a:p>
            <a:endParaRPr/>
          </a:p>
          <a:p>
            <a:r>
              <a:t>I dag skal vi se nærmere på hva som skjedde etter 2. verdenskrig (2.VK):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Alle fikk i sin tid </a:t>
            </a:r>
            <a:r>
              <a:rPr u="sng"/>
              <a:t>stor symbolsk verdi</a:t>
            </a:r>
            <a:r>
              <a:t>:</a:t>
            </a:r>
          </a:p>
          <a:p>
            <a:pPr marL="228600" indent="-228600">
              <a:buSzPct val="100000"/>
              <a:buChar char="•"/>
            </a:pPr>
            <a:r>
              <a:t>SD: første vellykkede antikoloniale oppstand (og 1964: første folkerevolusjon mot mil.dikt. i den arabiske verden)</a:t>
            </a:r>
          </a:p>
          <a:p>
            <a:pPr marL="228600" indent="-228600">
              <a:buSzPct val="100000"/>
              <a:buChar char="•"/>
            </a:pPr>
            <a:r>
              <a:t>DZ: symbol for 3. verdens frigjøringskamp : endelig slutt på kolonial epoke</a:t>
            </a:r>
          </a:p>
          <a:p>
            <a:pPr marL="228600" indent="-228600">
              <a:buSzPct val="100000"/>
              <a:buChar char="•"/>
            </a:pPr>
            <a:r>
              <a:t>VN &amp; IR: symbol for frigjøring fra US-neoimperialisme som rådet etter den koloniale epoken.</a:t>
            </a:r>
          </a:p>
          <a:p>
            <a:pPr marL="228600" indent="-228600">
              <a:buSzPct val="100000"/>
              <a:buChar char="•"/>
            </a:pPr>
            <a:r>
              <a:t>Iransk revolusjon: første vellykkede oppstand mot et strategisk viktig US-støttet autokrati i MØNA.</a:t>
            </a:r>
          </a:p>
          <a:p>
            <a:endParaRPr/>
          </a:p>
          <a:p>
            <a:r>
              <a:t>Til forskjell fra SD 1885, DZ og VN var IR 1978/9 også stort sett en ikke-voldelig folkebevegelse.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9" name="Shape 2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Og: Revolusjonen i IR var viktig ikke bare siden den klarte å styrte et regime som var av sentral strategisk betydning for supermakten US, men også pga tidskonteksten:</a:t>
            </a:r>
          </a:p>
          <a:p>
            <a:endParaRPr/>
          </a:p>
          <a:p>
            <a:r>
              <a:t>Vi husker: ila. 1970-t øker økon. krise → statene under press å gi opp sin del av “ruling bargain”/“benefits for compliance”)</a:t>
            </a:r>
          </a:p>
          <a:p>
            <a:r>
              <a:t>→ diskrediterer disse statenes ‹nasjonalistiske› og/eller ‹sosialistiske› retorikk [de ‹leverer ikke godsene›]</a:t>
            </a:r>
          </a:p>
          <a:p>
            <a:r>
              <a:t>I den situasjonen gir IR rev. et stort boost til ‹islamistiske› alternativer hvis</a:t>
            </a:r>
          </a:p>
          <a:p>
            <a:pPr marL="365880" indent="-365880">
              <a:buSzPct val="100000"/>
              <a:buChar char="•"/>
            </a:pPr>
            <a:r>
              <a:t>røtter går tilbake til 1928 (Det muslimske brorskapet stiftet, som selv har røtter i ← islamsk modernisme på 1800-t, og som</a:t>
            </a:r>
          </a:p>
          <a:p>
            <a:pPr marL="365880" indent="-365880">
              <a:buSzPct val="100000"/>
              <a:buChar char="•"/>
            </a:pPr>
            <a:r>
              <a:t>hadde blitt mer framtredende siden 1967 </a:t>
            </a:r>
            <a:r>
              <a:rPr i="1"/>
              <a:t>naksa</a:t>
            </a:r>
            <a:r>
              <a:t> som viste hvor svake de nasjonalistiske regimer var militært</a:t>
            </a:r>
          </a:p>
          <a:p>
            <a:pPr marL="365880" indent="-365880">
              <a:buSzPct val="100000"/>
              <a:buChar char="•"/>
            </a:pPr>
            <a:r>
              <a:t>og som hadde blitt støttet</a:t>
            </a:r>
          </a:p>
          <a:p>
            <a:pPr marL="937380" lvl="1" indent="-365880">
              <a:buSzPct val="100000"/>
              <a:buChar char="•"/>
            </a:pPr>
            <a:r>
              <a:t>(a) av SA i sin kamp mot arabiske nasjonalister («petro-Islam» etter olje-boom; og</a:t>
            </a:r>
          </a:p>
          <a:p>
            <a:pPr marL="937380" lvl="1" indent="-365880">
              <a:buSzPct val="100000"/>
              <a:buChar char="•"/>
            </a:pPr>
            <a:r>
              <a:t>(b) for å få hjelp mot kommunisme/sosialisme (cf. -Sādāt i EG; US i AF)</a:t>
            </a:r>
          </a:p>
          <a:p>
            <a:r>
              <a:t>→ med boost fra revolusjonen i IR vinner islamistiske stemmer stadig mer fram på 1980-t, inkl. militante: symbolsk: mordet på -Sādāt 1981</a:t>
            </a:r>
          </a:p>
          <a:p>
            <a:r>
              <a:t>→ både autokrater og vesten mer og mer bekymret — men ånden er sluppet ut av flasken</a:t>
            </a:r>
          </a:p>
          <a:p>
            <a:r>
              <a:t>→ regimene reagerer med hard undertrykkelse (veldig blodig f.eks. 1982 i SY, på 1990-t i EG, DZ)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9" name="Shape 2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r>
              <a:t>Til tross for (og delvis pga.) undertrykkelse:</a:t>
            </a:r>
          </a:p>
          <a:p>
            <a:r>
              <a:t>islamistiske bevegelser vokser — men de er langt fra én bevegelse, og langt fra å være enige med hverandre — tvert i mot: veldig mangfoldige, og ofte veldig uenige:</a:t>
            </a:r>
          </a:p>
          <a:p>
            <a:endParaRPr/>
          </a:p>
          <a:p>
            <a:r>
              <a:t>forskjellige typer islamistiske (opposisjons)bevegelser:</a:t>
            </a:r>
          </a:p>
          <a:p>
            <a:pPr marL="365880" indent="-365880">
              <a:buSzPct val="100000"/>
              <a:buChar char="•"/>
            </a:pPr>
            <a:r>
              <a:t>noen vil overta og ‹islamisere› staten først («politisk islam»): f.eks. Ṭālibān; National Islamic Front (NIF) i SD</a:t>
            </a:r>
          </a:p>
          <a:p>
            <a:pPr marL="365880" indent="-365880">
              <a:buSzPct val="100000"/>
              <a:buChar char="•"/>
            </a:pPr>
            <a:r>
              <a:t>noen vil islamisere samfunnet først («neo-fundamentalisme» [se Olivier Roy, </a:t>
            </a:r>
            <a:r>
              <a:rPr i="1" u="sng">
                <a:hlinkClick r:id="rId3"/>
              </a:rPr>
              <a:t>Globalized Islam</a:t>
            </a:r>
            <a:r>
              <a:t>]; Muslimbrorskapet (MB): bl.a. via å tilby sosiale tjenester og økonomisk støtte der staten trekker seg, og via intens medie-aktivitet [pamfletter/bøker solgt på gata; kassetter; radio- og TV-predikanter; senere: internett]</a:t>
            </a:r>
          </a:p>
          <a:p>
            <a:pPr marL="365880" indent="-365880">
              <a:buSzPct val="100000"/>
              <a:buChar char="•"/>
            </a:pPr>
            <a:r>
              <a:t>og noen individet (kvietistiske salafister; ṣūfiene; “new age” islam)</a:t>
            </a:r>
          </a:p>
          <a:p>
            <a:pPr marL="365880" indent="-365880">
              <a:buSzPct val="100000"/>
              <a:buChar char="•"/>
            </a:pPr>
            <a:r>
              <a:t>noen velger å arbeide for reform innenfor det eksisterende pol. system (MB i EG/JO siden 1970-t; al-Nahḍa/Ennahdha i TN; Front Islamique du Salut [FIS] i DZ)</a:t>
            </a:r>
          </a:p>
          <a:p>
            <a:pPr marL="365880" indent="-365880">
              <a:buSzPct val="100000"/>
              <a:buChar char="•"/>
            </a:pPr>
            <a:r>
              <a:t>noen blir mer villige til å bruke vold (e.g. </a:t>
            </a:r>
            <a:r>
              <a:rPr i="1"/>
              <a:t>takfīr</a:t>
            </a:r>
            <a:r>
              <a:t>-bevegelse i EG {som stod for mordet på -Sādāt}; Ḥamās/Ḥizballāh mot IL; jihādistene; Groupe Islamique Armée [GIA] i DZ) (G: typisk små, «leninistiske» grupper, dvs. de tror at en avantgarde kan få til revolusjonær endring]</a:t>
            </a:r>
          </a:p>
          <a:p>
            <a:endParaRPr/>
          </a:p>
          <a:p>
            <a:r>
              <a:t>Men islamistene er også forskjellige iht. ‹ideologien› — og stor-rivaler! :</a:t>
            </a:r>
          </a:p>
          <a:p>
            <a:pPr marL="365880" indent="-365880">
              <a:buSzPct val="100000"/>
              <a:buChar char="•"/>
            </a:pPr>
            <a:r>
              <a:t>shīʿitiske bevegelser i LB (Ḥizballāh) og IQ (der det finnes til og med flere shīʿitiske grupperinger, med bl.a. mer eller mindre tette bånd til IR)</a:t>
            </a:r>
          </a:p>
          <a:p>
            <a:pPr marL="365880" indent="-365880">
              <a:buSzPct val="100000"/>
              <a:buChar char="•"/>
            </a:pPr>
            <a:r>
              <a:t>salafister (i forskjellige sjatteringer: kvietistiske/‹apolitiske› à la SA;  parlamentarisk aktive som i KW og EG; militante jihādister)</a:t>
            </a:r>
          </a:p>
          <a:p>
            <a:pPr marL="365880" indent="-365880">
              <a:buSzPct val="100000"/>
              <a:buChar char="•"/>
            </a:pPr>
            <a:r>
              <a:t>MB i EG/JO; AKP og dens forgjengere i TR; FIS i DZ (som fremmer en «demokratisk islamisme» og presenterer seg som det muslimske pendant til kristdemokratiske partier i Europa)</a:t>
            </a:r>
          </a:p>
          <a:p>
            <a:endParaRPr/>
          </a:p>
          <a:p>
            <a:r>
              <a:t>NB: Salafister og shīʿiter, og salafister og MB, er ‹erkefiender›!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4" name="Shape 2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Mens nativistiske, islamsk-orienterte opposisjonsbevegelsen stod sterkest fra 1970-t, var de ikke de eneste  :</a:t>
            </a:r>
          </a:p>
          <a:p>
            <a:pPr marL="365880" indent="-365880">
              <a:buSzPct val="100000"/>
              <a:buChar char="•"/>
            </a:pPr>
            <a:r>
              <a:t>Arbeiderbevegelsene ble aldri fullstendig knust</a:t>
            </a:r>
          </a:p>
          <a:p>
            <a:pPr marL="365880" indent="-365880">
              <a:buSzPct val="100000"/>
              <a:buChar char="•"/>
            </a:pPr>
            <a:r>
              <a:t>Fra 1980-t — delvis ifm. «NGO-kultur» fremmet av det internasjonale samfunnet — ser vi en blomstring av «rettighetsorienterte» bevegelser (ofte, men ikke alltid, mer sekulære)</a:t>
            </a:r>
          </a:p>
          <a:p>
            <a:endParaRPr/>
          </a:p>
          <a:p>
            <a:r>
              <a:t>Statens undertrykkelsesapparat blir sterkt utvidet, især mot islamistene (ofte stemplet som «terrorister» uansett hvilke midler de bruker), men represjon brukes også mot arbeidere og menneskerettighetsaktivister.</a:t>
            </a:r>
          </a:p>
          <a:p>
            <a:r>
              <a:t>+</a:t>
            </a:r>
          </a:p>
          <a:p>
            <a:r>
              <a:t>Statlig undertrykkelse av militante islamister fører til at</a:t>
            </a:r>
          </a:p>
          <a:p>
            <a:pPr marL="527755" indent="-527755">
              <a:buSzPct val="100000"/>
              <a:buAutoNum type="alphaLcParenR"/>
            </a:pPr>
            <a:r>
              <a:t>mange islamister gir avkall på vold og velger å styrke ikke-voldelige ‹reform›-bevegelser (e.g. Islamic Jihad i EG, også GIA i DZ)</a:t>
            </a:r>
          </a:p>
          <a:p>
            <a:pPr marL="527755" indent="-527755">
              <a:buSzPct val="100000"/>
              <a:buAutoNum type="alphaLcParenR"/>
            </a:pPr>
            <a:r>
              <a:t>staten viser seg som ‹politistat› → mister en god del legitimasjon → menneskerettighets-orienterte grupper vokser</a:t>
            </a:r>
          </a:p>
          <a:p>
            <a:pPr marL="527755" indent="-527755">
              <a:buSzPct val="100000"/>
              <a:buAutoNum type="alphaLcParenR"/>
            </a:pPr>
            <a:r>
              <a:t>men så: islamister som er villige til å delta i demokratiets spill (-Nahḍa, FIS, Ḥamās, også MB i EG) blir ikke anerkjent / valgene annulert: dette bekrefter at «demokrati er bare for pro-vestl. sekularister, ikke for hele folket» → motstand mot demokrati vinner næring</a:t>
            </a:r>
          </a:p>
          <a:p>
            <a:endParaRPr/>
          </a:p>
          <a:p>
            <a:r>
              <a:t>Så → både ‹rettighetsorientert› og ‹nativistisk› motstand mot repressive regimer vokser:</a:t>
            </a:r>
          </a:p>
          <a:p>
            <a:r>
              <a:t>dette er bakgrunnen for de «arabiske revolusjonene» fra 2010 som vi skal ta for oss neste gang.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Det er mye som skjer i MØNA etter 2. verdenskrig (2. VK).</a:t>
            </a:r>
          </a:p>
          <a:p>
            <a:r>
              <a:rPr sz="2000" i="1"/>
              <a:t>{Dere behøver ikke å memorere alle detaljene her, men det er fint å utvikle en viss forståelse for kronologien, så gjerne kom tilbake til denne oversikten etter å ha studert resten av forelesningen for så å tenke litt over de enkelte hendelsene som er oppført her [for detaljer, se pensumlitteraturen], og prøv å forstå disse hendelsene i lys av de strukturelle elementene som forelesningen tar for seg}.</a:t>
            </a:r>
          </a:p>
          <a:p>
            <a:endParaRPr sz="2000" i="1"/>
          </a:p>
          <a:p>
            <a:r>
              <a:t>De viktigste hendelsene etter 2. VK: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1948/9: IL etablert: «</a:t>
            </a:r>
            <a:r>
              <a:rPr i="1"/>
              <a:t>Nakba</a:t>
            </a:r>
            <a:r>
              <a:t>» → flyktninger fra PS (til LB, SY + migranter til Gulf)</a:t>
            </a:r>
          </a:p>
          <a:p>
            <a:r>
              <a:t>1949: US-støttet kupp i SY</a:t>
            </a:r>
          </a:p>
          <a:p>
            <a:r>
              <a:t>1950: i TR taper Kemalistpartiet (CHP) valget; ‹Demokratene› (mer høyre/islam-orientert) styrer til 1960</a:t>
            </a:r>
          </a:p>
          <a:p>
            <a:r>
              <a:t>1951: LY uavhengig</a:t>
            </a:r>
          </a:p>
          <a:p>
            <a:r>
              <a:t>1952: (US-støttet) kupp i EG: militærregime, undertrykker Det muslimske brorskapet (MB)</a:t>
            </a:r>
          </a:p>
          <a:p>
            <a:r>
              <a:t>1953: (siden IR hadde nasjonalisert oljen i 1951) → US/GB-kupp → US-støttet politistat i IR</a:t>
            </a:r>
          </a:p>
          <a:p>
            <a:r>
              <a:t>1954-62: DZ uavhengighetskrig mot FR</a:t>
            </a:r>
          </a:p>
          <a:p>
            <a:r>
              <a:t>1956: MA, TN uavhengig</a:t>
            </a:r>
          </a:p>
          <a:p>
            <a:r>
              <a:t>1956: siden US ikke finansierer Aswāndam: Ǧamāl ʿAbd al-Nāṣir søker hjelp hos SU, nasjonaliserer Suezkanalen → “Tripartite aggression” (GB, FR, IL mot EG) blir et politisk nederlag for GB/FR → US overtar istf GB som ledende vestl. makt i regionen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1958: anti-britisk kupp i IQ styrter monarkiet</a:t>
            </a:r>
          </a:p>
          <a:p>
            <a:r>
              <a:t>1958-61: “United Arab Republic” forener EG+SY under ledelse av Ǧamāl ʿAbd al-Nāṣir</a:t>
            </a:r>
          </a:p>
          <a:p>
            <a:r>
              <a:t>1960: OPEC (Organisasjonen av oljeeksporterende land) stiftet.</a:t>
            </a:r>
          </a:p>
          <a:p>
            <a:r>
              <a:t>1960: TR: militærkupp mot Demokratene </a:t>
            </a:r>
          </a:p>
          <a:p>
            <a:r>
              <a:t>1962: DZ uavhengig</a:t>
            </a:r>
          </a:p>
          <a:p>
            <a:r>
              <a:t>1962: YE: nasseristisk militærkupp mot monarkiet → 8 år stedfortrederkrig SA/EG</a:t>
            </a:r>
          </a:p>
          <a:p>
            <a:r>
              <a:t>1963: Baʿth-kupp i IQ og SY</a:t>
            </a:r>
          </a:p>
          <a:p>
            <a:r>
              <a:t>1964: IR gir immunitet til US-offisielle → Khomeinīs popularitet øker i kamp mot «kapitulasjonene»</a:t>
            </a:r>
          </a:p>
          <a:p>
            <a:r>
              <a:t>1967: «7-dagers-krigen»: IL vinner; SU-støttede arabiske stater taper → arab. nasjonalisme/sosialisme utfordret av islamisme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1" name="Shape 1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1968: GB varsler tilbaketrekning fra “East of Suez” → US stepper inn i ‹vakuumet› mot SU</a:t>
            </a:r>
          </a:p>
          <a:p>
            <a:r>
              <a:t>1969: US begynner å importere olje fra MØNA til eget forbruk</a:t>
            </a:r>
          </a:p>
          <a:p>
            <a:r>
              <a:t>1969: al-Qadhdhāfī kupper monarkiet i LY; propagerer «direkte demokrati»</a:t>
            </a:r>
          </a:p>
          <a:p>
            <a:r>
              <a:t>1970: Black September: kuppforsøk i JO → PLO må flytte fra JO til LB. Ǧ. ʿAbd al-Nāṣir dør</a:t>
            </a:r>
          </a:p>
          <a:p>
            <a:r>
              <a:t>1972: EG vender ryggen til SU, kutter mil. samarbeid med SU; innfører økonomisk «åpnings»-politikk (</a:t>
            </a:r>
            <a:r>
              <a:rPr i="1"/>
              <a:t>infitāḥ</a:t>
            </a:r>
            <a:r>
              <a:t>), dvs. åpner for investeringer fra vestlige land (liberalisering iht. IMF-prinsipper)</a:t>
            </a:r>
          </a:p>
          <a:p>
            <a:r>
              <a:t>1971: Nixon-doktrin: US stepper opp støtte for anti-kommunistiske regimer</a:t>
            </a:r>
          </a:p>
          <a:p>
            <a:r>
              <a:t>1973: Yōm Kippūr/Oktober-krigen → «oljeprissjokk»</a:t>
            </a:r>
          </a:p>
          <a:p>
            <a:r>
              <a:t>1977: Līkūd (H) vinner valg i IL; -Sādāt reiser til IL → fred for land (Sinai) i Camp David 1978 → styrker motstand mot -Sādāt i EG (ikke bare pga. PS, men også pga. de sosiale konsekvensene til </a:t>
            </a:r>
            <a:r>
              <a:rPr i="1"/>
              <a:t>infitāḥ</a:t>
            </a:r>
            <a:r>
              <a:t> = IMF-liberalisering samt repression av både sekulær og islamistisk opposisjon)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5" name="Shape 1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1978/9: Iransk revolusjon → «Islamsk republikk» [</a:t>
            </a:r>
            <a:r>
              <a:rPr u="sng"/>
              <a:t>cf. G</a:t>
            </a:r>
            <a:r>
              <a:rPr u="sng" baseline="31999"/>
              <a:t>4</a:t>
            </a:r>
            <a:r>
              <a:rPr u="sng"/>
              <a:t> 319-23 = G</a:t>
            </a:r>
            <a:r>
              <a:rPr u="sng" baseline="31999"/>
              <a:t>5</a:t>
            </a:r>
            <a:r>
              <a:rPr u="sng"/>
              <a:t> 324-9</a:t>
            </a:r>
            <a:r>
              <a:t>]</a:t>
            </a:r>
          </a:p>
          <a:p>
            <a:r>
              <a:t>1979: Gjeldskrisen → statene trekker seg mer tilbake fra økon. &amp; sosiale tiltak, dvs. overlater ikke bare økonomien men også samfunnet ‹til seg selv› → svakere sosiale grupper sliter mest under de nye økonomiske forholdene</a:t>
            </a:r>
          </a:p>
          <a:p>
            <a:r>
              <a:t>1979: SU invaderer AF (‹dratt inn› av US) → US støtter jihādister (fra 1989 inkl. al-Qāʿida). SU, svekket, bryter sammen 1989/91</a:t>
            </a:r>
          </a:p>
          <a:p>
            <a:r>
              <a:t>1980: TR militærkupp mot mer islam-vennlige krefter → hard represjon av pro-islamske og pro-kurdiske bevegelser</a:t>
            </a:r>
          </a:p>
          <a:p>
            <a:r>
              <a:t>1980-88: IQ krig mot IR → ½ mio. døde, 1-2 mio. sårede</a:t>
            </a:r>
          </a:p>
          <a:p>
            <a:r>
              <a:t>1981: -Sādāt myrdet av radikale militante islamister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9" name="Shape 1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1982: Ḥamā massakre i SY (staten utraderer MB: 20000? døde, mest sivilister)</a:t>
            </a:r>
          </a:p>
          <a:p>
            <a:r>
              <a:t>1982: IL invaderer LB → PLO til TN</a:t>
            </a:r>
          </a:p>
          <a:p>
            <a:r>
              <a:t>1987: PS 1. </a:t>
            </a:r>
            <a:r>
              <a:rPr i="1"/>
              <a:t>intifāḍa</a:t>
            </a:r>
            <a:r>
              <a:t>. Ḥamās grunnlagt</a:t>
            </a:r>
          </a:p>
          <a:p>
            <a:r>
              <a:t>1988: PLO gir avkall på vold</a:t>
            </a:r>
          </a:p>
          <a:p>
            <a:r>
              <a:t>1988: IMF-opptøyer i DZ → politisk åpning</a:t>
            </a:r>
          </a:p>
          <a:p>
            <a:r>
              <a:t>1989: islamistisk/militær kupp i SD</a:t>
            </a:r>
          </a:p>
          <a:p>
            <a:r>
              <a:t>1990: IQ invaderer KW → 1991 “1. Gulf War” → US-styrker stasjonert permanent i SA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3" name="Shape 1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1991: DZ annullerer valg for å hindre Islamist-parti-seier → blodig borgerkrig 1993-99</a:t>
            </a:r>
          </a:p>
          <a:p>
            <a:r>
              <a:t>1993: Ṭālibān-seier ender borgerkrigen i AF </a:t>
            </a:r>
          </a:p>
          <a:p>
            <a:r>
              <a:t>1993: Oslo Ⅰ (PLO-IL gjensidig anerkjennelse)</a:t>
            </a:r>
          </a:p>
          <a:p>
            <a:r>
              <a:t>1995: Oslo Ⅱ (etablerer PS selvstyre &amp; provoserer bosetterne) → Rabīn myrdet</a:t>
            </a:r>
          </a:p>
          <a:p>
            <a:r>
              <a:t>2000: Camp David feilslår; Sharōn provoserer (via besøk på «Tempelhøyden» i Jerusalem) 2. </a:t>
            </a:r>
            <a:r>
              <a:rPr i="1"/>
              <a:t>intifāḍa</a:t>
            </a:r>
            <a:r>
              <a:t> → IL bygger «Muren» (som «sikkerhetsgjerdet») på Vestbredden</a:t>
            </a:r>
          </a:p>
          <a:p>
            <a:r>
              <a:t>2001: 9/11 → US invaderer AF → “Global War on Terror”</a:t>
            </a:r>
          </a:p>
          <a:p>
            <a:r>
              <a:t>2002: TR: islamistiske AKP (ledet av Erdoğan) vinner valget</a:t>
            </a:r>
          </a:p>
          <a:p>
            <a:r>
              <a:t>2003: US/GB invaderer IQ (under påskudd å stoppe kjemisk våpenproduksjon der—men de finner ikke kjemiske våpen → 2004-07 1 mio. sivile ofre; IQ-flyktninger til SY/JO → masseprotester i d. arab. verden, inkl. mot egne regimer som støtter/støttes av US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2616200"/>
            <a:ext cx="10464800" cy="2540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51504D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207000"/>
            <a:ext cx="10464800" cy="166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5715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270000" y="4515687"/>
            <a:ext cx="10464800" cy="72222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3800"/>
            </a:lvl1pPr>
          </a:lstStyle>
          <a:p>
            <a:r>
              <a:t>“Type a quote here.”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-769775" y="-216731"/>
            <a:ext cx="14960601" cy="10287001"/>
          </a:xfrm>
          <a:prstGeom prst="rect">
            <a:avLst/>
          </a:prstGeom>
          <a:ln w="889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5715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Chalkduster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18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270000" y="4518049"/>
            <a:ext cx="10464800" cy="71750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Chalkduster"/>
              </a:defRPr>
            </a:lvl1pPr>
          </a:lstStyle>
          <a:p>
            <a:r>
              <a:t>“Type a quote here.”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1270000" y="170688"/>
            <a:ext cx="10464800" cy="2605024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75711"/>
            <a:ext cx="10464800" cy="6081778"/>
          </a:xfrm>
          <a:prstGeom prst="rect">
            <a:avLst/>
          </a:prstGeom>
        </p:spPr>
        <p:txBody>
          <a:bodyPr lIns="0" tIns="0" rIns="0" bIns="0"/>
          <a:lstStyle>
            <a:lvl1pPr marL="893697" indent="-436497">
              <a:spcBef>
                <a:spcPts val="3000"/>
              </a:spcBef>
              <a:buSzPct val="43000"/>
              <a:buBlip>
                <a:blip r:embed="rId3"/>
              </a:buBlip>
              <a:defRPr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  <a:lvl2pPr marL="1439797" indent="-436497">
              <a:spcBef>
                <a:spcPts val="3000"/>
              </a:spcBef>
              <a:buBlip>
                <a:blip r:embed="rId3"/>
              </a:buBlip>
              <a:defRPr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2pPr>
            <a:lvl3pPr marL="1973197" indent="-436497">
              <a:spcBef>
                <a:spcPts val="3000"/>
              </a:spcBef>
              <a:buBlip>
                <a:blip r:embed="rId3"/>
              </a:buBlip>
              <a:defRPr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3pPr>
            <a:lvl4pPr marL="2544697" indent="-436497">
              <a:spcBef>
                <a:spcPts val="3000"/>
              </a:spcBef>
              <a:buBlip>
                <a:blip r:embed="rId3"/>
              </a:buBlip>
              <a:defRPr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4pPr>
            <a:lvl5pPr marL="3128897" indent="-436497">
              <a:spcBef>
                <a:spcPts val="3000"/>
              </a:spcBef>
              <a:buBlip>
                <a:blip r:embed="rId3"/>
              </a:buBlip>
              <a:defRPr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20106" y="8779791"/>
            <a:ext cx="3034454" cy="520701"/>
          </a:xfrm>
          <a:prstGeom prst="rect">
            <a:avLst/>
          </a:prstGeom>
        </p:spPr>
        <p:txBody>
          <a:bodyPr wrap="square" lIns="45719" tIns="45719" rIns="45719" bIns="45719" anchor="ctr"/>
          <a:lstStyle>
            <a:lvl1pPr algn="r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1270000" y="2616200"/>
            <a:ext cx="10464800" cy="2540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51504D"/>
                </a:solidFill>
                <a:latin typeface="Brill"/>
                <a:ea typeface="Brill"/>
                <a:cs typeface="Brill"/>
                <a:sym typeface="Brill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207000"/>
            <a:ext cx="10464800" cy="166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Brill"/>
                <a:ea typeface="Brill"/>
                <a:cs typeface="Brill"/>
                <a:sym typeface="Brill Roman"/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latin typeface="Brill"/>
                <a:ea typeface="Brill"/>
                <a:cs typeface="Brill"/>
                <a:sym typeface="Brill Roman"/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latin typeface="Brill"/>
                <a:ea typeface="Brill"/>
                <a:cs typeface="Brill"/>
                <a:sym typeface="Brill Roman"/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latin typeface="Brill"/>
                <a:ea typeface="Brill"/>
                <a:cs typeface="Brill"/>
                <a:sym typeface="Brill Roman"/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latin typeface="Brill"/>
                <a:ea typeface="Brill"/>
                <a:cs typeface="Brill"/>
                <a:sym typeface="Brill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-1358900" y="-1143000"/>
            <a:ext cx="14668500" cy="10058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181100" y="6794500"/>
            <a:ext cx="10642600" cy="1511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504D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81100" y="8382000"/>
            <a:ext cx="10642600" cy="939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606800"/>
            <a:ext cx="10464800" cy="25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504D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2044700" y="-25400"/>
            <a:ext cx="12534901" cy="8648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09600" y="1155700"/>
            <a:ext cx="5994400" cy="3568700"/>
          </a:xfrm>
          <a:prstGeom prst="rect">
            <a:avLst/>
          </a:prstGeom>
        </p:spPr>
        <p:txBody>
          <a:bodyPr anchor="b"/>
          <a:lstStyle>
            <a:lvl1pPr>
              <a:defRPr sz="5800">
                <a:solidFill>
                  <a:srgbClr val="51504D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4762500"/>
            <a:ext cx="59944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504D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504D"/>
                </a:solidFill>
                <a:latin typeface="Brill"/>
                <a:ea typeface="Brill"/>
                <a:cs typeface="Brill"/>
                <a:sym typeface="Brill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40400"/>
          </a:xfrm>
          <a:prstGeom prst="rect">
            <a:avLst/>
          </a:prstGeom>
        </p:spPr>
        <p:txBody>
          <a:bodyPr/>
          <a:lstStyle>
            <a:lvl1pPr>
              <a:defRPr>
                <a:latin typeface="Brill"/>
                <a:ea typeface="Brill"/>
                <a:cs typeface="Brill"/>
                <a:sym typeface="Brill Roman"/>
              </a:defRPr>
            </a:lvl1pPr>
            <a:lvl2pPr>
              <a:defRPr>
                <a:latin typeface="Brill"/>
                <a:ea typeface="Brill"/>
                <a:cs typeface="Brill"/>
                <a:sym typeface="Brill Roman"/>
              </a:defRPr>
            </a:lvl2pPr>
            <a:lvl3pPr>
              <a:defRPr>
                <a:latin typeface="Brill"/>
                <a:ea typeface="Brill"/>
                <a:cs typeface="Brill"/>
                <a:sym typeface="Brill Roman"/>
              </a:defRPr>
            </a:lvl3pPr>
            <a:lvl4pPr>
              <a:defRPr>
                <a:latin typeface="Brill"/>
                <a:ea typeface="Brill"/>
                <a:cs typeface="Brill"/>
                <a:sym typeface="Brill Roman"/>
              </a:defRPr>
            </a:lvl4pPr>
            <a:lvl5pPr>
              <a:defRPr>
                <a:latin typeface="Brill"/>
                <a:ea typeface="Brill"/>
                <a:cs typeface="Brill"/>
                <a:sym typeface="Brill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21"/>
          </p:nvPr>
        </p:nvSpPr>
        <p:spPr>
          <a:xfrm>
            <a:off x="3543300" y="2018930"/>
            <a:ext cx="10299700" cy="7112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504D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946400"/>
            <a:ext cx="5270500" cy="6096000"/>
          </a:xfrm>
          <a:prstGeom prst="rect">
            <a:avLst/>
          </a:prstGeom>
        </p:spPr>
        <p:txBody>
          <a:bodyPr/>
          <a:lstStyle>
            <a:lvl1pPr>
              <a:spcBef>
                <a:spcPts val="3200"/>
              </a:spcBef>
              <a:defRPr sz="3200"/>
            </a:lvl1pPr>
            <a:lvl2pPr marL="965200" indent="-482600">
              <a:spcBef>
                <a:spcPts val="3200"/>
              </a:spcBef>
              <a:defRPr sz="3200"/>
            </a:lvl2pPr>
            <a:lvl3pPr marL="1447800" indent="-482600">
              <a:spcBef>
                <a:spcPts val="3200"/>
              </a:spcBef>
              <a:defRPr sz="3200"/>
            </a:lvl3pPr>
            <a:lvl4pPr marL="1930400" indent="-482600">
              <a:spcBef>
                <a:spcPts val="3200"/>
              </a:spcBef>
              <a:defRPr sz="3200"/>
            </a:lvl4pPr>
            <a:lvl5pPr marL="2413000" indent="-482600">
              <a:spcBef>
                <a:spcPts val="32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56723" y="9197831"/>
            <a:ext cx="409839" cy="45417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idx="21"/>
          </p:nvPr>
        </p:nvSpPr>
        <p:spPr>
          <a:xfrm>
            <a:off x="4703923" y="3389019"/>
            <a:ext cx="9639301" cy="640175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half" idx="22"/>
          </p:nvPr>
        </p:nvSpPr>
        <p:spPr>
          <a:xfrm rot="21600000">
            <a:off x="7281774" y="-1330382"/>
            <a:ext cx="4978401" cy="633252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 rot="21600000">
            <a:off x="-3213100" y="762000"/>
            <a:ext cx="12280900" cy="84963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1066800"/>
            <a:ext cx="10464800" cy="762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7011" y="9197831"/>
            <a:ext cx="409839" cy="45417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titleStyle>
    <p:bodyStyle>
      <a:lvl1pPr marL="228600" marR="0" indent="-228600" algn="l" defTabSz="457200" latinLnBrk="0">
        <a:lnSpc>
          <a:spcPct val="100000"/>
        </a:lnSpc>
        <a:spcBef>
          <a:spcPts val="3600"/>
        </a:spcBef>
        <a:spcAft>
          <a:spcPts val="0"/>
        </a:spcAft>
        <a:buClrTx/>
        <a:buSzPct val="100000"/>
        <a:buFontTx/>
        <a:buChar char="•"/>
        <a:tabLst/>
        <a:defRPr sz="3600" b="0" i="0" u="none" strike="noStrike" cap="none" spc="0" baseline="0">
          <a:solidFill>
            <a:srgbClr val="51504D"/>
          </a:solidFill>
          <a:uFillTx/>
          <a:latin typeface="Futura"/>
          <a:ea typeface="Futura"/>
          <a:cs typeface="Futura"/>
          <a:sym typeface="Futura"/>
        </a:defRPr>
      </a:lvl1pPr>
      <a:lvl2pPr marL="1143000" marR="0" indent="-571500" algn="l" defTabSz="45720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Char char="•"/>
        <a:tabLst/>
        <a:defRPr sz="3600" b="0" i="0" u="none" strike="noStrike" cap="none" spc="0" baseline="0">
          <a:solidFill>
            <a:srgbClr val="51504D"/>
          </a:solidFill>
          <a:uFillTx/>
          <a:latin typeface="Futura"/>
          <a:ea typeface="Futura"/>
          <a:cs typeface="Futura"/>
          <a:sym typeface="Futura"/>
        </a:defRPr>
      </a:lvl2pPr>
      <a:lvl3pPr marL="1714500" marR="0" indent="-571500" algn="l" defTabSz="45720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Char char="•"/>
        <a:tabLst/>
        <a:defRPr sz="3600" b="0" i="0" u="none" strike="noStrike" cap="none" spc="0" baseline="0">
          <a:solidFill>
            <a:srgbClr val="51504D"/>
          </a:solidFill>
          <a:uFillTx/>
          <a:latin typeface="Futura"/>
          <a:ea typeface="Futura"/>
          <a:cs typeface="Futura"/>
          <a:sym typeface="Futura"/>
        </a:defRPr>
      </a:lvl3pPr>
      <a:lvl4pPr marL="2286000" marR="0" indent="-571500" algn="l" defTabSz="45720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Char char="•"/>
        <a:tabLst/>
        <a:defRPr sz="3600" b="0" i="0" u="none" strike="noStrike" cap="none" spc="0" baseline="0">
          <a:solidFill>
            <a:srgbClr val="51504D"/>
          </a:solidFill>
          <a:uFillTx/>
          <a:latin typeface="Futura"/>
          <a:ea typeface="Futura"/>
          <a:cs typeface="Futura"/>
          <a:sym typeface="Futura"/>
        </a:defRPr>
      </a:lvl4pPr>
      <a:lvl5pPr marL="2857500" marR="0" indent="-571500" algn="l" defTabSz="45720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Char char="•"/>
        <a:tabLst/>
        <a:defRPr sz="3600" b="0" i="0" u="none" strike="noStrike" cap="none" spc="0" baseline="0">
          <a:solidFill>
            <a:srgbClr val="51504D"/>
          </a:solidFill>
          <a:uFillTx/>
          <a:latin typeface="Futura"/>
          <a:ea typeface="Futura"/>
          <a:cs typeface="Futura"/>
          <a:sym typeface="Futura"/>
        </a:defRPr>
      </a:lvl5pPr>
      <a:lvl6pPr marL="3429000" marR="0" indent="-571500" algn="l" defTabSz="45720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7"/>
        </a:buBlip>
        <a:tabLst/>
        <a:defRPr sz="3600" b="0" i="0" u="none" strike="noStrike" cap="none" spc="0" baseline="0">
          <a:solidFill>
            <a:srgbClr val="51504D"/>
          </a:solidFill>
          <a:uFillTx/>
          <a:latin typeface="Futura"/>
          <a:ea typeface="Futura"/>
          <a:cs typeface="Futura"/>
          <a:sym typeface="Futura"/>
        </a:defRPr>
      </a:lvl6pPr>
      <a:lvl7pPr marL="4000500" marR="0" indent="-571500" algn="l" defTabSz="45720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7"/>
        </a:buBlip>
        <a:tabLst/>
        <a:defRPr sz="3600" b="0" i="0" u="none" strike="noStrike" cap="none" spc="0" baseline="0">
          <a:solidFill>
            <a:srgbClr val="51504D"/>
          </a:solidFill>
          <a:uFillTx/>
          <a:latin typeface="Futura"/>
          <a:ea typeface="Futura"/>
          <a:cs typeface="Futura"/>
          <a:sym typeface="Futura"/>
        </a:defRPr>
      </a:lvl7pPr>
      <a:lvl8pPr marL="4572000" marR="0" indent="-571500" algn="l" defTabSz="45720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7"/>
        </a:buBlip>
        <a:tabLst/>
        <a:defRPr sz="3600" b="0" i="0" u="none" strike="noStrike" cap="none" spc="0" baseline="0">
          <a:solidFill>
            <a:srgbClr val="51504D"/>
          </a:solidFill>
          <a:uFillTx/>
          <a:latin typeface="Futura"/>
          <a:ea typeface="Futura"/>
          <a:cs typeface="Futura"/>
          <a:sym typeface="Futura"/>
        </a:defRPr>
      </a:lvl8pPr>
      <a:lvl9pPr marL="5143500" marR="0" indent="-571500" algn="l" defTabSz="45720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7"/>
        </a:buBlip>
        <a:tabLst/>
        <a:defRPr sz="3600" b="0" i="0" u="none" strike="noStrike" cap="none" spc="0" baseline="0">
          <a:solidFill>
            <a:srgbClr val="51504D"/>
          </a:solidFill>
          <a:uFillTx/>
          <a:latin typeface="Futura"/>
          <a:ea typeface="Futura"/>
          <a:cs typeface="Futura"/>
          <a:sym typeface="Futura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lbrecht.hofheinz@ikos.uio.no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t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t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Midtøstens…"/>
          <p:cNvSpPr txBox="1">
            <a:spLocks noGrp="1"/>
          </p:cNvSpPr>
          <p:nvPr>
            <p:ph type="title"/>
          </p:nvPr>
        </p:nvSpPr>
        <p:spPr>
          <a:xfrm>
            <a:off x="383174" y="989387"/>
            <a:ext cx="5214564" cy="3727117"/>
          </a:xfrm>
          <a:prstGeom prst="rect">
            <a:avLst/>
          </a:prstGeom>
        </p:spPr>
        <p:txBody>
          <a:bodyPr/>
          <a:lstStyle/>
          <a:p>
            <a:pPr algn="r" defTabSz="338327">
              <a:defRPr sz="5994">
                <a:latin typeface="Futura Bold"/>
                <a:ea typeface="Futura Bold"/>
                <a:cs typeface="Futura Bold"/>
                <a:sym typeface="Futura Bold"/>
              </a:defRPr>
            </a:pPr>
            <a:r>
              <a:t>Midtøstens</a:t>
            </a:r>
          </a:p>
          <a:p>
            <a:pPr algn="r" defTabSz="338327">
              <a:defRPr sz="5994">
                <a:latin typeface="Futura Bold"/>
                <a:ea typeface="Futura Bold"/>
                <a:cs typeface="Futura Bold"/>
                <a:sym typeface="Futura Bold"/>
              </a:defRPr>
            </a:pPr>
            <a:r>
              <a:t>Moderne</a:t>
            </a:r>
          </a:p>
          <a:p>
            <a:pPr algn="r" defTabSz="338327">
              <a:defRPr sz="5994">
                <a:latin typeface="Futura Bold"/>
                <a:ea typeface="Futura Bold"/>
                <a:cs typeface="Futura Bold"/>
                <a:sym typeface="Futura Bold"/>
              </a:defRPr>
            </a:pPr>
            <a:r>
              <a:t>Historie</a:t>
            </a:r>
          </a:p>
          <a:p>
            <a:pPr algn="r" defTabSz="338327">
              <a:defRPr sz="3182">
                <a:latin typeface="Futura Bold"/>
                <a:ea typeface="Futura Bold"/>
                <a:cs typeface="Futura Bold"/>
                <a:sym typeface="Futura Bold"/>
              </a:defRPr>
            </a:pPr>
            <a:r>
              <a:t>(MØNA 1505)</a:t>
            </a:r>
          </a:p>
        </p:txBody>
      </p:sp>
      <p:sp>
        <p:nvSpPr>
          <p:cNvPr id="147" name="Vår 2021…"/>
          <p:cNvSpPr txBox="1">
            <a:spLocks noGrp="1"/>
          </p:cNvSpPr>
          <p:nvPr>
            <p:ph type="body" sz="quarter" idx="1"/>
          </p:nvPr>
        </p:nvSpPr>
        <p:spPr>
          <a:xfrm>
            <a:off x="-368092" y="5105653"/>
            <a:ext cx="6297177" cy="3118866"/>
          </a:xfrm>
          <a:prstGeom prst="rect">
            <a:avLst/>
          </a:prstGeom>
        </p:spPr>
        <p:txBody>
          <a:bodyPr/>
          <a:lstStyle/>
          <a:p>
            <a:pPr algn="r"/>
            <a:r>
              <a:t>Vår 2021</a:t>
            </a:r>
          </a:p>
          <a:p>
            <a:pPr algn="r"/>
            <a:r>
              <a:t>Forelesning 9:</a:t>
            </a:r>
          </a:p>
          <a:p>
            <a:pPr algn="r"/>
            <a:r>
              <a:t>MØNA i det globale maktspillet:</a:t>
            </a:r>
          </a:p>
          <a:p>
            <a:pPr algn="r"/>
            <a:r>
              <a:t>motstand, revolusjon, islamisme</a:t>
            </a:r>
          </a:p>
        </p:txBody>
      </p:sp>
      <p:sp>
        <p:nvSpPr>
          <p:cNvPr id="148" name="albrecht.hofheinz@ikos.uio.no"/>
          <p:cNvSpPr txBox="1"/>
          <p:nvPr/>
        </p:nvSpPr>
        <p:spPr>
          <a:xfrm>
            <a:off x="5525920" y="8830958"/>
            <a:ext cx="7403753" cy="796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1504D"/>
                </a:solidFill>
                <a:latin typeface="Futura"/>
                <a:ea typeface="Futura"/>
                <a:cs typeface="Futura"/>
                <a:sym typeface="Futura"/>
                <a:hlinkClick r:id="rId3"/>
              </a:defRPr>
            </a:lvl1pPr>
          </a:lstStyle>
          <a:p>
            <a:r>
              <a:rPr>
                <a:hlinkClick r:id="rId3"/>
              </a:rPr>
              <a:t>albrecht.hofheinz@ikos.uio.no</a:t>
            </a:r>
          </a:p>
        </p:txBody>
      </p:sp>
      <p:pic>
        <p:nvPicPr>
          <p:cNvPr id="14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2557" y="1388192"/>
            <a:ext cx="7215676" cy="4792816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2005: Kifāya mot ǧumlūkiyya i EG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2005:	Kifāya mot ǧumlūkiyya i EG</a:t>
            </a:r>
          </a:p>
          <a:p>
            <a:pPr>
              <a:defRPr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2006:	Ḥamās vinner PS-valg → boikottet av US. IL invaderer LB (mot Ḥizballāh)</a:t>
            </a:r>
          </a:p>
          <a:p>
            <a:pPr>
              <a:defRPr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2008:	6. april-bevegelse, streik i EG mot dårlige levekår, korrupsjon &amp; polit. represjon</a:t>
            </a:r>
          </a:p>
          <a:p>
            <a:pPr>
              <a:defRPr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2009:	«Hvor er min stemme?» (grønn bevegelse mot valgfusk i IR)</a:t>
            </a:r>
          </a:p>
          <a:p>
            <a:pPr>
              <a:defRPr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2010:	stor valgfusk i EG. Masseprotester i TN →</a:t>
            </a:r>
          </a:p>
          <a:p>
            <a:pPr>
              <a:defRPr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2011:	«Den arabiske våren»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US-domina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US-dominans</a:t>
            </a:r>
          </a:p>
        </p:txBody>
      </p:sp>
      <p:sp>
        <p:nvSpPr>
          <p:cNvPr id="190" name="ramme: Den kalde krigen US-SU (fortsettelse av “The Eastern Question”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ramme: Den kalde krigen US-SU (fortsettelse av “The Eastern Question”)</a:t>
            </a:r>
          </a:p>
          <a:p>
            <a:r>
              <a:t>Før Suez 1956: US støtter avkolonisering (mot GB/FR &amp; SU-innflytelse)</a:t>
            </a:r>
          </a:p>
          <a:p>
            <a:r>
              <a:t>Fra 1956: US motarbeider nasjonalistiske regimer</a:t>
            </a:r>
          </a:p>
          <a:p>
            <a:r>
              <a:t>Siden 1990: US eneste stormakt, forsvarer makt med vold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US politikk &amp; konsekvens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US politikk &amp; konsekvenser</a:t>
            </a:r>
          </a:p>
        </p:txBody>
      </p:sp>
      <p:sp>
        <p:nvSpPr>
          <p:cNvPr id="195" name="Politiske mål:…"/>
          <p:cNvSpPr txBox="1">
            <a:spLocks noGrp="1"/>
          </p:cNvSpPr>
          <p:nvPr>
            <p:ph type="body" sz="quarter" idx="1"/>
          </p:nvPr>
        </p:nvSpPr>
        <p:spPr>
          <a:xfrm>
            <a:off x="1554085" y="2768600"/>
            <a:ext cx="3754516" cy="5740400"/>
          </a:xfrm>
          <a:prstGeom prst="rect">
            <a:avLst/>
          </a:prstGeom>
        </p:spPr>
        <p:txBody>
          <a:bodyPr anchor="t"/>
          <a:lstStyle/>
          <a:p>
            <a:pPr marL="0" indent="0">
              <a:buSzTx/>
              <a:buNone/>
              <a:defRPr b="1"/>
            </a:pPr>
            <a:r>
              <a:t>Politiske mål:</a:t>
            </a:r>
          </a:p>
          <a:p>
            <a:r>
              <a:t>svekke SU</a:t>
            </a:r>
          </a:p>
          <a:p>
            <a:r>
              <a:t>sikre oljeforsyning</a:t>
            </a:r>
          </a:p>
          <a:p>
            <a:r>
              <a:t>sikre stabilitet</a:t>
            </a:r>
          </a:p>
          <a:p>
            <a:r>
              <a:t>sikre IL</a:t>
            </a:r>
          </a:p>
        </p:txBody>
      </p:sp>
      <p:sp>
        <p:nvSpPr>
          <p:cNvPr id="196" name="Konsekvenser:…"/>
          <p:cNvSpPr txBox="1"/>
          <p:nvPr/>
        </p:nvSpPr>
        <p:spPr>
          <a:xfrm>
            <a:off x="7804705" y="2768600"/>
            <a:ext cx="3754515" cy="574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34340">
              <a:spcBef>
                <a:spcPts val="3400"/>
              </a:spcBef>
              <a:defRPr sz="3420" b="1">
                <a:solidFill>
                  <a:srgbClr val="51504D"/>
                </a:solidFill>
                <a:latin typeface="Brill"/>
                <a:ea typeface="Brill"/>
                <a:cs typeface="Brill"/>
                <a:sym typeface="Brill Roman"/>
              </a:defRPr>
            </a:pPr>
            <a:r>
              <a:t>Konsekvenser:</a:t>
            </a:r>
          </a:p>
          <a:p>
            <a:pPr marL="217170" indent="-217170" algn="l" defTabSz="434340">
              <a:spcBef>
                <a:spcPts val="3400"/>
              </a:spcBef>
              <a:buSzPct val="100000"/>
              <a:buChar char="•"/>
              <a:defRPr sz="3420">
                <a:solidFill>
                  <a:srgbClr val="51504D"/>
                </a:solidFill>
                <a:latin typeface="Brill"/>
                <a:ea typeface="Brill"/>
                <a:cs typeface="Brill"/>
                <a:sym typeface="Brill Roman"/>
              </a:defRPr>
            </a:pPr>
            <a:r>
              <a:t>autokratiske regimer</a:t>
            </a:r>
          </a:p>
          <a:p>
            <a:pPr marL="217170" indent="-217170" algn="l" defTabSz="434340">
              <a:spcBef>
                <a:spcPts val="3400"/>
              </a:spcBef>
              <a:buSzPct val="100000"/>
              <a:buChar char="•"/>
              <a:defRPr sz="3420">
                <a:solidFill>
                  <a:srgbClr val="51504D"/>
                </a:solidFill>
                <a:latin typeface="Brill"/>
                <a:ea typeface="Brill"/>
                <a:cs typeface="Brill"/>
                <a:sym typeface="Brill Roman"/>
              </a:defRPr>
            </a:pPr>
            <a:r>
              <a:t>ingen demokrati</a:t>
            </a:r>
          </a:p>
          <a:p>
            <a:pPr marL="217170" indent="-217170" algn="l" defTabSz="434340">
              <a:spcBef>
                <a:spcPts val="3400"/>
              </a:spcBef>
              <a:buSzPct val="100000"/>
              <a:buChar char="•"/>
              <a:defRPr sz="3420">
                <a:solidFill>
                  <a:srgbClr val="51504D"/>
                </a:solidFill>
                <a:latin typeface="Brill"/>
                <a:ea typeface="Brill"/>
                <a:cs typeface="Brill"/>
                <a:sym typeface="Brill Roman"/>
              </a:defRPr>
            </a:pPr>
            <a:r>
              <a:t>sosio-økon. krise</a:t>
            </a:r>
          </a:p>
          <a:p>
            <a:pPr marL="217170" indent="-217170" algn="l" defTabSz="434340">
              <a:spcBef>
                <a:spcPts val="3400"/>
              </a:spcBef>
              <a:buSzPct val="100000"/>
              <a:buChar char="•"/>
              <a:defRPr sz="3420">
                <a:solidFill>
                  <a:srgbClr val="51504D"/>
                </a:solidFill>
                <a:latin typeface="Brill"/>
                <a:ea typeface="Brill"/>
                <a:cs typeface="Brill"/>
                <a:sym typeface="Brill Roman"/>
              </a:defRPr>
            </a:pPr>
            <a:r>
              <a:t>ingen løsning i PS</a:t>
            </a:r>
          </a:p>
          <a:p>
            <a:pPr marL="217170" indent="-217170" algn="l" defTabSz="434340">
              <a:spcBef>
                <a:spcPts val="3400"/>
              </a:spcBef>
              <a:buSzPct val="100000"/>
              <a:buChar char="•"/>
              <a:defRPr sz="3420">
                <a:solidFill>
                  <a:srgbClr val="51504D"/>
                </a:solidFill>
                <a:latin typeface="Brill"/>
                <a:ea typeface="Brill"/>
                <a:cs typeface="Brill"/>
                <a:sym typeface="Brill Roman"/>
              </a:defRPr>
            </a:pPr>
            <a:r>
              <a:t>represjon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48" y="-1"/>
            <a:ext cx="6321107" cy="97536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01" name="Image" descr="Image"/>
          <p:cNvPicPr>
            <a:picLocks noChangeAspect="1"/>
          </p:cNvPicPr>
          <p:nvPr/>
        </p:nvPicPr>
        <p:blipFill>
          <a:blip r:embed="rId4"/>
          <a:srcRect l="31296" t="786" r="30544" b="786"/>
          <a:stretch>
            <a:fillRect/>
          </a:stretch>
        </p:blipFill>
        <p:spPr>
          <a:xfrm>
            <a:off x="6963175" y="480814"/>
            <a:ext cx="6059695" cy="8791988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Motstan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Motstand</a:t>
            </a:r>
          </a:p>
        </p:txBody>
      </p:sp>
      <p:sp>
        <p:nvSpPr>
          <p:cNvPr id="206" name="mot dårligere levekår (etter håp hadde blitt vekket!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mot dårligere levekår (etter håp hadde blitt vekket!)</a:t>
            </a:r>
          </a:p>
          <a:p>
            <a:r>
              <a:t>mot korrupte eliter</a:t>
            </a:r>
          </a:p>
          <a:p>
            <a:r>
              <a:t>mot politiovergrep</a:t>
            </a:r>
          </a:p>
          <a:p>
            <a:r>
              <a:t>mot autokrati</a:t>
            </a:r>
          </a:p>
          <a:p>
            <a:r>
              <a:t>mot utenlandsk innblanding, privilegier, kontroll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Motstand: Diskurs-«typer»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Motstand: Diskurs-«typer»</a:t>
            </a:r>
          </a:p>
        </p:txBody>
      </p:sp>
      <p:sp>
        <p:nvSpPr>
          <p:cNvPr id="211" name="marxistisk/sosialistisk: «bygge et helt nytt samfunn»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marxistisk/</a:t>
            </a:r>
            <a:r>
              <a:rPr b="1"/>
              <a:t>sosialistisk</a:t>
            </a:r>
            <a:r>
              <a:t>: «bygge et helt nytt samfunn»</a:t>
            </a:r>
          </a:p>
          <a:p>
            <a:r>
              <a:rPr b="1"/>
              <a:t>nativistisk</a:t>
            </a:r>
            <a:r>
              <a:t>: «bevare/gjenopprette ‹våre egne› ‹autentiske› verdier mot fremmedstyre»</a:t>
            </a:r>
          </a:p>
          <a:p>
            <a:r>
              <a:rPr b="1"/>
              <a:t>rettighetsorientert</a:t>
            </a:r>
            <a:r>
              <a:t>: «sikre individuelle og kollektive rettigheter strukturelt, institusjonelt &amp; proseduralt»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Hvorfor islamisme?"/>
          <p:cNvSpPr txBox="1">
            <a:spLocks noGrp="1"/>
          </p:cNvSpPr>
          <p:nvPr>
            <p:ph type="title"/>
          </p:nvPr>
        </p:nvSpPr>
        <p:spPr>
          <a:xfrm>
            <a:off x="1270000" y="1790814"/>
            <a:ext cx="10464800" cy="2540001"/>
          </a:xfrm>
          <a:prstGeom prst="rect">
            <a:avLst/>
          </a:prstGeom>
        </p:spPr>
        <p:txBody>
          <a:bodyPr/>
          <a:lstStyle/>
          <a:p>
            <a:r>
              <a:t>Hvorfor islamisme?</a:t>
            </a:r>
          </a:p>
        </p:txBody>
      </p:sp>
      <p:pic>
        <p:nvPicPr>
          <p:cNvPr id="21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650" y="4863813"/>
            <a:ext cx="2857500" cy="285750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A) «nasjonalistiske» regimer skuffet hå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A) «nasjonalistiske» regimer skuffet håp</a:t>
            </a:r>
          </a:p>
        </p:txBody>
      </p:sp>
      <p:sp>
        <p:nvSpPr>
          <p:cNvPr id="221" name="modernisering ovenfra; opposisjon undertrykke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modernisering </a:t>
            </a:r>
            <a:r>
              <a:rPr u="sng"/>
              <a:t>ovenfra</a:t>
            </a:r>
            <a:r>
              <a:t>; opposisjon undertrykket</a:t>
            </a:r>
          </a:p>
          <a:p>
            <a:r>
              <a:t>modernisering </a:t>
            </a:r>
            <a:r>
              <a:rPr u="sng"/>
              <a:t>ujevn</a:t>
            </a:r>
            <a:r>
              <a:t>: øker sosio-økon. ulikheter</a:t>
            </a:r>
          </a:p>
          <a:p>
            <a:r>
              <a:t>landflukt, befolkningsvekst, arbeidsledighet, migrasjon</a:t>
            </a:r>
          </a:p>
          <a:p>
            <a:r>
              <a:t>sosiokulturelle forskjell mer synlige som </a:t>
            </a:r>
            <a:r>
              <a:rPr i="1"/>
              <a:t>kontraster</a:t>
            </a:r>
          </a:p>
          <a:p>
            <a:pPr marL="0" indent="0">
              <a:buSzTx/>
              <a:buNone/>
              <a:defRPr b="1"/>
            </a:pPr>
            <a:r>
              <a:rPr i="1"/>
              <a:t>→ </a:t>
            </a:r>
            <a:r>
              <a:rPr u="sng"/>
              <a:t>islam vom ideologisk våpen mot korrupte eliter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B) vestlig innblanding &amp; dobbeltmoral"/>
          <p:cNvSpPr txBox="1">
            <a:spLocks noGrp="1"/>
          </p:cNvSpPr>
          <p:nvPr>
            <p:ph type="title"/>
          </p:nvPr>
        </p:nvSpPr>
        <p:spPr>
          <a:xfrm>
            <a:off x="1270000" y="545431"/>
            <a:ext cx="10464800" cy="2540001"/>
          </a:xfrm>
          <a:prstGeom prst="rect">
            <a:avLst/>
          </a:prstGeom>
        </p:spPr>
        <p:txBody>
          <a:bodyPr/>
          <a:lstStyle/>
          <a:p>
            <a:r>
              <a:t>B) vestlig innblanding &amp; dobbeltmoral</a:t>
            </a:r>
          </a:p>
        </p:txBody>
      </p:sp>
      <p:sp>
        <p:nvSpPr>
          <p:cNvPr id="226" name="framstiller islam som et hinder for framskritt…"/>
          <p:cNvSpPr txBox="1">
            <a:spLocks noGrp="1"/>
          </p:cNvSpPr>
          <p:nvPr>
            <p:ph type="body" idx="1"/>
          </p:nvPr>
        </p:nvSpPr>
        <p:spPr>
          <a:xfrm>
            <a:off x="879508" y="3042385"/>
            <a:ext cx="11574939" cy="5740401"/>
          </a:xfrm>
          <a:prstGeom prst="rect">
            <a:avLst/>
          </a:prstGeom>
        </p:spPr>
        <p:txBody>
          <a:bodyPr/>
          <a:lstStyle/>
          <a:p>
            <a:r>
              <a:t>framstiller islam som et hinder for framskritt</a:t>
            </a:r>
          </a:p>
          <a:p>
            <a:r>
              <a:t>preker demokrati &amp; menneskerettigheter men</a:t>
            </a:r>
          </a:p>
          <a:p>
            <a:r>
              <a:t>støtter autokratiske regimer</a:t>
            </a:r>
          </a:p>
          <a:p>
            <a:pPr marL="0" indent="0">
              <a:buSzTx/>
              <a:buNone/>
            </a:pPr>
            <a:r>
              <a:t>→ diskrediterer «vestlige» idéer</a:t>
            </a:r>
          </a:p>
          <a:p>
            <a:pPr marL="0" indent="0">
              <a:buSzTx/>
              <a:buNone/>
              <a:defRPr b="1"/>
            </a:pPr>
            <a:r>
              <a:t>→ </a:t>
            </a:r>
            <a:r>
              <a:rPr u="sng"/>
              <a:t>islam som ideologisk våpen for å bevare egen verdi &amp; styrke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Folkeopprør har tradisjon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Folkeopprør har tradisjon!</a:t>
            </a:r>
          </a:p>
        </p:txBody>
      </p:sp>
      <p:sp>
        <p:nvSpPr>
          <p:cNvPr id="231" name="1885 Mahdī i SD (mot «Turkiyya»/GB)…"/>
          <p:cNvSpPr txBox="1">
            <a:spLocks noGrp="1"/>
          </p:cNvSpPr>
          <p:nvPr>
            <p:ph type="body" idx="1"/>
          </p:nvPr>
        </p:nvSpPr>
        <p:spPr>
          <a:xfrm>
            <a:off x="1270000" y="2241378"/>
            <a:ext cx="10464800" cy="5740401"/>
          </a:xfrm>
          <a:prstGeom prst="rect">
            <a:avLst/>
          </a:prstGeom>
        </p:spPr>
        <p:txBody>
          <a:bodyPr/>
          <a:lstStyle/>
          <a:p>
            <a:r>
              <a:t>1885 Mahdī i SD (mot «Turkiyya»/GB)</a:t>
            </a:r>
          </a:p>
          <a:p>
            <a:r>
              <a:t>1962 DZ (mot FR)</a:t>
            </a:r>
          </a:p>
          <a:p>
            <a:r>
              <a:t>1964 SD (mot militærdiktatur)</a:t>
            </a:r>
          </a:p>
          <a:p>
            <a:r>
              <a:t>1975 VN (mot US)</a:t>
            </a:r>
          </a:p>
          <a:p>
            <a:r>
              <a:t>1978/9 IR (mot autokrati/US)</a:t>
            </a:r>
          </a:p>
        </p:txBody>
      </p:sp>
      <p:pic>
        <p:nvPicPr>
          <p:cNvPr id="23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174" y="5544445"/>
            <a:ext cx="6080102" cy="3267182"/>
          </a:xfrm>
          <a:prstGeom prst="rect">
            <a:avLst/>
          </a:prstGeom>
          <a:ln w="88900">
            <a:miter lim="400000"/>
          </a:ln>
        </p:spPr>
      </p:pic>
      <p:sp>
        <p:nvSpPr>
          <p:cNvPr id="233" name="«Én eneste helt: folket»…"/>
          <p:cNvSpPr txBox="1"/>
          <p:nvPr/>
        </p:nvSpPr>
        <p:spPr>
          <a:xfrm>
            <a:off x="7734443" y="8909077"/>
            <a:ext cx="3985565" cy="781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solidFill>
                  <a:srgbClr val="000000"/>
                </a:solidFill>
                <a:latin typeface="Brill"/>
                <a:ea typeface="Brill"/>
                <a:cs typeface="Brill"/>
                <a:sym typeface="Brill Roman"/>
              </a:defRPr>
            </a:pPr>
            <a:r>
              <a:t>«Én eneste helt: folket»</a:t>
            </a:r>
          </a:p>
          <a:p>
            <a:pPr>
              <a:defRPr sz="2400">
                <a:solidFill>
                  <a:srgbClr val="000000"/>
                </a:solidFill>
                <a:latin typeface="Brill"/>
                <a:ea typeface="Brill"/>
                <a:cs typeface="Brill"/>
                <a:sym typeface="Brill Roman"/>
              </a:defRPr>
            </a:pPr>
            <a:r>
              <a:t>Foto Marc Riboud. Alger, juli 1962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Midtøsten i det globale maktspillet; motstand, revolusjon, islamism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24611">
              <a:defRPr sz="5112"/>
            </a:lvl1pPr>
          </a:lstStyle>
          <a:p>
            <a:r>
              <a:t>Midtøsten i det globale maktspillet; motstand, revolusjon, islamisme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Folkeopprør har tradisjon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Folkeopprør har tradisjon!</a:t>
            </a:r>
          </a:p>
        </p:txBody>
      </p:sp>
      <p:sp>
        <p:nvSpPr>
          <p:cNvPr id="238" name="1885 Mahdī i SD (1st vellykkede antikolonial oppstand)…"/>
          <p:cNvSpPr txBox="1">
            <a:spLocks noGrp="1"/>
          </p:cNvSpPr>
          <p:nvPr>
            <p:ph type="body" sz="half" idx="1"/>
          </p:nvPr>
        </p:nvSpPr>
        <p:spPr>
          <a:xfrm>
            <a:off x="467488" y="3169855"/>
            <a:ext cx="8465636" cy="5740401"/>
          </a:xfrm>
          <a:prstGeom prst="rect">
            <a:avLst/>
          </a:prstGeom>
        </p:spPr>
        <p:txBody>
          <a:bodyPr/>
          <a:lstStyle/>
          <a:p>
            <a:pPr marL="205739" indent="-205739" defTabSz="411479">
              <a:spcBef>
                <a:spcPts val="3200"/>
              </a:spcBef>
              <a:defRPr sz="3239"/>
            </a:pPr>
            <a:r>
              <a:t>1885 Mahdī i SD (1st vellykkede antikolonial oppstand)</a:t>
            </a:r>
          </a:p>
          <a:p>
            <a:pPr marL="205739" indent="-205739" defTabSz="411479">
              <a:spcBef>
                <a:spcPts val="3200"/>
              </a:spcBef>
              <a:defRPr sz="3239"/>
            </a:pPr>
            <a:r>
              <a:t>1962 DZ (symbol for 3. verdens frigjøring)</a:t>
            </a:r>
          </a:p>
          <a:p>
            <a:pPr marL="205739" indent="-205739" defTabSz="411479">
              <a:spcBef>
                <a:spcPts val="3200"/>
              </a:spcBef>
              <a:defRPr sz="3239"/>
            </a:pPr>
            <a:r>
              <a:t>1964 SD (1st folkerevolusjon mot militærdiktatur)</a:t>
            </a:r>
          </a:p>
          <a:p>
            <a:pPr marL="205739" indent="-205739" defTabSz="411479">
              <a:spcBef>
                <a:spcPts val="3200"/>
              </a:spcBef>
              <a:defRPr sz="3239"/>
            </a:pPr>
            <a:r>
              <a:t>1975 VN (symbol for frigjøring fra neo-imperialisme)</a:t>
            </a:r>
          </a:p>
          <a:p>
            <a:pPr marL="205739" indent="-205739" defTabSz="411479">
              <a:spcBef>
                <a:spcPts val="3200"/>
              </a:spcBef>
              <a:defRPr sz="3239"/>
            </a:pPr>
            <a:r>
              <a:t>1978/9 IR (1st vellykede oppstand mot et strategisk viktig US-støttet autokrati i MØNA)</a:t>
            </a:r>
          </a:p>
        </p:txBody>
      </p:sp>
      <p:pic>
        <p:nvPicPr>
          <p:cNvPr id="23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1268" y="2884883"/>
            <a:ext cx="4003507" cy="5507834"/>
          </a:xfrm>
          <a:prstGeom prst="rect">
            <a:avLst/>
          </a:prstGeom>
          <a:ln w="88900">
            <a:miter lim="400000"/>
          </a:ln>
        </p:spPr>
      </p:pic>
      <p:sp>
        <p:nvSpPr>
          <p:cNvPr id="240" name="Gordon, brit. gen.gouvernør i SD, før han ble drept av sudanske opprørere"/>
          <p:cNvSpPr txBox="1"/>
          <p:nvPr/>
        </p:nvSpPr>
        <p:spPr>
          <a:xfrm>
            <a:off x="8627232" y="8745631"/>
            <a:ext cx="4494167" cy="781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rgbClr val="000000"/>
                </a:solidFill>
                <a:latin typeface="Brill"/>
                <a:ea typeface="Brill"/>
                <a:cs typeface="Brill"/>
                <a:sym typeface="Brill Roman"/>
              </a:defRPr>
            </a:lvl1pPr>
          </a:lstStyle>
          <a:p>
            <a:r>
              <a:t>Gordon, brit. gen.gouvernør i SD, før han ble drept av sudanske opprørere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IR revolusjon som ‹boost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IR revolusjon som ‹boost›</a:t>
            </a:r>
          </a:p>
        </p:txBody>
      </p:sp>
      <p:sp>
        <p:nvSpPr>
          <p:cNvPr id="245" name="1970-t: økon. krise → statene under internasjonal press, gir opp “benefits for compliance”…"/>
          <p:cNvSpPr txBox="1">
            <a:spLocks noGrp="1"/>
          </p:cNvSpPr>
          <p:nvPr>
            <p:ph type="body" sz="half" idx="1"/>
          </p:nvPr>
        </p:nvSpPr>
        <p:spPr>
          <a:xfrm>
            <a:off x="767068" y="2007057"/>
            <a:ext cx="6867200" cy="6842898"/>
          </a:xfrm>
          <a:prstGeom prst="rect">
            <a:avLst/>
          </a:prstGeom>
        </p:spPr>
        <p:txBody>
          <a:bodyPr/>
          <a:lstStyle/>
          <a:p>
            <a:r>
              <a:t>1970-t: økon. krise → statene under internasjonal press, gir opp “benefits for compliance”</a:t>
            </a:r>
          </a:p>
          <a:p>
            <a:r>
              <a:t>→ nasjonalistisk &amp; sosialistisk retorikk diskrediteres</a:t>
            </a:r>
          </a:p>
          <a:p>
            <a:r>
              <a:t>«Islamsk revolusjon» framstår som  klart alternativ («Ikke vestlig, ikke østlig, men: islamsk republikk!»)</a:t>
            </a:r>
          </a:p>
        </p:txBody>
      </p:sp>
      <p:pic>
        <p:nvPicPr>
          <p:cNvPr id="24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070" y="4429083"/>
            <a:ext cx="5521095" cy="3762417"/>
          </a:xfrm>
          <a:prstGeom prst="rect">
            <a:avLst/>
          </a:prstGeom>
          <a:ln w="88900">
            <a:miter lim="400000"/>
          </a:ln>
        </p:spPr>
      </p:pic>
      <p:sp>
        <p:nvSpPr>
          <p:cNvPr id="247" name="Tehran 1979"/>
          <p:cNvSpPr txBox="1"/>
          <p:nvPr/>
        </p:nvSpPr>
        <p:spPr>
          <a:xfrm>
            <a:off x="9447715" y="8548785"/>
            <a:ext cx="1479805" cy="400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000000"/>
                </a:solidFill>
                <a:latin typeface="Brill"/>
                <a:ea typeface="Brill"/>
                <a:cs typeface="Brill"/>
                <a:sym typeface="Brill Roman"/>
              </a:defRPr>
            </a:lvl1pPr>
          </a:lstStyle>
          <a:p>
            <a:r>
              <a:t>Tehran 1979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Mangfoldige (!) islamisme(r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Mangfoldige (!) islamisme(r)</a:t>
            </a:r>
          </a:p>
        </p:txBody>
      </p:sp>
      <p:sp>
        <p:nvSpPr>
          <p:cNvPr id="252" name="staten først! (politisk islam)…"/>
          <p:cNvSpPr txBox="1">
            <a:spLocks noGrp="1"/>
          </p:cNvSpPr>
          <p:nvPr>
            <p:ph type="body" sz="half" idx="1"/>
          </p:nvPr>
        </p:nvSpPr>
        <p:spPr>
          <a:xfrm>
            <a:off x="2159802" y="1973703"/>
            <a:ext cx="10820000" cy="3016184"/>
          </a:xfrm>
          <a:prstGeom prst="rect">
            <a:avLst/>
          </a:prstGeom>
        </p:spPr>
        <p:txBody>
          <a:bodyPr/>
          <a:lstStyle/>
          <a:p>
            <a:r>
              <a:t>staten først! (politisk islam)</a:t>
            </a:r>
          </a:p>
          <a:p>
            <a:r>
              <a:t>samfunnet først! («neo-fundamentalisme»)</a:t>
            </a:r>
          </a:p>
          <a:p>
            <a:r>
              <a:t>individet først! (ṣūfi; “new age” islam; kvietistiske salafister)</a:t>
            </a:r>
          </a:p>
        </p:txBody>
      </p:sp>
      <p:sp>
        <p:nvSpPr>
          <p:cNvPr id="253" name="Mål:"/>
          <p:cNvSpPr txBox="1"/>
          <p:nvPr/>
        </p:nvSpPr>
        <p:spPr>
          <a:xfrm>
            <a:off x="541421" y="1878787"/>
            <a:ext cx="1204228" cy="1135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l">
              <a:spcBef>
                <a:spcPts val="3600"/>
              </a:spcBef>
              <a:defRPr sz="3600">
                <a:solidFill>
                  <a:srgbClr val="51504D"/>
                </a:solidFill>
                <a:latin typeface="Brill"/>
                <a:ea typeface="Brill"/>
                <a:cs typeface="Brill"/>
                <a:sym typeface="Brill Roman"/>
              </a:defRPr>
            </a:pPr>
            <a:r>
              <a:rPr i="1"/>
              <a:t>Mål</a:t>
            </a:r>
            <a:r>
              <a:t>:</a:t>
            </a:r>
          </a:p>
        </p:txBody>
      </p:sp>
      <p:sp>
        <p:nvSpPr>
          <p:cNvPr id="254" name="Midler:"/>
          <p:cNvSpPr txBox="1"/>
          <p:nvPr/>
        </p:nvSpPr>
        <p:spPr>
          <a:xfrm>
            <a:off x="327526" y="4920724"/>
            <a:ext cx="1632018" cy="1135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l">
              <a:spcBef>
                <a:spcPts val="3600"/>
              </a:spcBef>
              <a:defRPr sz="3600">
                <a:solidFill>
                  <a:srgbClr val="51504D"/>
                </a:solidFill>
                <a:latin typeface="Brill"/>
                <a:ea typeface="Brill"/>
                <a:cs typeface="Brill"/>
                <a:sym typeface="Brill Roman"/>
              </a:defRPr>
            </a:pPr>
            <a:r>
              <a:rPr i="1"/>
              <a:t>Midler</a:t>
            </a:r>
            <a:r>
              <a:t>:</a:t>
            </a:r>
          </a:p>
        </p:txBody>
      </p:sp>
      <p:sp>
        <p:nvSpPr>
          <p:cNvPr id="255" name="reform? bred bevegelse? deltar i valgene?…"/>
          <p:cNvSpPr txBox="1"/>
          <p:nvPr/>
        </p:nvSpPr>
        <p:spPr>
          <a:xfrm>
            <a:off x="2159802" y="4977448"/>
            <a:ext cx="10820000" cy="2066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228600" indent="-228600" algn="l">
              <a:spcBef>
                <a:spcPts val="3600"/>
              </a:spcBef>
              <a:buSzPct val="100000"/>
              <a:buChar char="•"/>
              <a:defRPr sz="3600">
                <a:solidFill>
                  <a:srgbClr val="51504D"/>
                </a:solidFill>
                <a:latin typeface="Brill"/>
                <a:ea typeface="Brill"/>
                <a:cs typeface="Brill"/>
                <a:sym typeface="Brill Roman"/>
              </a:defRPr>
            </a:pPr>
            <a:r>
              <a:t>reform? bred bevegelse? deltar i valgene?</a:t>
            </a:r>
          </a:p>
          <a:p>
            <a:pPr marL="228600" indent="-228600" algn="l">
              <a:spcBef>
                <a:spcPts val="3600"/>
              </a:spcBef>
              <a:buSzPct val="100000"/>
              <a:buChar char="•"/>
              <a:defRPr sz="3600">
                <a:solidFill>
                  <a:srgbClr val="51504D"/>
                </a:solidFill>
                <a:latin typeface="Brill"/>
                <a:ea typeface="Brill"/>
                <a:cs typeface="Brill"/>
                <a:sym typeface="Brill Roman"/>
              </a:defRPr>
            </a:pPr>
            <a:r>
              <a:t>vold? avantgarde? revolusjon?</a:t>
            </a:r>
          </a:p>
        </p:txBody>
      </p:sp>
      <p:sp>
        <p:nvSpPr>
          <p:cNvPr id="256" name="Ideologi:"/>
          <p:cNvSpPr txBox="1"/>
          <p:nvPr/>
        </p:nvSpPr>
        <p:spPr>
          <a:xfrm>
            <a:off x="222009" y="6751674"/>
            <a:ext cx="1843051" cy="1135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l">
              <a:spcBef>
                <a:spcPts val="3600"/>
              </a:spcBef>
              <a:defRPr sz="3600">
                <a:solidFill>
                  <a:srgbClr val="51504D"/>
                </a:solidFill>
                <a:latin typeface="Brill"/>
                <a:ea typeface="Brill"/>
                <a:cs typeface="Brill"/>
                <a:sym typeface="Brill Roman"/>
              </a:defRPr>
            </a:pPr>
            <a:r>
              <a:rPr i="1"/>
              <a:t>Ideologi</a:t>
            </a:r>
            <a:r>
              <a:t>:</a:t>
            </a:r>
          </a:p>
        </p:txBody>
      </p:sp>
      <p:sp>
        <p:nvSpPr>
          <p:cNvPr id="257" name="shīʿitiske bevegelser…"/>
          <p:cNvSpPr txBox="1"/>
          <p:nvPr/>
        </p:nvSpPr>
        <p:spPr>
          <a:xfrm>
            <a:off x="2151018" y="7010304"/>
            <a:ext cx="10977352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219455" indent="-219455" algn="l" defTabSz="438911">
              <a:spcBef>
                <a:spcPts val="3400"/>
              </a:spcBef>
              <a:buSzPct val="100000"/>
              <a:buChar char="•"/>
              <a:defRPr sz="3455">
                <a:solidFill>
                  <a:srgbClr val="51504D"/>
                </a:solidFill>
                <a:latin typeface="Brill"/>
                <a:ea typeface="Brill"/>
                <a:cs typeface="Brill"/>
                <a:sym typeface="Brill Roman"/>
              </a:defRPr>
            </a:pPr>
            <a:r>
              <a:t>shīʿitiske bevegelser</a:t>
            </a:r>
          </a:p>
          <a:p>
            <a:pPr marL="219455" indent="-219455" algn="l" defTabSz="438911">
              <a:spcBef>
                <a:spcPts val="3400"/>
              </a:spcBef>
              <a:buSzPct val="100000"/>
              <a:buChar char="•"/>
              <a:defRPr sz="3455">
                <a:solidFill>
                  <a:srgbClr val="51504D"/>
                </a:solidFill>
                <a:latin typeface="Brill"/>
                <a:ea typeface="Brill"/>
                <a:cs typeface="Brill"/>
                <a:sym typeface="Brill Roman"/>
              </a:defRPr>
            </a:pPr>
            <a:r>
              <a:t>salafister (kvietistiske vs jihādister vs parlamentarisk aktive)</a:t>
            </a:r>
          </a:p>
          <a:p>
            <a:pPr marL="219455" indent="-219455" algn="l" defTabSz="438911">
              <a:spcBef>
                <a:spcPts val="3400"/>
              </a:spcBef>
              <a:buSzPct val="100000"/>
              <a:buChar char="•"/>
              <a:defRPr sz="3455">
                <a:solidFill>
                  <a:srgbClr val="51504D"/>
                </a:solidFill>
                <a:latin typeface="Brill"/>
                <a:ea typeface="Brill"/>
                <a:cs typeface="Brill"/>
                <a:sym typeface="Brill Roman"/>
              </a:defRPr>
            </a:pPr>
            <a:r>
              <a:t>Muslimbrorskapet o.l. («demokratisk islamisme»)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Mangfoldig motstan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Mangfoldig motstand</a:t>
            </a:r>
          </a:p>
        </p:txBody>
      </p:sp>
      <p:sp>
        <p:nvSpPr>
          <p:cNvPr id="262" name="Mange islamister, men også arbeiderbevegelser og menneskerettighetsaktivister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Mange islamister, men også arbeiderbevegelser og menneskerettighetsaktivister</a:t>
            </a:r>
          </a:p>
          <a:p>
            <a:r>
              <a:t>Statlig represjon av «terrorister» brukt mot alle</a:t>
            </a:r>
          </a:p>
          <a:p>
            <a:pPr marL="0" indent="0">
              <a:buSzTx/>
              <a:buNone/>
            </a:pPr>
            <a:r>
              <a:t>→ Staten viser seg som politistat</a:t>
            </a:r>
          </a:p>
          <a:p>
            <a:r>
              <a:t>Islamister splittet: noen velger å gå med på demokrati, men blir ikke anerkjent → styrker motstand igjen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Kronolog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Kronologi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1948/9: IL etablert: «Nakba»: PS flyktninger (LB, SY + migranter til Gulf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55447" indent="-155447" defTabSz="310895">
              <a:spcBef>
                <a:spcPts val="2400"/>
              </a:spcBef>
              <a:defRPr sz="2448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1948/9:	IL etablert: «Nakba»: PS flyktninger (LB, SY + migranter til Gulf)</a:t>
            </a:r>
          </a:p>
          <a:p>
            <a:pPr marL="155447" indent="-155447" defTabSz="310895">
              <a:spcBef>
                <a:spcPts val="2400"/>
              </a:spcBef>
              <a:defRPr sz="2448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1949:	US-støttet kupp i SY</a:t>
            </a:r>
          </a:p>
          <a:p>
            <a:pPr marL="155447" indent="-155447" defTabSz="310895">
              <a:spcBef>
                <a:spcPts val="2400"/>
              </a:spcBef>
              <a:defRPr sz="2448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1950:	i TR taper Kemalistpartiet (CHP) valget; ‹Demokratene› (mer høyre/islam.) styrer til 1960</a:t>
            </a:r>
          </a:p>
          <a:p>
            <a:pPr marL="155447" indent="-155447" defTabSz="310895">
              <a:spcBef>
                <a:spcPts val="2400"/>
              </a:spcBef>
              <a:defRPr sz="2448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1951:	LY uavhengig</a:t>
            </a:r>
          </a:p>
          <a:p>
            <a:pPr marL="155447" indent="-155447" defTabSz="310895">
              <a:spcBef>
                <a:spcPts val="2400"/>
              </a:spcBef>
              <a:defRPr sz="2448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1952:	(US-støttet) kupp i EG: militærregime, undertrykker MB</a:t>
            </a:r>
          </a:p>
          <a:p>
            <a:pPr marL="155447" indent="-155447" defTabSz="310895">
              <a:spcBef>
                <a:spcPts val="2400"/>
              </a:spcBef>
              <a:defRPr sz="2448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1953:	(siden IR hadde nasjonalisert oljen i 1951) → US/GB-kupp → US-støttet politistat i IR</a:t>
            </a:r>
          </a:p>
          <a:p>
            <a:pPr marL="155447" indent="-155447" defTabSz="310895">
              <a:spcBef>
                <a:spcPts val="2400"/>
              </a:spcBef>
              <a:defRPr sz="2448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1954-62:	DZ uavhengighetskrig mot FR</a:t>
            </a:r>
          </a:p>
          <a:p>
            <a:pPr marL="155447" indent="-155447" defTabSz="310895">
              <a:spcBef>
                <a:spcPts val="2400"/>
              </a:spcBef>
              <a:defRPr sz="2448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1956:	MA, TN uavhengig</a:t>
            </a:r>
          </a:p>
          <a:p>
            <a:pPr marL="155447" indent="-155447" defTabSz="310895">
              <a:spcBef>
                <a:spcPts val="2400"/>
              </a:spcBef>
              <a:defRPr sz="2448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1956:	siden US ikke finansierer Aswāndam: ʿAbd al-Nāṣir søker hjelp hos SU, nasjonaliserer Suezkanalen → “Tripartite aggression” blir et politisk nederlag for GB/FR → US overtar istf. GB som ledende vestl. makt i regionen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1958: anti-britisk kupp i IQ styrter monarkie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 defTabSz="342900">
              <a:spcBef>
                <a:spcPts val="2700"/>
              </a:spcBef>
              <a:defRPr sz="2700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1958:	anti-britisk kupp i IQ styrter monarkiet</a:t>
            </a:r>
          </a:p>
          <a:p>
            <a:pPr marL="171450" indent="-171450" defTabSz="342900">
              <a:spcBef>
                <a:spcPts val="2700"/>
              </a:spcBef>
              <a:defRPr sz="2700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1958-61:	UAR forener EG+SY</a:t>
            </a:r>
          </a:p>
          <a:p>
            <a:pPr marL="171450" indent="-171450" defTabSz="342900">
              <a:spcBef>
                <a:spcPts val="2700"/>
              </a:spcBef>
              <a:defRPr sz="2700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1960:	OPEC etablert</a:t>
            </a:r>
          </a:p>
          <a:p>
            <a:pPr marL="171450" indent="-171450" defTabSz="342900">
              <a:spcBef>
                <a:spcPts val="2700"/>
              </a:spcBef>
              <a:defRPr sz="2700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1960:   TR militærkupp mot Demokratene </a:t>
            </a:r>
          </a:p>
          <a:p>
            <a:pPr marL="171450" indent="-171450" defTabSz="342900">
              <a:spcBef>
                <a:spcPts val="2700"/>
              </a:spcBef>
              <a:defRPr sz="2700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1962:	DZ uavhengig</a:t>
            </a:r>
          </a:p>
          <a:p>
            <a:pPr marL="171450" indent="-171450" defTabSz="342900">
              <a:spcBef>
                <a:spcPts val="2700"/>
              </a:spcBef>
              <a:defRPr sz="2700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1962:	YE: nasseristisk militærkupp mot monarkiet → 8 år stedfortrederkrig SA/EG</a:t>
            </a:r>
          </a:p>
          <a:p>
            <a:pPr marL="171450" indent="-171450" defTabSz="342900">
              <a:spcBef>
                <a:spcPts val="2700"/>
              </a:spcBef>
              <a:defRPr sz="2700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1963:	Baʿth-kupp i IQ og SY</a:t>
            </a:r>
          </a:p>
          <a:p>
            <a:pPr marL="171450" indent="-171450" defTabSz="342900">
              <a:spcBef>
                <a:spcPts val="2700"/>
              </a:spcBef>
              <a:defRPr sz="2700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1964:	IR gir immunitet til US-offisielle → Khomeinīs popularitet øker i kamp mot «kapitulasjonene»</a:t>
            </a:r>
          </a:p>
          <a:p>
            <a:pPr marL="171450" indent="-171450" defTabSz="342900">
              <a:spcBef>
                <a:spcPts val="2700"/>
              </a:spcBef>
              <a:defRPr sz="2700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1967:	«7-dagers-krigen»:	IL vinner; SU-støttede arab. stater taper → arab. nasjonalisme/sosialisme utfordret av islamisme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1968: GB varsler tilbaketrekning fra “East of Suez” → US stepper inn i ‹vakuumet› mot SU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62305" indent="-162305" defTabSz="324611">
              <a:spcBef>
                <a:spcPts val="2500"/>
              </a:spcBef>
              <a:defRPr sz="2556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1968:	GB varsler tilbaketrekning fra “East of Suez” → US stepper inn i ‹vakuumet› mot SU</a:t>
            </a:r>
          </a:p>
          <a:p>
            <a:pPr marL="162305" indent="-162305" defTabSz="324611">
              <a:spcBef>
                <a:spcPts val="2500"/>
              </a:spcBef>
              <a:defRPr sz="2556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1969:	US begynner å importere olje fra MØNA til eget forbruk</a:t>
            </a:r>
          </a:p>
          <a:p>
            <a:pPr marL="162305" indent="-162305" defTabSz="324611">
              <a:spcBef>
                <a:spcPts val="2500"/>
              </a:spcBef>
              <a:defRPr sz="2556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1969:	al-Qadhdhāfī kupper monarkiet i LY; propagerer «direkte demokrati»</a:t>
            </a:r>
          </a:p>
          <a:p>
            <a:pPr marL="162305" indent="-162305" defTabSz="324611">
              <a:spcBef>
                <a:spcPts val="2500"/>
              </a:spcBef>
              <a:defRPr sz="2556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1970:	Black September: kuppforsøk i JO → PLO fra JO til LB. ʿAbd al-Nāṣir dør</a:t>
            </a:r>
          </a:p>
          <a:p>
            <a:pPr marL="162305" indent="-162305" defTabSz="324611">
              <a:spcBef>
                <a:spcPts val="2500"/>
              </a:spcBef>
              <a:defRPr sz="2556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1972:	EG vender ryggen til SU</a:t>
            </a:r>
          </a:p>
          <a:p>
            <a:pPr marL="162305" indent="-162305" defTabSz="324611">
              <a:spcBef>
                <a:spcPts val="2500"/>
              </a:spcBef>
              <a:defRPr sz="2556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1971:	Nixon-doktrin: US stepper opp støtte for anti-kommunistiske regimer</a:t>
            </a:r>
          </a:p>
          <a:p>
            <a:pPr marL="162305" indent="-162305" defTabSz="324611">
              <a:spcBef>
                <a:spcPts val="2500"/>
              </a:spcBef>
              <a:defRPr sz="2556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1973:	Yōm Kippūr/Oktober-krigen → «oljeprissjokk»</a:t>
            </a:r>
          </a:p>
          <a:p>
            <a:pPr marL="162305" indent="-162305" defTabSz="324611">
              <a:spcBef>
                <a:spcPts val="2500"/>
              </a:spcBef>
              <a:defRPr sz="2556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1977:	Līkūd (H) vinner valg i IL; -Sādāt reiser til IL → fred for land i Camp David 1978 → styrker motstand mot -Sādāt i EG (pga. PS og pga. infitāh = IMF-liberalisering)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1978/9:  Iransk revolusjon → «Islamsk republikk»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03454" indent="-203454" defTabSz="406908">
              <a:spcBef>
                <a:spcPts val="3200"/>
              </a:spcBef>
              <a:defRPr sz="3204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1978/9:	 Iransk revolusjon → «Islamsk republikk»</a:t>
            </a:r>
          </a:p>
          <a:p>
            <a:pPr marL="203454" indent="-203454" defTabSz="406908">
              <a:spcBef>
                <a:spcPts val="3200"/>
              </a:spcBef>
              <a:defRPr sz="3204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1979:	Gjeldskrisen → statene trekker seg mer tilbake fra økon./sos. tiltak</a:t>
            </a:r>
          </a:p>
          <a:p>
            <a:pPr marL="203454" indent="-203454" defTabSz="406908">
              <a:spcBef>
                <a:spcPts val="3200"/>
              </a:spcBef>
              <a:defRPr sz="3204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1979:	SU invaderer AF (‹dratt inn› av US) → US støtter jihādister (fra 1989 inkl. al-Qāʿida). SU svekket, bryter sammen 1989/91</a:t>
            </a:r>
          </a:p>
          <a:p>
            <a:pPr marL="203454" indent="-203454" defTabSz="406908">
              <a:spcBef>
                <a:spcPts val="3200"/>
              </a:spcBef>
              <a:defRPr sz="3204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1980:	TR militærkupp mot mer islam-vennlige krefter → hard represjon av pro-islamske og pro-kurdiske bevegelser</a:t>
            </a:r>
          </a:p>
          <a:p>
            <a:pPr marL="203454" indent="-203454" defTabSz="406908">
              <a:spcBef>
                <a:spcPts val="3200"/>
              </a:spcBef>
              <a:defRPr sz="3204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1980-88:	IQ krig mot IR → ½ mio døde, 1-2 mio sårede</a:t>
            </a:r>
          </a:p>
          <a:p>
            <a:pPr marL="203454" indent="-203454" defTabSz="406908">
              <a:spcBef>
                <a:spcPts val="3200"/>
              </a:spcBef>
              <a:defRPr sz="3204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1981:	-Sādāt myrdet av radikale militante islamister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1982: Ḥamā massakre i SY (staten utraderer MB: 20000? døde, mest sivilister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26313" indent="-226313" defTabSz="452627">
              <a:spcBef>
                <a:spcPts val="3500"/>
              </a:spcBef>
              <a:defRPr sz="3564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1982:	Ḥamā massakre i SY (staten utraderer MB:	20000? døde, mest sivilister)</a:t>
            </a:r>
          </a:p>
          <a:p>
            <a:pPr marL="226313" indent="-226313" defTabSz="452627">
              <a:spcBef>
                <a:spcPts val="3500"/>
              </a:spcBef>
              <a:defRPr sz="3564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1982:	IL invaderer LB → PLO til TN</a:t>
            </a:r>
          </a:p>
          <a:p>
            <a:pPr marL="226313" indent="-226313" defTabSz="452627">
              <a:spcBef>
                <a:spcPts val="3500"/>
              </a:spcBef>
              <a:defRPr sz="3564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1987:	PS 1. intifāḍa. Ḥamās grunnlagt</a:t>
            </a:r>
          </a:p>
          <a:p>
            <a:pPr marL="226313" indent="-226313" defTabSz="452627">
              <a:spcBef>
                <a:spcPts val="3500"/>
              </a:spcBef>
              <a:defRPr sz="3564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1988:	PLO avkall på vold</a:t>
            </a:r>
          </a:p>
          <a:p>
            <a:pPr marL="226313" indent="-226313" defTabSz="452627">
              <a:spcBef>
                <a:spcPts val="3500"/>
              </a:spcBef>
              <a:defRPr sz="3564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1988:	IMF-opptøyer i DZ → politisk åpning</a:t>
            </a:r>
          </a:p>
          <a:p>
            <a:pPr marL="226313" indent="-226313" defTabSz="452627">
              <a:spcBef>
                <a:spcPts val="3500"/>
              </a:spcBef>
              <a:defRPr sz="3564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1989:	islamistisk/militær kupp i SD</a:t>
            </a:r>
          </a:p>
          <a:p>
            <a:pPr marL="226313" indent="-226313" defTabSz="452627">
              <a:spcBef>
                <a:spcPts val="3500"/>
              </a:spcBef>
              <a:defRPr sz="3564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1990:	IQ invaderer KW → 1991 «1. Gulf War» → US-styrker permanent i SA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1991: DZ annullerer valg for å hindre Islamist-parti-seier → blodig borgerkrig 1993-99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66878" indent="-166878" defTabSz="333756">
              <a:spcBef>
                <a:spcPts val="2600"/>
              </a:spcBef>
              <a:defRPr sz="2628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1991:	DZ annullerer valg for å hindre Islamist-parti-seier → blodig borgerkrig 1993-99</a:t>
            </a:r>
          </a:p>
          <a:p>
            <a:pPr marL="166878" indent="-166878" defTabSz="333756">
              <a:spcBef>
                <a:spcPts val="2600"/>
              </a:spcBef>
              <a:defRPr sz="2628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1993:	Ṭālibān-seier ender borgerkrigen i AF </a:t>
            </a:r>
          </a:p>
          <a:p>
            <a:pPr marL="166878" indent="-166878" defTabSz="333756">
              <a:spcBef>
                <a:spcPts val="2600"/>
              </a:spcBef>
              <a:defRPr sz="2628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1993:	Oslo Ⅰ (PLO-IL gjensidig anerkjennelse)</a:t>
            </a:r>
          </a:p>
          <a:p>
            <a:pPr marL="166878" indent="-166878" defTabSz="333756">
              <a:spcBef>
                <a:spcPts val="2600"/>
              </a:spcBef>
              <a:defRPr sz="2628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1995:	Oslo Ⅱ (etablerer PS selvstyre &amp; provoserer bosetterne) → Rabīn myrdet</a:t>
            </a:r>
          </a:p>
          <a:p>
            <a:pPr marL="166878" indent="-166878" defTabSz="333756">
              <a:spcBef>
                <a:spcPts val="2600"/>
              </a:spcBef>
              <a:defRPr sz="2628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2000:	Camp David feilslår; Sharōn provoserer 2. intifāḍa → «Vegg»</a:t>
            </a:r>
          </a:p>
          <a:p>
            <a:pPr marL="166878" indent="-166878" defTabSz="333756">
              <a:spcBef>
                <a:spcPts val="2600"/>
              </a:spcBef>
              <a:defRPr sz="2628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2001:	9/11 → US invaderer AF → “Global War on Terror”</a:t>
            </a:r>
          </a:p>
          <a:p>
            <a:pPr marL="166878" indent="-166878" defTabSz="333756">
              <a:spcBef>
                <a:spcPts val="2600"/>
              </a:spcBef>
              <a:defRPr sz="2628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2002:	TR: islamistiske AKP vinner valg</a:t>
            </a:r>
          </a:p>
          <a:p>
            <a:pPr marL="166878" indent="-166878" defTabSz="333756">
              <a:spcBef>
                <a:spcPts val="2600"/>
              </a:spcBef>
              <a:defRPr sz="2628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2003:	US/BG invaderer IQ: finner ikke kjemiske våpen → 2004-07 1 mio sivile ofre; IQ-flyktninger til SY/JO → masseprotester i arab. verden, inkl. mot egne regimer som støtter/støttes av US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">
  <a:themeElements>
    <a:clrScheme name="Chalkboard">
      <a:dk1>
        <a:srgbClr val="BF00FF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6987</Words>
  <Application>Microsoft Macintosh PowerPoint</Application>
  <PresentationFormat>Custom</PresentationFormat>
  <Paragraphs>396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Microsoft Sans Serif</vt:lpstr>
      <vt:lpstr>Futura Bold</vt:lpstr>
      <vt:lpstr>Chalkboard</vt:lpstr>
      <vt:lpstr>Chalkduster</vt:lpstr>
      <vt:lpstr>Futura</vt:lpstr>
      <vt:lpstr>Brill</vt:lpstr>
      <vt:lpstr>Helvetica Neue</vt:lpstr>
      <vt:lpstr>Helvetica</vt:lpstr>
      <vt:lpstr>Chalkboard</vt:lpstr>
      <vt:lpstr>Midtøstens Moderne Historie (MØNA 1505)</vt:lpstr>
      <vt:lpstr>Midtøsten i det globale maktspillet; motstand, revolusjon, islamisme</vt:lpstr>
      <vt:lpstr>Kronologi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US-dominans</vt:lpstr>
      <vt:lpstr>US politikk &amp; konsekvenser</vt:lpstr>
      <vt:lpstr>PowerPoint Presentation</vt:lpstr>
      <vt:lpstr>Motstand</vt:lpstr>
      <vt:lpstr>Motstand: Diskurs-«typer»</vt:lpstr>
      <vt:lpstr>Hvorfor islamisme?</vt:lpstr>
      <vt:lpstr>A) «nasjonalistiske» regimer skuffet håp</vt:lpstr>
      <vt:lpstr>B) vestlig innblanding &amp; dobbeltmoral</vt:lpstr>
      <vt:lpstr>Folkeopprør har tradisjon!</vt:lpstr>
      <vt:lpstr>Folkeopprør har tradisjon!</vt:lpstr>
      <vt:lpstr>IR revolusjon som ‹boost›</vt:lpstr>
      <vt:lpstr>Mangfoldige (!) islamisme(r)</vt:lpstr>
      <vt:lpstr>Mangfoldig motstand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Midtøstens Moderne Historie (MØNA 1505)</dc:title>
  <cp:lastModifiedBy>Albrecht Hofheinz</cp:lastModifiedBy>
  <cp:revision>1</cp:revision>
  <dcterms:modified xsi:type="dcterms:W3CDTF">2021-03-23T11:47:22Z</dcterms:modified>
</cp:coreProperties>
</file>