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4" r:id="rId4"/>
    <p:sldId id="261" r:id="rId5"/>
    <p:sldId id="265" r:id="rId6"/>
    <p:sldId id="267" r:id="rId7"/>
    <p:sldId id="268" r:id="rId8"/>
    <p:sldId id="269" r:id="rId9"/>
    <p:sldId id="266" r:id="rId10"/>
    <p:sldId id="270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8824D-690A-4850-92AC-50EEEFF5AB3D}" type="datetimeFigureOut">
              <a:rPr lang="nb-NO" smtClean="0"/>
              <a:t>13.09.2016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CD097-2908-41E0-B328-6DA20C3877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182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D097-2908-41E0-B328-6DA20C38779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561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0738A-ED31-4D15-836C-1D94A4AC935D}" type="datetimeFigureOut">
              <a:rPr lang="nb-NO" smtClean="0"/>
              <a:t>13.09.2016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b="1" smtClean="0">
                <a:solidFill>
                  <a:srgbClr val="0070C0"/>
                </a:solidFill>
              </a:rPr>
              <a:t>Innebygget </a:t>
            </a:r>
            <a:r>
              <a:rPr lang="nb-NO" sz="3200" b="1" dirty="0" smtClean="0">
                <a:solidFill>
                  <a:srgbClr val="0070C0"/>
                </a:solidFill>
              </a:rPr>
              <a:t>personvern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Dag Wiese </a:t>
            </a:r>
            <a:r>
              <a:rPr lang="en-GB" dirty="0" err="1" smtClean="0"/>
              <a:t>Schartum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smtClean="0"/>
              <a:t>Hvorfor kan det være vanskelig å bygge personvern inn i systemene?</a:t>
            </a:r>
            <a:endParaRPr lang="nb-NO" sz="3200"/>
          </a:p>
        </p:txBody>
      </p:sp>
      <p:sp>
        <p:nvSpPr>
          <p:cNvPr id="4" name="Rektangel 3"/>
          <p:cNvSpPr/>
          <p:nvPr/>
        </p:nvSpPr>
        <p:spPr>
          <a:xfrm>
            <a:off x="723799" y="1403303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/>
              <a:t>§ </a:t>
            </a:r>
            <a:r>
              <a:rPr lang="nb-NO" sz="1600"/>
              <a:t>18</a:t>
            </a:r>
            <a:r>
              <a:rPr lang="nb-NO" sz="1600" smtClean="0"/>
              <a:t>. </a:t>
            </a:r>
            <a:r>
              <a:rPr lang="nb-NO" sz="1600"/>
              <a:t>Rett til innsyn</a:t>
            </a:r>
          </a:p>
          <a:p>
            <a:endParaRPr lang="nb-NO" sz="1600"/>
          </a:p>
          <a:p>
            <a:r>
              <a:rPr lang="nb-NO" sz="1600"/>
              <a:t>Enhver som ber om det, skal få vite hva slags behandling </a:t>
            </a:r>
            <a:r>
              <a:rPr lang="nb-NO" sz="1600"/>
              <a:t>av </a:t>
            </a:r>
            <a:r>
              <a:rPr lang="nb-NO" sz="1600" smtClean="0"/>
              <a:t>personopplysninger </a:t>
            </a:r>
            <a:r>
              <a:rPr lang="nb-NO" sz="1600"/>
              <a:t>en </a:t>
            </a:r>
            <a:r>
              <a:rPr lang="nb-NO" sz="1600" smtClean="0"/>
              <a:t>behandlingsansvarlig </a:t>
            </a:r>
            <a:r>
              <a:rPr lang="nb-NO" sz="1600"/>
              <a:t>foretar, og kan kreve å få følgende informasjon om en bestemt type </a:t>
            </a:r>
            <a:r>
              <a:rPr lang="nb-NO" sz="1600"/>
              <a:t>behandling</a:t>
            </a:r>
            <a:r>
              <a:rPr lang="nb-NO" sz="1600" smtClean="0"/>
              <a:t>:</a:t>
            </a:r>
            <a:endParaRPr lang="nb-NO" sz="1600"/>
          </a:p>
          <a:p>
            <a:pPr defTabSz="361950"/>
            <a:r>
              <a:rPr lang="nb-NO" sz="1600"/>
              <a:t>a)	navn og adresse på </a:t>
            </a:r>
            <a:r>
              <a:rPr lang="nb-NO" sz="1600"/>
              <a:t>den </a:t>
            </a:r>
            <a:r>
              <a:rPr lang="nb-NO" sz="1600" smtClean="0"/>
              <a:t>behandlingsansvarlige </a:t>
            </a:r>
            <a:r>
              <a:rPr lang="nb-NO" sz="1600"/>
              <a:t>og dennes </a:t>
            </a:r>
            <a:r>
              <a:rPr lang="nb-NO" sz="1600"/>
              <a:t>eventuelle </a:t>
            </a:r>
            <a:r>
              <a:rPr lang="nb-NO" sz="1600" smtClean="0"/>
              <a:t>	representant,</a:t>
            </a:r>
            <a:endParaRPr lang="nb-NO" sz="1600"/>
          </a:p>
          <a:p>
            <a:pPr defTabSz="361950"/>
            <a:r>
              <a:rPr lang="nb-NO" sz="1600"/>
              <a:t>b)	hvem som har det daglige ansvaret for å oppfylle </a:t>
            </a:r>
            <a:r>
              <a:rPr lang="nb-NO" sz="1600"/>
              <a:t>den </a:t>
            </a:r>
            <a:r>
              <a:rPr lang="nb-NO" sz="1600" smtClean="0"/>
              <a:t>behandlingsansvarliges </a:t>
            </a:r>
            <a:r>
              <a:rPr lang="nb-NO" sz="1600"/>
              <a:t>plikter,</a:t>
            </a:r>
          </a:p>
          <a:p>
            <a:pPr defTabSz="361950"/>
            <a:r>
              <a:rPr lang="nb-NO" sz="1600"/>
              <a:t>c)	formålet med </a:t>
            </a:r>
            <a:r>
              <a:rPr lang="nb-NO" sz="1600"/>
              <a:t>behandlingen</a:t>
            </a:r>
            <a:r>
              <a:rPr lang="nb-NO" sz="1600" smtClean="0"/>
              <a:t>,</a:t>
            </a:r>
            <a:endParaRPr lang="nb-NO" sz="1600"/>
          </a:p>
          <a:p>
            <a:pPr defTabSz="361950"/>
            <a:r>
              <a:rPr lang="nb-NO" sz="1600"/>
              <a:t>d)	beskrivelser av hvilke </a:t>
            </a:r>
            <a:r>
              <a:rPr lang="nb-NO" sz="1600"/>
              <a:t>typer </a:t>
            </a:r>
            <a:r>
              <a:rPr lang="nb-NO" sz="1600" smtClean="0"/>
              <a:t>personopplysninger </a:t>
            </a:r>
            <a:r>
              <a:rPr lang="nb-NO" sz="1600"/>
              <a:t>som behandles,</a:t>
            </a:r>
          </a:p>
          <a:p>
            <a:pPr defTabSz="361950"/>
            <a:r>
              <a:rPr lang="nb-NO" sz="1600"/>
              <a:t>e)	hvor opplysningene er hentet fra, og</a:t>
            </a:r>
          </a:p>
          <a:p>
            <a:pPr defTabSz="361950"/>
            <a:r>
              <a:rPr lang="nb-NO" sz="1600"/>
              <a:t>f)	</a:t>
            </a:r>
            <a:r>
              <a:rPr lang="nb-NO" sz="1600"/>
              <a:t>om </a:t>
            </a:r>
            <a:r>
              <a:rPr lang="nb-NO" sz="1600" smtClean="0"/>
              <a:t>personopplysningene </a:t>
            </a:r>
            <a:r>
              <a:rPr lang="nb-NO" sz="1600"/>
              <a:t>vil bli utlevert, og eventuelt hvem som </a:t>
            </a:r>
            <a:r>
              <a:rPr lang="nb-NO" sz="1600"/>
              <a:t>er </a:t>
            </a:r>
            <a:r>
              <a:rPr lang="nb-NO" sz="1600" smtClean="0"/>
              <a:t>	mottaker</a:t>
            </a:r>
            <a:r>
              <a:rPr lang="nb-NO" sz="1600"/>
              <a:t>.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723799" y="4347566"/>
            <a:ext cx="4621393" cy="92333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nb-NO" u="sng" smtClean="0"/>
              <a:t>To mulige IbP-trategier med gjeldende lovtekst: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Generell informasjon om innsyn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Egen innsynsrutine med forklaringsmodul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723799" y="1259287"/>
            <a:ext cx="7730963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i="1"/>
              <a:t>Alternativ «automatiseringsvennlig» lovtekst:</a:t>
            </a:r>
          </a:p>
          <a:p>
            <a:r>
              <a:rPr lang="nb-NO" smtClean="0"/>
              <a:t>§ </a:t>
            </a:r>
            <a:r>
              <a:rPr lang="nb-NO"/>
              <a:t>18. Rett til innsyn</a:t>
            </a:r>
          </a:p>
          <a:p>
            <a:r>
              <a:rPr lang="nb-NO" smtClean="0"/>
              <a:t>Den behandlingsansvarlige skal på side internettsider gjøre de opplysninger som</a:t>
            </a:r>
            <a:br>
              <a:rPr lang="nb-NO" smtClean="0"/>
            </a:br>
            <a:r>
              <a:rPr lang="nb-NO" smtClean="0"/>
              <a:t>nevnt i bokstav a – f tilgjengelig for enhver. Tilgang skal gis uten at det </a:t>
            </a:r>
            <a:r>
              <a:rPr lang="nb-NO"/>
              <a:t>stilles </a:t>
            </a:r>
            <a:r>
              <a:rPr lang="nb-NO" smtClean="0"/>
              <a:t>krav</a:t>
            </a:r>
            <a:br>
              <a:rPr lang="nb-NO" smtClean="0"/>
            </a:br>
            <a:r>
              <a:rPr lang="nb-NO" smtClean="0"/>
              <a:t>om innlogging </a:t>
            </a:r>
            <a:r>
              <a:rPr lang="nb-NO"/>
              <a:t>eller begjæring </a:t>
            </a:r>
            <a:r>
              <a:rPr lang="nb-NO"/>
              <a:t>om </a:t>
            </a:r>
            <a:r>
              <a:rPr lang="nb-NO" smtClean="0"/>
              <a:t>innsyn.</a:t>
            </a:r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723799" y="5517232"/>
            <a:ext cx="5301516" cy="923330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lang="nb-NO" smtClean="0"/>
              <a:t>Om mulighetene for 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formulere mest mulig som «systemkrav» 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gjøre maskinell kontroll av hvordan loven etterleves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09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0070C0"/>
                </a:solidFill>
              </a:rPr>
              <a:t>Innebygget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personvern</a:t>
            </a:r>
            <a:r>
              <a:rPr lang="en-GB" b="1" dirty="0" smtClean="0">
                <a:solidFill>
                  <a:srgbClr val="0070C0"/>
                </a:solidFill>
              </a:rPr>
              <a:t> (</a:t>
            </a:r>
            <a:r>
              <a:rPr lang="en-GB" b="1" dirty="0" err="1" smtClean="0">
                <a:solidFill>
                  <a:srgbClr val="0070C0"/>
                </a:solidFill>
              </a:rPr>
              <a:t>IbP</a:t>
            </a:r>
            <a:r>
              <a:rPr lang="en-GB" b="1" dirty="0" smtClean="0">
                <a:solidFill>
                  <a:srgbClr val="0070C0"/>
                </a:solidFill>
              </a:rPr>
              <a:t>)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sz="3600" dirty="0" smtClean="0">
                <a:solidFill>
                  <a:srgbClr val="0070C0"/>
                </a:solidFill>
              </a:rPr>
              <a:t>(Privacy by Design)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Vil si at personvernregler mv nedfelles i selve systemløsningen slik at</a:t>
            </a:r>
          </a:p>
          <a:p>
            <a:pPr lvl="1"/>
            <a:r>
              <a:rPr lang="nb-NO" sz="2400" dirty="0" smtClean="0"/>
              <a:t>Løsninger som er gunstige for personvern er førstevalg</a:t>
            </a:r>
          </a:p>
          <a:p>
            <a:pPr lvl="1"/>
            <a:r>
              <a:rPr lang="nb-NO" sz="2400" dirty="0" smtClean="0"/>
              <a:t>Utførelse av personvernregler </a:t>
            </a:r>
            <a:r>
              <a:rPr lang="nb-NO" sz="2400" dirty="0"/>
              <a:t>er </a:t>
            </a:r>
            <a:r>
              <a:rPr lang="nb-NO" sz="2400" dirty="0" smtClean="0"/>
              <a:t>automatisk eller understøttes </a:t>
            </a:r>
            <a:r>
              <a:rPr lang="nb-NO" sz="2400" dirty="0"/>
              <a:t>av systemet </a:t>
            </a:r>
          </a:p>
          <a:p>
            <a:pPr lvl="1"/>
            <a:r>
              <a:rPr lang="nb-NO" sz="2400" smtClean="0"/>
              <a:t>Innebygget personvernn kan være vanskelig </a:t>
            </a:r>
            <a:r>
              <a:rPr lang="nb-NO" sz="2400" dirty="0" smtClean="0"/>
              <a:t>å realisere hvis </a:t>
            </a:r>
            <a:r>
              <a:rPr lang="nb-NO" sz="2400" smtClean="0"/>
              <a:t>ikke </a:t>
            </a:r>
            <a:r>
              <a:rPr lang="nb-NO" sz="2400" smtClean="0"/>
              <a:t>personvernlovgivning legger til rette for det (f.eks. ved å være automatiseringsvennlig)</a:t>
            </a:r>
            <a:endParaRPr lang="nb-NO" sz="2400" dirty="0" smtClean="0"/>
          </a:p>
          <a:p>
            <a:r>
              <a:rPr lang="nb-NO" sz="2400" dirty="0" smtClean="0"/>
              <a:t>Tekniske informasjonssikkerhetstiltak kan ses på som </a:t>
            </a:r>
            <a:r>
              <a:rPr lang="nb-NO" sz="2400" dirty="0" err="1" smtClean="0"/>
              <a:t>IbP</a:t>
            </a:r>
            <a:r>
              <a:rPr lang="nb-NO" sz="2400" dirty="0" smtClean="0"/>
              <a:t>, men her står en ganske fritt mht hva slags tiltak en skal iverksette</a:t>
            </a:r>
          </a:p>
          <a:p>
            <a:endParaRPr lang="en-GB" sz="24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714348" y="8001031"/>
            <a:ext cx="706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>
                <a:solidFill>
                  <a:srgbClr val="C00000"/>
                </a:solidFill>
              </a:rPr>
              <a:t>Men grensen går vel når Datatilsynet bruker IKT til selv å bli Storebror?!</a:t>
            </a:r>
            <a:endParaRPr lang="nb-NO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0070C0"/>
                </a:solidFill>
              </a:rPr>
              <a:t>De syv prinsippene for innebygget personvern</a:t>
            </a:r>
            <a:endParaRPr lang="nb-NO" sz="32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17006"/>
          </a:xfrm>
        </p:spPr>
        <p:txBody>
          <a:bodyPr>
            <a:normAutofit fontScale="775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Proactive</a:t>
            </a:r>
            <a:r>
              <a:rPr lang="en-GB" dirty="0"/>
              <a:t> not Reactive; </a:t>
            </a:r>
            <a:r>
              <a:rPr lang="en-GB" b="1" dirty="0">
                <a:solidFill>
                  <a:srgbClr val="C00000"/>
                </a:solidFill>
              </a:rPr>
              <a:t>Preventative</a:t>
            </a:r>
            <a:r>
              <a:rPr lang="en-GB" dirty="0"/>
              <a:t> not Remedial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Privacy as the </a:t>
            </a:r>
            <a:r>
              <a:rPr lang="en-GB" b="1" dirty="0">
                <a:solidFill>
                  <a:srgbClr val="C00000"/>
                </a:solidFill>
              </a:rPr>
              <a:t>Default Setting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Privacy </a:t>
            </a:r>
            <a:r>
              <a:rPr lang="en-GB" b="1" dirty="0">
                <a:solidFill>
                  <a:srgbClr val="C00000"/>
                </a:solidFill>
              </a:rPr>
              <a:t>Embedded</a:t>
            </a:r>
            <a:r>
              <a:rPr lang="en-GB" dirty="0"/>
              <a:t> into Design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Full Functionality — </a:t>
            </a:r>
            <a:r>
              <a:rPr lang="en-GB" b="1" dirty="0">
                <a:solidFill>
                  <a:srgbClr val="C00000"/>
                </a:solidFill>
              </a:rPr>
              <a:t>Positive-Sum</a:t>
            </a:r>
            <a:r>
              <a:rPr lang="en-GB" dirty="0"/>
              <a:t>, not Zero-Sum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End-to-End Security — </a:t>
            </a:r>
            <a:r>
              <a:rPr lang="en-GB" b="1" dirty="0">
                <a:solidFill>
                  <a:srgbClr val="C00000"/>
                </a:solidFill>
              </a:rPr>
              <a:t>Full Lifecycle Protection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Visibility</a:t>
            </a:r>
            <a:r>
              <a:rPr lang="en-GB" dirty="0"/>
              <a:t> and </a:t>
            </a:r>
            <a:r>
              <a:rPr lang="en-GB" b="1" dirty="0">
                <a:solidFill>
                  <a:srgbClr val="C00000"/>
                </a:solidFill>
              </a:rPr>
              <a:t>Transparency</a:t>
            </a:r>
            <a:r>
              <a:rPr lang="en-GB" dirty="0"/>
              <a:t> — Keep it </a:t>
            </a:r>
            <a:r>
              <a:rPr lang="en-GB" b="1" dirty="0">
                <a:solidFill>
                  <a:srgbClr val="C00000"/>
                </a:solidFill>
              </a:rPr>
              <a:t>Open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Respect</a:t>
            </a:r>
            <a:r>
              <a:rPr lang="en-GB" dirty="0"/>
              <a:t> for User Privacy — Keep it </a:t>
            </a:r>
            <a:r>
              <a:rPr lang="en-GB" b="1" dirty="0" smtClean="0">
                <a:solidFill>
                  <a:srgbClr val="C00000"/>
                </a:solidFill>
              </a:rPr>
              <a:t>User-Centric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58018" y="5220147"/>
            <a:ext cx="8428782" cy="507831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GB" sz="2700" dirty="0" smtClean="0"/>
              <a:t>Men </a:t>
            </a:r>
            <a:r>
              <a:rPr lang="en-GB" sz="2700" dirty="0" err="1" smtClean="0"/>
              <a:t>gir</a:t>
            </a:r>
            <a:r>
              <a:rPr lang="en-GB" sz="2700" dirty="0" smtClean="0"/>
              <a:t> </a:t>
            </a:r>
            <a:r>
              <a:rPr lang="en-GB" sz="2700" dirty="0" err="1" smtClean="0"/>
              <a:t>egentlig</a:t>
            </a:r>
            <a:r>
              <a:rPr lang="en-GB" sz="2700" dirty="0" smtClean="0"/>
              <a:t> </a:t>
            </a:r>
            <a:r>
              <a:rPr lang="en-GB" sz="2700" dirty="0" err="1" smtClean="0"/>
              <a:t>liten</a:t>
            </a:r>
            <a:r>
              <a:rPr lang="en-GB" sz="2700" dirty="0" smtClean="0"/>
              <a:t> </a:t>
            </a:r>
            <a:r>
              <a:rPr lang="en-GB" sz="2700" dirty="0" err="1" smtClean="0"/>
              <a:t>veiledning</a:t>
            </a:r>
            <a:r>
              <a:rPr lang="en-GB" sz="2700" dirty="0" smtClean="0"/>
              <a:t> om </a:t>
            </a:r>
            <a:r>
              <a:rPr lang="en-GB" sz="2700" dirty="0" err="1" smtClean="0"/>
              <a:t>hva</a:t>
            </a:r>
            <a:r>
              <a:rPr lang="en-GB" sz="2700" dirty="0" smtClean="0"/>
              <a:t> vi </a:t>
            </a:r>
            <a:r>
              <a:rPr lang="en-GB" sz="2700" dirty="0" err="1" smtClean="0"/>
              <a:t>faktisk</a:t>
            </a:r>
            <a:r>
              <a:rPr lang="en-GB" sz="2700" dirty="0" smtClean="0"/>
              <a:t> </a:t>
            </a:r>
            <a:r>
              <a:rPr lang="en-GB" sz="2700" dirty="0" err="1" smtClean="0"/>
              <a:t>må</a:t>
            </a:r>
            <a:r>
              <a:rPr lang="en-GB" sz="2700" dirty="0" smtClean="0"/>
              <a:t> </a:t>
            </a:r>
            <a:r>
              <a:rPr lang="en-GB" sz="2700" dirty="0" err="1" smtClean="0"/>
              <a:t>gjøre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82552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785950"/>
          </a:xfrm>
        </p:spPr>
        <p:txBody>
          <a:bodyPr>
            <a:noAutofit/>
          </a:bodyPr>
          <a:lstStyle/>
          <a:p>
            <a:pPr algn="l"/>
            <a:r>
              <a:rPr lang="nb-NO" sz="3200" b="1" dirty="0" smtClean="0">
                <a:solidFill>
                  <a:srgbClr val="0070C0"/>
                </a:solidFill>
              </a:rPr>
              <a:t>Hva kan lovgiver gjøre?</a:t>
            </a:r>
            <a:r>
              <a:rPr lang="nb-NO" sz="3200" dirty="0" smtClean="0"/>
              <a:t/>
            </a:r>
            <a:br>
              <a:rPr lang="nb-NO" sz="3200" dirty="0" smtClean="0"/>
            </a:br>
            <a:endParaRPr lang="en-GB" sz="3200" dirty="0"/>
          </a:p>
        </p:txBody>
      </p:sp>
      <p:sp>
        <p:nvSpPr>
          <p:cNvPr id="4" name="Plassholder for innhold 3"/>
          <p:cNvSpPr txBox="1">
            <a:spLocks noGrp="1"/>
          </p:cNvSpPr>
          <p:nvPr>
            <p:ph idx="1"/>
          </p:nvPr>
        </p:nvSpPr>
        <p:spPr>
          <a:xfrm>
            <a:off x="457200" y="1412776"/>
            <a:ext cx="8229600" cy="51768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Formulere regler med et </a:t>
            </a:r>
            <a:r>
              <a:rPr lang="nb-NO" sz="2800" i="1" dirty="0" smtClean="0">
                <a:solidFill>
                  <a:srgbClr val="C00000"/>
                </a:solidFill>
              </a:rPr>
              <a:t>annet innhold</a:t>
            </a:r>
            <a:r>
              <a:rPr lang="nb-NO" sz="2800" dirty="0" smtClean="0"/>
              <a:t>:</a:t>
            </a:r>
          </a:p>
          <a:p>
            <a:pPr lvl="1"/>
            <a:r>
              <a:rPr lang="nb-NO" sz="2400" dirty="0" smtClean="0"/>
              <a:t>Plikt til å gjøre informasjon allment tilgjengelig i stedet for å gi innsynsrett for enhver (jf § 18 første ledd)</a:t>
            </a:r>
          </a:p>
          <a:p>
            <a:pPr lvl="1"/>
            <a:r>
              <a:rPr lang="nb-NO" sz="2400" dirty="0" smtClean="0"/>
              <a:t>Plikt for visse behandlinger til å inneholde ”</a:t>
            </a:r>
            <a:r>
              <a:rPr lang="nb-NO" sz="2400" dirty="0" err="1" smtClean="0"/>
              <a:t>MinSide</a:t>
            </a:r>
            <a:r>
              <a:rPr lang="nb-NO" sz="2400" dirty="0" smtClean="0"/>
              <a:t>-løsning” i stedet for (bare) gi rett til innsyn</a:t>
            </a:r>
          </a:p>
          <a:p>
            <a:r>
              <a:rPr lang="nb-NO" sz="2800" dirty="0" smtClean="0"/>
              <a:t>Gjøre andre </a:t>
            </a:r>
            <a:r>
              <a:rPr lang="nb-NO" sz="2800" i="1" dirty="0" smtClean="0">
                <a:solidFill>
                  <a:srgbClr val="C00000"/>
                </a:solidFill>
              </a:rPr>
              <a:t>lovtekniske valg</a:t>
            </a:r>
          </a:p>
          <a:p>
            <a:pPr lvl="1"/>
            <a:r>
              <a:rPr lang="nb-NO" sz="2400" dirty="0" smtClean="0"/>
              <a:t>Skrive lovtekst med klar vilkårsstruktur, dvs. som klargjør hva en må ta stilling til og i hvilken rekkefølge det må skje</a:t>
            </a:r>
          </a:p>
          <a:p>
            <a:pPr lvl="1"/>
            <a:r>
              <a:rPr lang="nb-NO" sz="2400" dirty="0" smtClean="0"/>
              <a:t>Generelt redusere bruk av skjønn og formulere regler på så klar og konkret måte som mulig (f.eks. sletting 1 år etter publisering av personnavn, </a:t>
            </a:r>
            <a:r>
              <a:rPr lang="nb-NO" sz="2400" dirty="0" err="1" smtClean="0"/>
              <a:t>jf</a:t>
            </a:r>
            <a:r>
              <a:rPr lang="nb-NO" sz="2400" dirty="0" smtClean="0"/>
              <a:t> </a:t>
            </a:r>
            <a:r>
              <a:rPr lang="nb-NO" sz="2400" dirty="0" err="1" smtClean="0"/>
              <a:t>offentlegforskrifta</a:t>
            </a:r>
            <a:r>
              <a:rPr lang="nb-NO" sz="2400" dirty="0" smtClean="0"/>
              <a:t> § 6 </a:t>
            </a:r>
            <a:r>
              <a:rPr lang="nb-NO" sz="2400" dirty="0" err="1" smtClean="0"/>
              <a:t>i.f</a:t>
            </a:r>
            <a:r>
              <a:rPr lang="nb-NO" sz="2400" dirty="0" smtClean="0"/>
              <a:t>.)</a:t>
            </a:r>
          </a:p>
          <a:p>
            <a:pPr lvl="2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Hva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kan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behandlingsansvarlig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gjøre</a:t>
            </a:r>
            <a:r>
              <a:rPr lang="en-GB" sz="3200" b="1" dirty="0" smtClean="0">
                <a:solidFill>
                  <a:srgbClr val="0070C0"/>
                </a:solidFill>
              </a:rPr>
              <a:t>?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nb-NO" sz="2600" dirty="0" smtClean="0"/>
              <a:t>Velge «personvernvennlige» </a:t>
            </a:r>
            <a:r>
              <a:rPr lang="nb-NO" sz="2600" i="1" dirty="0" smtClean="0">
                <a:solidFill>
                  <a:srgbClr val="C00000"/>
                </a:solidFill>
              </a:rPr>
              <a:t>standardverdier</a:t>
            </a:r>
            <a:r>
              <a:rPr lang="nb-NO" sz="2600" dirty="0" smtClean="0"/>
              <a:t> («</a:t>
            </a:r>
            <a:r>
              <a:rPr lang="nb-NO" sz="2600" dirty="0" err="1" smtClean="0"/>
              <a:t>default</a:t>
            </a:r>
            <a:r>
              <a:rPr lang="nb-NO" sz="2600" dirty="0" smtClean="0"/>
              <a:t>»), </a:t>
            </a:r>
            <a:r>
              <a:rPr lang="nb-NO" sz="2600" dirty="0" err="1" smtClean="0"/>
              <a:t>dvs</a:t>
            </a:r>
            <a:r>
              <a:rPr lang="nb-NO" sz="2600" dirty="0" smtClean="0"/>
              <a:t> kreve aktiv handling for å gjøre valg som ikke fremmer personvern</a:t>
            </a:r>
          </a:p>
          <a:p>
            <a:pPr lvl="1"/>
            <a:r>
              <a:rPr lang="nb-NO" sz="2600" dirty="0" smtClean="0"/>
              <a:t>Utforme </a:t>
            </a:r>
            <a:r>
              <a:rPr lang="nb-NO" sz="2600" i="1" dirty="0" smtClean="0">
                <a:solidFill>
                  <a:srgbClr val="C00000"/>
                </a:solidFill>
              </a:rPr>
              <a:t>automatiske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i="1" dirty="0" smtClean="0">
                <a:solidFill>
                  <a:srgbClr val="C00000"/>
                </a:solidFill>
              </a:rPr>
              <a:t>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 smtClean="0"/>
              <a:t>(hvis loven legger til rette for det; f.eks. sletting etter en viss tid, </a:t>
            </a:r>
            <a:r>
              <a:rPr lang="nb-NO" sz="2600" dirty="0" err="1" smtClean="0"/>
              <a:t>jf</a:t>
            </a:r>
            <a:r>
              <a:rPr lang="nb-NO" sz="2600" dirty="0" smtClean="0"/>
              <a:t> </a:t>
            </a:r>
            <a:r>
              <a:rPr lang="nb-NO" sz="2600" dirty="0" err="1" smtClean="0"/>
              <a:t>offentlegforskrifta</a:t>
            </a:r>
            <a:r>
              <a:rPr lang="nb-NO" sz="2600" dirty="0" smtClean="0"/>
              <a:t> § 6 siste ledd)</a:t>
            </a:r>
          </a:p>
          <a:p>
            <a:pPr lvl="1"/>
            <a:r>
              <a:rPr lang="nb-NO" sz="2600" dirty="0" smtClean="0"/>
              <a:t>Utforme </a:t>
            </a:r>
            <a:r>
              <a:rPr lang="nb-NO" sz="2600" i="1" dirty="0" smtClean="0">
                <a:solidFill>
                  <a:srgbClr val="C00000"/>
                </a:solidFill>
              </a:rPr>
              <a:t>utførende 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/>
              <a:t>for</a:t>
            </a:r>
          </a:p>
          <a:p>
            <a:pPr lvl="2"/>
            <a:r>
              <a:rPr lang="nb-NO" dirty="0"/>
              <a:t>gi og trekke tilbake samtykke</a:t>
            </a:r>
          </a:p>
          <a:p>
            <a:pPr lvl="2"/>
            <a:r>
              <a:rPr lang="nb-NO" dirty="0" smtClean="0"/>
              <a:t>sletting</a:t>
            </a:r>
            <a:r>
              <a:rPr lang="nb-NO" dirty="0"/>
              <a:t>, retting mv.</a:t>
            </a:r>
          </a:p>
          <a:p>
            <a:pPr lvl="2"/>
            <a:r>
              <a:rPr lang="nb-NO" dirty="0" smtClean="0"/>
              <a:t>plikt </a:t>
            </a:r>
            <a:r>
              <a:rPr lang="nb-NO" dirty="0"/>
              <a:t>for tilrettelegging for automatisert </a:t>
            </a:r>
            <a:r>
              <a:rPr lang="nb-NO" dirty="0" smtClean="0"/>
              <a:t>dokumentkontroll</a:t>
            </a:r>
          </a:p>
          <a:p>
            <a:pPr lvl="1"/>
            <a:r>
              <a:rPr lang="nb-NO" sz="2600" dirty="0" smtClean="0"/>
              <a:t>Utarbeide systemer med </a:t>
            </a:r>
            <a:r>
              <a:rPr lang="nb-NO" sz="2600" i="1" dirty="0" smtClean="0">
                <a:solidFill>
                  <a:srgbClr val="C00000"/>
                </a:solidFill>
              </a:rPr>
              <a:t>forklaringsfunksjoner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 smtClean="0"/>
              <a:t>som understøtter etterlevelse av rettslige krav; særlig som del av</a:t>
            </a:r>
          </a:p>
          <a:p>
            <a:pPr lvl="2"/>
            <a:r>
              <a:rPr lang="nb-NO" smtClean="0"/>
              <a:t>Kan </a:t>
            </a:r>
            <a:r>
              <a:rPr lang="nb-NO" dirty="0" smtClean="0"/>
              <a:t>være i form av</a:t>
            </a:r>
          </a:p>
          <a:p>
            <a:pPr lvl="3"/>
            <a:r>
              <a:rPr lang="nb-NO" sz="2300" dirty="0" smtClean="0"/>
              <a:t>«passive» funksjoner (informasjon), eller</a:t>
            </a:r>
          </a:p>
          <a:p>
            <a:pPr lvl="3"/>
            <a:r>
              <a:rPr lang="nb-NO" sz="2300" dirty="0" smtClean="0"/>
              <a:t>«aktive» funksjoner som griper inn og varsler bruker mv</a:t>
            </a:r>
            <a:endParaRPr lang="nb-NO" sz="2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1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Mulige designelementer (1)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1950">
              <a:buFont typeface="+mj-lt"/>
              <a:buAutoNum type="arabicPeriod"/>
            </a:pPr>
            <a:r>
              <a:rPr lang="en-US" smtClean="0"/>
              <a:t>Architecture </a:t>
            </a:r>
            <a:r>
              <a:rPr lang="en-US"/>
              <a:t>design (system components, their properties and </a:t>
            </a:r>
            <a:r>
              <a:rPr lang="en-US"/>
              <a:t>relationships</a:t>
            </a:r>
            <a:r>
              <a:rPr lang="en-US" smtClean="0"/>
              <a:t>)</a:t>
            </a:r>
          </a:p>
          <a:p>
            <a:pPr marL="876300" lvl="1" indent="-457200"/>
            <a:r>
              <a:rPr lang="en-US" smtClean="0"/>
              <a:t>Ha egen modul for forklaring-/brukerstøtte</a:t>
            </a:r>
          </a:p>
          <a:p>
            <a:pPr marL="876300" lvl="1" indent="-457200"/>
            <a:r>
              <a:rPr lang="en-US" smtClean="0"/>
              <a:t>Trygg integrasjon med andre systemer, særlig eksterne systemer</a:t>
            </a:r>
          </a:p>
          <a:p>
            <a:pPr marL="876300" lvl="1" indent="-457200"/>
            <a:r>
              <a:rPr lang="en-US" smtClean="0"/>
              <a:t>Samkjøring av opplysninger for å sikre opplysningskvalitet</a:t>
            </a:r>
          </a:p>
          <a:p>
            <a:pPr marL="361950">
              <a:buFont typeface="+mj-lt"/>
              <a:buAutoNum type="arabicPeriod"/>
            </a:pPr>
            <a:r>
              <a:rPr lang="en-US" smtClean="0"/>
              <a:t>Data </a:t>
            </a:r>
            <a:r>
              <a:rPr lang="en-US"/>
              <a:t>design (data elements of the system and their interrelations, cf. data </a:t>
            </a:r>
            <a:r>
              <a:rPr lang="en-US"/>
              <a:t>models</a:t>
            </a:r>
            <a:r>
              <a:rPr lang="en-US" smtClean="0"/>
              <a:t>)</a:t>
            </a:r>
          </a:p>
          <a:p>
            <a:pPr marL="876300" lvl="1" indent="-457200"/>
            <a:r>
              <a:rPr lang="en-US" smtClean="0"/>
              <a:t>Velge minst mulig sensitive opplysninger</a:t>
            </a:r>
          </a:p>
          <a:p>
            <a:pPr marL="876300" lvl="1" indent="-457200"/>
            <a:r>
              <a:rPr lang="en-US" smtClean="0"/>
              <a:t>Bruke færrest mulige opplysninger </a:t>
            </a:r>
          </a:p>
          <a:p>
            <a:pPr marL="876300" lvl="1" indent="-457200"/>
            <a:r>
              <a:rPr lang="en-US" smtClean="0"/>
              <a:t>Velge opplysninger med høyest mulig kvalitet og oppdatering</a:t>
            </a:r>
            <a:endParaRPr lang="en-US"/>
          </a:p>
          <a:p>
            <a:pPr marL="0" indent="0">
              <a:buNone/>
            </a:pPr>
            <a:endParaRPr lang="en-US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5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Mulige designelementer (2)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33400" indent="-514350">
              <a:buFont typeface="+mj-lt"/>
              <a:buAutoNum type="arabicPeriod" startAt="3"/>
            </a:pPr>
            <a:r>
              <a:rPr lang="en-US"/>
              <a:t>Process design (system code controlling processing of data in the system, cf. process models)</a:t>
            </a:r>
          </a:p>
          <a:p>
            <a:pPr lvl="1"/>
            <a:r>
              <a:rPr lang="nb-NO" sz="2600"/>
              <a:t>Utforme </a:t>
            </a:r>
            <a:r>
              <a:rPr lang="nb-NO" sz="2600" i="1">
                <a:solidFill>
                  <a:srgbClr val="C00000"/>
                </a:solidFill>
              </a:rPr>
              <a:t>automatiske</a:t>
            </a:r>
            <a:r>
              <a:rPr lang="nb-NO" sz="2600">
                <a:solidFill>
                  <a:srgbClr val="C00000"/>
                </a:solidFill>
              </a:rPr>
              <a:t> </a:t>
            </a:r>
            <a:r>
              <a:rPr lang="nb-NO" sz="2600" i="1">
                <a:solidFill>
                  <a:srgbClr val="C00000"/>
                </a:solidFill>
              </a:rPr>
              <a:t>funksjoner</a:t>
            </a:r>
            <a:r>
              <a:rPr lang="nb-NO" sz="2600">
                <a:solidFill>
                  <a:srgbClr val="C00000"/>
                </a:solidFill>
              </a:rPr>
              <a:t> </a:t>
            </a:r>
            <a:r>
              <a:rPr lang="nb-NO" sz="2600"/>
              <a:t>(hvis loven legger til rette for det; f.eks. sletting etter en viss tid, jf offentlegforskrifta § 6 siste ledd)</a:t>
            </a:r>
          </a:p>
          <a:p>
            <a:pPr lvl="1"/>
            <a:r>
              <a:rPr lang="nb-NO" sz="2600"/>
              <a:t>Utforme </a:t>
            </a:r>
            <a:r>
              <a:rPr lang="nb-NO" sz="2600" i="1">
                <a:solidFill>
                  <a:srgbClr val="C00000"/>
                </a:solidFill>
              </a:rPr>
              <a:t>utførende funksjoner</a:t>
            </a:r>
            <a:r>
              <a:rPr lang="nb-NO" sz="2600">
                <a:solidFill>
                  <a:srgbClr val="C00000"/>
                </a:solidFill>
              </a:rPr>
              <a:t> </a:t>
            </a:r>
            <a:r>
              <a:rPr lang="nb-NO" sz="2600"/>
              <a:t>for</a:t>
            </a:r>
          </a:p>
          <a:p>
            <a:pPr lvl="2"/>
            <a:r>
              <a:rPr lang="nb-NO"/>
              <a:t>gi og trekke tilbake samtykke</a:t>
            </a:r>
          </a:p>
          <a:p>
            <a:pPr lvl="2"/>
            <a:r>
              <a:rPr lang="nb-NO"/>
              <a:t>sletting, retting mv.</a:t>
            </a:r>
          </a:p>
          <a:p>
            <a:pPr lvl="2"/>
            <a:r>
              <a:rPr lang="nb-NO"/>
              <a:t>plikt for tilrettelegging for automatisert dokumentkontroll</a:t>
            </a:r>
          </a:p>
          <a:p>
            <a:pPr marL="361950">
              <a:buFont typeface="+mj-lt"/>
              <a:buAutoNum type="arabicPeriod" startAt="3"/>
            </a:pPr>
            <a:r>
              <a:rPr lang="en-US"/>
              <a:t>Interface design (design of interactions with other systems and with users of the system)</a:t>
            </a:r>
          </a:p>
          <a:p>
            <a:pPr lvl="1"/>
            <a:r>
              <a:rPr lang="nb-NO" sz="2600"/>
              <a:t>Utarbeide systemer med </a:t>
            </a:r>
            <a:r>
              <a:rPr lang="nb-NO" sz="2600" i="1">
                <a:solidFill>
                  <a:srgbClr val="C00000"/>
                </a:solidFill>
              </a:rPr>
              <a:t>forklaringsfunksjoner</a:t>
            </a:r>
            <a:r>
              <a:rPr lang="nb-NO" sz="2600">
                <a:solidFill>
                  <a:srgbClr val="C00000"/>
                </a:solidFill>
              </a:rPr>
              <a:t> </a:t>
            </a:r>
            <a:r>
              <a:rPr lang="nb-NO" sz="2600"/>
              <a:t>som understøtter etterlevelse av rettslige krav; særlig som del av</a:t>
            </a:r>
          </a:p>
          <a:p>
            <a:pPr lvl="2"/>
            <a:r>
              <a:rPr lang="nb-NO"/>
              <a:t>Kan være i form av</a:t>
            </a:r>
          </a:p>
          <a:p>
            <a:pPr lvl="3"/>
            <a:r>
              <a:rPr lang="nb-NO" sz="2300"/>
              <a:t>«passive» funksjoner (informasjon), eller</a:t>
            </a:r>
          </a:p>
          <a:p>
            <a:pPr lvl="3"/>
            <a:r>
              <a:rPr lang="nb-NO" sz="2300"/>
              <a:t>«aktive» funksjoner som griper inn og varsler bruker mv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75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smtClean="0">
                <a:solidFill>
                  <a:srgbClr val="0070C0"/>
                </a:solidFill>
              </a:rPr>
              <a:t>Innebyggingsteknikker</a:t>
            </a:r>
            <a:endParaRPr lang="nb-NO" sz="3200">
              <a:solidFill>
                <a:srgbClr val="0070C0"/>
              </a:solidFill>
            </a:endParaRPr>
          </a:p>
        </p:txBody>
      </p:sp>
      <p:grpSp>
        <p:nvGrpSpPr>
          <p:cNvPr id="5" name="Gruppe 4"/>
          <p:cNvGrpSpPr/>
          <p:nvPr/>
        </p:nvGrpSpPr>
        <p:grpSpPr>
          <a:xfrm>
            <a:off x="1115616" y="2420888"/>
            <a:ext cx="6635080" cy="2743316"/>
            <a:chOff x="0" y="0"/>
            <a:chExt cx="4229735" cy="1669754"/>
          </a:xfrm>
        </p:grpSpPr>
        <p:sp>
          <p:nvSpPr>
            <p:cNvPr id="7" name="Tekstboks 2"/>
            <p:cNvSpPr txBox="1">
              <a:spLocks noChangeArrowheads="1"/>
            </p:cNvSpPr>
            <p:nvPr/>
          </p:nvSpPr>
          <p:spPr bwMode="auto">
            <a:xfrm>
              <a:off x="0" y="0"/>
              <a:ext cx="4229735" cy="16697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•	General information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•	Notices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•	Defined routines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•	Automation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180340" algn="just">
                <a:spcAft>
                  <a:spcPts val="0"/>
                </a:spcAft>
              </a:pPr>
              <a:r>
                <a:rPr lang="en-GB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	Legal automation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180340" algn="just">
                <a:spcAft>
                  <a:spcPts val="0"/>
                </a:spcAft>
              </a:pPr>
              <a:r>
                <a:rPr lang="en-GB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	Supportive automation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180340" algn="just">
                <a:spcAft>
                  <a:spcPts val="0"/>
                </a:spcAft>
              </a:pPr>
              <a:r>
                <a:rPr lang="en-GB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Høyre klammeparentes 7"/>
            <p:cNvSpPr/>
            <p:nvPr/>
          </p:nvSpPr>
          <p:spPr>
            <a:xfrm>
              <a:off x="2760816" y="621101"/>
              <a:ext cx="113665" cy="948690"/>
            </a:xfrm>
            <a:prstGeom prst="rightBrac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9" name="Høyre klammeparentes 8"/>
            <p:cNvSpPr/>
            <p:nvPr/>
          </p:nvSpPr>
          <p:spPr>
            <a:xfrm>
              <a:off x="2449902" y="77638"/>
              <a:ext cx="113665" cy="471170"/>
            </a:xfrm>
            <a:prstGeom prst="rightBrac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0" name="Tekstboks 17"/>
            <p:cNvSpPr txBox="1"/>
            <p:nvPr/>
          </p:nvSpPr>
          <p:spPr>
            <a:xfrm>
              <a:off x="2990335" y="127452"/>
              <a:ext cx="1104834" cy="342758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20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Information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kstboks 19"/>
            <p:cNvSpPr txBox="1"/>
            <p:nvPr/>
          </p:nvSpPr>
          <p:spPr>
            <a:xfrm>
              <a:off x="2990335" y="924314"/>
              <a:ext cx="1193861" cy="34226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Representation</a:t>
              </a:r>
              <a:endParaRPr lang="nb-NO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6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20176"/>
              </p:ext>
            </p:extLst>
          </p:nvPr>
        </p:nvGraphicFramePr>
        <p:xfrm>
          <a:off x="395536" y="404664"/>
          <a:ext cx="8352928" cy="6058403"/>
        </p:xfrm>
        <a:graphic>
          <a:graphicData uri="http://schemas.openxmlformats.org/drawingml/2006/table">
            <a:tbl>
              <a:tblPr firstRow="1" firstCol="1" bandRow="1"/>
              <a:tblGrid>
                <a:gridCol w="1415751"/>
                <a:gridCol w="1769688"/>
                <a:gridCol w="1825213"/>
                <a:gridCol w="1671138"/>
                <a:gridCol w="1671138"/>
              </a:tblGrid>
              <a:tr h="335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Defined routines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Automation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information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5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Architecture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of consent module and connected data bases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Automatic check of interoperability and consistency between consent module and connected data </a:t>
                      </a:r>
                      <a:r>
                        <a:rPr lang="en-GB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 to system administrator is given in case of mal function in main system elements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on systems architecture of consent module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of valid data input in consent procedure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Automated consistency checks connected to authentication of data subjects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 to system administrator is given if consent statement is older than five years,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given regarding data definitions and of relevant legal effects of data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Processes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of valid processing of data in consent procedure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Automatic blocking and deletion of appurtenant data triggered by withdrawals of consent 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 to system administrator is given when legal bases change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given regarding processes and connected relevant legal requirements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Interface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of user-driven procedure in consent module 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of processes are automatically visible to users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Notices given to users in case of faulty use of consent process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information of consent is available with links to legislation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866</Words>
  <Application>Microsoft Office PowerPoint</Application>
  <PresentationFormat>Skjermfremvisning 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Office-tema</vt:lpstr>
      <vt:lpstr>Innebygget personvern</vt:lpstr>
      <vt:lpstr>Innebygget personvern (IbP) (Privacy by Design)</vt:lpstr>
      <vt:lpstr>De syv prinsippene for innebygget personvern</vt:lpstr>
      <vt:lpstr>Hva kan lovgiver gjøre? </vt:lpstr>
      <vt:lpstr>Hva kan behandlingsansvarlig gjøre?</vt:lpstr>
      <vt:lpstr>Mulige designelementer (1)</vt:lpstr>
      <vt:lpstr>Mulige designelementer (2)</vt:lpstr>
      <vt:lpstr>Innebyggingsteknikker</vt:lpstr>
      <vt:lpstr>PowerPoint-presentasjon</vt:lpstr>
      <vt:lpstr>Hvorfor kan det være vanskelig å bygge personvern inn i systemene?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Personvernkonsekvenser av lover og innebygget personvern</dc:title>
  <dc:creator>eier</dc:creator>
  <cp:lastModifiedBy>dags</cp:lastModifiedBy>
  <cp:revision>20</cp:revision>
  <dcterms:created xsi:type="dcterms:W3CDTF">2013-09-17T14:31:25Z</dcterms:created>
  <dcterms:modified xsi:type="dcterms:W3CDTF">2016-09-13T23:02:40Z</dcterms:modified>
</cp:coreProperties>
</file>