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0" r:id="rId3"/>
    <p:sldId id="261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2A83F-4069-4FF3-8A26-F335CA99F37A}" type="datetimeFigureOut">
              <a:rPr lang="nb-NO" smtClean="0"/>
              <a:t>21.08.2012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98407-8DFF-452D-891C-A04D16D967E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05247-07C7-4AB6-A98A-1F587DC16CD2}" type="datetimeFigureOut">
              <a:rPr lang="nb-NO" smtClean="0"/>
              <a:pPr/>
              <a:t>21.08.2012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EA30-3FA8-4FFE-AA6C-9D7D80536AA0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b-NO" sz="3200"/>
              <a:t/>
            </a:r>
            <a:br>
              <a:rPr lang="nb-NO" sz="3200"/>
            </a:br>
            <a:r>
              <a:rPr lang="nb-NO" sz="3200" smtClean="0"/>
              <a:t>Introduksjon til DRI3010  </a:t>
            </a:r>
            <a:r>
              <a:rPr lang="nb-NO" sz="3200" dirty="0"/>
              <a:t/>
            </a:r>
            <a:br>
              <a:rPr lang="nb-NO" sz="3200" dirty="0"/>
            </a:br>
            <a:r>
              <a:rPr lang="nb-NO" sz="3200" dirty="0"/>
              <a:t>Rettslig styring av IKT i offentlig forvaltning </a:t>
            </a:r>
            <a:br>
              <a:rPr lang="nb-NO" sz="3200" dirty="0"/>
            </a:br>
            <a:endParaRPr lang="nb-NO" sz="320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1800" dirty="0" smtClean="0"/>
              <a:t>Dag Wiese Schartum</a:t>
            </a:r>
            <a:endParaRPr lang="nb-N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0" y="762000"/>
            <a:ext cx="5880100" cy="3856038"/>
            <a:chOff x="1248" y="480"/>
            <a:chExt cx="3704" cy="24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72" y="1200"/>
              <a:ext cx="1824" cy="1392"/>
              <a:chOff x="1872" y="1200"/>
              <a:chExt cx="1824" cy="1392"/>
            </a:xfrm>
          </p:grpSpPr>
          <p:sp>
            <p:nvSpPr>
              <p:cNvPr id="4140" name="Line 4"/>
              <p:cNvSpPr>
                <a:spLocks noChangeShapeType="1"/>
              </p:cNvSpPr>
              <p:nvPr/>
            </p:nvSpPr>
            <p:spPr bwMode="auto">
              <a:xfrm flipV="1">
                <a:off x="1872" y="1200"/>
                <a:ext cx="960" cy="13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41" name="Line 5"/>
              <p:cNvSpPr>
                <a:spLocks noChangeShapeType="1"/>
              </p:cNvSpPr>
              <p:nvPr/>
            </p:nvSpPr>
            <p:spPr bwMode="auto">
              <a:xfrm>
                <a:off x="2832" y="1200"/>
                <a:ext cx="864" cy="13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  <p:sp>
            <p:nvSpPr>
              <p:cNvPr id="4142" name="Line 6"/>
              <p:cNvSpPr>
                <a:spLocks noChangeShapeType="1"/>
              </p:cNvSpPr>
              <p:nvPr/>
            </p:nvSpPr>
            <p:spPr bwMode="auto">
              <a:xfrm>
                <a:off x="1872" y="2592"/>
                <a:ext cx="182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4137" name="Text Box 7"/>
            <p:cNvSpPr txBox="1">
              <a:spLocks noChangeArrowheads="1"/>
            </p:cNvSpPr>
            <p:nvPr/>
          </p:nvSpPr>
          <p:spPr bwMode="auto">
            <a:xfrm>
              <a:off x="2352" y="480"/>
              <a:ext cx="1024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000" dirty="0">
                  <a:solidFill>
                    <a:srgbClr val="CC3300"/>
                  </a:solidFill>
                </a:rPr>
                <a:t>Innbyggere,</a:t>
              </a:r>
            </a:p>
            <a:p>
              <a:r>
                <a:rPr lang="nb-NO" sz="2000" dirty="0">
                  <a:solidFill>
                    <a:srgbClr val="CC3300"/>
                  </a:solidFill>
                </a:rPr>
                <a:t>næringsliv,</a:t>
              </a:r>
            </a:p>
            <a:p>
              <a:r>
                <a:rPr lang="nb-NO" sz="2000" dirty="0">
                  <a:solidFill>
                    <a:srgbClr val="CC3300"/>
                  </a:solidFill>
                </a:rPr>
                <a:t>sivilt samfunn</a:t>
              </a:r>
            </a:p>
          </p:txBody>
        </p:sp>
        <p:sp>
          <p:nvSpPr>
            <p:cNvPr id="4138" name="Text Box 8"/>
            <p:cNvSpPr txBox="1">
              <a:spLocks noChangeArrowheads="1"/>
            </p:cNvSpPr>
            <p:nvPr/>
          </p:nvSpPr>
          <p:spPr bwMode="auto">
            <a:xfrm>
              <a:off x="1248" y="2640"/>
              <a:ext cx="801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200">
                  <a:solidFill>
                    <a:srgbClr val="CC3300"/>
                  </a:solidFill>
                </a:rPr>
                <a:t>Politikere</a:t>
              </a:r>
            </a:p>
          </p:txBody>
        </p:sp>
        <p:sp>
          <p:nvSpPr>
            <p:cNvPr id="4139" name="Text Box 9"/>
            <p:cNvSpPr txBox="1">
              <a:spLocks noChangeArrowheads="1"/>
            </p:cNvSpPr>
            <p:nvPr/>
          </p:nvSpPr>
          <p:spPr bwMode="auto">
            <a:xfrm>
              <a:off x="3408" y="2640"/>
              <a:ext cx="15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2200">
                  <a:solidFill>
                    <a:srgbClr val="CC3300"/>
                  </a:solidFill>
                </a:rPr>
                <a:t>Forvaltningsorganer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52400" y="1489075"/>
            <a:ext cx="4038600" cy="2549525"/>
            <a:chOff x="96" y="938"/>
            <a:chExt cx="2544" cy="1606"/>
          </a:xfrm>
        </p:grpSpPr>
        <p:sp>
          <p:nvSpPr>
            <p:cNvPr id="4132" name="Line 11"/>
            <p:cNvSpPr>
              <a:spLocks noChangeShapeType="1"/>
            </p:cNvSpPr>
            <p:nvPr/>
          </p:nvSpPr>
          <p:spPr bwMode="auto">
            <a:xfrm flipH="1">
              <a:off x="1776" y="1248"/>
              <a:ext cx="864" cy="129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3" name="Text Box 12"/>
            <p:cNvSpPr txBox="1">
              <a:spLocks noChangeArrowheads="1"/>
            </p:cNvSpPr>
            <p:nvPr/>
          </p:nvSpPr>
          <p:spPr bwMode="auto">
            <a:xfrm>
              <a:off x="422" y="938"/>
              <a:ext cx="1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nb-NO"/>
            </a:p>
          </p:txBody>
        </p:sp>
        <p:sp>
          <p:nvSpPr>
            <p:cNvPr id="4134" name="AutoShape 13"/>
            <p:cNvSpPr>
              <a:spLocks noChangeArrowheads="1"/>
            </p:cNvSpPr>
            <p:nvPr/>
          </p:nvSpPr>
          <p:spPr bwMode="auto">
            <a:xfrm>
              <a:off x="96" y="960"/>
              <a:ext cx="1248" cy="615"/>
            </a:xfrm>
            <a:prstGeom prst="wedgeRoundRectCallout">
              <a:avLst>
                <a:gd name="adj1" fmla="val 120833"/>
                <a:gd name="adj2" fmla="val 63824"/>
                <a:gd name="adj3" fmla="val 16667"/>
              </a:avLst>
            </a:prstGeom>
            <a:solidFill>
              <a:srgbClr val="EAEAEA"/>
            </a:solidFill>
            <a:ln w="19050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35" name="Text Box 14"/>
            <p:cNvSpPr txBox="1">
              <a:spLocks noChangeArrowheads="1"/>
            </p:cNvSpPr>
            <p:nvPr/>
          </p:nvSpPr>
          <p:spPr bwMode="auto">
            <a:xfrm>
              <a:off x="144" y="951"/>
              <a:ext cx="1311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1600" dirty="0"/>
                <a:t>Gir mandat ved valg</a:t>
              </a:r>
            </a:p>
            <a:p>
              <a:r>
                <a:rPr lang="nb-NO" sz="1600" dirty="0"/>
                <a:t>o</a:t>
              </a:r>
              <a:r>
                <a:rPr lang="nb-NO" sz="1600" dirty="0" smtClean="0"/>
                <a:t>g påvirker </a:t>
              </a:r>
              <a:r>
                <a:rPr lang="nb-NO" sz="1600" dirty="0"/>
                <a:t>gjennom </a:t>
              </a:r>
              <a:r>
                <a:rPr lang="nb-NO" sz="1600" dirty="0" smtClean="0"/>
                <a:t>andre demokratiske </a:t>
              </a:r>
              <a:r>
                <a:rPr lang="nb-NO" sz="1600" dirty="0"/>
                <a:t>kanaler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8600" y="1905000"/>
            <a:ext cx="3810000" cy="2381250"/>
            <a:chOff x="144" y="1200"/>
            <a:chExt cx="2400" cy="1500"/>
          </a:xfrm>
        </p:grpSpPr>
        <p:sp>
          <p:nvSpPr>
            <p:cNvPr id="4129" name="Line 16"/>
            <p:cNvSpPr>
              <a:spLocks noChangeShapeType="1"/>
            </p:cNvSpPr>
            <p:nvPr/>
          </p:nvSpPr>
          <p:spPr bwMode="auto">
            <a:xfrm flipV="1">
              <a:off x="1680" y="1200"/>
              <a:ext cx="864" cy="124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30" name="AutoShape 17"/>
            <p:cNvSpPr>
              <a:spLocks noChangeArrowheads="1"/>
            </p:cNvSpPr>
            <p:nvPr/>
          </p:nvSpPr>
          <p:spPr bwMode="auto">
            <a:xfrm>
              <a:off x="144" y="1968"/>
              <a:ext cx="1152" cy="732"/>
            </a:xfrm>
            <a:prstGeom prst="wedgeRoundRectCallout">
              <a:avLst>
                <a:gd name="adj1" fmla="val 87329"/>
                <a:gd name="adj2" fmla="val -4745"/>
                <a:gd name="adj3" fmla="val 16667"/>
              </a:avLst>
            </a:prstGeom>
            <a:solidFill>
              <a:srgbClr val="EAEAEA"/>
            </a:solidFill>
            <a:ln w="1905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31" name="Text Box 18"/>
            <p:cNvSpPr txBox="1">
              <a:spLocks noChangeArrowheads="1"/>
            </p:cNvSpPr>
            <p:nvPr/>
          </p:nvSpPr>
          <p:spPr bwMode="auto">
            <a:xfrm>
              <a:off x="144" y="2016"/>
              <a:ext cx="111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1600" dirty="0" smtClean="0"/>
                <a:t>Lovvedtak mv. </a:t>
              </a:r>
              <a:r>
                <a:rPr lang="nb-NO" sz="1600" dirty="0"/>
                <a:t>som etablerer plikter og</a:t>
              </a:r>
            </a:p>
            <a:p>
              <a:r>
                <a:rPr lang="nb-NO" sz="1600" dirty="0"/>
                <a:t>gir rettigheter  </a:t>
              </a:r>
              <a:r>
                <a:rPr lang="nb-NO" sz="1600" dirty="0" smtClean="0"/>
                <a:t>for </a:t>
              </a:r>
              <a:r>
                <a:rPr lang="nb-NO" sz="1600" dirty="0"/>
                <a:t>det sivile samfunn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2285984" y="4572008"/>
            <a:ext cx="6705600" cy="1724025"/>
            <a:chOff x="1248" y="2784"/>
            <a:chExt cx="4224" cy="1086"/>
          </a:xfrm>
        </p:grpSpPr>
        <p:sp>
          <p:nvSpPr>
            <p:cNvPr id="4124" name="Line 20"/>
            <p:cNvSpPr>
              <a:spLocks noChangeShapeType="1"/>
            </p:cNvSpPr>
            <p:nvPr/>
          </p:nvSpPr>
          <p:spPr bwMode="auto">
            <a:xfrm>
              <a:off x="2064" y="2784"/>
              <a:ext cx="1296" cy="0"/>
            </a:xfrm>
            <a:prstGeom prst="line">
              <a:avLst/>
            </a:prstGeom>
            <a:noFill/>
            <a:ln w="1905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 dirty="0"/>
            </a:p>
          </p:txBody>
        </p:sp>
        <p:sp>
          <p:nvSpPr>
            <p:cNvPr id="4125" name="AutoShape 21"/>
            <p:cNvSpPr>
              <a:spLocks noChangeArrowheads="1"/>
            </p:cNvSpPr>
            <p:nvPr/>
          </p:nvSpPr>
          <p:spPr bwMode="auto">
            <a:xfrm>
              <a:off x="1248" y="3120"/>
              <a:ext cx="1392" cy="480"/>
            </a:xfrm>
            <a:prstGeom prst="wedgeRoundRectCallout">
              <a:avLst>
                <a:gd name="adj1" fmla="val -17502"/>
                <a:gd name="adj2" fmla="val -120685"/>
                <a:gd name="adj3" fmla="val 16667"/>
              </a:avLst>
            </a:prstGeom>
            <a:solidFill>
              <a:srgbClr val="EAEAEA"/>
            </a:solidFill>
            <a:ln w="19050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26" name="Text Box 22"/>
            <p:cNvSpPr txBox="1">
              <a:spLocks noChangeArrowheads="1"/>
            </p:cNvSpPr>
            <p:nvPr/>
          </p:nvSpPr>
          <p:spPr bwMode="auto">
            <a:xfrm>
              <a:off x="1248" y="3120"/>
              <a:ext cx="153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1600" dirty="0" smtClean="0"/>
                <a:t>Anmoder om iverksettelse </a:t>
              </a:r>
              <a:r>
                <a:rPr lang="nb-NO" sz="1600" dirty="0" smtClean="0"/>
                <a:t>av lover </a:t>
              </a:r>
              <a:r>
                <a:rPr lang="nb-NO" sz="1600" dirty="0" smtClean="0"/>
                <a:t>og annen </a:t>
              </a:r>
              <a:r>
                <a:rPr lang="nb-NO" sz="1600" dirty="0" smtClean="0"/>
                <a:t>politikk, f.eks</a:t>
              </a:r>
              <a:r>
                <a:rPr lang="nb-NO" sz="1600" dirty="0" smtClean="0"/>
                <a:t>. forvaltningspolitikk</a:t>
              </a:r>
              <a:endParaRPr lang="nb-NO" sz="1600" dirty="0"/>
            </a:p>
          </p:txBody>
        </p:sp>
        <p:sp>
          <p:nvSpPr>
            <p:cNvPr id="4127" name="AutoShape 23"/>
            <p:cNvSpPr>
              <a:spLocks noChangeArrowheads="1"/>
            </p:cNvSpPr>
            <p:nvPr/>
          </p:nvSpPr>
          <p:spPr bwMode="auto">
            <a:xfrm>
              <a:off x="3600" y="3168"/>
              <a:ext cx="1824" cy="702"/>
            </a:xfrm>
            <a:prstGeom prst="wedgeRoundRectCallout">
              <a:avLst>
                <a:gd name="adj1" fmla="val -52907"/>
                <a:gd name="adj2" fmla="val -108903"/>
                <a:gd name="adj3" fmla="val 16667"/>
              </a:avLst>
            </a:prstGeom>
            <a:solidFill>
              <a:srgbClr val="EAEAEA"/>
            </a:solidFill>
            <a:ln w="19050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28" name="Text Box 24"/>
            <p:cNvSpPr txBox="1">
              <a:spLocks noChangeArrowheads="1"/>
            </p:cNvSpPr>
            <p:nvPr/>
          </p:nvSpPr>
          <p:spPr bwMode="auto">
            <a:xfrm>
              <a:off x="3600" y="3168"/>
              <a:ext cx="187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1600" dirty="0"/>
                <a:t>Iverksetter ved å lage </a:t>
              </a:r>
              <a:r>
                <a:rPr lang="nb-NO" sz="1600" dirty="0" err="1"/>
                <a:t>infra-struktur</a:t>
              </a:r>
              <a:r>
                <a:rPr lang="nb-NO" sz="1600" dirty="0"/>
                <a:t>, systemer, </a:t>
              </a:r>
              <a:r>
                <a:rPr lang="nb-NO" sz="1600" dirty="0" smtClean="0"/>
                <a:t>gi </a:t>
              </a:r>
              <a:r>
                <a:rPr lang="nb-NO" sz="1600" dirty="0" err="1" smtClean="0"/>
                <a:t>retnings-linjer/prinsipper</a:t>
              </a:r>
              <a:r>
                <a:rPr lang="nb-NO" sz="1600" dirty="0" smtClean="0"/>
                <a:t>, </a:t>
              </a:r>
              <a:r>
                <a:rPr lang="nb-NO" sz="1600" dirty="0" err="1" smtClean="0"/>
                <a:t>saksbehandli-ngsrutiner</a:t>
              </a:r>
              <a:r>
                <a:rPr lang="nb-NO" sz="1600" dirty="0"/>
                <a:t>, ansette, </a:t>
              </a:r>
              <a:r>
                <a:rPr lang="nb-NO" sz="1600" dirty="0" smtClean="0"/>
                <a:t>opplære mv.  </a:t>
              </a:r>
              <a:endParaRPr lang="nb-NO" sz="1600" dirty="0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876800" y="1905000"/>
            <a:ext cx="3895725" cy="2133600"/>
            <a:chOff x="3072" y="1200"/>
            <a:chExt cx="2454" cy="1344"/>
          </a:xfrm>
        </p:grpSpPr>
        <p:sp>
          <p:nvSpPr>
            <p:cNvPr id="4121" name="AutoShape 26"/>
            <p:cNvSpPr>
              <a:spLocks noChangeArrowheads="1"/>
            </p:cNvSpPr>
            <p:nvPr/>
          </p:nvSpPr>
          <p:spPr bwMode="auto">
            <a:xfrm>
              <a:off x="4230" y="1395"/>
              <a:ext cx="1296" cy="675"/>
            </a:xfrm>
            <a:prstGeom prst="wedgeRoundRectCallout">
              <a:avLst>
                <a:gd name="adj1" fmla="val -96352"/>
                <a:gd name="adj2" fmla="val 33509"/>
                <a:gd name="adj3" fmla="val 16667"/>
              </a:avLst>
            </a:prstGeom>
            <a:solidFill>
              <a:srgbClr val="EAEAEA"/>
            </a:solidFill>
            <a:ln w="1905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22" name="Line 27"/>
            <p:cNvSpPr>
              <a:spLocks noChangeShapeType="1"/>
            </p:cNvSpPr>
            <p:nvPr/>
          </p:nvSpPr>
          <p:spPr bwMode="auto">
            <a:xfrm flipH="1" flipV="1">
              <a:off x="3072" y="1200"/>
              <a:ext cx="816" cy="1344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23" name="Text Box 28"/>
            <p:cNvSpPr txBox="1">
              <a:spLocks noChangeArrowheads="1"/>
            </p:cNvSpPr>
            <p:nvPr/>
          </p:nvSpPr>
          <p:spPr bwMode="auto">
            <a:xfrm>
              <a:off x="4214" y="1383"/>
              <a:ext cx="1276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nb-NO" sz="1600" dirty="0"/>
                <a:t>Gjennomfører </a:t>
              </a:r>
              <a:r>
                <a:rPr lang="nb-NO" sz="1600" dirty="0" smtClean="0"/>
                <a:t>lover og andre vedtak ved </a:t>
              </a:r>
              <a:r>
                <a:rPr lang="nb-NO" sz="1600" dirty="0"/>
                <a:t>hjelp </a:t>
              </a:r>
              <a:r>
                <a:rPr lang="nb-NO" sz="1600" dirty="0" smtClean="0"/>
                <a:t>av </a:t>
              </a:r>
              <a:r>
                <a:rPr lang="nb-NO" sz="1600" dirty="0" err="1" smtClean="0"/>
                <a:t>forvaltnings-apparatet</a:t>
              </a:r>
              <a:endParaRPr lang="nb-NO" sz="1600" dirty="0"/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6477000" y="1219200"/>
            <a:ext cx="1225550" cy="685800"/>
            <a:chOff x="4080" y="768"/>
            <a:chExt cx="772" cy="432"/>
          </a:xfrm>
        </p:grpSpPr>
        <p:sp>
          <p:nvSpPr>
            <p:cNvPr id="4119" name="AutoShape 30"/>
            <p:cNvSpPr>
              <a:spLocks noChangeArrowheads="1"/>
            </p:cNvSpPr>
            <p:nvPr/>
          </p:nvSpPr>
          <p:spPr bwMode="auto">
            <a:xfrm>
              <a:off x="4080" y="768"/>
              <a:ext cx="720" cy="432"/>
            </a:xfrm>
            <a:prstGeom prst="wedgeEllipseCallout">
              <a:avLst>
                <a:gd name="adj1" fmla="val -556"/>
                <a:gd name="adj2" fmla="val 86343"/>
              </a:avLst>
            </a:prstGeom>
            <a:solidFill>
              <a:srgbClr val="EAEAEA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20" name="Text Box 31"/>
            <p:cNvSpPr txBox="1">
              <a:spLocks noChangeArrowheads="1"/>
            </p:cNvSpPr>
            <p:nvPr/>
          </p:nvSpPr>
          <p:spPr bwMode="auto">
            <a:xfrm>
              <a:off x="4080" y="816"/>
              <a:ext cx="77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Myndighets-</a:t>
              </a:r>
            </a:p>
            <a:p>
              <a:r>
                <a:rPr lang="nb-NO" sz="1600"/>
                <a:t>utøvelse</a:t>
              </a:r>
            </a:p>
          </p:txBody>
        </p:sp>
      </p:grpSp>
      <p:grpSp>
        <p:nvGrpSpPr>
          <p:cNvPr id="9" name="Group 32"/>
          <p:cNvGrpSpPr>
            <a:grpSpLocks/>
          </p:cNvGrpSpPr>
          <p:nvPr/>
        </p:nvGrpSpPr>
        <p:grpSpPr bwMode="auto">
          <a:xfrm>
            <a:off x="7772400" y="1219200"/>
            <a:ext cx="1176338" cy="685800"/>
            <a:chOff x="4896" y="768"/>
            <a:chExt cx="741" cy="432"/>
          </a:xfrm>
        </p:grpSpPr>
        <p:sp>
          <p:nvSpPr>
            <p:cNvPr id="4117" name="AutoShape 33"/>
            <p:cNvSpPr>
              <a:spLocks noChangeArrowheads="1"/>
            </p:cNvSpPr>
            <p:nvPr/>
          </p:nvSpPr>
          <p:spPr bwMode="auto">
            <a:xfrm>
              <a:off x="4896" y="768"/>
              <a:ext cx="720" cy="432"/>
            </a:xfrm>
            <a:prstGeom prst="wedgeEllipseCallout">
              <a:avLst>
                <a:gd name="adj1" fmla="val -556"/>
                <a:gd name="adj2" fmla="val 86343"/>
              </a:avLst>
            </a:prstGeom>
            <a:solidFill>
              <a:srgbClr val="EAEAEA"/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nb-NO"/>
            </a:p>
          </p:txBody>
        </p:sp>
        <p:sp>
          <p:nvSpPr>
            <p:cNvPr id="4118" name="Text Box 34"/>
            <p:cNvSpPr txBox="1">
              <a:spLocks noChangeArrowheads="1"/>
            </p:cNvSpPr>
            <p:nvPr/>
          </p:nvSpPr>
          <p:spPr bwMode="auto">
            <a:xfrm>
              <a:off x="4944" y="768"/>
              <a:ext cx="69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sz="1600"/>
                <a:t>Tjeneste-</a:t>
              </a:r>
            </a:p>
            <a:p>
              <a:r>
                <a:rPr lang="nb-NO" sz="1600"/>
                <a:t>produksjon</a:t>
              </a:r>
            </a:p>
          </p:txBody>
        </p:sp>
      </p:grpSp>
      <p:grpSp>
        <p:nvGrpSpPr>
          <p:cNvPr id="10" name="Group 35"/>
          <p:cNvGrpSpPr>
            <a:grpSpLocks/>
          </p:cNvGrpSpPr>
          <p:nvPr/>
        </p:nvGrpSpPr>
        <p:grpSpPr bwMode="auto">
          <a:xfrm>
            <a:off x="2743200" y="304800"/>
            <a:ext cx="4319588" cy="3733800"/>
            <a:chOff x="1728" y="192"/>
            <a:chExt cx="2721" cy="2352"/>
          </a:xfrm>
        </p:grpSpPr>
        <p:grpSp>
          <p:nvGrpSpPr>
            <p:cNvPr id="11" name="Group 36"/>
            <p:cNvGrpSpPr>
              <a:grpSpLocks/>
            </p:cNvGrpSpPr>
            <p:nvPr/>
          </p:nvGrpSpPr>
          <p:grpSpPr bwMode="auto">
            <a:xfrm>
              <a:off x="3312" y="192"/>
              <a:ext cx="1137" cy="576"/>
              <a:chOff x="3312" y="192"/>
              <a:chExt cx="1137" cy="576"/>
            </a:xfrm>
          </p:grpSpPr>
          <p:sp>
            <p:nvSpPr>
              <p:cNvPr id="4115" name="AutoShape 37"/>
              <p:cNvSpPr>
                <a:spLocks noChangeArrowheads="1"/>
              </p:cNvSpPr>
              <p:nvPr/>
            </p:nvSpPr>
            <p:spPr bwMode="auto">
              <a:xfrm>
                <a:off x="3312" y="192"/>
                <a:ext cx="1104" cy="576"/>
              </a:xfrm>
              <a:prstGeom prst="wedgeRoundRectCallout">
                <a:avLst>
                  <a:gd name="adj1" fmla="val -50361"/>
                  <a:gd name="adj2" fmla="val 70486"/>
                  <a:gd name="adj3" fmla="val 16667"/>
                </a:avLst>
              </a:prstGeom>
              <a:solidFill>
                <a:srgbClr val="EAEAEA"/>
              </a:solidFill>
              <a:ln w="9525">
                <a:solidFill>
                  <a:srgbClr val="CC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b-NO"/>
              </a:p>
            </p:txBody>
          </p:sp>
          <p:sp>
            <p:nvSpPr>
              <p:cNvPr id="4116" name="Text Box 38"/>
              <p:cNvSpPr txBox="1">
                <a:spLocks noChangeArrowheads="1"/>
              </p:cNvSpPr>
              <p:nvPr/>
            </p:nvSpPr>
            <p:spPr bwMode="auto">
              <a:xfrm>
                <a:off x="3312" y="192"/>
                <a:ext cx="1137" cy="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nb-NO" sz="1600"/>
                  <a:t>Innretter seg eller</a:t>
                </a:r>
              </a:p>
              <a:p>
                <a:r>
                  <a:rPr lang="nb-NO" sz="1600"/>
                  <a:t>klager og/eller ytrer</a:t>
                </a:r>
              </a:p>
              <a:p>
                <a:r>
                  <a:rPr lang="nb-NO" sz="1600"/>
                  <a:t>seg politisk</a:t>
                </a:r>
              </a:p>
            </p:txBody>
          </p:sp>
        </p:grpSp>
        <p:sp>
          <p:nvSpPr>
            <p:cNvPr id="4113" name="Line 39"/>
            <p:cNvSpPr>
              <a:spLocks noChangeShapeType="1"/>
            </p:cNvSpPr>
            <p:nvPr/>
          </p:nvSpPr>
          <p:spPr bwMode="auto">
            <a:xfrm>
              <a:off x="3024" y="1248"/>
              <a:ext cx="768" cy="1296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114" name="Line 40"/>
            <p:cNvSpPr>
              <a:spLocks noChangeShapeType="1"/>
            </p:cNvSpPr>
            <p:nvPr/>
          </p:nvSpPr>
          <p:spPr bwMode="auto">
            <a:xfrm flipH="1">
              <a:off x="1728" y="1248"/>
              <a:ext cx="864" cy="1248"/>
            </a:xfrm>
            <a:prstGeom prst="line">
              <a:avLst/>
            </a:prstGeom>
            <a:noFill/>
            <a:ln w="19050">
              <a:solidFill>
                <a:srgbClr val="CC0099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b-NO"/>
            </a:p>
          </p:txBody>
        </p:sp>
      </p:grp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5143504" y="2143116"/>
            <a:ext cx="1592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e-forvaltning</a:t>
            </a:r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1752600" y="2590800"/>
            <a:ext cx="1508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sz="2000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e-demokrati</a:t>
            </a:r>
            <a:endParaRPr lang="nb-NO" sz="20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55" name="Gruppe 54"/>
          <p:cNvGrpSpPr/>
          <p:nvPr/>
        </p:nvGrpSpPr>
        <p:grpSpPr>
          <a:xfrm>
            <a:off x="0" y="3357562"/>
            <a:ext cx="9144000" cy="1905008"/>
            <a:chOff x="142908" y="3429000"/>
            <a:chExt cx="9144000" cy="1905008"/>
          </a:xfrm>
        </p:grpSpPr>
        <p:sp>
          <p:nvSpPr>
            <p:cNvPr id="9259" name="Text Box 43"/>
            <p:cNvSpPr txBox="1">
              <a:spLocks noChangeArrowheads="1"/>
            </p:cNvSpPr>
            <p:nvPr/>
          </p:nvSpPr>
          <p:spPr bwMode="auto">
            <a:xfrm>
              <a:off x="3500430" y="4214818"/>
              <a:ext cx="1847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endParaRPr lang="nb-NO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49" name="Gruppe 48"/>
            <p:cNvGrpSpPr/>
            <p:nvPr/>
          </p:nvGrpSpPr>
          <p:grpSpPr>
            <a:xfrm>
              <a:off x="142908" y="3429000"/>
              <a:ext cx="9001124" cy="1905008"/>
              <a:chOff x="285752" y="3500438"/>
              <a:chExt cx="9001124" cy="1905008"/>
            </a:xfrm>
          </p:grpSpPr>
          <p:sp>
            <p:nvSpPr>
              <p:cNvPr id="50" name="AutoShape 21"/>
              <p:cNvSpPr>
                <a:spLocks noChangeArrowheads="1"/>
              </p:cNvSpPr>
              <p:nvPr/>
            </p:nvSpPr>
            <p:spPr bwMode="auto">
              <a:xfrm>
                <a:off x="285752" y="4643446"/>
                <a:ext cx="2209800" cy="762000"/>
              </a:xfrm>
              <a:prstGeom prst="wedgeRoundRectCallout">
                <a:avLst>
                  <a:gd name="adj1" fmla="val 58041"/>
                  <a:gd name="adj2" fmla="val -40558"/>
                  <a:gd name="adj3" fmla="val 16667"/>
                </a:avLst>
              </a:prstGeom>
              <a:solidFill>
                <a:srgbClr val="EAEAEA"/>
              </a:solidFill>
              <a:ln w="19050">
                <a:solidFill>
                  <a:schemeClr val="accent4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b-NO"/>
              </a:p>
            </p:txBody>
          </p:sp>
          <p:sp>
            <p:nvSpPr>
              <p:cNvPr id="51" name="Text Box 22"/>
              <p:cNvSpPr txBox="1">
                <a:spLocks noChangeArrowheads="1"/>
              </p:cNvSpPr>
              <p:nvPr/>
            </p:nvSpPr>
            <p:spPr bwMode="auto">
              <a:xfrm>
                <a:off x="285752" y="4572008"/>
                <a:ext cx="242887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nb-NO" sz="1600" dirty="0" smtClean="0"/>
                  <a:t>Tar initiativ til nye lover </a:t>
                </a:r>
              </a:p>
              <a:p>
                <a:r>
                  <a:rPr lang="nb-NO" sz="1600" dirty="0" smtClean="0"/>
                  <a:t> og annen </a:t>
                </a:r>
                <a:r>
                  <a:rPr lang="nb-NO" sz="1600" dirty="0" smtClean="0"/>
                  <a:t>politikk, f.eks</a:t>
                </a:r>
                <a:r>
                  <a:rPr lang="nb-NO" sz="1600" dirty="0" smtClean="0"/>
                  <a:t>. forvaltningspolitikk</a:t>
                </a:r>
                <a:endParaRPr lang="nb-NO" sz="1600" dirty="0"/>
              </a:p>
            </p:txBody>
          </p:sp>
          <p:sp>
            <p:nvSpPr>
              <p:cNvPr id="52" name="AutoShape 23"/>
              <p:cNvSpPr>
                <a:spLocks noChangeArrowheads="1"/>
              </p:cNvSpPr>
              <p:nvPr/>
            </p:nvSpPr>
            <p:spPr bwMode="auto">
              <a:xfrm>
                <a:off x="6572264" y="3500438"/>
                <a:ext cx="2714612" cy="928694"/>
              </a:xfrm>
              <a:prstGeom prst="wedgeRoundRectCallout">
                <a:avLst>
                  <a:gd name="adj1" fmla="val -55218"/>
                  <a:gd name="adj2" fmla="val 44072"/>
                  <a:gd name="adj3" fmla="val 16667"/>
                </a:avLst>
              </a:prstGeom>
              <a:solidFill>
                <a:srgbClr val="EAEAEA"/>
              </a:solidFill>
              <a:ln w="19050">
                <a:solidFill>
                  <a:schemeClr val="accent4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nb-NO"/>
              </a:p>
            </p:txBody>
          </p:sp>
          <p:sp>
            <p:nvSpPr>
              <p:cNvPr id="53" name="Line 20"/>
              <p:cNvSpPr>
                <a:spLocks noChangeShapeType="1"/>
              </p:cNvSpPr>
              <p:nvPr/>
            </p:nvSpPr>
            <p:spPr bwMode="auto">
              <a:xfrm>
                <a:off x="3071802" y="4331974"/>
                <a:ext cx="3143272" cy="45719"/>
              </a:xfrm>
              <a:prstGeom prst="line">
                <a:avLst/>
              </a:prstGeom>
              <a:noFill/>
              <a:ln w="19050">
                <a:solidFill>
                  <a:schemeClr val="accent4">
                    <a:lumMod val="75000"/>
                  </a:schemeClr>
                </a:solidFill>
                <a:round/>
                <a:headEnd type="triangle"/>
                <a:tailEnd type="triangle" w="med" len="med"/>
              </a:ln>
            </p:spPr>
            <p:txBody>
              <a:bodyPr wrap="none" anchor="ctr"/>
              <a:lstStyle/>
              <a:p>
                <a:endParaRPr lang="nb-NO"/>
              </a:p>
            </p:txBody>
          </p:sp>
        </p:grpSp>
        <p:sp>
          <p:nvSpPr>
            <p:cNvPr id="54" name="Rektangel 53"/>
            <p:cNvSpPr/>
            <p:nvPr/>
          </p:nvSpPr>
          <p:spPr>
            <a:xfrm>
              <a:off x="6429388" y="3429000"/>
              <a:ext cx="285752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b-NO" dirty="0" smtClean="0"/>
                <a:t>Utreder </a:t>
              </a:r>
              <a:r>
                <a:rPr lang="nb-NO" dirty="0" smtClean="0"/>
                <a:t>politikkalternativer</a:t>
              </a:r>
            </a:p>
            <a:p>
              <a:r>
                <a:rPr lang="nb-NO" dirty="0" smtClean="0"/>
                <a:t> </a:t>
              </a:r>
              <a:r>
                <a:rPr lang="nb-NO" dirty="0" smtClean="0"/>
                <a:t>i samarbeid med det </a:t>
              </a:r>
              <a:endParaRPr lang="nb-NO" dirty="0" smtClean="0"/>
            </a:p>
            <a:p>
              <a:r>
                <a:rPr lang="nb-NO" dirty="0" smtClean="0"/>
                <a:t>sivile </a:t>
              </a:r>
              <a:r>
                <a:rPr lang="nb-NO" dirty="0" smtClean="0"/>
                <a:t>samfunn  </a:t>
              </a:r>
              <a:endParaRPr lang="nb-NO" dirty="0"/>
            </a:p>
          </p:txBody>
        </p:sp>
      </p:grpSp>
      <p:sp>
        <p:nvSpPr>
          <p:cNvPr id="56" name="TekstSylinder 55"/>
          <p:cNvSpPr txBox="1"/>
          <p:nvPr/>
        </p:nvSpPr>
        <p:spPr>
          <a:xfrm>
            <a:off x="3786182" y="4071942"/>
            <a:ext cx="1043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e-ledelse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Aktuelle virkemidler når IKT skal styres</a:t>
            </a:r>
            <a:endParaRPr lang="nb-NO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r>
              <a:rPr lang="nb-NO" sz="1800" dirty="0" smtClean="0"/>
              <a:t>Lover</a:t>
            </a:r>
            <a:endParaRPr lang="nb-NO" sz="1800" dirty="0" smtClean="0"/>
          </a:p>
          <a:p>
            <a:pPr lvl="1"/>
            <a:r>
              <a:rPr lang="nb-NO" sz="1800" dirty="0" smtClean="0"/>
              <a:t>Forskrifter</a:t>
            </a:r>
          </a:p>
          <a:p>
            <a:r>
              <a:rPr lang="nb-NO" sz="1800" dirty="0" smtClean="0"/>
              <a:t>Instrukser/retningslinjer</a:t>
            </a:r>
          </a:p>
          <a:p>
            <a:r>
              <a:rPr lang="nb-NO" sz="1800" dirty="0" smtClean="0"/>
              <a:t>Budsjettpolitikk</a:t>
            </a:r>
          </a:p>
          <a:p>
            <a:r>
              <a:rPr lang="nb-NO" sz="1800" dirty="0" smtClean="0"/>
              <a:t>Organisering</a:t>
            </a:r>
          </a:p>
          <a:p>
            <a:r>
              <a:rPr lang="nb-NO" sz="1800" dirty="0" smtClean="0"/>
              <a:t>mv</a:t>
            </a:r>
          </a:p>
          <a:p>
            <a:endParaRPr lang="nb-NO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43570" y="4286256"/>
            <a:ext cx="231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Økt samhandlingsevne</a:t>
            </a:r>
          </a:p>
          <a:p>
            <a:r>
              <a:rPr lang="nb-NO" dirty="0"/>
              <a:t> </a:t>
            </a:r>
            <a:r>
              <a:rPr lang="nb-NO" dirty="0" smtClean="0"/>
              <a:t>  felles begrepsbruk</a:t>
            </a:r>
            <a:endParaRPr lang="nb-NO" dirty="0"/>
          </a:p>
        </p:txBody>
      </p:sp>
      <p:cxnSp>
        <p:nvCxnSpPr>
          <p:cNvPr id="8" name="Rett linje 7"/>
          <p:cNvCxnSpPr/>
          <p:nvPr/>
        </p:nvCxnSpPr>
        <p:spPr>
          <a:xfrm rot="16200000" flipH="1">
            <a:off x="3107521" y="3464719"/>
            <a:ext cx="471490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9"/>
          <p:cNvSpPr txBox="1"/>
          <p:nvPr/>
        </p:nvSpPr>
        <p:spPr>
          <a:xfrm>
            <a:off x="5612007" y="3286124"/>
            <a:ext cx="274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Elektronisk kommunikasjon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5612007" y="2214554"/>
            <a:ext cx="123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Personvern</a:t>
            </a:r>
            <a:endParaRPr lang="nb-NO" dirty="0"/>
          </a:p>
        </p:txBody>
      </p:sp>
      <p:sp>
        <p:nvSpPr>
          <p:cNvPr id="12" name="TekstSylinder 11"/>
          <p:cNvSpPr txBox="1"/>
          <p:nvPr/>
        </p:nvSpPr>
        <p:spPr>
          <a:xfrm>
            <a:off x="5612007" y="2571744"/>
            <a:ext cx="1366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Arbeidsmiljø</a:t>
            </a:r>
            <a:endParaRPr lang="nb-NO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5612007" y="1857364"/>
            <a:ext cx="2255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Informasjonssikkerhet</a:t>
            </a:r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5612007" y="2928934"/>
            <a:ext cx="3531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Tilgjengelighet og universelt design </a:t>
            </a:r>
            <a:endParaRPr lang="nb-NO" dirty="0"/>
          </a:p>
        </p:txBody>
      </p:sp>
      <p:sp>
        <p:nvSpPr>
          <p:cNvPr id="15" name="TekstSylinder 14"/>
          <p:cNvSpPr txBox="1"/>
          <p:nvPr/>
        </p:nvSpPr>
        <p:spPr>
          <a:xfrm>
            <a:off x="5643570" y="3929066"/>
            <a:ext cx="2373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Effektiv systemutvikling</a:t>
            </a:r>
            <a:endParaRPr lang="nb-NO" dirty="0"/>
          </a:p>
        </p:txBody>
      </p:sp>
      <p:sp>
        <p:nvSpPr>
          <p:cNvPr id="16" name="TekstSylinder 15"/>
          <p:cNvSpPr txBox="1"/>
          <p:nvPr/>
        </p:nvSpPr>
        <p:spPr>
          <a:xfrm>
            <a:off x="5612007" y="3643314"/>
            <a:ext cx="130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Offentlighet</a:t>
            </a:r>
            <a:endParaRPr lang="nb-NO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5572132" y="1214422"/>
            <a:ext cx="136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u="sng" dirty="0" smtClean="0"/>
              <a:t>For å oppnå:</a:t>
            </a:r>
            <a:endParaRPr lang="nb-NO" u="sng" dirty="0"/>
          </a:p>
        </p:txBody>
      </p:sp>
      <p:sp>
        <p:nvSpPr>
          <p:cNvPr id="19" name="TekstSylinder 18"/>
          <p:cNvSpPr txBox="1"/>
          <p:nvPr/>
        </p:nvSpPr>
        <p:spPr>
          <a:xfrm>
            <a:off x="5643570" y="4929198"/>
            <a:ext cx="2058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Teknologinøytralitet</a:t>
            </a:r>
            <a:endParaRPr lang="nb-NO" dirty="0"/>
          </a:p>
        </p:txBody>
      </p:sp>
      <p:sp>
        <p:nvSpPr>
          <p:cNvPr id="20" name="TekstSylinder 19"/>
          <p:cNvSpPr txBox="1"/>
          <p:nvPr/>
        </p:nvSpPr>
        <p:spPr>
          <a:xfrm>
            <a:off x="928662" y="4357694"/>
            <a:ext cx="3223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Stor grad av rettslige virkemidler</a:t>
            </a:r>
            <a:endParaRPr lang="nb-NO" dirty="0"/>
          </a:p>
        </p:txBody>
      </p:sp>
      <p:grpSp>
        <p:nvGrpSpPr>
          <p:cNvPr id="23" name="Gruppe 22"/>
          <p:cNvGrpSpPr/>
          <p:nvPr/>
        </p:nvGrpSpPr>
        <p:grpSpPr>
          <a:xfrm>
            <a:off x="2928926" y="2000240"/>
            <a:ext cx="2177784" cy="910058"/>
            <a:chOff x="2928926" y="2000240"/>
            <a:chExt cx="2177784" cy="910058"/>
          </a:xfrm>
        </p:grpSpPr>
        <p:grpSp>
          <p:nvGrpSpPr>
            <p:cNvPr id="21" name="Gruppe 20"/>
            <p:cNvGrpSpPr/>
            <p:nvPr/>
          </p:nvGrpSpPr>
          <p:grpSpPr>
            <a:xfrm>
              <a:off x="3000364" y="2000240"/>
              <a:ext cx="2106346" cy="910058"/>
              <a:chOff x="3000364" y="2000240"/>
              <a:chExt cx="2106346" cy="910058"/>
            </a:xfrm>
          </p:grpSpPr>
          <p:sp>
            <p:nvSpPr>
              <p:cNvPr id="4" name="TekstSylinder 3"/>
              <p:cNvSpPr txBox="1"/>
              <p:nvPr/>
            </p:nvSpPr>
            <p:spPr>
              <a:xfrm>
                <a:off x="3000364" y="2285992"/>
                <a:ext cx="210634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dirty="0" smtClean="0"/>
                  <a:t>Forvaltningsstandarder</a:t>
                </a:r>
                <a:endParaRPr lang="nb-NO" sz="1600" dirty="0"/>
              </a:p>
            </p:txBody>
          </p:sp>
          <p:sp>
            <p:nvSpPr>
              <p:cNvPr id="5" name="TekstSylinder 4"/>
              <p:cNvSpPr txBox="1"/>
              <p:nvPr/>
            </p:nvSpPr>
            <p:spPr>
              <a:xfrm>
                <a:off x="3000364" y="2571744"/>
                <a:ext cx="187423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dirty="0" smtClean="0"/>
                  <a:t>Arkitekturprinsipper</a:t>
                </a:r>
                <a:endParaRPr lang="nb-NO" sz="1600" dirty="0"/>
              </a:p>
            </p:txBody>
          </p:sp>
          <p:sp>
            <p:nvSpPr>
              <p:cNvPr id="18" name="TekstSylinder 17"/>
              <p:cNvSpPr txBox="1"/>
              <p:nvPr/>
            </p:nvSpPr>
            <p:spPr>
              <a:xfrm>
                <a:off x="3000364" y="2000240"/>
                <a:ext cx="17864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600" dirty="0" smtClean="0"/>
                  <a:t>Felleskomponenter</a:t>
                </a:r>
                <a:endParaRPr lang="nb-NO" sz="1600" dirty="0"/>
              </a:p>
            </p:txBody>
          </p:sp>
        </p:grpSp>
        <p:sp>
          <p:nvSpPr>
            <p:cNvPr id="22" name="Høyre klammeparentes 21"/>
            <p:cNvSpPr/>
            <p:nvPr/>
          </p:nvSpPr>
          <p:spPr>
            <a:xfrm flipH="1">
              <a:off x="2928926" y="2071678"/>
              <a:ext cx="214314" cy="785818"/>
            </a:xfrm>
            <a:prstGeom prst="righ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4" grpId="0"/>
      <p:bldP spid="15" grpId="0"/>
      <p:bldP spid="16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152</Words>
  <Application>Microsoft Office PowerPoint</Application>
  <PresentationFormat>Skjermfremvisning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 Introduksjon til DRI3010   Rettslig styring av IKT i offentlig forvaltning  </vt:lpstr>
      <vt:lpstr>Lysbilde 2</vt:lpstr>
      <vt:lpstr>Aktuelle virkemidler når IKT skal styres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Introduksjon til DRI3010   Rettslig styring av IKT i offentlig forvaltning  </dc:title>
  <dc:creator>eier</dc:creator>
  <cp:lastModifiedBy>eier</cp:lastModifiedBy>
  <cp:revision>3</cp:revision>
  <dcterms:created xsi:type="dcterms:W3CDTF">2011-08-23T20:16:31Z</dcterms:created>
  <dcterms:modified xsi:type="dcterms:W3CDTF">2012-08-21T19:28:03Z</dcterms:modified>
</cp:coreProperties>
</file>