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59" r:id="rId6"/>
    <p:sldId id="264" r:id="rId7"/>
    <p:sldId id="260" r:id="rId8"/>
    <p:sldId id="265" r:id="rId9"/>
    <p:sldId id="266" r:id="rId10"/>
    <p:sldId id="267" r:id="rId11"/>
    <p:sldId id="258" r:id="rId12"/>
    <p:sldId id="268" r:id="rId13"/>
    <p:sldId id="269" r:id="rId14"/>
    <p:sldId id="270" r:id="rId15"/>
    <p:sldId id="261"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FFCC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97" autoAdjust="0"/>
    <p:restoredTop sz="94660"/>
  </p:normalViewPr>
  <p:slideViewPr>
    <p:cSldViewPr snapToGrid="0">
      <p:cViewPr>
        <p:scale>
          <a:sx n="105" d="100"/>
          <a:sy n="105" d="100"/>
        </p:scale>
        <p:origin x="-108" y="-6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en-GB"/>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21/10/2015</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239557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21/10/2015</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28752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en-GB"/>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21/10/2015</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21687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21/10/2015</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4616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en-GB"/>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3CCA3FED-2F9D-427B-B7DB-24912A7567F3}" type="datetimeFigureOut">
              <a:rPr lang="en-GB" smtClean="0"/>
              <a:t>21/10/2015</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3530264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dato 4"/>
          <p:cNvSpPr>
            <a:spLocks noGrp="1"/>
          </p:cNvSpPr>
          <p:nvPr>
            <p:ph type="dt" sz="half" idx="10"/>
          </p:nvPr>
        </p:nvSpPr>
        <p:spPr/>
        <p:txBody>
          <a:bodyPr/>
          <a:lstStyle/>
          <a:p>
            <a:fld id="{3CCA3FED-2F9D-427B-B7DB-24912A7567F3}" type="datetimeFigureOut">
              <a:rPr lang="en-GB" smtClean="0"/>
              <a:t>21/10/2015</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79934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en-GB"/>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7" name="Plassholder for dato 6"/>
          <p:cNvSpPr>
            <a:spLocks noGrp="1"/>
          </p:cNvSpPr>
          <p:nvPr>
            <p:ph type="dt" sz="half" idx="10"/>
          </p:nvPr>
        </p:nvSpPr>
        <p:spPr/>
        <p:txBody>
          <a:bodyPr/>
          <a:lstStyle/>
          <a:p>
            <a:fld id="{3CCA3FED-2F9D-427B-B7DB-24912A7567F3}" type="datetimeFigureOut">
              <a:rPr lang="en-GB" smtClean="0"/>
              <a:t>21/10/2015</a:t>
            </a:fld>
            <a:endParaRPr lang="en-GB"/>
          </a:p>
        </p:txBody>
      </p:sp>
      <p:sp>
        <p:nvSpPr>
          <p:cNvPr id="8" name="Plassholder for bunntekst 7"/>
          <p:cNvSpPr>
            <a:spLocks noGrp="1"/>
          </p:cNvSpPr>
          <p:nvPr>
            <p:ph type="ftr" sz="quarter" idx="11"/>
          </p:nvPr>
        </p:nvSpPr>
        <p:spPr/>
        <p:txBody>
          <a:bodyPr/>
          <a:lstStyle/>
          <a:p>
            <a:endParaRPr lang="en-GB"/>
          </a:p>
        </p:txBody>
      </p:sp>
      <p:sp>
        <p:nvSpPr>
          <p:cNvPr id="9" name="Plassholder for lysbildenummer 8"/>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84787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dato 2"/>
          <p:cNvSpPr>
            <a:spLocks noGrp="1"/>
          </p:cNvSpPr>
          <p:nvPr>
            <p:ph type="dt" sz="half" idx="10"/>
          </p:nvPr>
        </p:nvSpPr>
        <p:spPr/>
        <p:txBody>
          <a:bodyPr/>
          <a:lstStyle/>
          <a:p>
            <a:fld id="{3CCA3FED-2F9D-427B-B7DB-24912A7567F3}" type="datetimeFigureOut">
              <a:rPr lang="en-GB" smtClean="0"/>
              <a:t>21/10/2015</a:t>
            </a:fld>
            <a:endParaRPr lang="en-GB"/>
          </a:p>
        </p:txBody>
      </p:sp>
      <p:sp>
        <p:nvSpPr>
          <p:cNvPr id="4" name="Plassholder for bunntekst 3"/>
          <p:cNvSpPr>
            <a:spLocks noGrp="1"/>
          </p:cNvSpPr>
          <p:nvPr>
            <p:ph type="ftr" sz="quarter" idx="11"/>
          </p:nvPr>
        </p:nvSpPr>
        <p:spPr/>
        <p:txBody>
          <a:bodyPr/>
          <a:lstStyle/>
          <a:p>
            <a:endParaRPr lang="en-GB"/>
          </a:p>
        </p:txBody>
      </p:sp>
      <p:sp>
        <p:nvSpPr>
          <p:cNvPr id="5" name="Plassholder for lysbildenummer 4"/>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202225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3CCA3FED-2F9D-427B-B7DB-24912A7567F3}" type="datetimeFigureOut">
              <a:rPr lang="en-GB" smtClean="0"/>
              <a:t>21/10/2015</a:t>
            </a:fld>
            <a:endParaRPr lang="en-GB"/>
          </a:p>
        </p:txBody>
      </p:sp>
      <p:sp>
        <p:nvSpPr>
          <p:cNvPr id="3" name="Plassholder for bunntekst 2"/>
          <p:cNvSpPr>
            <a:spLocks noGrp="1"/>
          </p:cNvSpPr>
          <p:nvPr>
            <p:ph type="ftr" sz="quarter" idx="11"/>
          </p:nvPr>
        </p:nvSpPr>
        <p:spPr/>
        <p:txBody>
          <a:bodyPr/>
          <a:lstStyle/>
          <a:p>
            <a:endParaRPr lang="en-GB"/>
          </a:p>
        </p:txBody>
      </p:sp>
      <p:sp>
        <p:nvSpPr>
          <p:cNvPr id="4" name="Plassholder for lysbildenummer 3"/>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425978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CCA3FED-2F9D-427B-B7DB-24912A7567F3}" type="datetimeFigureOut">
              <a:rPr lang="en-GB" smtClean="0"/>
              <a:t>21/10/2015</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32576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CCA3FED-2F9D-427B-B7DB-24912A7567F3}" type="datetimeFigureOut">
              <a:rPr lang="en-GB" smtClean="0"/>
              <a:t>21/10/2015</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30210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en-GB"/>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A3FED-2F9D-427B-B7DB-24912A7567F3}" type="datetimeFigureOut">
              <a:rPr lang="en-GB" smtClean="0"/>
              <a:t>21/10/2015</a:t>
            </a:fld>
            <a:endParaRPr lang="en-GB"/>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85D9D-2AAB-4B3F-A553-0385CDEFBC31}" type="slidenum">
              <a:rPr lang="en-GB" smtClean="0"/>
              <a:t>‹#›</a:t>
            </a:fld>
            <a:endParaRPr lang="en-GB"/>
          </a:p>
        </p:txBody>
      </p:sp>
    </p:spTree>
    <p:extLst>
      <p:ext uri="{BB962C8B-B14F-4D97-AF65-F5344CB8AC3E}">
        <p14:creationId xmlns:p14="http://schemas.microsoft.com/office/powerpoint/2010/main" val="347851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a:bodyPr>
          <a:lstStyle/>
          <a:p>
            <a:r>
              <a:rPr lang="nb-NO" dirty="0" smtClean="0">
                <a:solidFill>
                  <a:srgbClr val="C00000"/>
                </a:solidFill>
              </a:rPr>
              <a:t>Rettslige krav til </a:t>
            </a:r>
            <a:br>
              <a:rPr lang="nb-NO" dirty="0" smtClean="0">
                <a:solidFill>
                  <a:srgbClr val="C00000"/>
                </a:solidFill>
              </a:rPr>
            </a:br>
            <a:r>
              <a:rPr lang="nb-NO" dirty="0" smtClean="0">
                <a:solidFill>
                  <a:srgbClr val="C00000"/>
                </a:solidFill>
              </a:rPr>
              <a:t>innsyn og offentlighet mv </a:t>
            </a:r>
            <a:endParaRPr lang="en-GB" dirty="0">
              <a:solidFill>
                <a:srgbClr val="C00000"/>
              </a:solidFill>
            </a:endParaRPr>
          </a:p>
        </p:txBody>
      </p:sp>
      <p:sp>
        <p:nvSpPr>
          <p:cNvPr id="3" name="Undertittel 2"/>
          <p:cNvSpPr>
            <a:spLocks noGrp="1"/>
          </p:cNvSpPr>
          <p:nvPr>
            <p:ph type="subTitle" idx="1"/>
          </p:nvPr>
        </p:nvSpPr>
        <p:spPr/>
        <p:txBody>
          <a:bodyPr/>
          <a:lstStyle/>
          <a:p>
            <a:r>
              <a:rPr lang="en-GB" dirty="0" smtClean="0"/>
              <a:t>Dag Wiese Schartum</a:t>
            </a:r>
            <a:endParaRPr lang="en-GB" dirty="0"/>
          </a:p>
        </p:txBody>
      </p:sp>
    </p:spTree>
    <p:extLst>
      <p:ext uri="{BB962C8B-B14F-4D97-AF65-F5344CB8AC3E}">
        <p14:creationId xmlns:p14="http://schemas.microsoft.com/office/powerpoint/2010/main" val="1315098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796925"/>
          </a:xfrm>
        </p:spPr>
        <p:txBody>
          <a:bodyPr>
            <a:normAutofit/>
          </a:bodyPr>
          <a:lstStyle/>
          <a:p>
            <a:r>
              <a:rPr lang="en-GB" sz="3200" dirty="0" err="1" smtClean="0">
                <a:solidFill>
                  <a:srgbClr val="C00000"/>
                </a:solidFill>
              </a:rPr>
              <a:t>Forvaltningens</a:t>
            </a:r>
            <a:r>
              <a:rPr lang="en-GB" sz="3200" dirty="0" smtClean="0">
                <a:solidFill>
                  <a:srgbClr val="C00000"/>
                </a:solidFill>
              </a:rPr>
              <a:t> </a:t>
            </a:r>
            <a:r>
              <a:rPr lang="en-GB" sz="3200" dirty="0" err="1" smtClean="0">
                <a:solidFill>
                  <a:srgbClr val="C00000"/>
                </a:solidFill>
              </a:rPr>
              <a:t>allmenne</a:t>
            </a:r>
            <a:r>
              <a:rPr lang="en-GB" sz="3200" dirty="0" smtClean="0">
                <a:solidFill>
                  <a:srgbClr val="C00000"/>
                </a:solidFill>
              </a:rPr>
              <a:t> </a:t>
            </a:r>
            <a:r>
              <a:rPr lang="en-GB" sz="3200" dirty="0" err="1" smtClean="0">
                <a:solidFill>
                  <a:srgbClr val="C00000"/>
                </a:solidFill>
              </a:rPr>
              <a:t>veiledningsplikt</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a:t>
            </a:r>
            <a:r>
              <a:rPr lang="en-GB" sz="3200" dirty="0" err="1" smtClean="0">
                <a:solidFill>
                  <a:srgbClr val="C00000"/>
                </a:solidFill>
              </a:rPr>
              <a:t>fvl</a:t>
            </a:r>
            <a:r>
              <a:rPr lang="en-GB" sz="3200" dirty="0" smtClean="0">
                <a:solidFill>
                  <a:srgbClr val="C00000"/>
                </a:solidFill>
              </a:rPr>
              <a:t> § 11</a:t>
            </a:r>
            <a:endParaRPr lang="en-GB" sz="3200" dirty="0">
              <a:solidFill>
                <a:srgbClr val="C00000"/>
              </a:solidFill>
            </a:endParaRPr>
          </a:p>
        </p:txBody>
      </p:sp>
      <p:sp>
        <p:nvSpPr>
          <p:cNvPr id="3" name="Plassholder for innhold 2"/>
          <p:cNvSpPr>
            <a:spLocks noGrp="1"/>
          </p:cNvSpPr>
          <p:nvPr>
            <p:ph idx="1"/>
          </p:nvPr>
        </p:nvSpPr>
        <p:spPr>
          <a:xfrm>
            <a:off x="838200" y="1162050"/>
            <a:ext cx="10515600" cy="5014913"/>
          </a:xfrm>
        </p:spPr>
        <p:txBody>
          <a:bodyPr>
            <a:normAutofit fontScale="62500" lnSpcReduction="20000"/>
          </a:bodyPr>
          <a:lstStyle/>
          <a:p>
            <a:pPr marL="0" indent="0">
              <a:buNone/>
            </a:pPr>
            <a:r>
              <a:rPr lang="nb-NO" dirty="0" smtClean="0"/>
              <a:t>§ 11. (veiledningsplikt).</a:t>
            </a:r>
          </a:p>
          <a:p>
            <a:pPr marL="0" indent="0">
              <a:buNone/>
            </a:pPr>
            <a:r>
              <a:rPr lang="nb-NO" dirty="0" smtClean="0"/>
              <a:t>Forvaltningsorganene har innenfor sitt </a:t>
            </a:r>
            <a:r>
              <a:rPr lang="nb-NO" dirty="0" err="1" smtClean="0"/>
              <a:t>sakområde</a:t>
            </a:r>
            <a:r>
              <a:rPr lang="nb-NO" dirty="0" smtClean="0"/>
              <a:t> en alminnelig veiledningsplikt. Formålet med veiledningen skal være å gi parter og andre interesserte adgang til å vareta sitt tarv i bestemte saker på best mulig måte. Omfanget av veiledningen må likevel tilpasses det enkelte forvaltningsorgans situasjon og kapasitet til å påta seg slik virksomhet.</a:t>
            </a:r>
          </a:p>
          <a:p>
            <a:pPr marL="0" indent="0">
              <a:buNone/>
            </a:pPr>
            <a:r>
              <a:rPr lang="nb-NO" dirty="0" smtClean="0"/>
              <a:t>Forvaltningsorganer som behandler saker med en eller flere private parter, skal av eget tiltak vurdere partenes behov for veiledning. Etter forespørsel fra en part og ellers når sakens art eller partens forhold gir grunn til det, skal forvaltningsorganet gi veiledning om:</a:t>
            </a:r>
          </a:p>
          <a:p>
            <a:pPr marL="447675" indent="-447675">
              <a:buNone/>
            </a:pPr>
            <a:r>
              <a:rPr lang="nb-NO" dirty="0" smtClean="0"/>
              <a:t>a)	gjeldende lover og forskrifter og vanlig praksis på vedkommende </a:t>
            </a:r>
            <a:r>
              <a:rPr lang="nb-NO" dirty="0" err="1" smtClean="0"/>
              <a:t>sakområde</a:t>
            </a:r>
            <a:r>
              <a:rPr lang="nb-NO" dirty="0" smtClean="0"/>
              <a:t>, og</a:t>
            </a:r>
          </a:p>
          <a:p>
            <a:pPr marL="447675" indent="-447675">
              <a:buNone/>
            </a:pPr>
            <a:r>
              <a:rPr lang="nb-NO" dirty="0" smtClean="0"/>
              <a:t>b)	regler for saksbehandlingen, særlig om parters rettigheter og plikter etter forvaltningsloven. Om mulig bør forvaltningsorganet også peke på omstendigheter som i det konkrete tilfellet særlig kan få betydning for resultatet.</a:t>
            </a:r>
          </a:p>
          <a:p>
            <a:pPr marL="0" indent="0">
              <a:buNone/>
            </a:pPr>
            <a:r>
              <a:rPr lang="nb-NO" dirty="0" smtClean="0"/>
              <a:t>Uavhengig av om sak pågår, plikter forvaltningsorganet innen sitt </a:t>
            </a:r>
            <a:r>
              <a:rPr lang="nb-NO" dirty="0" err="1" smtClean="0"/>
              <a:t>sakområde</a:t>
            </a:r>
            <a:r>
              <a:rPr lang="nb-NO" dirty="0" smtClean="0"/>
              <a:t> å gi veiledning som nevnt i annet ledd til en person som spør om sine rettigheter og plikter i et konkret forhold som har aktuell interesse for ham. </a:t>
            </a:r>
          </a:p>
          <a:p>
            <a:pPr marL="0" indent="0">
              <a:buNone/>
            </a:pPr>
            <a:r>
              <a:rPr lang="nb-NO" dirty="0" smtClean="0"/>
              <a:t>Dersom noen henvender seg til urette myndighet, skal det forvaltningsorgan som mottar henvendelsen, om mulig vise vedkommende til rett organ. Inneholder en henvendelse til et forvaltningsorgan feil, misforståelser, unøyaktigheter eller andre mangler som avsenderen bør rette, skal organet om nødvendig gi beskjed om dette. Organet bør samtidig gi frist til å rette opp mangelen og eventuelt gi veiledning om hvordan dette kan gjøres.</a:t>
            </a:r>
          </a:p>
          <a:p>
            <a:pPr marL="0" indent="0">
              <a:buNone/>
            </a:pPr>
            <a:r>
              <a:rPr lang="nb-NO" dirty="0" smtClean="0"/>
              <a:t>Kongen kan gi nærmere bestemmelse om utstrekningen av veiledningsplikten og om den måten veiledningen skal ytes på</a:t>
            </a:r>
            <a:endParaRPr lang="en-GB" dirty="0"/>
          </a:p>
        </p:txBody>
      </p:sp>
    </p:spTree>
    <p:extLst>
      <p:ext uri="{BB962C8B-B14F-4D97-AF65-F5344CB8AC3E}">
        <p14:creationId xmlns:p14="http://schemas.microsoft.com/office/powerpoint/2010/main" val="3510080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Særlig</a:t>
            </a:r>
            <a:r>
              <a:rPr lang="en-GB" sz="3200" dirty="0" smtClean="0">
                <a:solidFill>
                  <a:srgbClr val="C00000"/>
                </a:solidFill>
              </a:rPr>
              <a:t> </a:t>
            </a:r>
            <a:r>
              <a:rPr lang="en-GB" sz="3200" dirty="0" err="1" smtClean="0">
                <a:solidFill>
                  <a:srgbClr val="C00000"/>
                </a:solidFill>
              </a:rPr>
              <a:t>veiledningsplikt</a:t>
            </a:r>
            <a:r>
              <a:rPr lang="en-GB" sz="3200" dirty="0" smtClean="0">
                <a:solidFill>
                  <a:srgbClr val="C00000"/>
                </a:solidFill>
              </a:rPr>
              <a:t> om </a:t>
            </a:r>
            <a:r>
              <a:rPr lang="en-GB" sz="3200" dirty="0" err="1" smtClean="0">
                <a:solidFill>
                  <a:srgbClr val="C00000"/>
                </a:solidFill>
              </a:rPr>
              <a:t>lovbestemt</a:t>
            </a:r>
            <a:r>
              <a:rPr lang="en-GB" sz="3200" dirty="0" smtClean="0">
                <a:solidFill>
                  <a:srgbClr val="C00000"/>
                </a:solidFill>
              </a:rPr>
              <a:t> </a:t>
            </a:r>
            <a:r>
              <a:rPr lang="en-GB" sz="3200" dirty="0" err="1" smtClean="0">
                <a:solidFill>
                  <a:srgbClr val="C00000"/>
                </a:solidFill>
              </a:rPr>
              <a:t>innsyn</a:t>
            </a:r>
            <a:endParaRPr lang="en-GB" sz="3200" dirty="0">
              <a:solidFill>
                <a:srgbClr val="C00000"/>
              </a:solidFill>
            </a:endParaRPr>
          </a:p>
        </p:txBody>
      </p:sp>
      <p:sp>
        <p:nvSpPr>
          <p:cNvPr id="3" name="Plassholder for innhold 2"/>
          <p:cNvSpPr>
            <a:spLocks noGrp="1"/>
          </p:cNvSpPr>
          <p:nvPr>
            <p:ph idx="1"/>
          </p:nvPr>
        </p:nvSpPr>
        <p:spPr/>
        <p:txBody>
          <a:bodyPr>
            <a:normAutofit/>
          </a:bodyPr>
          <a:lstStyle/>
          <a:p>
            <a:pPr marL="0" indent="0">
              <a:buNone/>
            </a:pPr>
            <a:r>
              <a:rPr lang="nb-NO" sz="2400" dirty="0" smtClean="0"/>
              <a:t>§ 6.  Forholdet til lovbestemt innsynsrett etter andre lover</a:t>
            </a:r>
          </a:p>
          <a:p>
            <a:pPr marL="0" indent="0">
              <a:buNone/>
            </a:pPr>
            <a:r>
              <a:rPr lang="nb-NO" sz="2400" dirty="0" smtClean="0"/>
              <a:t>Loven her begrenser ikke innsynsrett etter offentleglova, forvaltningsloven eller annen lovbestemt rett til innsyn i personopplysninger. </a:t>
            </a:r>
          </a:p>
          <a:p>
            <a:pPr marL="0" indent="0">
              <a:buNone/>
            </a:pPr>
            <a:r>
              <a:rPr lang="nb-NO" sz="2400" dirty="0" smtClean="0"/>
              <a:t>Dersom annen lovbestemt rett til innsyn gir tilgang til flere opplysninger enn loven her, skal den behandlingsansvarlige av eget tiltak veilede om retten til å be om slikt innsyn.</a:t>
            </a:r>
            <a:endParaRPr lang="en-GB" sz="2400" dirty="0"/>
          </a:p>
        </p:txBody>
      </p:sp>
    </p:spTree>
    <p:extLst>
      <p:ext uri="{BB962C8B-B14F-4D97-AF65-F5344CB8AC3E}">
        <p14:creationId xmlns:p14="http://schemas.microsoft.com/office/powerpoint/2010/main" val="2110682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1035050"/>
          </a:xfrm>
        </p:spPr>
        <p:txBody>
          <a:bodyPr>
            <a:normAutofit/>
          </a:bodyPr>
          <a:lstStyle/>
          <a:p>
            <a:r>
              <a:rPr lang="en-GB" sz="3200" dirty="0" smtClean="0">
                <a:solidFill>
                  <a:srgbClr val="C00000"/>
                </a:solidFill>
              </a:rPr>
              <a:t>Plikt </a:t>
            </a:r>
            <a:r>
              <a:rPr lang="en-GB" sz="3200" dirty="0" err="1" smtClean="0">
                <a:solidFill>
                  <a:srgbClr val="C00000"/>
                </a:solidFill>
              </a:rPr>
              <a:t>til</a:t>
            </a:r>
            <a:r>
              <a:rPr lang="en-GB" sz="3200" dirty="0" smtClean="0">
                <a:solidFill>
                  <a:srgbClr val="C00000"/>
                </a:solidFill>
              </a:rPr>
              <a:t> å </a:t>
            </a:r>
            <a:r>
              <a:rPr lang="en-GB" sz="3200" dirty="0" err="1" smtClean="0">
                <a:solidFill>
                  <a:srgbClr val="C00000"/>
                </a:solidFill>
              </a:rPr>
              <a:t>varsle</a:t>
            </a:r>
            <a:r>
              <a:rPr lang="en-GB" sz="3200" dirty="0" smtClean="0">
                <a:solidFill>
                  <a:srgbClr val="C00000"/>
                </a:solidFill>
              </a:rPr>
              <a:t> den </a:t>
            </a:r>
            <a:r>
              <a:rPr lang="en-GB" sz="3200" dirty="0" err="1" smtClean="0">
                <a:solidFill>
                  <a:srgbClr val="C00000"/>
                </a:solidFill>
              </a:rPr>
              <a:t>registrerte</a:t>
            </a:r>
            <a:r>
              <a:rPr lang="en-GB" sz="3200" dirty="0" smtClean="0">
                <a:solidFill>
                  <a:srgbClr val="C00000"/>
                </a:solidFill>
              </a:rPr>
              <a:t> </a:t>
            </a:r>
            <a:r>
              <a:rPr lang="en-GB" sz="3200" dirty="0" err="1" smtClean="0">
                <a:solidFill>
                  <a:srgbClr val="C00000"/>
                </a:solidFill>
              </a:rPr>
              <a:t>ved</a:t>
            </a:r>
            <a:r>
              <a:rPr lang="en-GB" sz="3200" dirty="0" smtClean="0">
                <a:solidFill>
                  <a:srgbClr val="C00000"/>
                </a:solidFill>
              </a:rPr>
              <a:t> </a:t>
            </a:r>
            <a:r>
              <a:rPr lang="en-GB" sz="3200" dirty="0" err="1" smtClean="0">
                <a:solidFill>
                  <a:srgbClr val="C00000"/>
                </a:solidFill>
              </a:rPr>
              <a:t>innsamling</a:t>
            </a:r>
            <a:r>
              <a:rPr lang="en-GB" sz="3200" dirty="0" smtClean="0">
                <a:solidFill>
                  <a:srgbClr val="C00000"/>
                </a:solidFill>
              </a:rPr>
              <a:t> </a:t>
            </a:r>
            <a:r>
              <a:rPr lang="en-GB" sz="3200" dirty="0" err="1" smtClean="0">
                <a:solidFill>
                  <a:srgbClr val="C00000"/>
                </a:solidFill>
              </a:rPr>
              <a:t>av</a:t>
            </a:r>
            <a:r>
              <a:rPr lang="en-GB" sz="3200" dirty="0" smtClean="0">
                <a:solidFill>
                  <a:srgbClr val="C00000"/>
                </a:solidFill>
              </a:rPr>
              <a:t> </a:t>
            </a:r>
            <a:r>
              <a:rPr lang="en-GB" sz="3200" dirty="0" err="1" smtClean="0">
                <a:solidFill>
                  <a:srgbClr val="C00000"/>
                </a:solidFill>
              </a:rPr>
              <a:t>personopplysninger</a:t>
            </a:r>
            <a:r>
              <a:rPr lang="en-GB" sz="3200" dirty="0" smtClean="0">
                <a:solidFill>
                  <a:srgbClr val="C00000"/>
                </a:solidFill>
              </a:rPr>
              <a:t> </a:t>
            </a:r>
            <a:r>
              <a:rPr lang="en-GB" sz="3200" dirty="0" err="1" smtClean="0">
                <a:solidFill>
                  <a:srgbClr val="C00000"/>
                </a:solidFill>
              </a:rPr>
              <a:t>fra</a:t>
            </a:r>
            <a:r>
              <a:rPr lang="en-GB" sz="3200" dirty="0" smtClean="0">
                <a:solidFill>
                  <a:srgbClr val="C00000"/>
                </a:solidFill>
              </a:rPr>
              <a:t> den </a:t>
            </a:r>
            <a:r>
              <a:rPr lang="en-GB" sz="3200" dirty="0" err="1" smtClean="0">
                <a:solidFill>
                  <a:srgbClr val="C00000"/>
                </a:solidFill>
              </a:rPr>
              <a:t>registrerte</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pol §19</a:t>
            </a:r>
            <a:endParaRPr lang="en-GB" sz="3200" dirty="0">
              <a:solidFill>
                <a:srgbClr val="C00000"/>
              </a:solidFill>
            </a:endParaRPr>
          </a:p>
        </p:txBody>
      </p:sp>
      <p:sp>
        <p:nvSpPr>
          <p:cNvPr id="3" name="Plassholder for innhold 2"/>
          <p:cNvSpPr>
            <a:spLocks noGrp="1"/>
          </p:cNvSpPr>
          <p:nvPr>
            <p:ph idx="1"/>
          </p:nvPr>
        </p:nvSpPr>
        <p:spPr>
          <a:xfrm>
            <a:off x="838200" y="1400176"/>
            <a:ext cx="10515600" cy="5124449"/>
          </a:xfrm>
        </p:spPr>
        <p:txBody>
          <a:bodyPr>
            <a:noAutofit/>
          </a:bodyPr>
          <a:lstStyle/>
          <a:p>
            <a:pPr marL="0" indent="0">
              <a:buNone/>
            </a:pPr>
            <a:r>
              <a:rPr lang="nb-NO" sz="2400" dirty="0" smtClean="0"/>
              <a:t>§ 19. Informasjonsplikt når det samles inn opplysninger fra den registrerte</a:t>
            </a:r>
          </a:p>
          <a:p>
            <a:pPr marL="0" indent="0">
              <a:buNone/>
            </a:pPr>
            <a:r>
              <a:rPr lang="nb-NO" sz="2400" dirty="0" smtClean="0"/>
              <a:t>Når det samles inn personopplysninger fra den registrerte selv, skal den behandlingsansvarlige av eget tiltak først informere den registrerte om</a:t>
            </a:r>
          </a:p>
          <a:p>
            <a:pPr marL="542925" indent="-542925">
              <a:buNone/>
            </a:pPr>
            <a:r>
              <a:rPr lang="nb-NO" sz="2400" dirty="0" smtClean="0"/>
              <a:t>a)	navn og adresse på den behandlingsansvarlige og dennes eventuelle representant,</a:t>
            </a:r>
          </a:p>
          <a:p>
            <a:pPr marL="542925" indent="-542925">
              <a:buNone/>
            </a:pPr>
            <a:r>
              <a:rPr lang="nb-NO" sz="2400" dirty="0" smtClean="0"/>
              <a:t>b)	formålet med behandlingen, </a:t>
            </a:r>
          </a:p>
          <a:p>
            <a:pPr marL="542925" indent="-542925">
              <a:buNone/>
            </a:pPr>
            <a:r>
              <a:rPr lang="nb-NO" sz="2400" dirty="0" smtClean="0"/>
              <a:t>c)	opplysningene vil bli utlevert, og eventuelt hvem som er mottaker,</a:t>
            </a:r>
          </a:p>
          <a:p>
            <a:pPr marL="542925" indent="-542925">
              <a:buNone/>
            </a:pPr>
            <a:r>
              <a:rPr lang="nb-NO" sz="2400" dirty="0" smtClean="0"/>
              <a:t>d)	det er frivillig å gi fra seg opplysningene, og</a:t>
            </a:r>
          </a:p>
          <a:p>
            <a:pPr marL="542925" indent="-542925">
              <a:buNone/>
            </a:pPr>
            <a:r>
              <a:rPr lang="nb-NO" sz="2400" dirty="0" smtClean="0"/>
              <a:t>e)	annet som gjør den registrerte i stand til å bruke sine rettigheter etter loven her på best mulig måte, som f.eks. informasjon om retten til å kreve innsyn, jf. § 18, og retten til å kreve retting, jf. § 27 og § 28.</a:t>
            </a:r>
          </a:p>
          <a:p>
            <a:pPr marL="0" indent="0">
              <a:buNone/>
            </a:pPr>
            <a:r>
              <a:rPr lang="nb-NO" sz="2400" dirty="0" smtClean="0"/>
              <a:t>Varsling er ikke påkrevd dersom det er på det rene at den registrerte allerede kjenner til informasjonen i første ledd.</a:t>
            </a:r>
            <a:endParaRPr lang="en-GB" sz="2400" dirty="0"/>
          </a:p>
        </p:txBody>
      </p:sp>
    </p:spTree>
    <p:extLst>
      <p:ext uri="{BB962C8B-B14F-4D97-AF65-F5344CB8AC3E}">
        <p14:creationId xmlns:p14="http://schemas.microsoft.com/office/powerpoint/2010/main" val="791254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smtClean="0">
                <a:solidFill>
                  <a:srgbClr val="C00000"/>
                </a:solidFill>
              </a:rPr>
              <a:t>Plikt </a:t>
            </a:r>
            <a:r>
              <a:rPr lang="en-GB" sz="3200" dirty="0" err="1" smtClean="0">
                <a:solidFill>
                  <a:srgbClr val="C00000"/>
                </a:solidFill>
              </a:rPr>
              <a:t>til</a:t>
            </a:r>
            <a:r>
              <a:rPr lang="en-GB" sz="3200" dirty="0" smtClean="0">
                <a:solidFill>
                  <a:srgbClr val="C00000"/>
                </a:solidFill>
              </a:rPr>
              <a:t> å </a:t>
            </a:r>
            <a:r>
              <a:rPr lang="en-GB" sz="3200" dirty="0" err="1" smtClean="0">
                <a:solidFill>
                  <a:srgbClr val="C00000"/>
                </a:solidFill>
              </a:rPr>
              <a:t>varsle</a:t>
            </a:r>
            <a:r>
              <a:rPr lang="en-GB" sz="3200" dirty="0" smtClean="0">
                <a:solidFill>
                  <a:srgbClr val="C00000"/>
                </a:solidFill>
              </a:rPr>
              <a:t> den </a:t>
            </a:r>
            <a:r>
              <a:rPr lang="en-GB" sz="3200" dirty="0" err="1" smtClean="0">
                <a:solidFill>
                  <a:srgbClr val="C00000"/>
                </a:solidFill>
              </a:rPr>
              <a:t>registrerte</a:t>
            </a:r>
            <a:r>
              <a:rPr lang="en-GB" sz="3200" dirty="0" smtClean="0">
                <a:solidFill>
                  <a:srgbClr val="C00000"/>
                </a:solidFill>
              </a:rPr>
              <a:t> </a:t>
            </a:r>
            <a:r>
              <a:rPr lang="en-GB" sz="3200" dirty="0" err="1" smtClean="0">
                <a:solidFill>
                  <a:srgbClr val="C00000"/>
                </a:solidFill>
              </a:rPr>
              <a:t>ved</a:t>
            </a:r>
            <a:r>
              <a:rPr lang="en-GB" sz="3200" dirty="0" smtClean="0">
                <a:solidFill>
                  <a:srgbClr val="C00000"/>
                </a:solidFill>
              </a:rPr>
              <a:t> </a:t>
            </a:r>
            <a:r>
              <a:rPr lang="en-GB" sz="3200" dirty="0" err="1" smtClean="0">
                <a:solidFill>
                  <a:srgbClr val="C00000"/>
                </a:solidFill>
              </a:rPr>
              <a:t>innsamling</a:t>
            </a:r>
            <a:r>
              <a:rPr lang="en-GB" sz="3200" dirty="0" smtClean="0">
                <a:solidFill>
                  <a:srgbClr val="C00000"/>
                </a:solidFill>
              </a:rPr>
              <a:t> </a:t>
            </a:r>
            <a:r>
              <a:rPr lang="en-GB" sz="3200" dirty="0" err="1" smtClean="0">
                <a:solidFill>
                  <a:srgbClr val="C00000"/>
                </a:solidFill>
              </a:rPr>
              <a:t>av</a:t>
            </a:r>
            <a:r>
              <a:rPr lang="en-GB" sz="3200" dirty="0" smtClean="0">
                <a:solidFill>
                  <a:srgbClr val="C00000"/>
                </a:solidFill>
              </a:rPr>
              <a:t> person-</a:t>
            </a:r>
            <a:r>
              <a:rPr lang="en-GB" sz="3200" dirty="0" err="1" smtClean="0">
                <a:solidFill>
                  <a:srgbClr val="C00000"/>
                </a:solidFill>
              </a:rPr>
              <a:t>opplysninger</a:t>
            </a:r>
            <a:r>
              <a:rPr lang="en-GB" sz="3200" dirty="0" smtClean="0">
                <a:solidFill>
                  <a:srgbClr val="C00000"/>
                </a:solidFill>
              </a:rPr>
              <a:t> </a:t>
            </a:r>
            <a:r>
              <a:rPr lang="en-GB" sz="3200" dirty="0" err="1" smtClean="0">
                <a:solidFill>
                  <a:srgbClr val="C00000"/>
                </a:solidFill>
              </a:rPr>
              <a:t>fra</a:t>
            </a:r>
            <a:r>
              <a:rPr lang="en-GB" sz="3200" dirty="0" smtClean="0">
                <a:solidFill>
                  <a:srgbClr val="C00000"/>
                </a:solidFill>
              </a:rPr>
              <a:t> </a:t>
            </a:r>
            <a:r>
              <a:rPr lang="en-GB" sz="3200" dirty="0" err="1" smtClean="0">
                <a:solidFill>
                  <a:srgbClr val="C00000"/>
                </a:solidFill>
              </a:rPr>
              <a:t>andre</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pol §20</a:t>
            </a:r>
            <a:endParaRPr lang="en-GB" sz="3200" dirty="0">
              <a:solidFill>
                <a:srgbClr val="C00000"/>
              </a:solidFill>
            </a:endParaRPr>
          </a:p>
        </p:txBody>
      </p:sp>
      <p:sp>
        <p:nvSpPr>
          <p:cNvPr id="3" name="Plassholder for innhold 2"/>
          <p:cNvSpPr>
            <a:spLocks noGrp="1"/>
          </p:cNvSpPr>
          <p:nvPr>
            <p:ph idx="1"/>
          </p:nvPr>
        </p:nvSpPr>
        <p:spPr/>
        <p:txBody>
          <a:bodyPr>
            <a:normAutofit fontScale="77500" lnSpcReduction="20000"/>
          </a:bodyPr>
          <a:lstStyle/>
          <a:p>
            <a:pPr marL="0" indent="0">
              <a:buNone/>
            </a:pPr>
            <a:r>
              <a:rPr lang="nb-NO" dirty="0" smtClean="0"/>
              <a:t>§ 20.  Informasjonsplikt når det samles inn opplysninger fra andre enn den registrerte</a:t>
            </a:r>
          </a:p>
          <a:p>
            <a:pPr marL="0" indent="0">
              <a:buNone/>
            </a:pPr>
            <a:r>
              <a:rPr lang="nb-NO" dirty="0" smtClean="0"/>
              <a:t>En behandlingsansvarlig som samler inn personopplysninger fra andre enn den registrerte selv, skal av eget tiltak informere den registrerte om hvilke opplysninger som samles inn og gi informasjon som nevnt i § 19 første ledd så snart opplysningene er innhentet. Dersom formålet med innsamling av opplysningene er å gi dem videre til andre, kan den behandlingsansvarlige vente med å varsle den registrerte til utleveringen skjer.</a:t>
            </a:r>
          </a:p>
          <a:p>
            <a:pPr marL="0" indent="0">
              <a:buNone/>
            </a:pPr>
            <a:r>
              <a:rPr lang="nb-NO" dirty="0" smtClean="0"/>
              <a:t>Den registrerte har ikke krav på varsel etter første ledd dersom</a:t>
            </a:r>
          </a:p>
          <a:p>
            <a:pPr marL="361950" indent="-361950">
              <a:buNone/>
            </a:pPr>
            <a:r>
              <a:rPr lang="nb-NO" dirty="0" smtClean="0"/>
              <a:t>a)	innsamlingen eller formidlingen av opplysningene er uttrykkelig fastsatt i lov,</a:t>
            </a:r>
          </a:p>
          <a:p>
            <a:pPr marL="361950" indent="-361950">
              <a:buNone/>
            </a:pPr>
            <a:r>
              <a:rPr lang="nb-NO" dirty="0" smtClean="0"/>
              <a:t>b)	varsling er umulig eller uforholdsmessig vanskelig, eller</a:t>
            </a:r>
          </a:p>
          <a:p>
            <a:pPr marL="361950" indent="-361950">
              <a:buNone/>
            </a:pPr>
            <a:r>
              <a:rPr lang="nb-NO" dirty="0" smtClean="0"/>
              <a:t>c)	det er på det rene at den registrerte allerede kjenner til informasjonen varslet skal inneholde.</a:t>
            </a:r>
          </a:p>
          <a:p>
            <a:pPr marL="0" indent="0">
              <a:buNone/>
            </a:pPr>
            <a:r>
              <a:rPr lang="nb-NO" dirty="0" smtClean="0"/>
              <a:t>Når varsling unnlates med hjemmel i bokstav b, skal informasjonen likevel gis senest når det gjøres en henvendelse til den registrerte på grunnlag av opplysningene.</a:t>
            </a:r>
            <a:endParaRPr lang="en-GB" dirty="0"/>
          </a:p>
        </p:txBody>
      </p:sp>
    </p:spTree>
    <p:extLst>
      <p:ext uri="{BB962C8B-B14F-4D97-AF65-F5344CB8AC3E}">
        <p14:creationId xmlns:p14="http://schemas.microsoft.com/office/powerpoint/2010/main" val="232456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en-GB" sz="3200" dirty="0" smtClean="0">
                <a:solidFill>
                  <a:srgbClr val="C00000"/>
                </a:solidFill>
              </a:rPr>
              <a:t>Plikt </a:t>
            </a:r>
            <a:r>
              <a:rPr lang="en-GB" sz="3200" dirty="0" err="1" smtClean="0">
                <a:solidFill>
                  <a:srgbClr val="C00000"/>
                </a:solidFill>
              </a:rPr>
              <a:t>til</a:t>
            </a:r>
            <a:r>
              <a:rPr lang="en-GB" sz="3200" dirty="0" smtClean="0">
                <a:solidFill>
                  <a:srgbClr val="C00000"/>
                </a:solidFill>
              </a:rPr>
              <a:t> å </a:t>
            </a:r>
            <a:r>
              <a:rPr lang="en-GB" sz="3200" dirty="0" err="1" smtClean="0">
                <a:solidFill>
                  <a:srgbClr val="C00000"/>
                </a:solidFill>
              </a:rPr>
              <a:t>varsle</a:t>
            </a:r>
            <a:r>
              <a:rPr lang="en-GB" sz="3200" dirty="0" smtClean="0">
                <a:solidFill>
                  <a:srgbClr val="C00000"/>
                </a:solidFill>
              </a:rPr>
              <a:t> om </a:t>
            </a:r>
            <a:r>
              <a:rPr lang="en-GB" sz="3200" dirty="0" err="1" smtClean="0">
                <a:solidFill>
                  <a:srgbClr val="C00000"/>
                </a:solidFill>
              </a:rPr>
              <a:t>opplysninger</a:t>
            </a:r>
            <a:r>
              <a:rPr lang="en-GB" sz="3200" dirty="0" smtClean="0">
                <a:solidFill>
                  <a:srgbClr val="C00000"/>
                </a:solidFill>
              </a:rPr>
              <a:t> om </a:t>
            </a:r>
            <a:r>
              <a:rPr lang="en-GB" sz="3200" dirty="0" err="1" smtClean="0">
                <a:solidFill>
                  <a:srgbClr val="C00000"/>
                </a:solidFill>
              </a:rPr>
              <a:t>parten</a:t>
            </a:r>
            <a:r>
              <a:rPr lang="en-GB" sz="3200" dirty="0" smtClean="0">
                <a:solidFill>
                  <a:srgbClr val="C00000"/>
                </a:solidFill>
              </a:rPr>
              <a:t> </a:t>
            </a:r>
            <a:r>
              <a:rPr lang="en-GB" sz="3200" dirty="0" err="1" smtClean="0">
                <a:solidFill>
                  <a:srgbClr val="C00000"/>
                </a:solidFill>
              </a:rPr>
              <a:t>som</a:t>
            </a:r>
            <a:r>
              <a:rPr lang="en-GB" sz="3200" dirty="0" smtClean="0">
                <a:solidFill>
                  <a:srgbClr val="C00000"/>
                </a:solidFill>
              </a:rPr>
              <a:t> </a:t>
            </a:r>
            <a:r>
              <a:rPr lang="en-GB" sz="3200" dirty="0" err="1" smtClean="0">
                <a:solidFill>
                  <a:srgbClr val="C00000"/>
                </a:solidFill>
              </a:rPr>
              <a:t>forvaltningsorganet</a:t>
            </a:r>
            <a:r>
              <a:rPr lang="en-GB" sz="3200" dirty="0" smtClean="0">
                <a:solidFill>
                  <a:srgbClr val="C00000"/>
                </a:solidFill>
              </a:rPr>
              <a:t> </a:t>
            </a:r>
            <a:r>
              <a:rPr lang="en-GB" sz="3200" dirty="0" err="1" smtClean="0">
                <a:solidFill>
                  <a:srgbClr val="C00000"/>
                </a:solidFill>
              </a:rPr>
              <a:t>mottar</a:t>
            </a:r>
            <a:r>
              <a:rPr lang="en-GB" sz="3200" dirty="0" smtClean="0">
                <a:solidFill>
                  <a:srgbClr val="C00000"/>
                </a:solidFill>
              </a:rPr>
              <a:t> </a:t>
            </a:r>
            <a:r>
              <a:rPr lang="en-GB" sz="3200" dirty="0" err="1" smtClean="0">
                <a:solidFill>
                  <a:srgbClr val="C00000"/>
                </a:solidFill>
              </a:rPr>
              <a:t>fra</a:t>
            </a:r>
            <a:r>
              <a:rPr lang="en-GB" sz="3200" dirty="0" smtClean="0">
                <a:solidFill>
                  <a:srgbClr val="C00000"/>
                </a:solidFill>
              </a:rPr>
              <a:t> </a:t>
            </a:r>
            <a:r>
              <a:rPr lang="en-GB" sz="3200" dirty="0" err="1" smtClean="0">
                <a:solidFill>
                  <a:srgbClr val="C00000"/>
                </a:solidFill>
              </a:rPr>
              <a:t>andre</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a:t>
            </a:r>
            <a:r>
              <a:rPr lang="en-GB" sz="3200" dirty="0" err="1" smtClean="0">
                <a:solidFill>
                  <a:srgbClr val="C00000"/>
                </a:solidFill>
              </a:rPr>
              <a:t>fvl</a:t>
            </a:r>
            <a:r>
              <a:rPr lang="en-GB" sz="3200" dirty="0" smtClean="0">
                <a:solidFill>
                  <a:srgbClr val="C00000"/>
                </a:solidFill>
              </a:rPr>
              <a:t> § 17 </a:t>
            </a:r>
            <a:r>
              <a:rPr lang="en-GB" sz="3200" dirty="0" err="1" smtClean="0">
                <a:solidFill>
                  <a:srgbClr val="C00000"/>
                </a:solidFill>
              </a:rPr>
              <a:t>annet</a:t>
            </a:r>
            <a:r>
              <a:rPr lang="en-GB" sz="3200" dirty="0" smtClean="0">
                <a:solidFill>
                  <a:srgbClr val="C00000"/>
                </a:solidFill>
              </a:rPr>
              <a:t> </a:t>
            </a:r>
            <a:r>
              <a:rPr lang="en-GB" sz="3200" dirty="0" err="1" smtClean="0">
                <a:solidFill>
                  <a:srgbClr val="C00000"/>
                </a:solidFill>
              </a:rPr>
              <a:t>og</a:t>
            </a:r>
            <a:r>
              <a:rPr lang="en-GB" sz="3200" dirty="0" smtClean="0">
                <a:solidFill>
                  <a:srgbClr val="C00000"/>
                </a:solidFill>
              </a:rPr>
              <a:t> </a:t>
            </a:r>
            <a:r>
              <a:rPr lang="en-GB" sz="3200" dirty="0" err="1" smtClean="0">
                <a:solidFill>
                  <a:srgbClr val="C00000"/>
                </a:solidFill>
              </a:rPr>
              <a:t>tredje</a:t>
            </a:r>
            <a:r>
              <a:rPr lang="en-GB" sz="3200" dirty="0" smtClean="0">
                <a:solidFill>
                  <a:srgbClr val="C00000"/>
                </a:solidFill>
              </a:rPr>
              <a:t> </a:t>
            </a:r>
            <a:r>
              <a:rPr lang="en-GB" sz="3200" dirty="0" err="1" smtClean="0">
                <a:solidFill>
                  <a:srgbClr val="C00000"/>
                </a:solidFill>
              </a:rPr>
              <a:t>ledd</a:t>
            </a:r>
            <a:endParaRPr lang="en-GB" sz="3200" dirty="0">
              <a:solidFill>
                <a:srgbClr val="C00000"/>
              </a:solidFill>
            </a:endParaRPr>
          </a:p>
        </p:txBody>
      </p:sp>
      <p:sp>
        <p:nvSpPr>
          <p:cNvPr id="3" name="Plassholder for innhold 2"/>
          <p:cNvSpPr>
            <a:spLocks noGrp="1"/>
          </p:cNvSpPr>
          <p:nvPr>
            <p:ph idx="1"/>
          </p:nvPr>
        </p:nvSpPr>
        <p:spPr>
          <a:xfrm>
            <a:off x="561975" y="1825624"/>
            <a:ext cx="11115675" cy="4765676"/>
          </a:xfrm>
        </p:spPr>
        <p:txBody>
          <a:bodyPr>
            <a:normAutofit fontScale="70000" lnSpcReduction="20000"/>
          </a:bodyPr>
          <a:lstStyle/>
          <a:p>
            <a:pPr marL="0" indent="0">
              <a:buNone/>
            </a:pPr>
            <a:r>
              <a:rPr lang="nb-NO" dirty="0" smtClean="0"/>
              <a:t>§ 17.  (forvaltningsorganets utrednings- og informasjonsplikt). </a:t>
            </a:r>
          </a:p>
          <a:p>
            <a:pPr marL="0" indent="0">
              <a:buNone/>
            </a:pPr>
            <a:r>
              <a:rPr lang="nb-NO" dirty="0" smtClean="0"/>
              <a:t>Forvaltningsorganet skal påse at saken er så godt opplyst som mulig før vedtak treffes. […]</a:t>
            </a:r>
          </a:p>
          <a:p>
            <a:pPr marL="0" indent="0">
              <a:buNone/>
            </a:pPr>
            <a:r>
              <a:rPr lang="nb-NO" dirty="0" smtClean="0"/>
              <a:t>Dersom det under saksforberedelsen mottar opplysninger om en part eller den virksomhet han driver eller planlegger, og parten etter §§ 18 til 19 har rett til å gjøre seg kjent med disse opplysninger, skal de forelegges ham til uttalelse. Dette gjelder likevel ikke når</a:t>
            </a:r>
          </a:p>
          <a:p>
            <a:pPr marL="266700" indent="-266700">
              <a:buNone/>
            </a:pPr>
            <a:r>
              <a:rPr lang="nb-NO" dirty="0" smtClean="0"/>
              <a:t>a)	opplysningene bekreftes av framstilling som parten selv har gitt eller kontrollert i anledning av saken eller parten ikke har kjent oppholdssted,</a:t>
            </a:r>
          </a:p>
          <a:p>
            <a:pPr marL="266700" indent="-266700">
              <a:buNone/>
            </a:pPr>
            <a:r>
              <a:rPr lang="nb-NO" dirty="0" smtClean="0"/>
              <a:t>b)	rask avgjørelse i saken er påkrevd av hensyn til andre parter eller offentlige interesser,</a:t>
            </a:r>
          </a:p>
          <a:p>
            <a:pPr marL="266700" indent="-266700">
              <a:buNone/>
            </a:pPr>
            <a:r>
              <a:rPr lang="nb-NO" dirty="0" smtClean="0"/>
              <a:t>c)	opplysningene ikke har avgjørende betydning for vedtaket eller underretning av andre grunner er unødvendig eller uhensiktsmessig ut fra hensynet til parten selv, for eksempel fordi han vil bli gjort kjent med opplysningene ved melding om vedtaket.</a:t>
            </a:r>
          </a:p>
          <a:p>
            <a:pPr marL="0" indent="0">
              <a:buNone/>
            </a:pPr>
            <a:r>
              <a:rPr lang="nb-NO" dirty="0" smtClean="0"/>
              <a:t>Partene bør også for øvrig gjøres kjent med opplysninger av vesentlig betydning som det må forutsettes at de har grunnlag og interesse for å uttale seg om, og som parten etter §§ 18 til 19 har rett til å gjøre seg kjent med. Ved avveiningen skal legges vekt på om rask avgjørelse er ønskelig og om hensynet til parten er tilstrekkelig varetatt på annen måte, for eksempel ved at han er gjort kjent med retten etter §§ 18 til 19 til å se sakens dokumenter.</a:t>
            </a:r>
          </a:p>
          <a:p>
            <a:pPr marL="0" indent="0">
              <a:buNone/>
            </a:pPr>
            <a:r>
              <a:rPr lang="nb-NO" dirty="0" smtClean="0"/>
              <a:t>[…]</a:t>
            </a:r>
            <a:endParaRPr lang="en-GB" dirty="0"/>
          </a:p>
        </p:txBody>
      </p:sp>
    </p:spTree>
    <p:extLst>
      <p:ext uri="{BB962C8B-B14F-4D97-AF65-F5344CB8AC3E}">
        <p14:creationId xmlns:p14="http://schemas.microsoft.com/office/powerpoint/2010/main" val="1220985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Informasjon</a:t>
            </a:r>
            <a:r>
              <a:rPr lang="en-GB" sz="3200" dirty="0" smtClean="0">
                <a:solidFill>
                  <a:srgbClr val="C00000"/>
                </a:solidFill>
              </a:rPr>
              <a:t> </a:t>
            </a:r>
            <a:r>
              <a:rPr lang="en-GB" sz="3200" dirty="0" err="1" smtClean="0">
                <a:solidFill>
                  <a:srgbClr val="C00000"/>
                </a:solidFill>
              </a:rPr>
              <a:t>ved</a:t>
            </a:r>
            <a:r>
              <a:rPr lang="en-GB" sz="3200" dirty="0" smtClean="0">
                <a:solidFill>
                  <a:srgbClr val="C00000"/>
                </a:solidFill>
              </a:rPr>
              <a:t> </a:t>
            </a:r>
            <a:r>
              <a:rPr lang="en-GB" sz="3200" dirty="0" err="1" smtClean="0">
                <a:solidFill>
                  <a:srgbClr val="C00000"/>
                </a:solidFill>
              </a:rPr>
              <a:t>bruk</a:t>
            </a:r>
            <a:r>
              <a:rPr lang="en-GB" sz="3200" dirty="0" smtClean="0">
                <a:solidFill>
                  <a:srgbClr val="C00000"/>
                </a:solidFill>
              </a:rPr>
              <a:t> </a:t>
            </a:r>
            <a:r>
              <a:rPr lang="en-GB" sz="3200" dirty="0" err="1" smtClean="0">
                <a:solidFill>
                  <a:srgbClr val="C00000"/>
                </a:solidFill>
              </a:rPr>
              <a:t>av</a:t>
            </a:r>
            <a:r>
              <a:rPr lang="en-GB" sz="3200" dirty="0" smtClean="0">
                <a:solidFill>
                  <a:srgbClr val="C00000"/>
                </a:solidFill>
              </a:rPr>
              <a:t> </a:t>
            </a:r>
            <a:r>
              <a:rPr lang="en-GB" sz="3200" dirty="0" err="1" smtClean="0">
                <a:solidFill>
                  <a:srgbClr val="C00000"/>
                </a:solidFill>
              </a:rPr>
              <a:t>personprofiler</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pol § 21</a:t>
            </a:r>
            <a:endParaRPr lang="en-GB" sz="3200" dirty="0">
              <a:solidFill>
                <a:srgbClr val="C00000"/>
              </a:solidFill>
            </a:endParaRPr>
          </a:p>
        </p:txBody>
      </p:sp>
      <p:sp>
        <p:nvSpPr>
          <p:cNvPr id="3" name="Plassholder for innhold 2"/>
          <p:cNvSpPr>
            <a:spLocks noGrp="1"/>
          </p:cNvSpPr>
          <p:nvPr>
            <p:ph idx="1"/>
          </p:nvPr>
        </p:nvSpPr>
        <p:spPr/>
        <p:txBody>
          <a:bodyPr>
            <a:normAutofit/>
          </a:bodyPr>
          <a:lstStyle/>
          <a:p>
            <a:pPr marL="0" indent="0">
              <a:buNone/>
            </a:pPr>
            <a:r>
              <a:rPr lang="nb-NO" sz="2400" dirty="0" smtClean="0"/>
              <a:t>§ 21.  Informasjonsplikt ved bruk av personprofiler</a:t>
            </a:r>
          </a:p>
          <a:p>
            <a:pPr marL="0" indent="0">
              <a:buNone/>
            </a:pPr>
            <a:r>
              <a:rPr lang="nb-NO" sz="2400" dirty="0" smtClean="0"/>
              <a:t>Når noen henvender seg til eller treffer avgjørelser som retter seg mot den registrerte på grunnlag av personprofiler som er ment å beskrive atferd, preferanser, evner eller behov, f eks som ledd i markedsføringsvirksomhet, skal den behandlingsansvarlige informere den registrerte om</a:t>
            </a:r>
          </a:p>
          <a:p>
            <a:pPr marL="542925" indent="-542925">
              <a:buNone/>
            </a:pPr>
            <a:r>
              <a:rPr lang="nb-NO" sz="2400" dirty="0" smtClean="0"/>
              <a:t>a)	hvem som er behandlingsansvarlig, </a:t>
            </a:r>
          </a:p>
          <a:p>
            <a:pPr marL="542925" indent="-542925">
              <a:buNone/>
            </a:pPr>
            <a:r>
              <a:rPr lang="nb-NO" sz="2400" dirty="0" smtClean="0"/>
              <a:t>b)	hvilke opplysningstyper som er anvendt, og</a:t>
            </a:r>
          </a:p>
          <a:p>
            <a:pPr marL="542925" indent="-542925">
              <a:buNone/>
            </a:pPr>
            <a:r>
              <a:rPr lang="nb-NO" sz="2400" dirty="0" smtClean="0"/>
              <a:t>c)	hvor opplysningene er hentet fra</a:t>
            </a:r>
            <a:endParaRPr lang="en-GB" sz="2400" dirty="0"/>
          </a:p>
        </p:txBody>
      </p:sp>
    </p:spTree>
    <p:extLst>
      <p:ext uri="{BB962C8B-B14F-4D97-AF65-F5344CB8AC3E}">
        <p14:creationId xmlns:p14="http://schemas.microsoft.com/office/powerpoint/2010/main" val="96950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219076"/>
            <a:ext cx="10515600" cy="762000"/>
          </a:xfrm>
        </p:spPr>
        <p:txBody>
          <a:bodyPr>
            <a:noAutofit/>
          </a:bodyPr>
          <a:lstStyle/>
          <a:p>
            <a:r>
              <a:rPr lang="nb-NO" sz="3200" dirty="0" smtClean="0">
                <a:solidFill>
                  <a:srgbClr val="C00000"/>
                </a:solidFill>
              </a:rPr>
              <a:t>Oversikt over sentrale regler som gir offentlighet og åpenhet i forvaltningen</a:t>
            </a:r>
            <a:endParaRPr lang="en-GB" sz="3200" dirty="0">
              <a:solidFill>
                <a:srgbClr val="C00000"/>
              </a:solidFill>
            </a:endParaRPr>
          </a:p>
        </p:txBody>
      </p:sp>
      <p:sp>
        <p:nvSpPr>
          <p:cNvPr id="3" name="Plassholder for innhold 2"/>
          <p:cNvSpPr>
            <a:spLocks noGrp="1"/>
          </p:cNvSpPr>
          <p:nvPr>
            <p:ph idx="1"/>
          </p:nvPr>
        </p:nvSpPr>
        <p:spPr>
          <a:xfrm>
            <a:off x="247650" y="1278469"/>
            <a:ext cx="11468100" cy="5208056"/>
          </a:xfrm>
        </p:spPr>
        <p:txBody>
          <a:bodyPr>
            <a:normAutofit fontScale="77500" lnSpcReduction="20000"/>
          </a:bodyPr>
          <a:lstStyle/>
          <a:p>
            <a:pPr marL="271463" indent="-271463" defTabSz="541338">
              <a:buNone/>
            </a:pPr>
            <a:r>
              <a:rPr lang="nb-NO" b="1" u="sng" dirty="0" smtClean="0"/>
              <a:t>Regler om:</a:t>
            </a:r>
          </a:p>
          <a:p>
            <a:pPr marL="271463" indent="-271463" defTabSz="541338">
              <a:buNone/>
            </a:pPr>
            <a:r>
              <a:rPr lang="nb-NO" dirty="0" smtClean="0"/>
              <a:t>•	rett for borgere til innsyn etter begjæring i informasjon hos det offentlige (innsyn)</a:t>
            </a:r>
          </a:p>
          <a:p>
            <a:pPr lvl="1" defTabSz="541338">
              <a:buFont typeface="Wingdings" panose="05000000000000000000" pitchFamily="2" charset="2"/>
              <a:buChar char="§"/>
            </a:pPr>
            <a:r>
              <a:rPr lang="nb-NO" dirty="0" smtClean="0"/>
              <a:t>Innsyn for alle etter </a:t>
            </a:r>
            <a:r>
              <a:rPr lang="nb-NO" dirty="0" err="1" smtClean="0"/>
              <a:t>offl</a:t>
            </a:r>
            <a:r>
              <a:rPr lang="nb-NO" dirty="0" smtClean="0"/>
              <a:t> § 3</a:t>
            </a:r>
          </a:p>
          <a:p>
            <a:pPr lvl="1" defTabSz="541338">
              <a:buFont typeface="Wingdings" panose="05000000000000000000" pitchFamily="2" charset="2"/>
              <a:buChar char="§"/>
            </a:pPr>
            <a:r>
              <a:rPr lang="nb-NO" dirty="0" smtClean="0"/>
              <a:t>Rett for alle til å kreve databaseinnsyn, </a:t>
            </a:r>
            <a:r>
              <a:rPr lang="nb-NO" dirty="0" err="1" smtClean="0"/>
              <a:t>offl</a:t>
            </a:r>
            <a:r>
              <a:rPr lang="nb-NO" dirty="0" smtClean="0"/>
              <a:t> § 9</a:t>
            </a:r>
          </a:p>
          <a:p>
            <a:pPr lvl="1" defTabSz="541338">
              <a:buFont typeface="Wingdings" panose="05000000000000000000" pitchFamily="2" charset="2"/>
              <a:buChar char="§"/>
            </a:pPr>
            <a:r>
              <a:rPr lang="nb-NO" dirty="0" smtClean="0"/>
              <a:t>Rett til innsyn for alle etter pol § 18 første ledd</a:t>
            </a:r>
          </a:p>
          <a:p>
            <a:pPr lvl="1" defTabSz="541338">
              <a:buFont typeface="Wingdings" panose="05000000000000000000" pitchFamily="2" charset="2"/>
              <a:buChar char="§"/>
            </a:pPr>
            <a:r>
              <a:rPr lang="nb-NO" dirty="0" smtClean="0"/>
              <a:t>Rett til innsyn for parter etter </a:t>
            </a:r>
            <a:r>
              <a:rPr lang="nb-NO" dirty="0" err="1" smtClean="0"/>
              <a:t>fvl</a:t>
            </a:r>
            <a:r>
              <a:rPr lang="nb-NO" dirty="0" smtClean="0"/>
              <a:t> § 18 </a:t>
            </a:r>
            <a:r>
              <a:rPr lang="nb-NO" dirty="0" err="1" smtClean="0"/>
              <a:t>flg</a:t>
            </a:r>
            <a:endParaRPr lang="nb-NO" dirty="0" smtClean="0"/>
          </a:p>
          <a:p>
            <a:pPr lvl="1" defTabSz="541338">
              <a:buFont typeface="Wingdings" panose="05000000000000000000" pitchFamily="2" charset="2"/>
              <a:buChar char="§"/>
            </a:pPr>
            <a:r>
              <a:rPr lang="nb-NO" dirty="0" smtClean="0"/>
              <a:t>Rett til innsyn for registrerte etter pol § 18 annet og tredje ledd</a:t>
            </a:r>
          </a:p>
          <a:p>
            <a:pPr marL="271463" indent="-271463" defTabSz="541338">
              <a:buNone/>
            </a:pPr>
            <a:r>
              <a:rPr lang="nb-NO" dirty="0" smtClean="0"/>
              <a:t>•	plikt/rett for forvaltningen til å gjøre informasjon tilgjengelig for borgere (tilgjengeliggjøring)</a:t>
            </a:r>
          </a:p>
          <a:p>
            <a:pPr lvl="1" defTabSz="541338">
              <a:buFont typeface="Wingdings" panose="05000000000000000000" pitchFamily="2" charset="2"/>
              <a:buChar char="§"/>
            </a:pPr>
            <a:r>
              <a:rPr lang="nb-NO" dirty="0" smtClean="0"/>
              <a:t>Plikt for visse statsetater til å gjøre journaler allment tilgjengelig på internett, </a:t>
            </a:r>
            <a:r>
              <a:rPr lang="nb-NO" dirty="0" err="1" smtClean="0"/>
              <a:t>jf</a:t>
            </a:r>
            <a:r>
              <a:rPr lang="nb-NO" dirty="0" smtClean="0"/>
              <a:t> </a:t>
            </a:r>
            <a:r>
              <a:rPr lang="nb-NO" dirty="0" err="1" smtClean="0"/>
              <a:t>off</a:t>
            </a:r>
            <a:r>
              <a:rPr lang="nb-NO" dirty="0" smtClean="0"/>
              <a:t> § 6</a:t>
            </a:r>
          </a:p>
          <a:p>
            <a:pPr lvl="1" defTabSz="541338">
              <a:buFont typeface="Wingdings" panose="05000000000000000000" pitchFamily="2" charset="2"/>
              <a:buChar char="§"/>
            </a:pPr>
            <a:r>
              <a:rPr lang="nb-NO" dirty="0" smtClean="0"/>
              <a:t>Rett for offentlige forvaltningsorganer til å gjøre saksdokumenter allment tilgjengelig på internett, </a:t>
            </a:r>
            <a:r>
              <a:rPr lang="nb-NO" dirty="0" err="1" smtClean="0"/>
              <a:t>jf</a:t>
            </a:r>
            <a:r>
              <a:rPr lang="nb-NO" dirty="0" smtClean="0"/>
              <a:t> </a:t>
            </a:r>
            <a:r>
              <a:rPr lang="nb-NO" dirty="0" err="1" smtClean="0"/>
              <a:t>off</a:t>
            </a:r>
            <a:r>
              <a:rPr lang="nb-NO" dirty="0" smtClean="0"/>
              <a:t> § 7</a:t>
            </a:r>
          </a:p>
          <a:p>
            <a:pPr marL="271463" indent="-271463" defTabSz="541338">
              <a:buNone/>
            </a:pPr>
            <a:r>
              <a:rPr lang="nb-NO" dirty="0" smtClean="0"/>
              <a:t>•	plikt for forvaltningen til å informere og varsle borgere (informasjons- og varslingsplikt)</a:t>
            </a:r>
          </a:p>
          <a:p>
            <a:pPr lvl="1" defTabSz="541338">
              <a:buFont typeface="Wingdings" panose="05000000000000000000" pitchFamily="2" charset="2"/>
              <a:buChar char="§"/>
            </a:pPr>
            <a:r>
              <a:rPr lang="nb-NO" dirty="0" smtClean="0"/>
              <a:t>Forvaltningens allmenne veiledningsplikt, </a:t>
            </a:r>
            <a:r>
              <a:rPr lang="nb-NO" dirty="0" err="1" smtClean="0"/>
              <a:t>jf</a:t>
            </a:r>
            <a:r>
              <a:rPr lang="nb-NO" dirty="0" smtClean="0"/>
              <a:t> </a:t>
            </a:r>
            <a:r>
              <a:rPr lang="nb-NO" dirty="0" err="1" smtClean="0"/>
              <a:t>fvl</a:t>
            </a:r>
            <a:r>
              <a:rPr lang="nb-NO" dirty="0" smtClean="0"/>
              <a:t> §  11</a:t>
            </a:r>
          </a:p>
          <a:p>
            <a:pPr lvl="1" defTabSz="541338">
              <a:buFont typeface="Wingdings" panose="05000000000000000000" pitchFamily="2" charset="2"/>
              <a:buChar char="§"/>
            </a:pPr>
            <a:r>
              <a:rPr lang="nb-NO" dirty="0" smtClean="0"/>
              <a:t>Behandlingsansvarliges særlige veiledningsplikt om lovbestemt innsyn, </a:t>
            </a:r>
            <a:r>
              <a:rPr lang="nb-NO" dirty="0" err="1" smtClean="0"/>
              <a:t>jf</a:t>
            </a:r>
            <a:r>
              <a:rPr lang="nb-NO" dirty="0" smtClean="0"/>
              <a:t> pol § 6 annet ledd</a:t>
            </a:r>
          </a:p>
          <a:p>
            <a:pPr lvl="1" defTabSz="541338">
              <a:buFont typeface="Wingdings" panose="05000000000000000000" pitchFamily="2" charset="2"/>
              <a:buChar char="§"/>
            </a:pPr>
            <a:r>
              <a:rPr lang="nb-NO" dirty="0" smtClean="0"/>
              <a:t>Plikt til å varsle den registrerte ved innsamling av personopplysninger fra den registrerte, </a:t>
            </a:r>
            <a:r>
              <a:rPr lang="nb-NO" dirty="0" err="1" smtClean="0"/>
              <a:t>jf</a:t>
            </a:r>
            <a:r>
              <a:rPr lang="nb-NO" dirty="0" smtClean="0"/>
              <a:t> pol § 19</a:t>
            </a:r>
          </a:p>
          <a:p>
            <a:pPr lvl="1" defTabSz="541338">
              <a:buFont typeface="Wingdings" panose="05000000000000000000" pitchFamily="2" charset="2"/>
              <a:buChar char="§"/>
            </a:pPr>
            <a:r>
              <a:rPr lang="nb-NO" dirty="0" smtClean="0"/>
              <a:t>Plikt til å varsle den registrerte ved innsamling av personopplysninger fra andre, </a:t>
            </a:r>
            <a:r>
              <a:rPr lang="nb-NO" dirty="0" err="1" smtClean="0"/>
              <a:t>jf</a:t>
            </a:r>
            <a:r>
              <a:rPr lang="nb-NO" dirty="0" smtClean="0"/>
              <a:t> pol § 20</a:t>
            </a:r>
          </a:p>
          <a:p>
            <a:pPr lvl="1" defTabSz="541338">
              <a:buFont typeface="Wingdings" panose="05000000000000000000" pitchFamily="2" charset="2"/>
              <a:buChar char="§"/>
            </a:pPr>
            <a:r>
              <a:rPr lang="nb-NO" dirty="0" smtClean="0"/>
              <a:t>Plikt til å varsle parter om opplysninger om parten mv som forvaltningsorganet mottar fra andre, </a:t>
            </a:r>
            <a:r>
              <a:rPr lang="nb-NO" dirty="0" err="1" smtClean="0"/>
              <a:t>jf</a:t>
            </a:r>
            <a:r>
              <a:rPr lang="nb-NO" dirty="0" smtClean="0"/>
              <a:t> </a:t>
            </a:r>
            <a:r>
              <a:rPr lang="nb-NO" dirty="0" err="1" smtClean="0"/>
              <a:t>fvl</a:t>
            </a:r>
            <a:r>
              <a:rPr lang="nb-NO" dirty="0" smtClean="0"/>
              <a:t> § 17 annet og tredje ledd</a:t>
            </a:r>
          </a:p>
          <a:p>
            <a:pPr lvl="1" defTabSz="541338">
              <a:buFont typeface="Wingdings" panose="05000000000000000000" pitchFamily="2" charset="2"/>
              <a:buChar char="§"/>
            </a:pPr>
            <a:r>
              <a:rPr lang="nb-NO" dirty="0" smtClean="0"/>
              <a:t>Plikt til å varsle om bruk av personprofiler, pol § 21</a:t>
            </a:r>
          </a:p>
          <a:p>
            <a:pPr marL="0" indent="0">
              <a:buNone/>
            </a:pPr>
            <a:endParaRPr lang="en-GB" dirty="0"/>
          </a:p>
        </p:txBody>
      </p:sp>
      <p:sp>
        <p:nvSpPr>
          <p:cNvPr id="4" name="Rektangel 3"/>
          <p:cNvSpPr/>
          <p:nvPr/>
        </p:nvSpPr>
        <p:spPr>
          <a:xfrm>
            <a:off x="536332" y="1899139"/>
            <a:ext cx="202224" cy="128367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Rektangel 4"/>
          <p:cNvSpPr/>
          <p:nvPr/>
        </p:nvSpPr>
        <p:spPr>
          <a:xfrm>
            <a:off x="536332" y="3625362"/>
            <a:ext cx="202224" cy="57736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Rektangel 5"/>
          <p:cNvSpPr/>
          <p:nvPr/>
        </p:nvSpPr>
        <p:spPr>
          <a:xfrm>
            <a:off x="536332" y="4566138"/>
            <a:ext cx="202224" cy="171156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219730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Allmenn</a:t>
            </a:r>
            <a:r>
              <a:rPr lang="en-GB" sz="3200" dirty="0" smtClean="0">
                <a:solidFill>
                  <a:srgbClr val="C00000"/>
                </a:solidFill>
              </a:rPr>
              <a:t> </a:t>
            </a:r>
            <a:r>
              <a:rPr lang="en-GB" sz="3200" dirty="0" err="1" smtClean="0">
                <a:solidFill>
                  <a:srgbClr val="C00000"/>
                </a:solidFill>
              </a:rPr>
              <a:t>rett</a:t>
            </a:r>
            <a:r>
              <a:rPr lang="en-GB" sz="3200" dirty="0" smtClean="0">
                <a:solidFill>
                  <a:srgbClr val="C00000"/>
                </a:solidFill>
              </a:rPr>
              <a:t> </a:t>
            </a:r>
            <a:r>
              <a:rPr lang="en-GB" sz="3200" dirty="0" err="1" smtClean="0">
                <a:solidFill>
                  <a:srgbClr val="C00000"/>
                </a:solidFill>
              </a:rPr>
              <a:t>til</a:t>
            </a:r>
            <a:r>
              <a:rPr lang="en-GB" sz="3200" dirty="0" smtClean="0">
                <a:solidFill>
                  <a:srgbClr val="C00000"/>
                </a:solidFill>
              </a:rPr>
              <a:t> </a:t>
            </a:r>
            <a:r>
              <a:rPr lang="en-GB" sz="3200" dirty="0" err="1" smtClean="0">
                <a:solidFill>
                  <a:srgbClr val="C00000"/>
                </a:solidFill>
              </a:rPr>
              <a:t>innsyn</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a:t>
            </a:r>
            <a:r>
              <a:rPr lang="en-GB" sz="3200" dirty="0" err="1" smtClean="0">
                <a:solidFill>
                  <a:srgbClr val="C00000"/>
                </a:solidFill>
              </a:rPr>
              <a:t>offl</a:t>
            </a:r>
            <a:r>
              <a:rPr lang="en-GB" sz="3200" dirty="0" smtClean="0">
                <a:solidFill>
                  <a:srgbClr val="C00000"/>
                </a:solidFill>
              </a:rPr>
              <a:t> § 3</a:t>
            </a:r>
            <a:endParaRPr lang="en-GB" sz="3200" dirty="0">
              <a:solidFill>
                <a:srgbClr val="C00000"/>
              </a:solidFill>
            </a:endParaRPr>
          </a:p>
        </p:txBody>
      </p:sp>
      <p:sp>
        <p:nvSpPr>
          <p:cNvPr id="3" name="Plassholder for innhold 2"/>
          <p:cNvSpPr>
            <a:spLocks noGrp="1"/>
          </p:cNvSpPr>
          <p:nvPr>
            <p:ph idx="1"/>
          </p:nvPr>
        </p:nvSpPr>
        <p:spPr/>
        <p:txBody>
          <a:bodyPr>
            <a:normAutofit/>
          </a:bodyPr>
          <a:lstStyle/>
          <a:p>
            <a:pPr marL="0" indent="0">
              <a:buNone/>
            </a:pPr>
            <a:r>
              <a:rPr lang="nn-NO" sz="2400" dirty="0" smtClean="0"/>
              <a:t>§ 3.  Hovudregel</a:t>
            </a:r>
          </a:p>
          <a:p>
            <a:pPr marL="0" indent="0">
              <a:buNone/>
            </a:pPr>
            <a:r>
              <a:rPr lang="nn-NO" sz="2400" dirty="0" smtClean="0"/>
              <a:t>Saksdokument, journalar og liknande register for organet er opne for innsyn dersom ikkje anna følgjer av lov eller forskrift med heimel i lov. Alle kan krevje innsyn i saksdokument, journalar og liknande register til organet hos vedkommande organ. </a:t>
            </a:r>
            <a:endParaRPr lang="en-GB" sz="2400" dirty="0"/>
          </a:p>
        </p:txBody>
      </p:sp>
    </p:spTree>
    <p:extLst>
      <p:ext uri="{BB962C8B-B14F-4D97-AF65-F5344CB8AC3E}">
        <p14:creationId xmlns:p14="http://schemas.microsoft.com/office/powerpoint/2010/main" val="743916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Allmenn</a:t>
            </a:r>
            <a:r>
              <a:rPr lang="en-GB" sz="3200" dirty="0" smtClean="0">
                <a:solidFill>
                  <a:srgbClr val="C00000"/>
                </a:solidFill>
              </a:rPr>
              <a:t> </a:t>
            </a:r>
            <a:r>
              <a:rPr lang="en-GB" sz="3200" dirty="0" err="1" smtClean="0">
                <a:solidFill>
                  <a:srgbClr val="C00000"/>
                </a:solidFill>
              </a:rPr>
              <a:t>rett</a:t>
            </a:r>
            <a:r>
              <a:rPr lang="en-GB" sz="3200" dirty="0" smtClean="0">
                <a:solidFill>
                  <a:srgbClr val="C00000"/>
                </a:solidFill>
              </a:rPr>
              <a:t> </a:t>
            </a:r>
            <a:r>
              <a:rPr lang="en-GB" sz="3200" dirty="0" err="1" smtClean="0">
                <a:solidFill>
                  <a:srgbClr val="C00000"/>
                </a:solidFill>
              </a:rPr>
              <a:t>til</a:t>
            </a:r>
            <a:r>
              <a:rPr lang="en-GB" sz="3200" dirty="0" smtClean="0">
                <a:solidFill>
                  <a:srgbClr val="C00000"/>
                </a:solidFill>
              </a:rPr>
              <a:t> </a:t>
            </a:r>
            <a:r>
              <a:rPr lang="en-GB" sz="3200" dirty="0" err="1" smtClean="0">
                <a:solidFill>
                  <a:srgbClr val="C00000"/>
                </a:solidFill>
              </a:rPr>
              <a:t>databaseinnsyn</a:t>
            </a:r>
            <a:r>
              <a:rPr lang="en-GB" sz="3200" dirty="0">
                <a:solidFill>
                  <a:srgbClr val="C00000"/>
                </a:solidFill>
              </a:rPr>
              <a:t> </a:t>
            </a:r>
            <a:r>
              <a:rPr lang="en-GB" sz="3200" dirty="0" err="1" smtClean="0">
                <a:solidFill>
                  <a:srgbClr val="C00000"/>
                </a:solidFill>
              </a:rPr>
              <a:t>etter</a:t>
            </a:r>
            <a:r>
              <a:rPr lang="en-GB" sz="3200" dirty="0" smtClean="0">
                <a:solidFill>
                  <a:srgbClr val="C00000"/>
                </a:solidFill>
              </a:rPr>
              <a:t> </a:t>
            </a:r>
            <a:r>
              <a:rPr lang="en-GB" sz="3200" dirty="0" err="1" smtClean="0">
                <a:solidFill>
                  <a:srgbClr val="C00000"/>
                </a:solidFill>
              </a:rPr>
              <a:t>offl</a:t>
            </a:r>
            <a:r>
              <a:rPr lang="en-GB" sz="3200" dirty="0" smtClean="0">
                <a:solidFill>
                  <a:srgbClr val="C00000"/>
                </a:solidFill>
              </a:rPr>
              <a:t> § 9</a:t>
            </a:r>
            <a:endParaRPr lang="en-GB" sz="3200" dirty="0">
              <a:solidFill>
                <a:srgbClr val="C00000"/>
              </a:solidFill>
            </a:endParaRPr>
          </a:p>
        </p:txBody>
      </p:sp>
      <p:sp>
        <p:nvSpPr>
          <p:cNvPr id="3" name="Plassholder for innhold 2"/>
          <p:cNvSpPr>
            <a:spLocks noGrp="1"/>
          </p:cNvSpPr>
          <p:nvPr>
            <p:ph idx="1"/>
          </p:nvPr>
        </p:nvSpPr>
        <p:spPr/>
        <p:txBody>
          <a:bodyPr>
            <a:normAutofit/>
          </a:bodyPr>
          <a:lstStyle/>
          <a:p>
            <a:pPr marL="0" indent="0">
              <a:buNone/>
            </a:pPr>
            <a:r>
              <a:rPr lang="nn-NO" sz="2400" dirty="0" smtClean="0"/>
              <a:t>§ 9.  Rett til å krevje innsyn i ei samanstilling frå databasar</a:t>
            </a:r>
          </a:p>
          <a:p>
            <a:pPr marL="0" indent="0">
              <a:buNone/>
            </a:pPr>
            <a:r>
              <a:rPr lang="nn-NO" sz="2400" dirty="0" smtClean="0"/>
              <a:t>Alle kan krevje innsyn i ei samanstilling av opplysningar som er elektronisk lagra i databasane til organet dersom samanstillinga kan gjerast med enkle framgangsmåtar. </a:t>
            </a:r>
            <a:endParaRPr lang="en-GB" sz="2400" dirty="0"/>
          </a:p>
        </p:txBody>
      </p:sp>
    </p:spTree>
    <p:extLst>
      <p:ext uri="{BB962C8B-B14F-4D97-AF65-F5344CB8AC3E}">
        <p14:creationId xmlns:p14="http://schemas.microsoft.com/office/powerpoint/2010/main" val="3458578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Allment</a:t>
            </a:r>
            <a:r>
              <a:rPr lang="en-GB" sz="3200" dirty="0" smtClean="0">
                <a:solidFill>
                  <a:srgbClr val="C00000"/>
                </a:solidFill>
              </a:rPr>
              <a:t> </a:t>
            </a:r>
            <a:r>
              <a:rPr lang="en-GB" sz="3200" dirty="0" err="1" smtClean="0">
                <a:solidFill>
                  <a:srgbClr val="C00000"/>
                </a:solidFill>
              </a:rPr>
              <a:t>innsyn</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pol § 18 </a:t>
            </a:r>
            <a:r>
              <a:rPr lang="en-GB" sz="3200" dirty="0" err="1" smtClean="0">
                <a:solidFill>
                  <a:srgbClr val="C00000"/>
                </a:solidFill>
              </a:rPr>
              <a:t>første</a:t>
            </a:r>
            <a:r>
              <a:rPr lang="en-GB" sz="3200" dirty="0" smtClean="0">
                <a:solidFill>
                  <a:srgbClr val="C00000"/>
                </a:solidFill>
              </a:rPr>
              <a:t> </a:t>
            </a:r>
            <a:r>
              <a:rPr lang="en-GB" sz="3200" dirty="0" err="1" smtClean="0">
                <a:solidFill>
                  <a:srgbClr val="C00000"/>
                </a:solidFill>
              </a:rPr>
              <a:t>ledd</a:t>
            </a:r>
            <a:endParaRPr lang="en-GB" sz="3200" dirty="0">
              <a:solidFill>
                <a:srgbClr val="C00000"/>
              </a:solidFill>
            </a:endParaRPr>
          </a:p>
        </p:txBody>
      </p:sp>
      <p:sp>
        <p:nvSpPr>
          <p:cNvPr id="3" name="Plassholder for innhold 2"/>
          <p:cNvSpPr>
            <a:spLocks noGrp="1"/>
          </p:cNvSpPr>
          <p:nvPr>
            <p:ph idx="1"/>
          </p:nvPr>
        </p:nvSpPr>
        <p:spPr/>
        <p:txBody>
          <a:bodyPr>
            <a:normAutofit fontScale="62500" lnSpcReduction="20000"/>
          </a:bodyPr>
          <a:lstStyle/>
          <a:p>
            <a:pPr marL="355600" indent="-355600" defTabSz="541338">
              <a:buNone/>
            </a:pPr>
            <a:r>
              <a:rPr lang="nb-NO" dirty="0" smtClean="0"/>
              <a:t>§ 18.  Rett til innsyn</a:t>
            </a:r>
          </a:p>
          <a:p>
            <a:pPr marL="355600" indent="-355600" defTabSz="541338">
              <a:buNone/>
            </a:pPr>
            <a:r>
              <a:rPr lang="nb-NO" dirty="0" smtClean="0"/>
              <a:t>Enhver som ber om det, skal få vite hva slags behandling av personopplysninger  en behandlingsansvarlig  foretar, og kan kreve å få følgende informasjon om en bestemt type behandling: </a:t>
            </a:r>
          </a:p>
          <a:p>
            <a:pPr marL="355600" indent="-355600" defTabSz="541338">
              <a:buNone/>
            </a:pPr>
            <a:r>
              <a:rPr lang="nb-NO" dirty="0" smtClean="0"/>
              <a:t>a)	navn og adresse på den behandlingsansvarlige  og dennes eventuelle representant, </a:t>
            </a:r>
          </a:p>
          <a:p>
            <a:pPr marL="355600" indent="-355600" defTabSz="541338">
              <a:buNone/>
            </a:pPr>
            <a:r>
              <a:rPr lang="nb-NO" dirty="0" smtClean="0"/>
              <a:t>b)	hvem som har det daglige ansvaret for å oppfylle den behandlingsansvarliges  plikter,</a:t>
            </a:r>
          </a:p>
          <a:p>
            <a:pPr marL="355600" indent="-355600" defTabSz="541338">
              <a:buNone/>
            </a:pPr>
            <a:r>
              <a:rPr lang="nb-NO" dirty="0" smtClean="0"/>
              <a:t>c)	formålet med behandlingen, </a:t>
            </a:r>
          </a:p>
          <a:p>
            <a:pPr marL="355600" indent="-355600" defTabSz="541338">
              <a:buNone/>
            </a:pPr>
            <a:r>
              <a:rPr lang="nb-NO" dirty="0" smtClean="0"/>
              <a:t>d)	beskrivelser av hvilke typer personopplysninger som behandles,</a:t>
            </a:r>
          </a:p>
          <a:p>
            <a:pPr marL="355600" indent="-355600" defTabSz="541338">
              <a:buNone/>
            </a:pPr>
            <a:r>
              <a:rPr lang="nb-NO" dirty="0" smtClean="0"/>
              <a:t>e)	hvor opplysningene er hentet fra, og</a:t>
            </a:r>
          </a:p>
          <a:p>
            <a:pPr marL="355600" indent="-355600" defTabSz="541338">
              <a:buNone/>
            </a:pPr>
            <a:r>
              <a:rPr lang="nb-NO" dirty="0" smtClean="0"/>
              <a:t>f)	om personopplysningene vil bli utlevert, og eventuelt hvem som er mottaker.</a:t>
            </a:r>
          </a:p>
          <a:p>
            <a:pPr marL="355600" indent="-355600" defTabSz="541338">
              <a:buNone/>
            </a:pPr>
            <a:r>
              <a:rPr lang="nb-NO" dirty="0" smtClean="0"/>
              <a:t>Dersom den som ber om innsyn er registrert, skal den behandlingsansvarlige opplyse om</a:t>
            </a:r>
          </a:p>
          <a:p>
            <a:pPr marL="355600" indent="-355600" defTabSz="541338">
              <a:buNone/>
            </a:pPr>
            <a:r>
              <a:rPr lang="nb-NO" dirty="0" smtClean="0"/>
              <a:t>a)	hvilke opplysninger om den registrerte som behandles, og</a:t>
            </a:r>
          </a:p>
          <a:p>
            <a:pPr marL="355600" indent="-355600" defTabSz="541338">
              <a:buNone/>
            </a:pPr>
            <a:r>
              <a:rPr lang="nb-NO" dirty="0" smtClean="0"/>
              <a:t>b)	sikkerhetstiltakene ved behandlingen så langt innsyn ikke svekker sikkerheten.</a:t>
            </a:r>
          </a:p>
          <a:p>
            <a:pPr marL="355600" indent="-355600" defTabSz="541338">
              <a:buNone/>
            </a:pPr>
            <a:r>
              <a:rPr lang="nb-NO" dirty="0" smtClean="0"/>
              <a:t>Den registrerte kan kreve at den behandlingsansvarlige utdyper informasjonen i første ledd bokstav a - f i den grad dette er nødvendig for at den registrerte skal kunne vareta egne interesser.</a:t>
            </a:r>
            <a:endParaRPr lang="en-GB" dirty="0"/>
          </a:p>
        </p:txBody>
      </p:sp>
    </p:spTree>
    <p:extLst>
      <p:ext uri="{BB962C8B-B14F-4D97-AF65-F5344CB8AC3E}">
        <p14:creationId xmlns:p14="http://schemas.microsoft.com/office/powerpoint/2010/main" val="2119080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err="1" smtClean="0">
                <a:solidFill>
                  <a:srgbClr val="C00000"/>
                </a:solidFill>
              </a:rPr>
              <a:t>Parters</a:t>
            </a:r>
            <a:r>
              <a:rPr lang="en-GB" dirty="0" smtClean="0">
                <a:solidFill>
                  <a:srgbClr val="C00000"/>
                </a:solidFill>
              </a:rPr>
              <a:t> </a:t>
            </a:r>
            <a:r>
              <a:rPr lang="en-GB" dirty="0" err="1" smtClean="0">
                <a:solidFill>
                  <a:srgbClr val="C00000"/>
                </a:solidFill>
              </a:rPr>
              <a:t>rett</a:t>
            </a:r>
            <a:r>
              <a:rPr lang="en-GB" dirty="0" smtClean="0">
                <a:solidFill>
                  <a:srgbClr val="C00000"/>
                </a:solidFill>
              </a:rPr>
              <a:t> </a:t>
            </a:r>
            <a:r>
              <a:rPr lang="en-GB" dirty="0" err="1" smtClean="0">
                <a:solidFill>
                  <a:srgbClr val="C00000"/>
                </a:solidFill>
              </a:rPr>
              <a:t>til</a:t>
            </a:r>
            <a:r>
              <a:rPr lang="en-GB" dirty="0" smtClean="0">
                <a:solidFill>
                  <a:srgbClr val="C00000"/>
                </a:solidFill>
              </a:rPr>
              <a:t> </a:t>
            </a:r>
            <a:r>
              <a:rPr lang="en-GB" dirty="0" err="1" smtClean="0">
                <a:solidFill>
                  <a:srgbClr val="C00000"/>
                </a:solidFill>
              </a:rPr>
              <a:t>innsyn</a:t>
            </a:r>
            <a:r>
              <a:rPr lang="en-GB" dirty="0" smtClean="0">
                <a:solidFill>
                  <a:srgbClr val="C00000"/>
                </a:solidFill>
              </a:rPr>
              <a:t> </a:t>
            </a:r>
            <a:r>
              <a:rPr lang="en-GB" dirty="0" err="1" smtClean="0">
                <a:solidFill>
                  <a:srgbClr val="C00000"/>
                </a:solidFill>
              </a:rPr>
              <a:t>etter</a:t>
            </a:r>
            <a:r>
              <a:rPr lang="en-GB" dirty="0" smtClean="0">
                <a:solidFill>
                  <a:srgbClr val="C00000"/>
                </a:solidFill>
              </a:rPr>
              <a:t> </a:t>
            </a:r>
            <a:r>
              <a:rPr lang="en-GB" dirty="0" err="1" smtClean="0">
                <a:solidFill>
                  <a:srgbClr val="C00000"/>
                </a:solidFill>
              </a:rPr>
              <a:t>fvl</a:t>
            </a:r>
            <a:r>
              <a:rPr lang="en-GB" dirty="0" smtClean="0">
                <a:solidFill>
                  <a:srgbClr val="C00000"/>
                </a:solidFill>
              </a:rPr>
              <a:t> § 18</a:t>
            </a:r>
            <a:endParaRPr lang="en-GB" dirty="0">
              <a:solidFill>
                <a:srgbClr val="C00000"/>
              </a:solidFill>
            </a:endParaRPr>
          </a:p>
        </p:txBody>
      </p:sp>
      <p:sp>
        <p:nvSpPr>
          <p:cNvPr id="3" name="Plassholder for innhold 2"/>
          <p:cNvSpPr>
            <a:spLocks noGrp="1"/>
          </p:cNvSpPr>
          <p:nvPr>
            <p:ph idx="1"/>
          </p:nvPr>
        </p:nvSpPr>
        <p:spPr/>
        <p:txBody>
          <a:bodyPr>
            <a:normAutofit fontScale="70000" lnSpcReduction="20000"/>
          </a:bodyPr>
          <a:lstStyle/>
          <a:p>
            <a:pPr marL="0" indent="0">
              <a:buNone/>
            </a:pPr>
            <a:r>
              <a:rPr lang="nb-NO" dirty="0" smtClean="0"/>
              <a:t>§ 18.  (partenes adgang til å gjøre seg kjent med sakens dokumenter). </a:t>
            </a:r>
          </a:p>
          <a:p>
            <a:pPr marL="0" indent="0">
              <a:buNone/>
            </a:pPr>
            <a:r>
              <a:rPr lang="nb-NO" dirty="0" smtClean="0"/>
              <a:t>En part har rett til å gjøre seg kjent med sakens dokumenter, for så vidt ikke annet følger av reglene i §§ 18 til 19. </a:t>
            </a:r>
            <a:r>
              <a:rPr lang="nb-NO" dirty="0" smtClean="0">
                <a:solidFill>
                  <a:schemeClr val="bg2">
                    <a:lumMod val="50000"/>
                  </a:schemeClr>
                </a:solidFill>
              </a:rPr>
              <a:t>Dersom en mindreårig er part i saken og blir representert av verge, gjelder dette også den mindreårige selv. Retten til innsyn gjelder også etter at det er truffet vedtak i saken. En mindreårig under 15 år skal ikke gjøres kjent med opplysninger som er underlagt lovbestemt taushetsplikt. </a:t>
            </a:r>
          </a:p>
          <a:p>
            <a:pPr marL="0" indent="0">
              <a:buNone/>
            </a:pPr>
            <a:r>
              <a:rPr lang="nb-NO" dirty="0" smtClean="0"/>
              <a:t>Når det er adgang til å gjøre unntak fra innsyn, skal forvaltningsorganet likevel vurdere å gi helt eller delvis innsyn. Innsyn bør gis dersom hensynet til parten veier tyngre enn behovet for unntak. </a:t>
            </a:r>
          </a:p>
          <a:p>
            <a:pPr marL="0" indent="0">
              <a:buNone/>
            </a:pPr>
            <a:r>
              <a:rPr lang="nb-NO" u="sng" dirty="0" smtClean="0">
                <a:solidFill>
                  <a:srgbClr val="660066"/>
                </a:solidFill>
              </a:rPr>
              <a:t>Unntak og presiseringer</a:t>
            </a:r>
            <a:r>
              <a:rPr lang="nb-NO" dirty="0" smtClean="0">
                <a:solidFill>
                  <a:srgbClr val="660066"/>
                </a:solidFill>
              </a:rPr>
              <a:t>:</a:t>
            </a:r>
          </a:p>
          <a:p>
            <a:pPr marL="0" indent="0">
              <a:buNone/>
            </a:pPr>
            <a:r>
              <a:rPr lang="nb-NO" dirty="0" smtClean="0">
                <a:solidFill>
                  <a:srgbClr val="660066"/>
                </a:solidFill>
              </a:rPr>
              <a:t>§ 18 a.(dokument utarbeidet for egen saksforberedelse).</a:t>
            </a:r>
          </a:p>
          <a:p>
            <a:pPr marL="0" indent="0">
              <a:buNone/>
            </a:pPr>
            <a:r>
              <a:rPr lang="nb-NO" dirty="0" smtClean="0">
                <a:solidFill>
                  <a:srgbClr val="660066"/>
                </a:solidFill>
              </a:rPr>
              <a:t>§ 18 b.(dokumenter innhentet utenfra for den interne saksforberedelsen).</a:t>
            </a:r>
          </a:p>
          <a:p>
            <a:pPr marL="0" indent="0">
              <a:buNone/>
            </a:pPr>
            <a:r>
              <a:rPr lang="nb-NO" dirty="0" smtClean="0">
                <a:solidFill>
                  <a:srgbClr val="660066"/>
                </a:solidFill>
              </a:rPr>
              <a:t>§ 18 c.(innsyn i faktiske opplysninger mv.).</a:t>
            </a:r>
          </a:p>
          <a:p>
            <a:pPr marL="0" indent="0">
              <a:buNone/>
            </a:pPr>
            <a:r>
              <a:rPr lang="nb-NO" dirty="0" smtClean="0">
                <a:solidFill>
                  <a:srgbClr val="660066"/>
                </a:solidFill>
              </a:rPr>
              <a:t>§ 18 d.(innsyn i interne dokumenter hos kommunene og fylkeskommunene).</a:t>
            </a:r>
          </a:p>
          <a:p>
            <a:pPr marL="0" indent="0">
              <a:buNone/>
            </a:pPr>
            <a:r>
              <a:rPr lang="nb-NO" dirty="0" smtClean="0">
                <a:solidFill>
                  <a:srgbClr val="660066"/>
                </a:solidFill>
              </a:rPr>
              <a:t>§ 19.(innskrenket adgang til visse slags opplysninger).</a:t>
            </a:r>
            <a:endParaRPr lang="en-GB" dirty="0">
              <a:solidFill>
                <a:srgbClr val="660066"/>
              </a:solidFill>
            </a:endParaRPr>
          </a:p>
        </p:txBody>
      </p:sp>
    </p:spTree>
    <p:extLst>
      <p:ext uri="{BB962C8B-B14F-4D97-AF65-F5344CB8AC3E}">
        <p14:creationId xmlns:p14="http://schemas.microsoft.com/office/powerpoint/2010/main" val="2819564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smtClean="0">
                <a:solidFill>
                  <a:srgbClr val="C00000"/>
                </a:solidFill>
              </a:rPr>
              <a:t>Innsyn</a:t>
            </a:r>
            <a:r>
              <a:rPr lang="en-GB" sz="3200" dirty="0" smtClean="0">
                <a:solidFill>
                  <a:srgbClr val="C00000"/>
                </a:solidFill>
              </a:rPr>
              <a:t> for </a:t>
            </a:r>
            <a:r>
              <a:rPr lang="en-GB" sz="3200" dirty="0" err="1" smtClean="0">
                <a:solidFill>
                  <a:srgbClr val="C00000"/>
                </a:solidFill>
              </a:rPr>
              <a:t>registrerte</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pol § 18 </a:t>
            </a:r>
            <a:r>
              <a:rPr lang="en-GB" sz="3200" dirty="0" err="1" smtClean="0">
                <a:solidFill>
                  <a:srgbClr val="C00000"/>
                </a:solidFill>
              </a:rPr>
              <a:t>annet</a:t>
            </a:r>
            <a:r>
              <a:rPr lang="en-GB" sz="3200" dirty="0" smtClean="0">
                <a:solidFill>
                  <a:srgbClr val="C00000"/>
                </a:solidFill>
              </a:rPr>
              <a:t> </a:t>
            </a:r>
            <a:r>
              <a:rPr lang="en-GB" sz="3200" dirty="0" err="1" smtClean="0">
                <a:solidFill>
                  <a:srgbClr val="C00000"/>
                </a:solidFill>
              </a:rPr>
              <a:t>og</a:t>
            </a:r>
            <a:r>
              <a:rPr lang="en-GB" sz="3200" dirty="0" smtClean="0">
                <a:solidFill>
                  <a:srgbClr val="C00000"/>
                </a:solidFill>
              </a:rPr>
              <a:t> </a:t>
            </a:r>
            <a:r>
              <a:rPr lang="en-GB" sz="3200" dirty="0" err="1" smtClean="0">
                <a:solidFill>
                  <a:srgbClr val="C00000"/>
                </a:solidFill>
              </a:rPr>
              <a:t>tredje</a:t>
            </a:r>
            <a:r>
              <a:rPr lang="en-GB" sz="3200" dirty="0" smtClean="0">
                <a:solidFill>
                  <a:srgbClr val="C00000"/>
                </a:solidFill>
              </a:rPr>
              <a:t> </a:t>
            </a:r>
            <a:r>
              <a:rPr lang="en-GB" sz="3200" dirty="0" err="1" smtClean="0">
                <a:solidFill>
                  <a:srgbClr val="C00000"/>
                </a:solidFill>
              </a:rPr>
              <a:t>ledd</a:t>
            </a:r>
            <a:endParaRPr lang="en-GB" sz="3200" dirty="0">
              <a:solidFill>
                <a:srgbClr val="C00000"/>
              </a:solidFill>
            </a:endParaRPr>
          </a:p>
        </p:txBody>
      </p:sp>
      <p:sp>
        <p:nvSpPr>
          <p:cNvPr id="3" name="Plassholder for innhold 2"/>
          <p:cNvSpPr>
            <a:spLocks noGrp="1"/>
          </p:cNvSpPr>
          <p:nvPr>
            <p:ph idx="1"/>
          </p:nvPr>
        </p:nvSpPr>
        <p:spPr/>
        <p:txBody>
          <a:bodyPr>
            <a:normAutofit/>
          </a:bodyPr>
          <a:lstStyle/>
          <a:p>
            <a:pPr marL="0" indent="0">
              <a:buNone/>
            </a:pPr>
            <a:r>
              <a:rPr lang="nb-NO" sz="2400" dirty="0" smtClean="0"/>
              <a:t>§ 18.  Rett til innsyn</a:t>
            </a:r>
          </a:p>
          <a:p>
            <a:pPr marL="0" indent="0">
              <a:buNone/>
            </a:pPr>
            <a:r>
              <a:rPr lang="nb-NO" sz="2400" dirty="0" smtClean="0"/>
              <a:t>[…]</a:t>
            </a:r>
          </a:p>
          <a:p>
            <a:pPr marL="0" indent="0">
              <a:buNone/>
            </a:pPr>
            <a:r>
              <a:rPr lang="nb-NO" sz="2400" dirty="0" smtClean="0"/>
              <a:t>Dersom den som ber om innsyn er registrert, skal den behandlingsansvarlige opplyse om</a:t>
            </a:r>
          </a:p>
          <a:p>
            <a:pPr marL="541338" indent="-541338">
              <a:buNone/>
            </a:pPr>
            <a:r>
              <a:rPr lang="nb-NO" sz="2400" dirty="0" smtClean="0"/>
              <a:t>a)	hvilke opplysninger om den registrerte som behandles, og</a:t>
            </a:r>
          </a:p>
          <a:p>
            <a:pPr marL="541338" indent="-541338">
              <a:buNone/>
            </a:pPr>
            <a:r>
              <a:rPr lang="nb-NO" sz="2400" dirty="0" smtClean="0"/>
              <a:t>b)	sikkerhetstiltakene ved behandlingen så langt innsyn ikke svekker sikkerheten.</a:t>
            </a:r>
          </a:p>
          <a:p>
            <a:pPr marL="0" indent="0">
              <a:buNone/>
            </a:pPr>
            <a:r>
              <a:rPr lang="nb-NO" sz="2400" dirty="0" smtClean="0"/>
              <a:t>Den registrerte kan kreve at den behandlingsansvarlige utdyper informasjonen i første ledd bokstav a - f i den grad dette er nødvendig for at den registrerte skal kunne vareta egne interesser.</a:t>
            </a:r>
          </a:p>
          <a:p>
            <a:pPr marL="0" indent="0">
              <a:buNone/>
            </a:pPr>
            <a:endParaRPr lang="en-GB" sz="2400" dirty="0"/>
          </a:p>
        </p:txBody>
      </p:sp>
    </p:spTree>
    <p:extLst>
      <p:ext uri="{BB962C8B-B14F-4D97-AF65-F5344CB8AC3E}">
        <p14:creationId xmlns:p14="http://schemas.microsoft.com/office/powerpoint/2010/main" val="977533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09601" y="365126"/>
            <a:ext cx="11096624" cy="730250"/>
          </a:xfrm>
        </p:spPr>
        <p:txBody>
          <a:bodyPr>
            <a:normAutofit/>
          </a:bodyPr>
          <a:lstStyle/>
          <a:p>
            <a:r>
              <a:rPr lang="en-GB" sz="3200" dirty="0" smtClean="0">
                <a:solidFill>
                  <a:srgbClr val="C00000"/>
                </a:solidFill>
              </a:rPr>
              <a:t>Plikt </a:t>
            </a:r>
            <a:r>
              <a:rPr lang="en-GB" sz="3200" dirty="0" err="1" smtClean="0">
                <a:solidFill>
                  <a:srgbClr val="C00000"/>
                </a:solidFill>
              </a:rPr>
              <a:t>til</a:t>
            </a:r>
            <a:r>
              <a:rPr lang="en-GB" sz="3200" dirty="0" smtClean="0">
                <a:solidFill>
                  <a:srgbClr val="C00000"/>
                </a:solidFill>
              </a:rPr>
              <a:t> å </a:t>
            </a:r>
            <a:r>
              <a:rPr lang="en-GB" sz="3200" dirty="0" err="1" smtClean="0">
                <a:solidFill>
                  <a:srgbClr val="C00000"/>
                </a:solidFill>
              </a:rPr>
              <a:t>gjøre</a:t>
            </a:r>
            <a:r>
              <a:rPr lang="en-GB" sz="3200" dirty="0" smtClean="0">
                <a:solidFill>
                  <a:srgbClr val="C00000"/>
                </a:solidFill>
              </a:rPr>
              <a:t> </a:t>
            </a:r>
            <a:r>
              <a:rPr lang="en-GB" sz="3200" dirty="0" err="1" smtClean="0">
                <a:solidFill>
                  <a:srgbClr val="C00000"/>
                </a:solidFill>
              </a:rPr>
              <a:t>journaler</a:t>
            </a:r>
            <a:r>
              <a:rPr lang="en-GB" sz="3200" dirty="0" smtClean="0">
                <a:solidFill>
                  <a:srgbClr val="C00000"/>
                </a:solidFill>
              </a:rPr>
              <a:t> </a:t>
            </a:r>
            <a:r>
              <a:rPr lang="en-GB" sz="3200" dirty="0" err="1" smtClean="0">
                <a:solidFill>
                  <a:srgbClr val="C00000"/>
                </a:solidFill>
              </a:rPr>
              <a:t>allment</a:t>
            </a:r>
            <a:r>
              <a:rPr lang="en-GB" sz="3200" dirty="0" smtClean="0">
                <a:solidFill>
                  <a:srgbClr val="C00000"/>
                </a:solidFill>
              </a:rPr>
              <a:t> </a:t>
            </a:r>
            <a:r>
              <a:rPr lang="en-GB" sz="3200" dirty="0" err="1" smtClean="0">
                <a:solidFill>
                  <a:srgbClr val="C00000"/>
                </a:solidFill>
              </a:rPr>
              <a:t>tilgjengelig</a:t>
            </a:r>
            <a:r>
              <a:rPr lang="en-GB" sz="3200" dirty="0" smtClean="0">
                <a:solidFill>
                  <a:srgbClr val="C00000"/>
                </a:solidFill>
              </a:rPr>
              <a:t> </a:t>
            </a:r>
            <a:r>
              <a:rPr lang="en-GB" sz="3200" dirty="0" err="1" smtClean="0">
                <a:solidFill>
                  <a:srgbClr val="C00000"/>
                </a:solidFill>
              </a:rPr>
              <a:t>på</a:t>
            </a:r>
            <a:r>
              <a:rPr lang="en-GB" sz="3200" dirty="0" smtClean="0">
                <a:solidFill>
                  <a:srgbClr val="C00000"/>
                </a:solidFill>
              </a:rPr>
              <a:t> </a:t>
            </a:r>
            <a:r>
              <a:rPr lang="en-GB" sz="3200" dirty="0" err="1" smtClean="0">
                <a:solidFill>
                  <a:srgbClr val="C00000"/>
                </a:solidFill>
              </a:rPr>
              <a:t>nettet</a:t>
            </a:r>
            <a:r>
              <a:rPr lang="en-GB" sz="3200" dirty="0" smtClean="0">
                <a:solidFill>
                  <a:srgbClr val="C00000"/>
                </a:solidFill>
              </a:rPr>
              <a:t> </a:t>
            </a:r>
            <a:r>
              <a:rPr lang="en-GB" sz="3200" dirty="0" err="1" smtClean="0">
                <a:solidFill>
                  <a:srgbClr val="C00000"/>
                </a:solidFill>
              </a:rPr>
              <a:t>etter</a:t>
            </a:r>
            <a:r>
              <a:rPr lang="en-GB" sz="3200" dirty="0" smtClean="0">
                <a:solidFill>
                  <a:srgbClr val="C00000"/>
                </a:solidFill>
              </a:rPr>
              <a:t> off § 6</a:t>
            </a:r>
            <a:endParaRPr lang="en-GB" sz="3200" dirty="0">
              <a:solidFill>
                <a:srgbClr val="C00000"/>
              </a:solidFill>
            </a:endParaRPr>
          </a:p>
        </p:txBody>
      </p:sp>
      <p:sp>
        <p:nvSpPr>
          <p:cNvPr id="3" name="Plassholder for innhold 2"/>
          <p:cNvSpPr>
            <a:spLocks noGrp="1"/>
          </p:cNvSpPr>
          <p:nvPr>
            <p:ph idx="1"/>
          </p:nvPr>
        </p:nvSpPr>
        <p:spPr>
          <a:xfrm>
            <a:off x="838200" y="1095376"/>
            <a:ext cx="10515600" cy="5419723"/>
          </a:xfrm>
        </p:spPr>
        <p:txBody>
          <a:bodyPr>
            <a:normAutofit fontScale="70000" lnSpcReduction="20000"/>
          </a:bodyPr>
          <a:lstStyle/>
          <a:p>
            <a:pPr marL="0" indent="0">
              <a:buNone/>
            </a:pPr>
            <a:r>
              <a:rPr lang="nn-NO" b="1" dirty="0" smtClean="0"/>
              <a:t>§ 6.  Tilgjengeleggjering av journalar på Internett  </a:t>
            </a:r>
            <a:r>
              <a:rPr lang="nn-NO" sz="2300" i="1" dirty="0" smtClean="0"/>
              <a:t>(</a:t>
            </a:r>
            <a:r>
              <a:rPr lang="nn-NO" sz="2300" i="1" dirty="0" err="1" smtClean="0"/>
              <a:t>ikke</a:t>
            </a:r>
            <a:r>
              <a:rPr lang="nn-NO" sz="2300" i="1" dirty="0" smtClean="0"/>
              <a:t> </a:t>
            </a:r>
            <a:r>
              <a:rPr lang="nn-NO" sz="2300" i="1" dirty="0" err="1" smtClean="0"/>
              <a:t>trådt</a:t>
            </a:r>
            <a:r>
              <a:rPr lang="nn-NO" sz="2300" i="1" dirty="0" smtClean="0"/>
              <a:t> i kraft)</a:t>
            </a:r>
          </a:p>
          <a:p>
            <a:pPr marL="0" indent="0">
              <a:buNone/>
            </a:pPr>
            <a:r>
              <a:rPr lang="nn-NO" dirty="0" smtClean="0"/>
              <a:t>Følgjande organ som fører elektronisk journal, skal gjere journalen tilgjengeleg for ålmenta på Internett:</a:t>
            </a:r>
          </a:p>
          <a:p>
            <a:pPr marL="0" indent="0">
              <a:buNone/>
            </a:pPr>
            <a:r>
              <a:rPr lang="nn-NO" dirty="0" smtClean="0"/>
              <a:t>a)	alle departementa og Statsministerens kontor</a:t>
            </a:r>
          </a:p>
          <a:p>
            <a:pPr marL="0" indent="0">
              <a:buNone/>
            </a:pPr>
            <a:r>
              <a:rPr lang="nn-NO" dirty="0" smtClean="0"/>
              <a:t>b)	alle dei statlege direktorata som har heile landet som verkeområde</a:t>
            </a:r>
          </a:p>
          <a:p>
            <a:pPr marL="0" indent="0">
              <a:buNone/>
            </a:pPr>
            <a:r>
              <a:rPr lang="nn-NO" dirty="0" smtClean="0"/>
              <a:t>c)	alle dei statlege tilsyna som har heile landet som verkeområde</a:t>
            </a:r>
          </a:p>
          <a:p>
            <a:pPr marL="0" indent="0">
              <a:buNone/>
            </a:pPr>
            <a:r>
              <a:rPr lang="nn-NO" dirty="0" smtClean="0"/>
              <a:t>d)	fylkesmennene.</a:t>
            </a:r>
          </a:p>
          <a:p>
            <a:pPr marL="0" indent="0">
              <a:buNone/>
            </a:pPr>
            <a:r>
              <a:rPr lang="nn-NO" dirty="0" smtClean="0"/>
              <a:t>[…]</a:t>
            </a:r>
          </a:p>
          <a:p>
            <a:pPr marL="0" indent="0">
              <a:buNone/>
            </a:pPr>
            <a:r>
              <a:rPr lang="nn-NO" dirty="0" smtClean="0"/>
              <a:t>Innhaldet i journalar som blir gjorde tilgjengelege på Internett, skal vere i samsvar med arkivforskrifta § 2-7 fyrste ledd andre punktum. I tillegg skal journalen opplyse om kontaktpunkt for den enkelte sak hos det aktuelle organet. Når opplysningar ikkje er tekne med i offentleg journal, jf. arkivforskrifta § 2-7 andre ledd, skal </a:t>
            </a:r>
            <a:r>
              <a:rPr lang="nn-NO" dirty="0" err="1" smtClean="0"/>
              <a:t>utelatinga</a:t>
            </a:r>
            <a:r>
              <a:rPr lang="nn-NO" dirty="0" smtClean="0"/>
              <a:t> og fullstendig unntaksheimel gå fram av journalen. Dersom det er teke avgjerd om at eit dokument heilt eller dels skal vere unnateke frå innsyn, kan journalen innehalde opplysning om dette i form av fullstendig unntaksheimel og med opplysning om unntaket gjeld heile eller delar av dokumentet.</a:t>
            </a:r>
          </a:p>
          <a:p>
            <a:pPr marL="0" indent="0">
              <a:buNone/>
            </a:pPr>
            <a:r>
              <a:rPr lang="nn-NO" dirty="0" smtClean="0"/>
              <a:t>Opplysningar som er nemnde i § 7 andre ledd, skal ikkje gå fram av offentleg elektronisk journal. Slike opplysningar skal heller ikkje gå fram av journal eller liknande register som eit organ som ikkje er omfatta av ordninga etter fyrste ledd gjer tilgjengeleg på Internett. </a:t>
            </a:r>
            <a:r>
              <a:rPr lang="nn-NO" dirty="0" smtClean="0">
                <a:solidFill>
                  <a:srgbClr val="660066"/>
                </a:solidFill>
              </a:rPr>
              <a:t>Offentleg elektronisk journal for organ som er omfatta av ordninga etter fyrste ledd, skal innrettast slik at det ikkje skal vere mogleg å få treff på personnamn i innførslar i journalane som er eldre enn eit år.</a:t>
            </a:r>
            <a:endParaRPr lang="en-GB" dirty="0">
              <a:solidFill>
                <a:srgbClr val="660066"/>
              </a:solidFill>
            </a:endParaRPr>
          </a:p>
        </p:txBody>
      </p:sp>
    </p:spTree>
    <p:extLst>
      <p:ext uri="{BB962C8B-B14F-4D97-AF65-F5344CB8AC3E}">
        <p14:creationId xmlns:p14="http://schemas.microsoft.com/office/powerpoint/2010/main" val="1701430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968375"/>
          </a:xfrm>
        </p:spPr>
        <p:txBody>
          <a:bodyPr>
            <a:normAutofit fontScale="90000"/>
          </a:bodyPr>
          <a:lstStyle/>
          <a:p>
            <a:r>
              <a:rPr lang="en-GB" sz="3200" dirty="0" err="1" smtClean="0">
                <a:solidFill>
                  <a:srgbClr val="C00000"/>
                </a:solidFill>
              </a:rPr>
              <a:t>Rett</a:t>
            </a:r>
            <a:r>
              <a:rPr lang="en-GB" sz="3200" dirty="0" smtClean="0">
                <a:solidFill>
                  <a:srgbClr val="C00000"/>
                </a:solidFill>
              </a:rPr>
              <a:t> </a:t>
            </a:r>
            <a:r>
              <a:rPr lang="en-GB" sz="3200" dirty="0" err="1" smtClean="0">
                <a:solidFill>
                  <a:srgbClr val="C00000"/>
                </a:solidFill>
              </a:rPr>
              <a:t>til</a:t>
            </a:r>
            <a:r>
              <a:rPr lang="en-GB" sz="3200" dirty="0" smtClean="0">
                <a:solidFill>
                  <a:srgbClr val="C00000"/>
                </a:solidFill>
              </a:rPr>
              <a:t> å </a:t>
            </a:r>
            <a:r>
              <a:rPr lang="en-GB" sz="3200" dirty="0" err="1" smtClean="0">
                <a:solidFill>
                  <a:srgbClr val="C00000"/>
                </a:solidFill>
              </a:rPr>
              <a:t>gjøre</a:t>
            </a:r>
            <a:r>
              <a:rPr lang="en-GB" sz="3200" dirty="0" smtClean="0">
                <a:solidFill>
                  <a:srgbClr val="C00000"/>
                </a:solidFill>
              </a:rPr>
              <a:t> </a:t>
            </a:r>
            <a:r>
              <a:rPr lang="en-GB" sz="3200" dirty="0" err="1" smtClean="0">
                <a:solidFill>
                  <a:srgbClr val="C00000"/>
                </a:solidFill>
              </a:rPr>
              <a:t>offentlige</a:t>
            </a:r>
            <a:r>
              <a:rPr lang="en-GB" sz="3200" dirty="0" smtClean="0">
                <a:solidFill>
                  <a:srgbClr val="C00000"/>
                </a:solidFill>
              </a:rPr>
              <a:t> </a:t>
            </a:r>
            <a:r>
              <a:rPr lang="en-GB" sz="3200" dirty="0" err="1" smtClean="0">
                <a:solidFill>
                  <a:srgbClr val="C00000"/>
                </a:solidFill>
              </a:rPr>
              <a:t>dokumenter</a:t>
            </a:r>
            <a:r>
              <a:rPr lang="en-GB" sz="3200" dirty="0" smtClean="0">
                <a:solidFill>
                  <a:srgbClr val="C00000"/>
                </a:solidFill>
              </a:rPr>
              <a:t> </a:t>
            </a:r>
            <a:r>
              <a:rPr lang="en-GB" sz="3200" dirty="0" err="1" smtClean="0">
                <a:solidFill>
                  <a:srgbClr val="C00000"/>
                </a:solidFill>
              </a:rPr>
              <a:t>allment</a:t>
            </a:r>
            <a:r>
              <a:rPr lang="en-GB" sz="3200" dirty="0" smtClean="0">
                <a:solidFill>
                  <a:srgbClr val="C00000"/>
                </a:solidFill>
              </a:rPr>
              <a:t> </a:t>
            </a:r>
            <a:r>
              <a:rPr lang="en-GB" sz="3200" dirty="0" err="1" smtClean="0">
                <a:solidFill>
                  <a:srgbClr val="C00000"/>
                </a:solidFill>
              </a:rPr>
              <a:t>tilgjengelig</a:t>
            </a:r>
            <a:r>
              <a:rPr lang="en-GB" sz="3200" dirty="0" smtClean="0">
                <a:solidFill>
                  <a:srgbClr val="C00000"/>
                </a:solidFill>
              </a:rPr>
              <a:t> </a:t>
            </a:r>
            <a:r>
              <a:rPr lang="en-GB" sz="3200" dirty="0" err="1" smtClean="0">
                <a:solidFill>
                  <a:srgbClr val="C00000"/>
                </a:solidFill>
              </a:rPr>
              <a:t>på</a:t>
            </a:r>
            <a:r>
              <a:rPr lang="en-GB" sz="3200" dirty="0" smtClean="0">
                <a:solidFill>
                  <a:srgbClr val="C00000"/>
                </a:solidFill>
              </a:rPr>
              <a:t> </a:t>
            </a:r>
            <a:r>
              <a:rPr lang="en-GB" sz="3200" dirty="0" err="1" smtClean="0">
                <a:solidFill>
                  <a:srgbClr val="C00000"/>
                </a:solidFill>
              </a:rPr>
              <a:t>internett</a:t>
            </a:r>
            <a:endParaRPr lang="en-GB" sz="3200" dirty="0">
              <a:solidFill>
                <a:srgbClr val="C00000"/>
              </a:solidFill>
            </a:endParaRPr>
          </a:p>
        </p:txBody>
      </p:sp>
      <p:sp>
        <p:nvSpPr>
          <p:cNvPr id="3" name="Plassholder for innhold 2"/>
          <p:cNvSpPr>
            <a:spLocks noGrp="1"/>
          </p:cNvSpPr>
          <p:nvPr>
            <p:ph idx="1"/>
          </p:nvPr>
        </p:nvSpPr>
        <p:spPr>
          <a:xfrm>
            <a:off x="838200" y="1333500"/>
            <a:ext cx="10515600" cy="5067300"/>
          </a:xfrm>
        </p:spPr>
        <p:txBody>
          <a:bodyPr>
            <a:normAutofit fontScale="77500" lnSpcReduction="20000"/>
          </a:bodyPr>
          <a:lstStyle/>
          <a:p>
            <a:pPr marL="0" indent="0">
              <a:buNone/>
            </a:pPr>
            <a:r>
              <a:rPr lang="nn-NO" dirty="0" smtClean="0"/>
              <a:t>§ 7. Tilgjengeleggjering av dokument på Internett</a:t>
            </a:r>
          </a:p>
          <a:p>
            <a:pPr marL="0" indent="0">
              <a:buNone/>
            </a:pPr>
            <a:r>
              <a:rPr lang="nn-NO" dirty="0" smtClean="0"/>
              <a:t>Organ som er omfatta av offentleglova, kan gjere dokument tilgjengelege for ålmenta på Internett.</a:t>
            </a:r>
          </a:p>
          <a:p>
            <a:pPr marL="0" indent="0">
              <a:buNone/>
            </a:pPr>
            <a:r>
              <a:rPr lang="nn-NO" dirty="0" smtClean="0"/>
              <a:t>Følgjande skal ikkje gjerast tilgjengeleg på Internett:</a:t>
            </a:r>
          </a:p>
          <a:p>
            <a:pPr marL="447675" indent="-447675">
              <a:buNone/>
            </a:pPr>
            <a:r>
              <a:rPr lang="nn-NO" dirty="0" smtClean="0"/>
              <a:t>a)	opplysningar som er underlagde teieplikt i lov eller i medhald av lov</a:t>
            </a:r>
          </a:p>
          <a:p>
            <a:pPr marL="447675" indent="-447675">
              <a:buNone/>
            </a:pPr>
            <a:r>
              <a:rPr lang="nn-NO" dirty="0" smtClean="0"/>
              <a:t>b)	opplysningar som det kan gjerast unntak frå innsyn for etter § 9 i forskrifta her</a:t>
            </a:r>
          </a:p>
          <a:p>
            <a:pPr marL="447675" indent="-447675">
              <a:buNone/>
            </a:pPr>
            <a:r>
              <a:rPr lang="nn-NO" dirty="0" smtClean="0"/>
              <a:t>c)	opplysningar som nemnde i personopplysningslova § 2 nr. 8</a:t>
            </a:r>
          </a:p>
          <a:p>
            <a:pPr marL="447675" indent="-447675">
              <a:buNone/>
            </a:pPr>
            <a:r>
              <a:rPr lang="nn-NO" dirty="0" smtClean="0"/>
              <a:t>d)	fødselsnummer, personnummer og nummer med tilsvarande funksjon</a:t>
            </a:r>
          </a:p>
          <a:p>
            <a:pPr marL="447675" indent="-447675">
              <a:buNone/>
            </a:pPr>
            <a:r>
              <a:rPr lang="nn-NO" dirty="0" smtClean="0"/>
              <a:t>e)	opplysningar om lønn og godtgjering til fysiske personar, med unntak for opplysningar om lønn og godtgjering til personar i leiande stillingar i det offentlege og i leiande stillingar eller i styret i sjølvstendige rettssubjekt</a:t>
            </a:r>
          </a:p>
          <a:p>
            <a:pPr marL="447675" indent="-447675">
              <a:buNone/>
            </a:pPr>
            <a:r>
              <a:rPr lang="nn-NO" dirty="0" smtClean="0"/>
              <a:t>f)	materiale som ein tredjepart har immaterielle rettar til, med unntak for slikt materiale som er nemnd i § 5 fyrste ledd andre punktum og for materiale der rettshavaren samtykkjer til at materialet blir gjort tilgjengeleg.</a:t>
            </a:r>
          </a:p>
          <a:p>
            <a:pPr marL="0" indent="0">
              <a:buNone/>
            </a:pPr>
            <a:r>
              <a:rPr lang="nn-NO" dirty="0" smtClean="0">
                <a:solidFill>
                  <a:srgbClr val="660066"/>
                </a:solidFill>
              </a:rPr>
              <a:t>Organ som gjer dokument tilgjengeleg for ålmenta på Internett, skal opplyse kva for kriterium som ligg til grunn for utvalet av dokument.</a:t>
            </a:r>
            <a:endParaRPr lang="en-GB" dirty="0">
              <a:solidFill>
                <a:srgbClr val="660066"/>
              </a:solidFill>
            </a:endParaRPr>
          </a:p>
        </p:txBody>
      </p:sp>
    </p:spTree>
    <p:extLst>
      <p:ext uri="{BB962C8B-B14F-4D97-AF65-F5344CB8AC3E}">
        <p14:creationId xmlns:p14="http://schemas.microsoft.com/office/powerpoint/2010/main" val="60391958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989</Words>
  <Application>Microsoft Office PowerPoint</Application>
  <PresentationFormat>Custom</PresentationFormat>
  <Paragraphs>122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Office-tema</vt:lpstr>
      <vt:lpstr>Rettslige krav til  innsyn og offentlighet mv </vt:lpstr>
      <vt:lpstr>Oversikt over sentrale regler som gir offentlighet og åpenhet i forvaltningen</vt:lpstr>
      <vt:lpstr>Allmenn rett til innsyn etter offl § 3</vt:lpstr>
      <vt:lpstr>Allmenn rett til databaseinnsyn etter offl § 9</vt:lpstr>
      <vt:lpstr>Allment innsyn etter pol § 18 første ledd</vt:lpstr>
      <vt:lpstr>Parters rett til innsyn etter fvl § 18</vt:lpstr>
      <vt:lpstr>Innsyn for registrerte etter pol § 18 annet og tredje ledd</vt:lpstr>
      <vt:lpstr>Plikt til å gjøre journaler allment tilgjengelig på nettet etter off § 6</vt:lpstr>
      <vt:lpstr>Rett til å gjøre offentlige dokumenter allment tilgjengelig på internett</vt:lpstr>
      <vt:lpstr>Forvaltningens allmenne veiledningsplikt etter fvl § 11</vt:lpstr>
      <vt:lpstr>Særlig veiledningsplikt om lovbestemt innsyn</vt:lpstr>
      <vt:lpstr>Plikt til å varsle den registrerte ved innsamling av personopplysninger fra den registrerte etter pol §19</vt:lpstr>
      <vt:lpstr>Plikt til å varsle den registrerte ved innsamling av person-opplysninger fra andre, etter pol §20</vt:lpstr>
      <vt:lpstr>Plikt til å varsle om opplysninger om parten som forvaltningsorganet mottar fra andre, etter fvl § 17 annet og tredje ledd</vt:lpstr>
      <vt:lpstr>Informasjon ved bruk av personprofiler etter pol § 21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Rettslige krav til  Innsyn og offentlighet</dc:title>
  <dc:creator>dag wiese schartum</dc:creator>
  <cp:lastModifiedBy>dags</cp:lastModifiedBy>
  <cp:revision>12</cp:revision>
  <cp:lastPrinted>2014-10-20T20:35:02Z</cp:lastPrinted>
  <dcterms:created xsi:type="dcterms:W3CDTF">2014-10-20T19:17:38Z</dcterms:created>
  <dcterms:modified xsi:type="dcterms:W3CDTF">2015-10-21T07:52:45Z</dcterms:modified>
</cp:coreProperties>
</file>