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57" r:id="rId5"/>
    <p:sldId id="270" r:id="rId6"/>
    <p:sldId id="275" r:id="rId7"/>
    <p:sldId id="264" r:id="rId8"/>
    <p:sldId id="266" r:id="rId9"/>
    <p:sldId id="267" r:id="rId10"/>
    <p:sldId id="265" r:id="rId11"/>
    <p:sldId id="272" r:id="rId12"/>
    <p:sldId id="258" r:id="rId13"/>
    <p:sldId id="273" r:id="rId14"/>
    <p:sldId id="276" r:id="rId15"/>
    <p:sldId id="271" r:id="rId16"/>
    <p:sldId id="274" r:id="rId17"/>
    <p:sldId id="259" r:id="rId18"/>
    <p:sldId id="260" r:id="rId19"/>
    <p:sldId id="277" r:id="rId20"/>
    <p:sldId id="263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8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28.08.2018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09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28.08.2018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52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28.08.2018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70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28.08.2018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71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28.08.2018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05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28.08.2018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99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28.08.2018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28.08.2018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661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28.08.2018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30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28.08.2018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14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28.08.2018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665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A1EC5-C99A-4F33-8298-DCBEEA55226B}" type="datetimeFigureOut">
              <a:rPr lang="nb-NO" smtClean="0"/>
              <a:t>28.08.2018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36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4138" y="486460"/>
            <a:ext cx="10089344" cy="2387600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33CC"/>
                </a:solidFill>
              </a:rPr>
              <a:t>Forvaltningspolitikk:</a:t>
            </a:r>
            <a:br>
              <a:rPr lang="nb-NO" sz="3200" dirty="0">
                <a:solidFill>
                  <a:srgbClr val="0033CC"/>
                </a:solidFill>
              </a:rPr>
            </a:br>
            <a:r>
              <a:rPr lang="nb-NO" sz="3200" dirty="0">
                <a:solidFill>
                  <a:srgbClr val="0033CC"/>
                </a:solidFill>
              </a:rPr>
              <a:t>Digital agenda for Norge og Digitaliseringsrundskrivet 2017</a:t>
            </a:r>
            <a:endParaRPr lang="nb-NO" sz="3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Dag Wiese Schartum</a:t>
            </a:r>
          </a:p>
        </p:txBody>
      </p:sp>
    </p:spTree>
    <p:extLst>
      <p:ext uri="{BB962C8B-B14F-4D97-AF65-F5344CB8AC3E}">
        <p14:creationId xmlns:p14="http://schemas.microsoft.com/office/powerpoint/2010/main" val="210718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>
                <a:solidFill>
                  <a:srgbClr val="0033CC"/>
                </a:solidFill>
              </a:rPr>
              <a:t>Krav til informasjonsforvaltning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u="sng"/>
              <a:t>Praktiske krav </a:t>
            </a:r>
            <a:r>
              <a:rPr lang="nb-NO"/>
              <a:t>(«orden i eget hus»)</a:t>
            </a:r>
          </a:p>
          <a:p>
            <a:r>
              <a:rPr lang="nb-NO"/>
              <a:t>Data er dokumentert. (begrepsdefinisjoner, hjemler, taushetsplikt, formålsbestemthet mv)</a:t>
            </a:r>
          </a:p>
          <a:p>
            <a:r>
              <a:rPr lang="nb-NO"/>
              <a:t>Jf. datakataloger, datamodeller, begrepskataloger, begrepsmodeller</a:t>
            </a:r>
          </a:p>
          <a:p>
            <a:r>
              <a:rPr lang="nb-NO"/>
              <a:t>Oversikt over data er tilgjengeliggjort</a:t>
            </a:r>
          </a:p>
          <a:p>
            <a:pPr marL="0" indent="0">
              <a:buNone/>
            </a:pPr>
            <a:r>
              <a:rPr lang="nb-NO" u="sng"/>
              <a:t>Rettslige krav</a:t>
            </a:r>
          </a:p>
          <a:p>
            <a:r>
              <a:rPr lang="nb-NO"/>
              <a:t>Regjeringen anbefaler lovhjemmel</a:t>
            </a:r>
          </a:p>
          <a:p>
            <a:r>
              <a:rPr lang="nb-NO"/>
              <a:t>I tillegg vil det være behov for å avtale mellom avgiver og mottaker</a:t>
            </a:r>
          </a:p>
          <a:p>
            <a:r>
              <a:rPr lang="nb-NO"/>
              <a:t>Hvem betaler for utvekslingen?</a:t>
            </a:r>
          </a:p>
        </p:txBody>
      </p:sp>
    </p:spTree>
    <p:extLst>
      <p:ext uri="{BB962C8B-B14F-4D97-AF65-F5344CB8AC3E}">
        <p14:creationId xmlns:p14="http://schemas.microsoft.com/office/powerpoint/2010/main" val="338117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C2E56E-079B-40C0-BA30-26A16048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7030A0"/>
                </a:solidFill>
              </a:rPr>
              <a:t>Digitaliseringsrundskrivet om</a:t>
            </a:r>
            <a:br>
              <a:rPr lang="nb-NO" sz="3200" dirty="0">
                <a:solidFill>
                  <a:srgbClr val="7030A0"/>
                </a:solidFill>
              </a:rPr>
            </a:br>
            <a:r>
              <a:rPr lang="nb-NO" sz="3200" b="1" dirty="0">
                <a:solidFill>
                  <a:srgbClr val="7030A0"/>
                </a:solidFill>
              </a:rPr>
              <a:t>informasjonsforvaltning og </a:t>
            </a:r>
            <a:r>
              <a:rPr lang="nb-NO" sz="3200" b="1" dirty="0" err="1">
                <a:solidFill>
                  <a:srgbClr val="7030A0"/>
                </a:solidFill>
              </a:rPr>
              <a:t>viderebruk</a:t>
            </a:r>
            <a:r>
              <a:rPr lang="nb-NO" sz="3200" b="1" dirty="0">
                <a:solidFill>
                  <a:srgbClr val="7030A0"/>
                </a:solidFill>
              </a:rPr>
              <a:t> av informasjon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3492676-4EC7-4957-AB7F-8652B5E03367}"/>
              </a:ext>
            </a:extLst>
          </p:cNvPr>
          <p:cNvSpPr/>
          <p:nvPr/>
        </p:nvSpPr>
        <p:spPr>
          <a:xfrm>
            <a:off x="747302" y="1690688"/>
            <a:ext cx="10515600" cy="455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Den enkelte virksomhet skal drive informasjonsforvaltning, og derfor ha oversikt over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hvilke data den håndterer,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hva dataene betyr,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hva de brukes til,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hvilke prosesser de inngår i, og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hvem som kan bruke dem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Virksomheten skal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gjenbruke informasjon, i stedet for å spørre brukerne på nytt om forhold de allerede har opplyst,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gjøre egnet informasjon tilgjengelig i maskinlesbare formater, fortrinnsvis gjennom </a:t>
            </a:r>
            <a:r>
              <a:rPr lang="nb-NO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API'er</a:t>
            </a: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(jf. </a:t>
            </a:r>
            <a:r>
              <a:rPr lang="nb-NO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viderebruksbestemmelsene</a:t>
            </a: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 </a:t>
            </a:r>
            <a:r>
              <a:rPr lang="nb-NO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offentleglova</a:t>
            </a: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legge til rette for at data fra nye eller oppgraderer eksisterende fagsystemer eller digitale tjenester kan gjøres tilgjengelige i maskinlesbare formater</a:t>
            </a:r>
          </a:p>
        </p:txBody>
      </p:sp>
    </p:spTree>
    <p:extLst>
      <p:ext uri="{BB962C8B-B14F-4D97-AF65-F5344CB8AC3E}">
        <p14:creationId xmlns:p14="http://schemas.microsoft.com/office/powerpoint/2010/main" val="408553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5655" cy="1325563"/>
          </a:xfrm>
        </p:spPr>
        <p:txBody>
          <a:bodyPr>
            <a:noAutofit/>
          </a:bodyPr>
          <a:lstStyle/>
          <a:p>
            <a:r>
              <a:rPr lang="nb-NO" sz="3200" b="1">
                <a:solidFill>
                  <a:srgbClr val="0033CC"/>
                </a:solidFill>
              </a:rPr>
              <a:t>Retning og ambisjon for regjeringens politikk i offentlig sektor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8891" y="1570181"/>
            <a:ext cx="10515600" cy="4793673"/>
          </a:xfrm>
        </p:spPr>
        <p:txBody>
          <a:bodyPr>
            <a:normAutofit/>
          </a:bodyPr>
          <a:lstStyle/>
          <a:p>
            <a:endParaRPr lang="nb-NO"/>
          </a:p>
          <a:p>
            <a:r>
              <a:rPr lang="nb-NO"/>
              <a:t>    Offentlig sektor spør deg ikke på nytt om noe den vet</a:t>
            </a:r>
          </a:p>
          <a:p>
            <a:r>
              <a:rPr lang="nb-NO"/>
              <a:t>    Du trenger ikke søke om noe du har rett til</a:t>
            </a:r>
          </a:p>
          <a:p>
            <a:r>
              <a:rPr lang="nb-NO"/>
              <a:t>    Hvis offentlig sektor trenger informasjon fra deg, skal du kunne gi</a:t>
            </a:r>
            <a:br>
              <a:rPr lang="nb-NO"/>
            </a:br>
            <a:r>
              <a:rPr lang="nb-NO"/>
              <a:t>    den digitalt</a:t>
            </a:r>
          </a:p>
          <a:p>
            <a:r>
              <a:rPr lang="nb-NO"/>
              <a:t>    Du får svar digitalt</a:t>
            </a:r>
          </a:p>
          <a:p>
            <a:r>
              <a:rPr lang="nb-NO"/>
              <a:t>    Du får umiddelbart svar hvis det ikke er behov for bruk av skjønn</a:t>
            </a:r>
          </a:p>
          <a:p>
            <a:r>
              <a:rPr lang="nb-NO"/>
              <a:t>    Du kan enkelt få vite hva offentlig sektor vet om deg og hvem som</a:t>
            </a:r>
            <a:br>
              <a:rPr lang="nb-NO"/>
            </a:br>
            <a:r>
              <a:rPr lang="nb-NO"/>
              <a:t>    har sett denne informasjonen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43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EB5019-3408-47FD-BF77-1E206C6C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19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7030A0"/>
                </a:solidFill>
              </a:rPr>
              <a:t>Digitaliseringsrundskrivet om</a:t>
            </a:r>
            <a:br>
              <a:rPr lang="nb-NO" sz="3200" dirty="0">
                <a:solidFill>
                  <a:srgbClr val="7030A0"/>
                </a:solidFill>
              </a:rPr>
            </a:br>
            <a:r>
              <a:rPr lang="nb-NO" sz="3200" b="1" dirty="0">
                <a:solidFill>
                  <a:srgbClr val="7030A0"/>
                </a:solidFill>
              </a:rPr>
              <a:t>bruk av felleskomponenter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3A8CB6-3EA7-4247-B586-064DB93C87BF}"/>
              </a:ext>
            </a:extLst>
          </p:cNvPr>
          <p:cNvSpPr/>
          <p:nvPr/>
        </p:nvSpPr>
        <p:spPr>
          <a:xfrm>
            <a:off x="838199" y="1500383"/>
            <a:ext cx="10617329" cy="4877209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ID-porten: Virksomheten skal ta i bruk ID-porten for digitale tjenester som krever innlogging og autentisering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Altinn</a:t>
            </a:r>
            <a:endParaRPr lang="nb-NO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Virksomheten skal i utgangspunktet ta i bruk </a:t>
            </a:r>
            <a:r>
              <a:rPr lang="nb-NO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Altinns</a:t>
            </a: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infrastruktur og tjenesteplattform for produksjon av relevante tjenester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Altinn</a:t>
            </a: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skal benyttes for digital post fra forvaltningen til næringsdrivende og andre virksomheter med organisasjonsnummer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Digital postkasse til innbyggere: Virksomheten skal bruke Digital postkasse til innbyggere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Kontakt- og reservasjonsregisteret: Virksomheten skal bruke kontaktinformasjon fra kontakt- og reservasjonsregisteret ved varsling av innbyggere om og utsendelse av enkeltvedtak og andre viktige digitale henvendelser, jf. </a:t>
            </a:r>
            <a:r>
              <a:rPr lang="nb-NO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eForvaltningsforskriften</a:t>
            </a: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§ 8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Felles offentlige registre: For å unngå dobbeltrapportering, sikre gjenbruk av oppdatert og korrekt informasjon om personer, virksomheter og eiendommer, skal statens virksomheter bruke folkeregisteret, enhetsregisteret og matrikkelen så fremt vilkår for bruk er oppfylt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Oppgaveregisteret: Virksomheten skal melde nye eller endrede rapporteringsplikter som pålegges næringsdrivende til Oppgaveregisteret før de iverksettes. Virksomhetene plikter å samordne rapporteringsplikter der det er praktisk mulig</a:t>
            </a:r>
          </a:p>
        </p:txBody>
      </p:sp>
    </p:spTree>
    <p:extLst>
      <p:ext uri="{BB962C8B-B14F-4D97-AF65-F5344CB8AC3E}">
        <p14:creationId xmlns:p14="http://schemas.microsoft.com/office/powerpoint/2010/main" val="393447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92EA21-5A32-4648-A628-E4365E70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7030A0"/>
                </a:solidFill>
              </a:rPr>
              <a:t>Digitaliseringsrundskrivet om</a:t>
            </a:r>
            <a:br>
              <a:rPr lang="nb-NO" sz="3200" dirty="0">
                <a:solidFill>
                  <a:srgbClr val="7030A0"/>
                </a:solidFill>
              </a:rPr>
            </a:br>
            <a:r>
              <a:rPr lang="nb-NO" sz="3200" b="1" dirty="0">
                <a:solidFill>
                  <a:srgbClr val="7030A0"/>
                </a:solidFill>
              </a:rPr>
              <a:t>IKT-arkitektur og standarder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63A2324-98F5-4FF1-9C41-3B535E60E7D8}"/>
              </a:ext>
            </a:extLst>
          </p:cNvPr>
          <p:cNvSpPr/>
          <p:nvPr/>
        </p:nvSpPr>
        <p:spPr>
          <a:xfrm>
            <a:off x="643250" y="2050065"/>
            <a:ext cx="10371323" cy="3657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Virksomheten skal følge statens overordnede arkitekturprinsipper på</a:t>
            </a:r>
            <a:b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IKT-området: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og må kunne dokumentere og begrunne eventuelle avvik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Virksomheten skal bruke obligatoriske standarder slik de framgår av standardiseringsforskriften, og bør for øvrig bruke anbefalte standarder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54CF642-CFA2-43BD-A3AD-59A0B03B7446}"/>
              </a:ext>
            </a:extLst>
          </p:cNvPr>
          <p:cNvSpPr txBox="1"/>
          <p:nvPr/>
        </p:nvSpPr>
        <p:spPr>
          <a:xfrm>
            <a:off x="2696246" y="2481736"/>
            <a:ext cx="202485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Tjenesteorientering</a:t>
            </a:r>
          </a:p>
          <a:p>
            <a:r>
              <a:rPr lang="nb-NO" dirty="0"/>
              <a:t>Interoperabilitet</a:t>
            </a:r>
          </a:p>
          <a:p>
            <a:r>
              <a:rPr lang="nb-NO" dirty="0"/>
              <a:t>Tilgjengelighet</a:t>
            </a:r>
          </a:p>
          <a:p>
            <a:r>
              <a:rPr lang="nb-NO" dirty="0"/>
              <a:t>Sikkerhet</a:t>
            </a:r>
          </a:p>
          <a:p>
            <a:r>
              <a:rPr lang="nb-NO" dirty="0"/>
              <a:t>Åpenhet</a:t>
            </a:r>
          </a:p>
          <a:p>
            <a:r>
              <a:rPr lang="nb-NO" dirty="0"/>
              <a:t>Fleksibilitet</a:t>
            </a:r>
          </a:p>
          <a:p>
            <a:r>
              <a:rPr lang="nb-NO" dirty="0" err="1"/>
              <a:t>Skalerbarhet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32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7000DD-6D53-4512-AA6B-C498F16B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7030A0"/>
                </a:solidFill>
              </a:rPr>
              <a:t>Digitaliseringsrundskrivet om</a:t>
            </a:r>
            <a:br>
              <a:rPr lang="nb-NO" sz="3200" dirty="0">
                <a:solidFill>
                  <a:srgbClr val="7030A0"/>
                </a:solidFill>
              </a:rPr>
            </a:br>
            <a:r>
              <a:rPr lang="nb-NO" sz="3200" b="1" dirty="0">
                <a:solidFill>
                  <a:srgbClr val="7030A0"/>
                </a:solidFill>
              </a:rPr>
              <a:t>digitalt førstevalg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F8E6F5E-9A8A-4BCC-BE16-1D4E72B8C8D4}"/>
              </a:ext>
            </a:extLst>
          </p:cNvPr>
          <p:cNvSpPr/>
          <p:nvPr/>
        </p:nvSpPr>
        <p:spPr>
          <a:xfrm>
            <a:off x="751943" y="2099985"/>
            <a:ext cx="10225498" cy="258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Forvaltningens kommunikasjon med innbyggere og næringsliv skal normalt skje gjennom digitale, nettbaserte tjenester. Disse tjenestene skal være helhetlige, brukervennlige, trygge og universelt utformet.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Potensialet for digitalisering av tjenester og arbeidsprosesser skal kartlegges, og utarbeide planer for hvordan alle egnede tjenester skal gjøres tilgjengelig digitalt.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Departementene skal vurdere hvilke tjenester som bør ses i sammenheng med andre virksomheters tjenester, og om tjenestene egner seg for utvikling av tjenestekjeder</a:t>
            </a:r>
          </a:p>
        </p:txBody>
      </p:sp>
    </p:spTree>
    <p:extLst>
      <p:ext uri="{BB962C8B-B14F-4D97-AF65-F5344CB8AC3E}">
        <p14:creationId xmlns:p14="http://schemas.microsoft.com/office/powerpoint/2010/main" val="28732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800EA2-012B-44EA-A049-56F1BC1D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7030A0"/>
                </a:solidFill>
              </a:rPr>
              <a:t>Digitaliseringsrundskrivet om </a:t>
            </a:r>
            <a:br>
              <a:rPr lang="nb-NO" sz="3200" dirty="0">
                <a:solidFill>
                  <a:srgbClr val="7030A0"/>
                </a:solidFill>
              </a:rPr>
            </a:br>
            <a:r>
              <a:rPr lang="nb-NO" sz="3200" b="1" dirty="0">
                <a:solidFill>
                  <a:srgbClr val="7030A0"/>
                </a:solidFill>
              </a:rPr>
              <a:t>digital postkasse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F9FAD51-A129-420F-BCC4-424626913125}"/>
              </a:ext>
            </a:extLst>
          </p:cNvPr>
          <p:cNvSpPr/>
          <p:nvPr/>
        </p:nvSpPr>
        <p:spPr>
          <a:xfrm>
            <a:off x="946891" y="2249543"/>
            <a:ext cx="10225499" cy="160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Virksomheten skal bruke Digital postkasse til innbyggere for utsending av post til innbyggere som har valgt digital postkasse, og som ikke har reservert seg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Virksomheten må jobbe aktivt for at deres målgrupper oppretter digital postkasse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Altinn</a:t>
            </a: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skal benyttes for digital post til virksomheter</a:t>
            </a:r>
          </a:p>
        </p:txBody>
      </p:sp>
    </p:spTree>
    <p:extLst>
      <p:ext uri="{BB962C8B-B14F-4D97-AF65-F5344CB8AC3E}">
        <p14:creationId xmlns:p14="http://schemas.microsoft.com/office/powerpoint/2010/main" val="3374792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 rotWithShape="1">
          <a:blip r:embed="rId2"/>
          <a:srcRect l="22085" t="20612" r="38010" b="23438"/>
          <a:stretch/>
        </p:blipFill>
        <p:spPr bwMode="auto">
          <a:xfrm>
            <a:off x="2096655" y="665019"/>
            <a:ext cx="7721599" cy="5661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Rett linje 5"/>
          <p:cNvCxnSpPr/>
          <p:nvPr/>
        </p:nvCxnSpPr>
        <p:spPr>
          <a:xfrm>
            <a:off x="9504218" y="4119418"/>
            <a:ext cx="64655" cy="2115127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2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>
                <a:solidFill>
                  <a:srgbClr val="0033CC"/>
                </a:solidFill>
              </a:rPr>
              <a:t>Om lovgivning og digitalisering</a:t>
            </a:r>
          </a:p>
        </p:txBody>
      </p:sp>
      <p:sp>
        <p:nvSpPr>
          <p:cNvPr id="3" name="Rektangel 2"/>
          <p:cNvSpPr/>
          <p:nvPr/>
        </p:nvSpPr>
        <p:spPr>
          <a:xfrm>
            <a:off x="838200" y="1859340"/>
            <a:ext cx="106990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/>
              <a:t>«Regelverket legger premisser for saksbehandlingen hos offentlige virksomheter. Det er derfor viktig at både arbeidsprosessene og regelverket legger til rette for digital saksbehandling.</a:t>
            </a:r>
          </a:p>
          <a:p>
            <a:r>
              <a:rPr lang="nb-NO" sz="2800"/>
              <a:t>…</a:t>
            </a:r>
          </a:p>
          <a:p>
            <a:r>
              <a:rPr lang="nb-NO" sz="2800"/>
              <a:t>Som ledd i digitalisering av offentlige tjenester og arbeidsprosesser, kan det være aktuelt med hel eller delvis automatisering av rettslige vurderinger. Automatisering av rettslige vurderinger forutsetter at rettsregler blir uttrykt i programkoder. Dette krever bestemmelser som egner seg for slik regelanvendelse.» (avsnitt 8.3.2)</a:t>
            </a:r>
          </a:p>
        </p:txBody>
      </p:sp>
    </p:spTree>
    <p:extLst>
      <p:ext uri="{BB962C8B-B14F-4D97-AF65-F5344CB8AC3E}">
        <p14:creationId xmlns:p14="http://schemas.microsoft.com/office/powerpoint/2010/main" val="179162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B8D5BB-1674-40FD-9B19-EEE5188C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7030A0"/>
                </a:solidFill>
              </a:rPr>
              <a:t>Digitaliseringsrundskrivet om</a:t>
            </a:r>
            <a:br>
              <a:rPr lang="nb-NO" sz="3200" dirty="0">
                <a:solidFill>
                  <a:srgbClr val="7030A0"/>
                </a:solidFill>
              </a:rPr>
            </a:br>
            <a:r>
              <a:rPr lang="nb-NO" sz="3200" b="1" dirty="0">
                <a:solidFill>
                  <a:srgbClr val="7030A0"/>
                </a:solidFill>
              </a:rPr>
              <a:t>endring av regelverk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55DA291-9390-445F-BE43-E2EECB49F037}"/>
              </a:ext>
            </a:extLst>
          </p:cNvPr>
          <p:cNvSpPr/>
          <p:nvPr/>
        </p:nvSpPr>
        <p:spPr>
          <a:xfrm>
            <a:off x="710169" y="2050065"/>
            <a:ext cx="10833551" cy="203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Relevant regelverk må gjennomgås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Regelverk skal være teknologinøytralt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Det skal ikke lages nye regelverkshindringer og eksisterende, utilsiktede hindringer skal fjernes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Det enkelte departement er ansvarlig for å gjennomføre de regelverksendringene som er nødvendige for å kunne oppnå gevinster ved digitalisering på eget område</a:t>
            </a:r>
          </a:p>
        </p:txBody>
      </p:sp>
    </p:spTree>
    <p:extLst>
      <p:ext uri="{BB962C8B-B14F-4D97-AF65-F5344CB8AC3E}">
        <p14:creationId xmlns:p14="http://schemas.microsoft.com/office/powerpoint/2010/main" val="143678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0033CC"/>
                </a:solidFill>
              </a:rPr>
              <a:t>«Digital agenda for Norge»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Stoltenberg II-regjeringen la fram Meld. St. 23 (2012–2013) om Digital agenda for Norge— IKT for vekst og verdiskaping</a:t>
            </a:r>
          </a:p>
          <a:p>
            <a:r>
              <a:rPr lang="nb-NO" dirty="0"/>
              <a:t>I april 2016 la dagens regjering fram en ny Digital agenda for Norge (Meld. St. 27 (2015–2016))</a:t>
            </a:r>
          </a:p>
          <a:p>
            <a:r>
              <a:rPr lang="nb-NO" dirty="0"/>
              <a:t>Begge nevnte meldinger er etter mønster fra EUs: Digital Agenda for Europe (2010)</a:t>
            </a:r>
          </a:p>
          <a:p>
            <a:r>
              <a:rPr lang="nb-NO" dirty="0"/>
              <a:t>Alle dokumenter gjelder sektoroverskridende IKT-politikk som bl.a. omfatter innovasjon, næringsliv og offentlig forvaltning </a:t>
            </a:r>
          </a:p>
          <a:p>
            <a:pPr marL="0" indent="0">
              <a:buNone/>
            </a:pP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Meld. St. 27 (2015–2016) gjelder fortsatt, men forvaltningspolitikken blir løpende konkretisert ved hjelp av Digitaliseringsrundskrivet, se nedenfor</a:t>
            </a:r>
          </a:p>
        </p:txBody>
      </p:sp>
    </p:spTree>
    <p:extLst>
      <p:ext uri="{BB962C8B-B14F-4D97-AF65-F5344CB8AC3E}">
        <p14:creationId xmlns:p14="http://schemas.microsoft.com/office/powerpoint/2010/main" val="344812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/>
          <p:nvPr/>
        </p:nvPicPr>
        <p:blipFill rotWithShape="1">
          <a:blip r:embed="rId2"/>
          <a:srcRect l="19841" t="28219" r="32044" b="50029"/>
          <a:stretch/>
        </p:blipFill>
        <p:spPr bwMode="auto">
          <a:xfrm>
            <a:off x="-132633" y="1453446"/>
            <a:ext cx="7171254" cy="294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Bilde 1"/>
          <p:cNvPicPr/>
          <p:nvPr/>
        </p:nvPicPr>
        <p:blipFill rotWithShape="1">
          <a:blip r:embed="rId3"/>
          <a:srcRect l="24653" t="41740" r="38214" b="28278"/>
          <a:stretch/>
        </p:blipFill>
        <p:spPr bwMode="auto">
          <a:xfrm>
            <a:off x="5686698" y="3138312"/>
            <a:ext cx="5599612" cy="3642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nb-NO" sz="3200" b="1">
                <a:solidFill>
                  <a:srgbClr val="0033CC"/>
                </a:solidFill>
              </a:rPr>
              <a:t>Behov for avansert IKT-kompetanse</a:t>
            </a:r>
          </a:p>
        </p:txBody>
      </p:sp>
    </p:spTree>
    <p:extLst>
      <p:ext uri="{BB962C8B-B14F-4D97-AF65-F5344CB8AC3E}">
        <p14:creationId xmlns:p14="http://schemas.microsoft.com/office/powerpoint/2010/main" val="39413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B9792C-5129-4D9F-9E1E-F8CB6B3F4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7030A0"/>
                </a:solidFill>
              </a:rPr>
              <a:t>Generelt om digitaliseringsrundskrivene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BDDA88-BA91-4109-9497-E11217374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4838"/>
            <a:ext cx="10515600" cy="1924809"/>
          </a:xfrm>
        </p:spPr>
        <p:txBody>
          <a:bodyPr>
            <a:normAutofit/>
          </a:bodyPr>
          <a:lstStyle/>
          <a:p>
            <a:r>
              <a:rPr lang="nb-NO" sz="2000" dirty="0"/>
              <a:t>Har vært gitt «digitaliseringsrundskriv» siden 2012, forløpere fra 2009</a:t>
            </a:r>
          </a:p>
          <a:p>
            <a:r>
              <a:rPr lang="nb-NO" sz="2000" dirty="0"/>
              <a:t>Kommer i september/oktober hvert år</a:t>
            </a:r>
          </a:p>
          <a:p>
            <a:r>
              <a:rPr lang="nb-NO" sz="2000" dirty="0"/>
              <a:t>Inneholder en samling instrukser og anbefalinger innen digitaliseringspolitikken</a:t>
            </a:r>
          </a:p>
          <a:p>
            <a:r>
              <a:rPr lang="nb-NO" sz="2000" dirty="0"/>
              <a:t>Siden den kun er basert på instruksjonsmyndighet, gjelder den bare for statsforvaltningen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63F7F60-C93F-421C-A77A-9FE8D0E97C09}"/>
              </a:ext>
            </a:extLst>
          </p:cNvPr>
          <p:cNvSpPr txBox="1"/>
          <p:nvPr/>
        </p:nvSpPr>
        <p:spPr>
          <a:xfrm>
            <a:off x="970099" y="4734457"/>
            <a:ext cx="585512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/>
              <a:t>I fortsettelsen er</a:t>
            </a:r>
          </a:p>
          <a:p>
            <a:r>
              <a:rPr lang="nb-NO">
                <a:solidFill>
                  <a:srgbClr val="7030A0"/>
                </a:solidFill>
              </a:rPr>
              <a:t>stoff fra Digitaliseringsrundskrivet under fiolett overskrift,</a:t>
            </a:r>
            <a:r>
              <a:rPr lang="nb-NO"/>
              <a:t> og</a:t>
            </a:r>
          </a:p>
          <a:p>
            <a:r>
              <a:rPr lang="nb-NO">
                <a:solidFill>
                  <a:srgbClr val="0033CC"/>
                </a:solidFill>
              </a:rPr>
              <a:t>stoff fra Digital agenda under blå overskrift</a:t>
            </a:r>
            <a:endParaRPr lang="nb-NO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6084" y="165749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33CC"/>
                </a:solidFill>
              </a:rPr>
              <a:t>Digital agenda:</a:t>
            </a:r>
            <a:br>
              <a:rPr lang="nb-NO" sz="3200" b="1" dirty="0">
                <a:solidFill>
                  <a:srgbClr val="0033CC"/>
                </a:solidFill>
              </a:rPr>
            </a:br>
            <a:r>
              <a:rPr lang="nb-NO" sz="3200" b="1" dirty="0">
                <a:solidFill>
                  <a:srgbClr val="0033CC"/>
                </a:solidFill>
              </a:rPr>
              <a:t>Regjeringens mål og hovedprioriteringer i IKT-politikken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defTabSz="628650">
              <a:buNone/>
            </a:pPr>
            <a:r>
              <a:rPr lang="nb-NO" dirty="0"/>
              <a:t>Hovedmålsettinger</a:t>
            </a:r>
          </a:p>
          <a:p>
            <a:pPr defTabSz="628650"/>
            <a:r>
              <a:rPr lang="nb-NO" dirty="0"/>
              <a:t>    En brukerrettet og effektiv offentlig forvaltning</a:t>
            </a:r>
          </a:p>
          <a:p>
            <a:pPr defTabSz="628650"/>
            <a:r>
              <a:rPr lang="nb-NO" dirty="0"/>
              <a:t>    Verdiskaping og deltakelse for alle</a:t>
            </a:r>
          </a:p>
          <a:p>
            <a:pPr marL="0" indent="0" defTabSz="628650">
              <a:buNone/>
            </a:pPr>
            <a:endParaRPr lang="nb-NO" dirty="0"/>
          </a:p>
          <a:p>
            <a:pPr marL="0" indent="0" defTabSz="628650">
              <a:buNone/>
            </a:pPr>
            <a:r>
              <a:rPr lang="nb-NO" dirty="0"/>
              <a:t>Hovedprioriteringer</a:t>
            </a:r>
          </a:p>
          <a:p>
            <a:pPr marL="0" indent="0" defTabSz="628650">
              <a:buNone/>
            </a:pPr>
            <a:r>
              <a:rPr lang="nb-NO" dirty="0"/>
              <a:t>1.	Brukeren i sentrum</a:t>
            </a:r>
          </a:p>
          <a:p>
            <a:pPr marL="0" indent="0" defTabSz="628650">
              <a:buNone/>
            </a:pPr>
            <a:r>
              <a:rPr lang="nb-NO" dirty="0"/>
              <a:t>2.	IKT er en vesentlig innsatsfaktor for innovasjon</a:t>
            </a:r>
            <a:br>
              <a:rPr lang="nb-NO" dirty="0"/>
            </a:br>
            <a:r>
              <a:rPr lang="nb-NO" dirty="0"/>
              <a:t>	og produktivitet</a:t>
            </a:r>
          </a:p>
          <a:p>
            <a:pPr marL="0" indent="0" defTabSz="628650">
              <a:buNone/>
            </a:pPr>
            <a:r>
              <a:rPr lang="nb-NO" dirty="0"/>
              <a:t>3.	Styrket digital kompetanse og deltakelse</a:t>
            </a:r>
          </a:p>
          <a:p>
            <a:pPr marL="0" indent="0" defTabSz="628650">
              <a:buNone/>
            </a:pPr>
            <a:r>
              <a:rPr lang="nb-NO" dirty="0"/>
              <a:t>4.	Effektiv digitalisering av offentlig sektor</a:t>
            </a:r>
          </a:p>
          <a:p>
            <a:pPr marL="0" indent="0" defTabSz="628650">
              <a:buNone/>
            </a:pPr>
            <a:r>
              <a:rPr lang="nb-NO" dirty="0"/>
              <a:t>5.	Godt personvern og god informasjonssikkerhet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480" y="1633393"/>
            <a:ext cx="3402314" cy="47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15ECEE-9E39-4754-8923-735596A9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7030A0"/>
                </a:solidFill>
              </a:rPr>
              <a:t>Digitaliseringsrundskrivet om</a:t>
            </a:r>
            <a:br>
              <a:rPr lang="nb-NO" sz="3200" dirty="0">
                <a:solidFill>
                  <a:srgbClr val="7030A0"/>
                </a:solidFill>
              </a:rPr>
            </a:br>
            <a:r>
              <a:rPr lang="nb-NO" sz="3200" b="1" dirty="0">
                <a:solidFill>
                  <a:srgbClr val="7030A0"/>
                </a:solidFill>
              </a:rPr>
              <a:t>brukeren i sentrum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3DE002E-17FE-40DC-BB61-CFAD65AA554E}"/>
              </a:ext>
            </a:extLst>
          </p:cNvPr>
          <p:cNvSpPr/>
          <p:nvPr/>
        </p:nvSpPr>
        <p:spPr>
          <a:xfrm>
            <a:off x="558085" y="1787025"/>
            <a:ext cx="10629363" cy="475302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Virksomheten skal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Sette brukeren (innbyggere, egne ansatte, andre offentlige og private virksomheter) i sentrum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Bruke tjenestedesign og andre metoder for brukerinvolvering og brukertesting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Gi brukere hjelp og veiledning til å benytte virksomhetens digitale tjenester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Samarbeide med andre virksomheter som har ansvarsområder som krysser eget ansvarsområde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Arbeide systematisk for at klart språk blir en del av utviklingen av de digitale tjenestene</a:t>
            </a:r>
          </a:p>
        </p:txBody>
      </p:sp>
    </p:spTree>
    <p:extLst>
      <p:ext uri="{BB962C8B-B14F-4D97-AF65-F5344CB8AC3E}">
        <p14:creationId xmlns:p14="http://schemas.microsoft.com/office/powerpoint/2010/main" val="426276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797AC2-3FDE-480E-95A2-B4C8E574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7030A0"/>
                </a:solidFill>
              </a:rPr>
              <a:t>Digitaliseringsrundskrivet om</a:t>
            </a:r>
            <a:br>
              <a:rPr lang="nb-NO" sz="3200" dirty="0">
                <a:solidFill>
                  <a:srgbClr val="7030A0"/>
                </a:solidFill>
              </a:rPr>
            </a:br>
            <a:r>
              <a:rPr lang="nb-NO" sz="3200" b="1" dirty="0">
                <a:solidFill>
                  <a:srgbClr val="7030A0"/>
                </a:solidFill>
              </a:rPr>
              <a:t>personvern og informasjonssikkerhet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AF38117-1AD6-4C9E-A5C3-4E642240F8DA}"/>
              </a:ext>
            </a:extLst>
          </p:cNvPr>
          <p:cNvSpPr/>
          <p:nvPr/>
        </p:nvSpPr>
        <p:spPr>
          <a:xfrm>
            <a:off x="798359" y="2060273"/>
            <a:ext cx="10336898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Informasjonssikkerheten skal følges opp (viser bare til </a:t>
            </a:r>
            <a:r>
              <a:rPr lang="nb-NO" sz="20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eForvaltningsforskriften</a:t>
            </a: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§ 15)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Virksomhetens IKT-systemer skal bygges i tråd med prinsippene for innebygd personvern, herunder personvernvennlige standardinnstillinger.</a:t>
            </a:r>
          </a:p>
        </p:txBody>
      </p:sp>
    </p:spTree>
    <p:extLst>
      <p:ext uri="{BB962C8B-B14F-4D97-AF65-F5344CB8AC3E}">
        <p14:creationId xmlns:p14="http://schemas.microsoft.com/office/powerpoint/2010/main" val="100380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>
                <a:solidFill>
                  <a:srgbClr val="0033CC"/>
                </a:solidFill>
              </a:rPr>
              <a:t>Hva en kan oppnå med informasjonsforvaltning</a:t>
            </a:r>
            <a:br>
              <a:rPr lang="nb-NO" sz="3200" b="1">
                <a:solidFill>
                  <a:srgbClr val="0033CC"/>
                </a:solidFill>
              </a:rPr>
            </a:br>
            <a:r>
              <a:rPr lang="nb-NO" sz="3200"/>
              <a:t>(i hht Brønnøysundregistrene)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5067" y="1825625"/>
            <a:ext cx="10803465" cy="4351338"/>
          </a:xfrm>
        </p:spPr>
        <p:txBody>
          <a:bodyPr>
            <a:normAutofit/>
          </a:bodyPr>
          <a:lstStyle/>
          <a:p>
            <a:endParaRPr lang="nb-NO"/>
          </a:p>
          <a:p>
            <a:pPr marL="541338" indent="-541338"/>
            <a:r>
              <a:rPr lang="nb-NO"/>
              <a:t>    Redusert rapporteringsbyrde til det offentlige for innbyggere og</a:t>
            </a:r>
            <a:br>
              <a:rPr lang="nb-NO"/>
            </a:br>
            <a:r>
              <a:rPr lang="nb-NO"/>
              <a:t>    næringsliv</a:t>
            </a:r>
          </a:p>
          <a:p>
            <a:pPr marL="541338" indent="-541338"/>
            <a:r>
              <a:rPr lang="nb-NO"/>
              <a:t>    Bedre gjennomføringsevne for reformer og samhandlingsprosjekter</a:t>
            </a:r>
            <a:br>
              <a:rPr lang="nb-NO"/>
            </a:br>
            <a:r>
              <a:rPr lang="nb-NO"/>
              <a:t>    i offentlige virksomheter</a:t>
            </a:r>
          </a:p>
          <a:p>
            <a:pPr marL="541338" indent="-541338"/>
            <a:r>
              <a:rPr lang="nb-NO"/>
              <a:t>    Raskere og enklere saksgang for innbyggere og næringsliv</a:t>
            </a:r>
          </a:p>
          <a:p>
            <a:pPr marL="541338" indent="-541338"/>
            <a:r>
              <a:rPr lang="nb-NO"/>
              <a:t>    Reduserte kostnader og bedre beslutningskvalitet for offentlige</a:t>
            </a:r>
            <a:br>
              <a:rPr lang="nb-NO"/>
            </a:br>
            <a:r>
              <a:rPr lang="nb-NO"/>
              <a:t>    virksomheter</a:t>
            </a:r>
          </a:p>
          <a:p>
            <a:pPr marL="541338" indent="-541338"/>
            <a:r>
              <a:rPr lang="nb-NO"/>
              <a:t>    Bedre personvern og økt informasjonssikkerhet for innbyggere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515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>
                <a:solidFill>
                  <a:srgbClr val="0033CC"/>
                </a:solidFill>
              </a:rPr>
              <a:t>Definisjon av informasjonsforvaltning</a:t>
            </a:r>
          </a:p>
        </p:txBody>
      </p:sp>
      <p:pic>
        <p:nvPicPr>
          <p:cNvPr id="4" name="Bilde 3"/>
          <p:cNvPicPr/>
          <p:nvPr/>
        </p:nvPicPr>
        <p:blipFill rotWithShape="1">
          <a:blip r:embed="rId2"/>
          <a:srcRect l="20433" t="23567" r="37474" b="11167"/>
          <a:stretch/>
        </p:blipFill>
        <p:spPr bwMode="auto">
          <a:xfrm>
            <a:off x="2057400" y="1515533"/>
            <a:ext cx="6485467" cy="4919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909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1734" y="36713"/>
            <a:ext cx="10515600" cy="1004687"/>
          </a:xfrm>
        </p:spPr>
        <p:txBody>
          <a:bodyPr>
            <a:normAutofit/>
          </a:bodyPr>
          <a:lstStyle/>
          <a:p>
            <a:r>
              <a:rPr lang="nb-NO" sz="3200" b="1">
                <a:solidFill>
                  <a:srgbClr val="0033CC"/>
                </a:solidFill>
              </a:rPr>
              <a:t>Informasjonsutveksling i NAV og mellom NAV og andre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34" y="1041400"/>
            <a:ext cx="7374466" cy="55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9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6" baseType="lpstr">
      <vt:lpstr>DengXian</vt:lpstr>
      <vt:lpstr>Arial</vt:lpstr>
      <vt:lpstr>Calibri</vt:lpstr>
      <vt:lpstr>Calibri Light</vt:lpstr>
      <vt:lpstr>Times New Roman</vt:lpstr>
      <vt:lpstr>Office-tema</vt:lpstr>
      <vt:lpstr>Forvaltningspolitikk: Digital agenda for Norge og Digitaliseringsrundskrivet 2017</vt:lpstr>
      <vt:lpstr>«Digital agenda for Norge»</vt:lpstr>
      <vt:lpstr>Generelt om digitaliseringsrundskrivene</vt:lpstr>
      <vt:lpstr>Digital agenda: Regjeringens mål og hovedprioriteringer i IKT-politikken</vt:lpstr>
      <vt:lpstr>Digitaliseringsrundskrivet om brukeren i sentrum</vt:lpstr>
      <vt:lpstr>Digitaliseringsrundskrivet om personvern og informasjonssikkerhet</vt:lpstr>
      <vt:lpstr>Hva en kan oppnå med informasjonsforvaltning (i hht Brønnøysundregistrene)</vt:lpstr>
      <vt:lpstr>Definisjon av informasjonsforvaltning</vt:lpstr>
      <vt:lpstr>Informasjonsutveksling i NAV og mellom NAV og andre</vt:lpstr>
      <vt:lpstr>Krav til informasjonsforvaltning</vt:lpstr>
      <vt:lpstr>Digitaliseringsrundskrivet om informasjonsforvaltning og viderebruk av informasjon</vt:lpstr>
      <vt:lpstr>Retning og ambisjon for regjeringens politikk i offentlig sektor</vt:lpstr>
      <vt:lpstr>Digitaliseringsrundskrivet om bruk av felleskomponenter</vt:lpstr>
      <vt:lpstr>Digitaliseringsrundskrivet om IKT-arkitektur og standarder</vt:lpstr>
      <vt:lpstr>Digitaliseringsrundskrivet om digitalt førstevalg</vt:lpstr>
      <vt:lpstr>Digitaliseringsrundskrivet om  digital postkasse</vt:lpstr>
      <vt:lpstr>PowerPoint-presentasjon</vt:lpstr>
      <vt:lpstr>Om lovgivning og digitalisering</vt:lpstr>
      <vt:lpstr>Digitaliseringsrundskrivet om endring av regelverk</vt:lpstr>
      <vt:lpstr>Behov for avansert IKT-kompetanse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agenda for Norge Meld. St. 27 (2015–2016)</dc:title>
  <dc:creator>dags</dc:creator>
  <cp:lastModifiedBy>dag wiese schartum</cp:lastModifiedBy>
  <cp:revision>20</cp:revision>
  <dcterms:created xsi:type="dcterms:W3CDTF">2016-08-22T20:53:48Z</dcterms:created>
  <dcterms:modified xsi:type="dcterms:W3CDTF">2018-08-28T20:23:58Z</dcterms:modified>
</cp:coreProperties>
</file>