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9" r:id="rId5"/>
    <p:sldId id="268" r:id="rId6"/>
    <p:sldId id="270" r:id="rId7"/>
    <p:sldId id="27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4BAD-3D7E-48B8-B502-C6C299441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2D57BF-50A3-4DE5-8992-04DD11911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F5571A-2221-4FE6-9B9C-9E54577C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A5355E-9B4C-4529-BC96-BE907B4C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74A9C0-354B-4F2A-A63E-DBE8C30E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0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27621-E8B0-4738-AA90-E8978474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7FB330-C4BD-4C67-A01A-3F482F5E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C2710-D501-4EF6-A7C7-A95986DE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C9333C-4B3A-4843-A6B6-861E580F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8662E0-5A1B-430F-91E7-DD39EA70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00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C332A-38D6-4328-97AC-8366D14C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619898-8BBA-4857-9485-AE8CA739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09F28-7586-439A-B7CA-1F7775B4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6038BF-B323-45B9-A4AA-627822F6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181AA5-64CD-42B3-AC8E-D49737B2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65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8184D-B34F-47E0-884E-D5DD5472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DD8DD-DC66-4254-AF5A-0A70CE667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1A6C1A-5E91-4AF8-B31A-75A025A21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461B7E-6467-4550-8EF7-0594ECAB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AEC6EF-3597-4A08-83CD-B55C99C2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E041C6-3E28-4FF8-A137-8153AC2F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6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10CAD-CC69-4233-894C-D3F77CE1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D2233C-3429-40F7-B061-A4CC3837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1573EC-EF55-4F7C-9F9A-AED53EF6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F207BB-CEAE-4035-89A4-E89CC5141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0CD3C8-FF76-4638-9FF2-18CE73A4A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B6C42B-6559-42B4-8E44-5AB1988A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1AFCE0-C970-442C-8E32-954D57C6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875530D-3F5E-4032-B16A-5EDC04E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90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9DDDB-C297-4470-8883-B32466A0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AA32F1-D6A2-4DE6-A359-3FB8584E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F5D899-8B20-4F44-92D9-B5A844DB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B94106-BE58-4BCF-8C31-A7E492CE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5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D1BC39-756F-442B-A22C-078C8DB8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B4B079-131F-44CB-AF6B-1F9D0ACC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A0994F-5296-4FB6-8DDA-0EEB2D2A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76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FE3F02-4F43-4C13-AE9B-AED7D510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C946F2-BE09-436A-A017-9182EB685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E6420E-9AA9-48B4-B472-B32147803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3A8AB9-51C0-4A9C-A363-7F563B4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0F4DCB-3FFE-4DD4-A206-DF953DC05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09B985-1749-4EFC-8E77-998CE261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44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E8F436-22FC-4CAD-9A1E-C8CAEA53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EEFF811-89E1-4B0E-8D7B-E18A7375D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F593AD-750B-4362-9071-B80A40C87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90156F8-C95D-4FE3-B086-798BAD11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32E523-8349-40CC-B251-46DAC067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A26238-6E7B-4E76-BFAE-8C45A689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27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D5029-F073-46C1-9E16-7E2E3FE0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2B2942-541B-49DB-BCB9-D3923DC37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0649F-D79F-4958-ADE9-DC341753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27788E-2FFE-4AD5-8AE3-C313D991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8DFE0F-ED29-4E0E-9130-444A5C5F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13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A7AE12-BC8E-48DC-842B-29C847617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1D0934C-DF4F-4710-ADA6-3E40BC7D8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0FE875-FC55-4279-9CF6-D8768DB4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9B732D-D798-44DC-9972-4EBADC01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2A1C98-D73B-4FC9-8512-35EF893E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26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FF29843-0E4F-4EDB-AA28-1495BDB1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F564DD-AB6C-418E-897E-7E477FFB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79620-E4D4-44DA-9E39-7CF04EC56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58BCF-34CB-401B-89C9-41CDD754FE63}" type="datetimeFigureOut">
              <a:rPr lang="nb-NO" smtClean="0"/>
              <a:t>22.08.2022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B6296E-ACDD-4E23-8F10-9F43C0B1B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9F696B-5D7D-4D3B-88FB-730B74946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68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BAF2583-1881-4D28-BEBD-923394AE447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78694" y="3820195"/>
            <a:ext cx="3030980" cy="1099927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Dag Wiese Schartum, AFIN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AFFD4CC-8DEA-4434-8D23-3AD31C5033A3}"/>
              </a:ext>
            </a:extLst>
          </p:cNvPr>
          <p:cNvSpPr txBox="1"/>
          <p:nvPr/>
        </p:nvSpPr>
        <p:spPr>
          <a:xfrm>
            <a:off x="1085985" y="1533104"/>
            <a:ext cx="1028614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Om det forvaltningsinformatiske studiet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Forvaltningsinformatiske perspektiver på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En forvaltningsinformatikers møte med arbeidslivet</a:t>
            </a:r>
          </a:p>
        </p:txBody>
      </p:sp>
    </p:spTree>
    <p:extLst>
      <p:ext uri="{BB962C8B-B14F-4D97-AF65-F5344CB8AC3E}">
        <p14:creationId xmlns:p14="http://schemas.microsoft.com/office/powerpoint/2010/main" val="8526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:a16="http://schemas.microsoft.com/office/drawing/2014/main" id="{AA1F3779-7D48-03CE-28D4-D2516CCBA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944" y="560583"/>
            <a:ext cx="6828112" cy="573683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B70CF9D1-41A3-1AB1-8974-3E750F5F7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79" t="66673" r="2625"/>
          <a:stretch/>
        </p:blipFill>
        <p:spPr>
          <a:xfrm>
            <a:off x="2681944" y="4088853"/>
            <a:ext cx="6828112" cy="2208563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44109495-383D-59B1-0474-3AD8AD77D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00" y="271566"/>
            <a:ext cx="5121084" cy="3938357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6BAEA54-AC24-B3D9-5CB1-88E9563F5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984" y="116390"/>
            <a:ext cx="5364945" cy="402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9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89661" y="647809"/>
            <a:ext cx="917155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200" b="1" kern="0" dirty="0">
                <a:solidFill>
                  <a:srgbClr val="0066FF"/>
                </a:solidFill>
                <a:latin typeface="+mj-lt"/>
                <a:ea typeface="+mj-ea"/>
                <a:cs typeface="+mj-cs"/>
              </a:rPr>
              <a:t>Om forholdet mellom teknologi og styringsidealer</a:t>
            </a:r>
            <a:endParaRPr lang="nb-NO" sz="4400" kern="0" dirty="0">
              <a:solidFill>
                <a:srgbClr val="0066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" name="Gruppe 33"/>
          <p:cNvGrpSpPr/>
          <p:nvPr/>
        </p:nvGrpSpPr>
        <p:grpSpPr>
          <a:xfrm>
            <a:off x="4046378" y="2321595"/>
            <a:ext cx="4034568" cy="2950966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37221" y="3609983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uppe 31"/>
          <p:cNvGrpSpPr/>
          <p:nvPr/>
        </p:nvGrpSpPr>
        <p:grpSpPr>
          <a:xfrm>
            <a:off x="2657840" y="1614837"/>
            <a:ext cx="2220091" cy="3657724"/>
            <a:chOff x="187262" y="1348853"/>
            <a:chExt cx="2746439" cy="4061347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5" name="Gruppe 30"/>
            <p:cNvGrpSpPr/>
            <p:nvPr/>
          </p:nvGrpSpPr>
          <p:grpSpPr>
            <a:xfrm>
              <a:off x="187262" y="1348853"/>
              <a:ext cx="2746439" cy="3562139"/>
              <a:chOff x="187262" y="1348853"/>
              <a:chExt cx="2746439" cy="3562139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381001" y="4535079"/>
                <a:ext cx="1390278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Personvern</a:t>
                </a:r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187262" y="3505200"/>
                <a:ext cx="1685990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600" dirty="0"/>
                  <a:t>Rettssikkerhet</a:t>
                </a:r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441746" y="2576442"/>
                <a:ext cx="14632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Offentlighet</a:t>
                </a:r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20543" y="1348853"/>
                <a:ext cx="2513158" cy="717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  <a:p>
                <a:r>
                  <a:rPr lang="nb-NO" dirty="0">
                    <a:solidFill>
                      <a:srgbClr val="CC3300"/>
                    </a:solidFill>
                  </a:rPr>
                  <a:t>/prinsipper </a:t>
                </a:r>
                <a:r>
                  <a:rPr lang="nb-NO" sz="1200" dirty="0">
                    <a:solidFill>
                      <a:srgbClr val="CC3300"/>
                    </a:solidFill>
                  </a:rPr>
                  <a:t>(eksempler)</a:t>
                </a:r>
              </a:p>
            </p:txBody>
          </p:sp>
        </p:grpSp>
      </p:grpSp>
      <p:grpSp>
        <p:nvGrpSpPr>
          <p:cNvPr id="6" name="Gruppe 32"/>
          <p:cNvGrpSpPr/>
          <p:nvPr/>
        </p:nvGrpSpPr>
        <p:grpSpPr>
          <a:xfrm>
            <a:off x="4046378" y="5216802"/>
            <a:ext cx="6074080" cy="810657"/>
            <a:chOff x="1905000" y="5348288"/>
            <a:chExt cx="7514149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27597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Databaser</a:t>
              </a:r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57089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Søkemotorer</a:t>
              </a:r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515447" cy="649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Beslutnings-</a:t>
              </a:r>
            </a:p>
            <a:p>
              <a:r>
                <a:rPr lang="nb-NO" sz="1600" dirty="0"/>
                <a:t>systemer</a:t>
              </a:r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1" y="5555993"/>
              <a:ext cx="2561148" cy="4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dirty="0">
                  <a:solidFill>
                    <a:srgbClr val="CC3300"/>
                  </a:solidFill>
                </a:rPr>
                <a:t>Teknologier </a:t>
              </a:r>
              <a:r>
                <a:rPr lang="nb-NO" sz="1200" dirty="0">
                  <a:solidFill>
                    <a:srgbClr val="CC3300"/>
                  </a:solidFill>
                </a:rPr>
                <a:t>(eksempler)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4065612" y="4710685"/>
            <a:ext cx="3522572" cy="579045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uppe 62"/>
          <p:cNvGrpSpPr/>
          <p:nvPr/>
        </p:nvGrpSpPr>
        <p:grpSpPr>
          <a:xfrm>
            <a:off x="4065611" y="4646346"/>
            <a:ext cx="3571319" cy="643384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e 21"/>
          <p:cNvGrpSpPr/>
          <p:nvPr/>
        </p:nvGrpSpPr>
        <p:grpSpPr>
          <a:xfrm>
            <a:off x="1775604" y="222098"/>
            <a:ext cx="8712967" cy="5223127"/>
            <a:chOff x="536814" y="1916837"/>
            <a:chExt cx="8001102" cy="4812631"/>
          </a:xfrm>
          <a:noFill/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3071802" y="3286124"/>
              <a:ext cx="4214881" cy="3443344"/>
              <a:chOff x="4408" y="12445"/>
              <a:chExt cx="3593" cy="2917"/>
            </a:xfrm>
            <a:grpFill/>
          </p:grpSpPr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5382" y="13413"/>
                <a:ext cx="1100" cy="7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b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Digitalisering</a:t>
                </a:r>
                <a:endParaRPr lang="nb-NO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4408" y="12445"/>
                <a:ext cx="3593" cy="2917"/>
                <a:chOff x="4408" y="11186"/>
                <a:chExt cx="3593" cy="2917"/>
              </a:xfrm>
              <a:grpFill/>
            </p:grpSpPr>
            <p:sp>
              <p:nvSpPr>
                <p:cNvPr id="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510" y="12902"/>
                  <a:ext cx="1491" cy="6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Organisasjons</a:t>
                  </a:r>
                  <a:r>
                    <a:rPr lang="en-GB" sz="1600" dirty="0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-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ts val="500"/>
                    </a:spcAft>
                  </a:pPr>
                  <a:r>
                    <a:rPr lang="en-GB" sz="1600" dirty="0" err="1">
                      <a:solidFill>
                        <a:srgbClr val="7030A0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747" y="11186"/>
                  <a:ext cx="2046" cy="94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IKT-</a:t>
                  </a:r>
                  <a:br>
                    <a:rPr lang="nb-NO" sz="1600" dirty="0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chemeClr val="accent1">
                          <a:lumMod val="50000"/>
                        </a:schemeClr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408" y="12828"/>
                  <a:ext cx="1135" cy="60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ts val="1000"/>
                    </a:spcAft>
                  </a:pPr>
                  <a:r>
                    <a:rPr lang="en-GB" sz="1600" dirty="0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Regel-</a:t>
                  </a:r>
                  <a:br>
                    <a:rPr lang="nb-NO" sz="1600" dirty="0">
                      <a:solidFill>
                        <a:srgbClr val="990033"/>
                      </a:solidFill>
                      <a:latin typeface="Times New Roman" pitchFamily="18" charset="0"/>
                      <a:cs typeface="Arial" pitchFamily="34" charset="0"/>
                    </a:rPr>
                  </a:br>
                  <a:r>
                    <a:rPr lang="en-GB" sz="1600" dirty="0" err="1">
                      <a:solidFill>
                        <a:srgbClr val="990033"/>
                      </a:solidFill>
                      <a:latin typeface="Calibri" pitchFamily="34" charset="0"/>
                      <a:cs typeface="Arial" pitchFamily="34" charset="0"/>
                    </a:rPr>
                    <a:t>utvikling</a:t>
                  </a:r>
                  <a:endParaRPr lang="nb-NO" sz="1600" dirty="0">
                    <a:solidFill>
                      <a:srgbClr val="990033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" name="Arc 9"/>
                <p:cNvSpPr>
                  <a:spLocks/>
                </p:cNvSpPr>
                <p:nvPr/>
              </p:nvSpPr>
              <p:spPr bwMode="auto">
                <a:xfrm rot="7181264" flipH="1">
                  <a:off x="6323" y="11608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1" name="Arc 10"/>
                <p:cNvSpPr>
                  <a:spLocks/>
                </p:cNvSpPr>
                <p:nvPr/>
              </p:nvSpPr>
              <p:spPr bwMode="auto">
                <a:xfrm rot="21094188" flipH="1">
                  <a:off x="4488" y="11564"/>
                  <a:ext cx="734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  <p:sp>
              <p:nvSpPr>
                <p:cNvPr id="12" name="Arc 11"/>
                <p:cNvSpPr>
                  <a:spLocks/>
                </p:cNvSpPr>
                <p:nvPr/>
              </p:nvSpPr>
              <p:spPr bwMode="auto">
                <a:xfrm rot="13920600" flipH="1">
                  <a:off x="5349" y="12960"/>
                  <a:ext cx="1098" cy="1187"/>
                </a:xfrm>
                <a:custGeom>
                  <a:avLst/>
                  <a:gdLst>
                    <a:gd name="G0" fmla="+- 5270 0 0"/>
                    <a:gd name="G1" fmla="+- 21600 0 0"/>
                    <a:gd name="G2" fmla="+- 21600 0 0"/>
                    <a:gd name="T0" fmla="*/ 0 w 26870"/>
                    <a:gd name="T1" fmla="*/ 653 h 30371"/>
                    <a:gd name="T2" fmla="*/ 25009 w 26870"/>
                    <a:gd name="T3" fmla="*/ 30371 h 30371"/>
                    <a:gd name="T4" fmla="*/ 5270 w 26870"/>
                    <a:gd name="T5" fmla="*/ 21600 h 30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870" h="30371" fill="none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</a:path>
                    <a:path w="26870" h="30371" stroke="0" extrusionOk="0">
                      <a:moveTo>
                        <a:pt x="-1" y="652"/>
                      </a:moveTo>
                      <a:cubicBezTo>
                        <a:pt x="1723" y="219"/>
                        <a:pt x="3493" y="-1"/>
                        <a:pt x="5270" y="0"/>
                      </a:cubicBezTo>
                      <a:cubicBezTo>
                        <a:pt x="17199" y="0"/>
                        <a:pt x="26870" y="9670"/>
                        <a:pt x="26870" y="21600"/>
                      </a:cubicBezTo>
                      <a:cubicBezTo>
                        <a:pt x="26870" y="24621"/>
                        <a:pt x="26236" y="27609"/>
                        <a:pt x="25009" y="30371"/>
                      </a:cubicBezTo>
                      <a:lnTo>
                        <a:pt x="5270" y="21600"/>
                      </a:lnTo>
                      <a:close/>
                    </a:path>
                  </a:pathLst>
                </a:custGeom>
                <a:grpFill/>
                <a:ln w="25400">
                  <a:solidFill>
                    <a:srgbClr val="C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b-NO"/>
                </a:p>
              </p:txBody>
            </p:sp>
          </p:grpSp>
        </p:grpSp>
        <p:sp>
          <p:nvSpPr>
            <p:cNvPr id="4" name="TekstSylinder 3"/>
            <p:cNvSpPr txBox="1"/>
            <p:nvPr/>
          </p:nvSpPr>
          <p:spPr>
            <a:xfrm>
              <a:off x="536814" y="1916837"/>
              <a:ext cx="8001102" cy="9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nb-NO" sz="3200" dirty="0">
                  <a:solidFill>
                    <a:srgbClr val="0066FF"/>
                  </a:solidFill>
                </a:rPr>
                <a:t>Om tre parallelle utviklings-/endringsprosesser i digital forvaltning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897339C0-58BB-4574-B894-3FE080B58959}"/>
              </a:ext>
            </a:extLst>
          </p:cNvPr>
          <p:cNvGrpSpPr/>
          <p:nvPr/>
        </p:nvGrpSpPr>
        <p:grpSpPr>
          <a:xfrm>
            <a:off x="5262093" y="1719907"/>
            <a:ext cx="2866481" cy="2920066"/>
            <a:chOff x="3114328" y="1799285"/>
            <a:chExt cx="2866481" cy="2920066"/>
          </a:xfrm>
        </p:grpSpPr>
        <p:sp>
          <p:nvSpPr>
            <p:cNvPr id="2" name="Text Box 7">
              <a:extLst>
                <a:ext uri="{FF2B5EF4-FFF2-40B4-BE49-F238E27FC236}">
                  <a16:creationId xmlns:a16="http://schemas.microsoft.com/office/drawing/2014/main" id="{1DD16E6A-C7D0-4445-A6F2-5074899A1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7143" y="1799285"/>
              <a:ext cx="2613666" cy="1210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IKT-</a:t>
              </a:r>
              <a:b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532AE042-033B-490C-832E-BE09E5F07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6148" y="3940426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0">
              <a:extLst>
                <a:ext uri="{FF2B5EF4-FFF2-40B4-BE49-F238E27FC236}">
                  <a16:creationId xmlns:a16="http://schemas.microsoft.com/office/drawing/2014/main" id="{37DE9851-030D-49E2-9EDF-6844B31D4316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3114328" y="2192444"/>
              <a:ext cx="937649" cy="1520697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34">
            <a:extLst>
              <a:ext uri="{FF2B5EF4-FFF2-40B4-BE49-F238E27FC236}">
                <a16:creationId xmlns:a16="http://schemas.microsoft.com/office/drawing/2014/main" id="{6C162078-AD20-4F07-A0B7-37510897E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672" y="552997"/>
            <a:ext cx="309571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virker inn på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setter rammer/krav til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transformeres til systeminnhold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D1900C7-A807-4B9E-9DDF-945036117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4511336"/>
            <a:ext cx="60959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 IKT begrunner rettslig endring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Bestemmelser </a:t>
            </a:r>
            <a:r>
              <a:rPr lang="nb-NO" sz="1400">
                <a:solidFill>
                  <a:schemeClr val="accent1">
                    <a:lumMod val="50000"/>
                  </a:schemeClr>
                </a:solidFill>
              </a:rPr>
              <a:t>som verner den enkelte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Automatiseringsvennlig lovgivning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Analyse av rettskilder som del av systemutvikling gir innspill til rettslig endring</a:t>
            </a:r>
          </a:p>
        </p:txBody>
      </p:sp>
    </p:spTree>
    <p:extLst>
      <p:ext uri="{BB962C8B-B14F-4D97-AF65-F5344CB8AC3E}">
        <p14:creationId xmlns:p14="http://schemas.microsoft.com/office/powerpoint/2010/main" val="17862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CD45EB5-B37B-4169-858E-0E5B3D41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056" y="3995680"/>
            <a:ext cx="1904680" cy="81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Organisasjons</a:t>
            </a:r>
            <a:r>
              <a:rPr lang="en-GB" sz="16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18EE00FC-2708-4F36-97C8-25C564074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133" y="1798498"/>
            <a:ext cx="2613666" cy="121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IKT-</a:t>
            </a:r>
            <a:b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</a:br>
            <a:r>
              <a:rPr lang="en-GB" sz="16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rc 9">
            <a:extLst>
              <a:ext uri="{FF2B5EF4-FFF2-40B4-BE49-F238E27FC236}">
                <a16:creationId xmlns:a16="http://schemas.microsoft.com/office/drawing/2014/main" id="{F796462B-4B8D-4BAE-AA19-0B4029E3675C}"/>
              </a:ext>
            </a:extLst>
          </p:cNvPr>
          <p:cNvSpPr>
            <a:spLocks/>
          </p:cNvSpPr>
          <p:nvPr/>
        </p:nvSpPr>
        <p:spPr bwMode="auto">
          <a:xfrm rot="7181264" flipH="1">
            <a:off x="6980435" y="2250996"/>
            <a:ext cx="1406677" cy="1516335"/>
          </a:xfrm>
          <a:custGeom>
            <a:avLst/>
            <a:gdLst>
              <a:gd name="G0" fmla="+- 5270 0 0"/>
              <a:gd name="G1" fmla="+- 21600 0 0"/>
              <a:gd name="G2" fmla="+- 21600 0 0"/>
              <a:gd name="T0" fmla="*/ 0 w 26870"/>
              <a:gd name="T1" fmla="*/ 653 h 30371"/>
              <a:gd name="T2" fmla="*/ 25009 w 26870"/>
              <a:gd name="T3" fmla="*/ 30371 h 30371"/>
              <a:gd name="T4" fmla="*/ 5270 w 26870"/>
              <a:gd name="T5" fmla="*/ 21600 h 3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870" h="30371" fill="none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</a:path>
              <a:path w="26870" h="30371" stroke="0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  <a:lnTo>
                  <a:pt x="5270" y="2160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Text Box 28">
            <a:extLst>
              <a:ext uri="{FF2B5EF4-FFF2-40B4-BE49-F238E27FC236}">
                <a16:creationId xmlns:a16="http://schemas.microsoft.com/office/drawing/2014/main" id="{2BF94D4A-6117-4D7F-9107-28F74C85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80" y="908599"/>
            <a:ext cx="48569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Organisatorisk endring virker inn på teknologien</a:t>
            </a:r>
          </a:p>
          <a:p>
            <a:pPr>
              <a:buFont typeface="Wingdings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IKT-løsninger kan være forutsetninger for å oppnå målene</a:t>
            </a:r>
          </a:p>
          <a:p>
            <a:r>
              <a:rPr lang="nb-NO" sz="1400" dirty="0">
                <a:solidFill>
                  <a:srgbClr val="7030A0"/>
                </a:solidFill>
              </a:rPr>
              <a:t>   for organisatorisk endring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A6219644-1E45-48DA-A7FC-A17C71EFE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396" y="4797153"/>
            <a:ext cx="680462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Teknologisk endring virker inn på organisering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organisering (opprette, nedlegge, slå sammen)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arbeidsdeling eksternt (selvbetjent/diffus forvaltning)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intern organisering og arbeidsdeling (nye stillinger, avdelinger, </a:t>
            </a:r>
            <a:r>
              <a:rPr lang="nb-NO" sz="1400" dirty="0" err="1">
                <a:solidFill>
                  <a:schemeClr val="accent1">
                    <a:lumMod val="50000"/>
                  </a:schemeClr>
                </a:solidFill>
              </a:rPr>
              <a:t>outsourcing</a:t>
            </a: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mv.)</a:t>
            </a:r>
          </a:p>
        </p:txBody>
      </p:sp>
    </p:spTree>
    <p:extLst>
      <p:ext uri="{BB962C8B-B14F-4D97-AF65-F5344CB8AC3E}">
        <p14:creationId xmlns:p14="http://schemas.microsoft.com/office/powerpoint/2010/main" val="1795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D67EAF79-9AFD-428F-B51E-6E09D6680953}"/>
              </a:ext>
            </a:extLst>
          </p:cNvPr>
          <p:cNvGrpSpPr/>
          <p:nvPr/>
        </p:nvGrpSpPr>
        <p:grpSpPr>
          <a:xfrm>
            <a:off x="3935761" y="2876324"/>
            <a:ext cx="4589883" cy="1632796"/>
            <a:chOff x="3012132" y="3811788"/>
            <a:chExt cx="4589883" cy="1632796"/>
          </a:xfrm>
        </p:grpSpPr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A93A9EC8-2314-477F-830B-A852BC23D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335" y="3906591"/>
              <a:ext cx="1904680" cy="81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Organisasjons</a:t>
              </a:r>
              <a:r>
                <a:rPr lang="en-GB" sz="1600" b="1" dirty="0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-</a:t>
              </a:r>
            </a:p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2B9C3A2A-8B48-4D22-9095-61F0927EF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2132" y="3811788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1">
              <a:extLst>
                <a:ext uri="{FF2B5EF4-FFF2-40B4-BE49-F238E27FC236}">
                  <a16:creationId xmlns:a16="http://schemas.microsoft.com/office/drawing/2014/main" id="{111D1B91-95DC-4BE4-ADF0-964958904033}"/>
                </a:ext>
              </a:extLst>
            </p:cNvPr>
            <p:cNvSpPr>
              <a:spLocks/>
            </p:cNvSpPr>
            <p:nvPr/>
          </p:nvSpPr>
          <p:spPr bwMode="auto">
            <a:xfrm rot="13920600" flipH="1">
              <a:off x="4212196" y="3983078"/>
              <a:ext cx="1406677" cy="1516335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22">
            <a:extLst>
              <a:ext uri="{FF2B5EF4-FFF2-40B4-BE49-F238E27FC236}">
                <a16:creationId xmlns:a16="http://schemas.microsoft.com/office/drawing/2014/main" id="{F8AA955C-2A58-4969-AA8D-7ACD12AA8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283" y="4221088"/>
            <a:ext cx="34563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Organisasjonsutvikling begrunner rettslig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samarbeidsformer (portalløsninger, felles behandlingsansvar mv)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Samhandlingskrav (taushetsplikter, informasjons-/rapporteringsplikter mv)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200F5F41-8E13-4C7D-8A87-ACAB07B4E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244" y="1986243"/>
            <a:ext cx="41657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krever organisatorisk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Oppretter, nedlegger forvaltningsorgan mv.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Krav til stillinger, ansvarsforhold mv (behandlings-</a:t>
            </a:r>
            <a:br>
              <a:rPr lang="nb-NO" sz="1400" dirty="0">
                <a:solidFill>
                  <a:srgbClr val="990033"/>
                </a:solidFill>
              </a:rPr>
            </a:br>
            <a:r>
              <a:rPr lang="nb-NO" sz="1400" dirty="0">
                <a:solidFill>
                  <a:srgbClr val="990033"/>
                </a:solidFill>
              </a:rPr>
              <a:t>ansvarlig, personvernombud)</a:t>
            </a:r>
          </a:p>
        </p:txBody>
      </p:sp>
    </p:spTree>
    <p:extLst>
      <p:ext uri="{BB962C8B-B14F-4D97-AF65-F5344CB8AC3E}">
        <p14:creationId xmlns:p14="http://schemas.microsoft.com/office/powerpoint/2010/main" val="19958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forvaltningsinformatiske studiet Forvaltningsinformatiske perspektiver på digital forvaltning En forvaltningsinformatikers møte med arbeidslivet</dc:title>
  <dc:creator>dag wiese schartum</dc:creator>
  <cp:lastModifiedBy>dag wiese schartum</cp:lastModifiedBy>
  <cp:revision>4</cp:revision>
  <dcterms:created xsi:type="dcterms:W3CDTF">2021-08-24T18:46:40Z</dcterms:created>
  <dcterms:modified xsi:type="dcterms:W3CDTF">2022-08-22T20:56:37Z</dcterms:modified>
</cp:coreProperties>
</file>