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60" r:id="rId6"/>
    <p:sldId id="258" r:id="rId7"/>
    <p:sldId id="259" r:id="rId8"/>
    <p:sldId id="261" r:id="rId9"/>
    <p:sldId id="262" r:id="rId10"/>
    <p:sldId id="265" r:id="rId11"/>
    <p:sldId id="266" r:id="rId12"/>
  </p:sldIdLst>
  <p:sldSz cx="12192000" cy="6858000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15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843282B-4B38-CC15-FE7D-780C303B27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9CF46A27-29DF-DC9A-ABE8-5FDB1B371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A6BBF59-5775-1AAE-7BCA-315337EED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4CE6733-81A7-A4F7-305C-8C260C723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EE405F1-6771-8B94-221B-A5A982A17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3149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8F25589-574D-0EA7-3393-92E7A841D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6BB8370-B6B7-75A9-AEF9-8A179DA54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942B94A-3CBF-710D-432B-02DE780E6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DAB2B86-F877-CF26-2A59-77C5E51B1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1FE3C4BE-B91C-09E1-7F7E-2020D5A79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131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6D3D72D-FC93-56F8-0D50-7B6406D00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A406E5B-E25D-EA64-4A76-3DD61D9035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7041FCB-9981-43A8-2592-CE3E0BC08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F9C954F-5EA5-F187-BA9E-C64F4E8EB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D31C64D-FD41-534E-4105-10CBB9D92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9216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7376A11-7966-5D42-3A04-938868BCF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85E72C3-C493-0BED-98D4-BEDE3A1AA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9832C628-0F76-1B57-88BD-4499CFF03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6D486A7A-D81B-9EAE-1C45-FF029B994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38A4BBA4-CC64-04F2-F96B-EF4851251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5AD3FF29-7945-F960-3FAA-954FAB0C3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37148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4FC2D97-C484-5D65-9CF7-D5D671F7E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DCCB913-0D55-B805-5D8F-E80DD5F6DF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0937E156-7C33-16D6-3975-E2342CB4F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9EEF9BBE-1123-A5D2-F3D5-1A06487D91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FE1162C9-CCA9-7238-307E-1375BD82F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3A610029-E2F7-2723-D20A-0BA5BF35A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272AD325-74F9-AB93-5395-A00DF1B61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E217E053-1E83-C2C3-9B3B-C90C86EF9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65112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1D327FF-F345-8367-FF28-FC0417052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F3AE5E99-1443-CE0A-82F2-22DE69F84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C8C9A7F1-6163-8CE1-1912-7DDC34E65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21DC9316-437A-37BF-64A9-CC1399884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857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4BA447A8-4D75-04A0-EF3C-525335A62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4F8229BB-2826-C8F7-9066-FAA0D5A4F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061D25EA-D640-43ED-00F7-23A37C7EF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8394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A060E0A-E54D-C7B5-3C57-4C44B88A1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33365C6-ECCB-09EF-1801-9CF86B584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16F3389-A010-DF26-FF9F-1C84973CE6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F6C25BF0-8728-0C34-1A39-A67DED7AB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96FF20A2-143E-14A0-1E84-303C02BEE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540AE418-0390-BEF7-9B9E-35EF612E9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3682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F19609D-2B08-F859-0241-664304548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BD5E381-730F-F68B-A6A9-C283B8CAA2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50DC9226-B0FF-A540-F011-6E247D8F2B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C7BD5DDF-1902-696E-BF12-98C737B58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878008DA-6304-8973-C3AF-D7BE90C39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045AA1D2-132B-6649-FDB0-96C2A9DCE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62049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F4EE21A-F6ED-056B-46AD-FA0479309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DEF23C0E-7172-25D5-E04C-876D961B87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37A132D-B631-8DD3-6C99-CC5DDD13F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A160A65-0FB8-FBAC-D7C1-6C75509D1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FA0E8CF-E77D-1614-5F25-8F10066AB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1526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4087CFBA-1B33-B71B-30A4-6A1ED3CEAB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A7A4447C-1CC9-75D4-C28C-D9389C4A2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6D89AC2-CD9C-105C-66BD-94C5B59E6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361F375-ACD6-4846-1706-EA72B27FA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4B6B3B8-D74E-E019-B1CC-03856E689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865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CCDCCDDA-D15F-9A44-D5B7-158A82D29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EC7D7EB-8D20-9831-6EB4-C7F9038F7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F183476-E543-F4C2-F294-55DFC02378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F1D35-DA56-413F-A4EF-88BC551F5DCB}" type="datetimeFigureOut">
              <a:rPr lang="nb-NO" smtClean="0"/>
              <a:t>25.09.2023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A2B0E9B-38B9-714A-744C-5A967D217F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64FEC94-7AF6-9F19-692A-B2C0F1E6C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07018-ACF7-43C4-89C9-592C0C01D7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218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3793A05-3659-C075-E24C-961138E95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1075" y="1533525"/>
            <a:ext cx="10515599" cy="1404938"/>
          </a:xfrm>
        </p:spPr>
        <p:txBody>
          <a:bodyPr>
            <a:normAutofit/>
          </a:bodyPr>
          <a:lstStyle/>
          <a:p>
            <a:r>
              <a:rPr lang="nb-NO" sz="4400" dirty="0">
                <a:solidFill>
                  <a:srgbClr val="C00000"/>
                </a:solidFill>
              </a:rPr>
              <a:t>Prinsippet om «kun én gang» og hensynet til</a:t>
            </a:r>
            <a:br>
              <a:rPr lang="nb-NO" sz="4400" dirty="0">
                <a:solidFill>
                  <a:srgbClr val="C00000"/>
                </a:solidFill>
              </a:rPr>
            </a:br>
            <a:r>
              <a:rPr lang="nb-NO" sz="4400" dirty="0">
                <a:solidFill>
                  <a:srgbClr val="C00000"/>
                </a:solidFill>
              </a:rPr>
              <a:t>rettssikkerhet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E59A2D84-64D4-8A74-A722-03E003EBE6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1150" y="2863851"/>
            <a:ext cx="9144000" cy="969962"/>
          </a:xfrm>
        </p:spPr>
        <p:txBody>
          <a:bodyPr/>
          <a:lstStyle/>
          <a:p>
            <a:endParaRPr lang="nb-NO" dirty="0"/>
          </a:p>
          <a:p>
            <a:r>
              <a:rPr lang="nb-NO" sz="1800" dirty="0"/>
              <a:t>Dag Wiese Schartum, AFIN</a:t>
            </a:r>
          </a:p>
        </p:txBody>
      </p:sp>
      <p:sp>
        <p:nvSpPr>
          <p:cNvPr id="4" name="TekstSylinder 3">
            <a:extLst>
              <a:ext uri="{FF2B5EF4-FFF2-40B4-BE49-F238E27FC236}">
                <a16:creationId xmlns:a16="http://schemas.microsoft.com/office/drawing/2014/main" id="{833F9AE2-D71F-383D-5CF2-AD5529AEC2BC}"/>
              </a:ext>
            </a:extLst>
          </p:cNvPr>
          <p:cNvSpPr txBox="1"/>
          <p:nvPr/>
        </p:nvSpPr>
        <p:spPr>
          <a:xfrm>
            <a:off x="2236610" y="4852988"/>
            <a:ext cx="7718780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nb-NO" dirty="0">
                <a:latin typeface="Congenial Light" panose="020F0502020204030204" pitchFamily="2" charset="0"/>
              </a:rPr>
              <a:t>Hovedpoenget med denne lille analysen er at</a:t>
            </a:r>
          </a:p>
          <a:p>
            <a:pPr algn="ctr"/>
            <a:r>
              <a:rPr lang="nb-NO" dirty="0">
                <a:latin typeface="Congenial Light" panose="020F0502020204030204" pitchFamily="2" charset="0"/>
              </a:rPr>
              <a:t>forvaltningen ved anvendelse av prinsippet om kun én gang</a:t>
            </a:r>
          </a:p>
          <a:p>
            <a:pPr algn="ctr"/>
            <a:r>
              <a:rPr lang="nb-NO" dirty="0">
                <a:latin typeface="Congenial Light" panose="020F0502020204030204" pitchFamily="2" charset="0"/>
              </a:rPr>
              <a:t>må sikre at krav til </a:t>
            </a:r>
            <a:r>
              <a:rPr lang="nb-NO" dirty="0">
                <a:solidFill>
                  <a:srgbClr val="7030A0"/>
                </a:solidFill>
                <a:latin typeface="Congenial Light" panose="020F0502020204030204" pitchFamily="2" charset="0"/>
              </a:rPr>
              <a:t>saksutredning</a:t>
            </a:r>
            <a:r>
              <a:rPr lang="nb-NO" dirty="0">
                <a:latin typeface="Congenial Light" panose="020F0502020204030204" pitchFamily="2" charset="0"/>
              </a:rPr>
              <a:t>, </a:t>
            </a:r>
            <a:r>
              <a:rPr lang="nb-NO" dirty="0">
                <a:solidFill>
                  <a:srgbClr val="7030A0"/>
                </a:solidFill>
                <a:latin typeface="Congenial Light" panose="020F0502020204030204" pitchFamily="2" charset="0"/>
              </a:rPr>
              <a:t>opplysningskvalitet</a:t>
            </a:r>
            <a:r>
              <a:rPr lang="nb-NO" dirty="0">
                <a:latin typeface="Congenial Light" panose="020F0502020204030204" pitchFamily="2" charset="0"/>
              </a:rPr>
              <a:t> og </a:t>
            </a:r>
            <a:r>
              <a:rPr lang="nb-NO" dirty="0">
                <a:solidFill>
                  <a:srgbClr val="7030A0"/>
                </a:solidFill>
                <a:latin typeface="Congenial Light" panose="020F0502020204030204" pitchFamily="2" charset="0"/>
              </a:rPr>
              <a:t>veiledningsplikt</a:t>
            </a:r>
          </a:p>
          <a:p>
            <a:pPr algn="ctr"/>
            <a:r>
              <a:rPr lang="nb-NO" dirty="0">
                <a:latin typeface="Congenial Light" panose="020F0502020204030204" pitchFamily="2" charset="0"/>
              </a:rPr>
              <a:t>blir ivaretatt</a:t>
            </a:r>
          </a:p>
        </p:txBody>
      </p:sp>
    </p:spTree>
    <p:extLst>
      <p:ext uri="{BB962C8B-B14F-4D97-AF65-F5344CB8AC3E}">
        <p14:creationId xmlns:p14="http://schemas.microsoft.com/office/powerpoint/2010/main" val="211869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Bilde 22">
            <a:extLst>
              <a:ext uri="{FF2B5EF4-FFF2-40B4-BE49-F238E27FC236}">
                <a16:creationId xmlns:a16="http://schemas.microsoft.com/office/drawing/2014/main" id="{E4F78FCE-F666-1897-175C-5B3AA109D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788" y="978694"/>
            <a:ext cx="7799166" cy="443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92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fikk 18" descr="Bygning med heldekkende fyll">
            <a:extLst>
              <a:ext uri="{FF2B5EF4-FFF2-40B4-BE49-F238E27FC236}">
                <a16:creationId xmlns:a16="http://schemas.microsoft.com/office/drawing/2014/main" id="{51624A28-7EA9-EBF7-390A-13DA604A5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3046" y="3627309"/>
            <a:ext cx="914400" cy="914400"/>
          </a:xfrm>
          <a:prstGeom prst="rect">
            <a:avLst/>
          </a:prstGeom>
        </p:spPr>
      </p:pic>
      <p:pic>
        <p:nvPicPr>
          <p:cNvPr id="20" name="Grafikk 19" descr="Kvinneprofil med heldekkende fyll">
            <a:extLst>
              <a:ext uri="{FF2B5EF4-FFF2-40B4-BE49-F238E27FC236}">
                <a16:creationId xmlns:a16="http://schemas.microsoft.com/office/drawing/2014/main" id="{5BB021D3-8575-5EAB-9500-9158D4D94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4853" y="1571143"/>
            <a:ext cx="567267" cy="567267"/>
          </a:xfrm>
          <a:prstGeom prst="rect">
            <a:avLst/>
          </a:prstGeom>
        </p:spPr>
      </p:pic>
      <p:pic>
        <p:nvPicPr>
          <p:cNvPr id="21" name="Grafikk 20" descr="Bygning med heldekkende fyll">
            <a:extLst>
              <a:ext uri="{FF2B5EF4-FFF2-40B4-BE49-F238E27FC236}">
                <a16:creationId xmlns:a16="http://schemas.microsoft.com/office/drawing/2014/main" id="{76136EBB-4102-1C4A-0243-3C5680D80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65348" y="3267476"/>
            <a:ext cx="914400" cy="914400"/>
          </a:xfrm>
          <a:prstGeom prst="rect">
            <a:avLst/>
          </a:prstGeom>
        </p:spPr>
      </p:pic>
      <p:pic>
        <p:nvPicPr>
          <p:cNvPr id="22" name="Grafikk 21" descr="Bygning med heldekkende fyll">
            <a:extLst>
              <a:ext uri="{FF2B5EF4-FFF2-40B4-BE49-F238E27FC236}">
                <a16:creationId xmlns:a16="http://schemas.microsoft.com/office/drawing/2014/main" id="{E9BC2E86-27BA-5D24-7605-BDFA5D110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97816" y="3627309"/>
            <a:ext cx="914400" cy="914400"/>
          </a:xfrm>
          <a:prstGeom prst="rect">
            <a:avLst/>
          </a:prstGeom>
        </p:spPr>
      </p:pic>
      <p:cxnSp>
        <p:nvCxnSpPr>
          <p:cNvPr id="23" name="Rett pilkobling 22">
            <a:extLst>
              <a:ext uri="{FF2B5EF4-FFF2-40B4-BE49-F238E27FC236}">
                <a16:creationId xmlns:a16="http://schemas.microsoft.com/office/drawing/2014/main" id="{A1E1FCC7-B0A0-8525-6E74-2896E752CC35}"/>
              </a:ext>
            </a:extLst>
          </p:cNvPr>
          <p:cNvCxnSpPr>
            <a:cxnSpLocks/>
          </p:cNvCxnSpPr>
          <p:nvPr/>
        </p:nvCxnSpPr>
        <p:spPr>
          <a:xfrm flipH="1">
            <a:off x="4070880" y="4043823"/>
            <a:ext cx="1641035" cy="1539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ett pilkobling 23">
            <a:extLst>
              <a:ext uri="{FF2B5EF4-FFF2-40B4-BE49-F238E27FC236}">
                <a16:creationId xmlns:a16="http://schemas.microsoft.com/office/drawing/2014/main" id="{7AA61B86-AAE1-1872-4D9C-6B5A763BD9F6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6477953" y="4043823"/>
            <a:ext cx="1419863" cy="406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Rett pilkobling 24">
            <a:extLst>
              <a:ext uri="{FF2B5EF4-FFF2-40B4-BE49-F238E27FC236}">
                <a16:creationId xmlns:a16="http://schemas.microsoft.com/office/drawing/2014/main" id="{9A27F561-0AB9-C20C-4193-D380AA3F8CA6}"/>
              </a:ext>
            </a:extLst>
          </p:cNvPr>
          <p:cNvCxnSpPr>
            <a:cxnSpLocks/>
            <a:stCxn id="32" idx="2"/>
            <a:endCxn id="21" idx="0"/>
          </p:cNvCxnSpPr>
          <p:nvPr/>
        </p:nvCxnSpPr>
        <p:spPr>
          <a:xfrm>
            <a:off x="6078487" y="2517331"/>
            <a:ext cx="44061" cy="750145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61CF5949-21F5-AF96-D770-663E6570408E}"/>
              </a:ext>
            </a:extLst>
          </p:cNvPr>
          <p:cNvSpPr txBox="1"/>
          <p:nvPr/>
        </p:nvSpPr>
        <p:spPr>
          <a:xfrm>
            <a:off x="2776396" y="4488290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Etat1=BA</a:t>
            </a:r>
          </a:p>
          <a:p>
            <a:pPr algn="ctr"/>
            <a:r>
              <a:rPr lang="nb-NO" sz="1400" dirty="0"/>
              <a:t>Behandlingsgrunnlag1</a:t>
            </a:r>
          </a:p>
          <a:p>
            <a:pPr algn="ctr"/>
            <a:r>
              <a:rPr lang="nb-NO" sz="1400" dirty="0"/>
              <a:t>Formål1</a:t>
            </a: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EAA07EAB-8E03-C782-27D1-C6C675846C8A}"/>
              </a:ext>
            </a:extLst>
          </p:cNvPr>
          <p:cNvSpPr txBox="1"/>
          <p:nvPr/>
        </p:nvSpPr>
        <p:spPr>
          <a:xfrm>
            <a:off x="5117158" y="4117560"/>
            <a:ext cx="20842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Etat2=BA</a:t>
            </a:r>
          </a:p>
          <a:p>
            <a:pPr algn="ctr">
              <a:defRPr/>
            </a:pPr>
            <a:r>
              <a:rPr lang="nb-NO" sz="1400" dirty="0">
                <a:solidFill>
                  <a:schemeClr val="accent5">
                    <a:lumMod val="50000"/>
                  </a:schemeClr>
                </a:solidFill>
              </a:rPr>
              <a:t>Etat2=DB for Etat1&amp;3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,2,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1</a:t>
            </a: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,2,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8" name="TekstSylinder 27">
            <a:extLst>
              <a:ext uri="{FF2B5EF4-FFF2-40B4-BE49-F238E27FC236}">
                <a16:creationId xmlns:a16="http://schemas.microsoft.com/office/drawing/2014/main" id="{5BA62940-B462-BDB9-83B9-5BC75B773F0B}"/>
              </a:ext>
            </a:extLst>
          </p:cNvPr>
          <p:cNvSpPr txBox="1"/>
          <p:nvPr/>
        </p:nvSpPr>
        <p:spPr>
          <a:xfrm>
            <a:off x="7489665" y="4458911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Etat3=BA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Formål3</a:t>
            </a:r>
            <a:endParaRPr kumimoji="0" lang="nb-NO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kstSylinder 28">
            <a:extLst>
              <a:ext uri="{FF2B5EF4-FFF2-40B4-BE49-F238E27FC236}">
                <a16:creationId xmlns:a16="http://schemas.microsoft.com/office/drawing/2014/main" id="{71ACD6F3-3985-DA68-59A6-39030D98C057}"/>
              </a:ext>
            </a:extLst>
          </p:cNvPr>
          <p:cNvSpPr txBox="1"/>
          <p:nvPr/>
        </p:nvSpPr>
        <p:spPr>
          <a:xfrm>
            <a:off x="4550876" y="3566605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lov1</a:t>
            </a:r>
          </a:p>
        </p:txBody>
      </p:sp>
      <p:sp>
        <p:nvSpPr>
          <p:cNvPr id="30" name="TekstSylinder 29">
            <a:extLst>
              <a:ext uri="{FF2B5EF4-FFF2-40B4-BE49-F238E27FC236}">
                <a16:creationId xmlns:a16="http://schemas.microsoft.com/office/drawing/2014/main" id="{1DBADA3D-E16D-9B53-C625-B5BC0A3AF573}"/>
              </a:ext>
            </a:extLst>
          </p:cNvPr>
          <p:cNvSpPr txBox="1"/>
          <p:nvPr/>
        </p:nvSpPr>
        <p:spPr>
          <a:xfrm>
            <a:off x="5312699" y="2470258"/>
            <a:ext cx="765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PO</a:t>
            </a:r>
          </a:p>
          <a:p>
            <a:pPr algn="ctr"/>
            <a:r>
              <a:rPr lang="nb-NO" sz="1400" dirty="0"/>
              <a:t>lov1,2,3</a:t>
            </a:r>
          </a:p>
        </p:txBody>
      </p:sp>
      <p:sp>
        <p:nvSpPr>
          <p:cNvPr id="31" name="TekstSylinder 30">
            <a:extLst>
              <a:ext uri="{FF2B5EF4-FFF2-40B4-BE49-F238E27FC236}">
                <a16:creationId xmlns:a16="http://schemas.microsoft.com/office/drawing/2014/main" id="{F048E01F-1C92-62E4-230C-76A4C07315A6}"/>
              </a:ext>
            </a:extLst>
          </p:cNvPr>
          <p:cNvSpPr txBox="1"/>
          <p:nvPr/>
        </p:nvSpPr>
        <p:spPr>
          <a:xfrm>
            <a:off x="6899076" y="3552093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lov3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6F073D7E-F948-BB36-6FCC-C06ED01F3F1A}"/>
              </a:ext>
            </a:extLst>
          </p:cNvPr>
          <p:cNvSpPr txBox="1"/>
          <p:nvPr/>
        </p:nvSpPr>
        <p:spPr>
          <a:xfrm>
            <a:off x="5158171" y="1994111"/>
            <a:ext cx="18406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personopplysning (PO)</a:t>
            </a:r>
          </a:p>
          <a:p>
            <a:pPr algn="ctr"/>
            <a:r>
              <a:rPr lang="nb-NO" sz="1400" dirty="0"/>
              <a:t>om part</a:t>
            </a:r>
          </a:p>
        </p:txBody>
      </p:sp>
    </p:spTree>
    <p:extLst>
      <p:ext uri="{BB962C8B-B14F-4D97-AF65-F5344CB8AC3E}">
        <p14:creationId xmlns:p14="http://schemas.microsoft.com/office/powerpoint/2010/main" val="1999811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7A1BA33-F976-6EDF-06D9-95ABE2E96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>
                <a:solidFill>
                  <a:srgbClr val="C00000"/>
                </a:solidFill>
              </a:rPr>
              <a:t>Prinsipp versus prinsipp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0987AA5-E099-45A1-B51C-A1009F91A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Prinsippet om kun én gang (K1G) er en politisk målsetting og et prinsipp for design av IT-systemer</a:t>
            </a:r>
          </a:p>
          <a:p>
            <a:pPr lvl="1"/>
            <a:r>
              <a:rPr lang="nb-NO" dirty="0"/>
              <a:t>Er altså ikke et rettsprinsipp</a:t>
            </a:r>
          </a:p>
          <a:p>
            <a:pPr lvl="1"/>
            <a:r>
              <a:rPr lang="nb-NO" dirty="0"/>
              <a:t>Dersom K1G kommer i motstrid med rettsprinsipper, må K1G vike</a:t>
            </a:r>
          </a:p>
        </p:txBody>
      </p:sp>
    </p:spTree>
    <p:extLst>
      <p:ext uri="{BB962C8B-B14F-4D97-AF65-F5344CB8AC3E}">
        <p14:creationId xmlns:p14="http://schemas.microsoft.com/office/powerpoint/2010/main" val="4277583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E7A979D-4936-557B-F325-FA6494B99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>
                <a:solidFill>
                  <a:srgbClr val="C00000"/>
                </a:solidFill>
              </a:rPr>
              <a:t>To forutsetninger </a:t>
            </a:r>
            <a:r>
              <a:rPr lang="nb-NO" sz="3200" dirty="0">
                <a:solidFill>
                  <a:srgbClr val="C00000"/>
                </a:solidFill>
              </a:rPr>
              <a:t>(av flere) </a:t>
            </a:r>
            <a:r>
              <a:rPr lang="nb-NO" dirty="0">
                <a:solidFill>
                  <a:srgbClr val="C00000"/>
                </a:solidFill>
              </a:rPr>
              <a:t>for lovlighet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A89FA77-5034-195B-3FF9-2CE2AD60E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Behandlingen av personopplysninger må være innenfor angitte formål</a:t>
            </a:r>
          </a:p>
          <a:p>
            <a:pPr lvl="1"/>
            <a:r>
              <a:rPr lang="nb-NO" dirty="0"/>
              <a:t>Gjenbruk til innsamlingsformålet</a:t>
            </a:r>
          </a:p>
          <a:p>
            <a:pPr lvl="1"/>
            <a:r>
              <a:rPr lang="nb-NO" dirty="0"/>
              <a:t>Gjenbruk til videre formål (i egen eller en annen etat) </a:t>
            </a:r>
            <a:r>
              <a:rPr lang="nb-NO" dirty="0">
                <a:sym typeface="Wingdings" panose="05000000000000000000" pitchFamily="2" charset="2"/>
              </a:rPr>
              <a:t> forenlighets-vurderingen i artikkel 6(4)</a:t>
            </a:r>
          </a:p>
          <a:p>
            <a:r>
              <a:rPr lang="nb-NO" dirty="0">
                <a:sym typeface="Wingdings" panose="05000000000000000000" pitchFamily="2" charset="2"/>
              </a:rPr>
              <a:t>Opplysninger som skal deles av to eller flere etater må være basert på tilstrekkelig lik begrepsforståelse</a:t>
            </a:r>
          </a:p>
          <a:p>
            <a:pPr lvl="1"/>
            <a:r>
              <a:rPr lang="nb-NO" dirty="0">
                <a:sym typeface="Wingdings" panose="05000000000000000000" pitchFamily="2" charset="2"/>
              </a:rPr>
              <a:t>F.eks. må «forsørge barn under 18 år» forstås på samme måte</a:t>
            </a:r>
          </a:p>
          <a:p>
            <a:pPr lvl="1"/>
            <a:r>
              <a:rPr lang="nb-NO" dirty="0">
                <a:sym typeface="Wingdings" panose="05000000000000000000" pitchFamily="2" charset="2"/>
              </a:rPr>
              <a:t>K1G vil derfor ofte kreve en viss grad av begrepsharmonisering</a:t>
            </a:r>
          </a:p>
        </p:txBody>
      </p:sp>
    </p:spTree>
    <p:extLst>
      <p:ext uri="{BB962C8B-B14F-4D97-AF65-F5344CB8AC3E}">
        <p14:creationId xmlns:p14="http://schemas.microsoft.com/office/powerpoint/2010/main" val="328588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9DDCCC2-4543-A7B1-EE26-CD1D16776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>
                <a:solidFill>
                  <a:srgbClr val="C00000"/>
                </a:solidFill>
              </a:rPr>
              <a:t>Rettssikkerhet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42CFC9B-94BA-3970-6C4C-CF256EA7F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Rettsriktighet</a:t>
            </a:r>
          </a:p>
          <a:p>
            <a:pPr marL="449263" indent="0">
              <a:buFont typeface="Wingdings" panose="05000000000000000000" pitchFamily="2" charset="2"/>
              <a:buChar char="ü"/>
            </a:pPr>
            <a:r>
              <a:rPr lang="nb-NO" sz="2400" dirty="0"/>
              <a:t>	myndighetsutøvelse i samsvar med gjeldende regler</a:t>
            </a:r>
          </a:p>
          <a:p>
            <a:r>
              <a:rPr lang="nb-NO" dirty="0"/>
              <a:t>Utredningsprinsippet (jf. prinsippet om forsvarlig saksbehandling)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dirty="0"/>
              <a:t>	enkeltsaker skal opplyses så godt som mulig før vedtak treffes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dirty="0"/>
              <a:t>	både sakens fakta og gjeldende regler skal utredes</a:t>
            </a:r>
          </a:p>
          <a:p>
            <a:r>
              <a:rPr lang="nb-NO" dirty="0"/>
              <a:t>Riktighetsprinsippet (personvernprinsipp, jf. PVF artikkel 5(1)(d))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dirty="0"/>
              <a:t>	gjelder sakens fakta (altså; personopplysninger)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dirty="0"/>
              <a:t>	krever at personopplysninger skal være så oppdaterte og riktige som 	formålet med behandlingen begrunner</a:t>
            </a:r>
          </a:p>
        </p:txBody>
      </p:sp>
    </p:spTree>
    <p:extLst>
      <p:ext uri="{BB962C8B-B14F-4D97-AF65-F5344CB8AC3E}">
        <p14:creationId xmlns:p14="http://schemas.microsoft.com/office/powerpoint/2010/main" val="55901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62289EC-37AF-E65D-829B-A4E78537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K1G-prinsippet møter rettsprinsipper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D8DBE49-F3B2-3ADE-CA21-81353A6F6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Opplysninger som gjenbrukes må </a:t>
            </a:r>
            <a:r>
              <a:rPr lang="nb-NO" i="1" dirty="0"/>
              <a:t>fremdeles</a:t>
            </a:r>
            <a:r>
              <a:rPr lang="nb-NO" dirty="0"/>
              <a:t> være</a:t>
            </a:r>
          </a:p>
          <a:p>
            <a:pPr lvl="1"/>
            <a:r>
              <a:rPr lang="nb-NO" dirty="0"/>
              <a:t>Oppdaterte og derfor korrekte</a:t>
            </a:r>
          </a:p>
          <a:p>
            <a:pPr lvl="1"/>
            <a:r>
              <a:rPr lang="nb-NO" dirty="0"/>
              <a:t>Må altså ikke ha skjedd en endring i saksforhold (personopplysninger) som har betydning for enkeltvedtaket, uten at opplysningene samles inn på nytt</a:t>
            </a:r>
          </a:p>
          <a:p>
            <a:pPr lvl="1"/>
            <a:r>
              <a:rPr lang="nb-NO" dirty="0"/>
              <a:t>Hvis gjenbruk må det strengeste kvalitetskravet gjelde</a:t>
            </a:r>
          </a:p>
          <a:p>
            <a:r>
              <a:rPr lang="nb-NO" dirty="0"/>
              <a:t>Hver etat har ansvar for å utrede egne saker</a:t>
            </a:r>
          </a:p>
          <a:p>
            <a:pPr lvl="1"/>
            <a:r>
              <a:rPr lang="nb-NO" dirty="0"/>
              <a:t>Men hver etat trenger ikke gjøre jobben selv</a:t>
            </a:r>
          </a:p>
          <a:p>
            <a:pPr lvl="1"/>
            <a:r>
              <a:rPr lang="nb-NO" dirty="0"/>
              <a:t>Etat1 og Etat3 kan avtale med Etat2 at den skal avdekke/registrere endrede opplysninger og videresende til Etat1 og Etat3</a:t>
            </a:r>
          </a:p>
          <a:p>
            <a:pPr lvl="1"/>
            <a:r>
              <a:rPr lang="nb-NO" dirty="0"/>
              <a:t>Etat2 kan </a:t>
            </a:r>
            <a:r>
              <a:rPr lang="nb-NO" dirty="0" err="1"/>
              <a:t>mao</a:t>
            </a:r>
            <a:r>
              <a:rPr lang="nb-NO" dirty="0"/>
              <a:t>. utrede for begge etater</a:t>
            </a:r>
          </a:p>
          <a:p>
            <a:pPr marL="0" indent="0">
              <a:buNone/>
            </a:pPr>
            <a:endParaRPr lang="nb-NO" dirty="0"/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8858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50A3AEE-A197-6E18-E727-D4CF6EE43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b-NO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 Light" panose="020F0302020204030204"/>
              </a:rPr>
              <a:t>K1G-prinsippet møter rettsprinsipper (2)</a:t>
            </a:r>
            <a:endParaRPr lang="nb-NO" dirty="0">
              <a:solidFill>
                <a:srgbClr val="C00000"/>
              </a:solidFill>
            </a:endParaRP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3115EA1-8098-D486-C2D2-5563BAA09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Hvordan kan Etat2 sikre tilstrekkelig oppdatering og korrekthet?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Spørre parten (men ikke i tråd med K1G?)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Pålegge parten å gi beskjed om endringer</a:t>
            </a:r>
          </a:p>
          <a:p>
            <a:pPr lvl="2">
              <a:defRPr/>
            </a:pP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Da unngår parten å melde inn «samme» opplysning flere ganger</a:t>
            </a:r>
          </a:p>
          <a:p>
            <a:pPr>
              <a:defRPr/>
            </a:pPr>
            <a:r>
              <a:rPr kumimoji="0" lang="nb-NO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Hva må kreves </a:t>
            </a: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av rutiner for innrapportering av endringer?</a:t>
            </a:r>
          </a:p>
          <a:p>
            <a:pPr lvl="1">
              <a:defRPr/>
            </a:pPr>
            <a:r>
              <a:rPr lang="nb-NO" dirty="0">
                <a:solidFill>
                  <a:prstClr val="black"/>
                </a:solidFill>
              </a:rPr>
              <a:t>Kravene til rapporteringsrutine må representere forsvarlig saksutredning </a:t>
            </a:r>
          </a:p>
          <a:p>
            <a:pPr lvl="1">
              <a:defRPr/>
            </a:pPr>
            <a:r>
              <a:rPr kumimoji="0" lang="nb-NO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Kan </a:t>
            </a: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rapporteringen begrenses til nettbasert rutine? (ofte ikke)</a:t>
            </a:r>
          </a:p>
          <a:p>
            <a:pPr lvl="1">
              <a:defRPr/>
            </a:pPr>
            <a:r>
              <a:rPr kumimoji="0" lang="nb-NO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 må gis tilstrekkelig veiledning som endringer blir rapportert riktig</a:t>
            </a:r>
          </a:p>
          <a:p>
            <a:pPr>
              <a:defRPr/>
            </a:pP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Supplerende rettssikkerhetstiltak i tilknytning til vedtaket</a:t>
            </a:r>
          </a:p>
          <a:p>
            <a:pPr lvl="1">
              <a:defRPr/>
            </a:pPr>
            <a:r>
              <a:rPr lang="nb-NO" dirty="0">
                <a:solidFill>
                  <a:prstClr val="black"/>
                </a:solidFill>
                <a:latin typeface="Calibri" panose="020F0502020204030204"/>
              </a:rPr>
              <a:t>Angi opplysningene som er beslutningsgrunnlag i varsel om vedtak</a:t>
            </a:r>
          </a:p>
          <a:p>
            <a:pPr lvl="1">
              <a:defRPr/>
            </a:pPr>
            <a:r>
              <a:rPr kumimoji="0" lang="nb-NO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Angi opplysningene som er beslutningsgrunnlag i selve vedtaket</a:t>
            </a:r>
          </a:p>
          <a:p>
            <a:pPr lvl="1">
              <a:defRPr/>
            </a:pPr>
            <a:r>
              <a:rPr kumimoji="0" lang="nb-NO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 anledning til å korrigere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32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indefinit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indefinit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7B32465-7158-31FF-F81B-911E1EA2B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b-NO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K1G-prinsippet møter rettsprinsipper (3)</a:t>
            </a:r>
            <a:endParaRPr lang="nb-NO" dirty="0">
              <a:solidFill>
                <a:srgbClr val="C00000"/>
              </a:solidFill>
            </a:endParaRP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33C7B04-5392-0C9E-A1A1-DE24C7AD86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Etat1 Etat2 og Etat3 har veiledningsplikt, jf. fvl. §11</a:t>
            </a:r>
          </a:p>
          <a:p>
            <a:r>
              <a:rPr lang="nb-NO" dirty="0"/>
              <a:t>Det vil ofte være behov for veiledning knyttet til personopplysninger som inngår i beslutningsgrunnlaget</a:t>
            </a:r>
          </a:p>
          <a:p>
            <a:r>
              <a:rPr lang="nb-NO" dirty="0"/>
              <a:t>Mange rettsspørsmål er kontekstavhengige</a:t>
            </a:r>
          </a:p>
          <a:p>
            <a:r>
              <a:rPr lang="nb-NO" dirty="0"/>
              <a:t>Selv om Etat2 innhenter opplysninger på vegne av Etat1 og Etat3, har Etat1 og Etat3 veiledningsplikt</a:t>
            </a:r>
          </a:p>
        </p:txBody>
      </p:sp>
    </p:spTree>
    <p:extLst>
      <p:ext uri="{BB962C8B-B14F-4D97-AF65-F5344CB8AC3E}">
        <p14:creationId xmlns:p14="http://schemas.microsoft.com/office/powerpoint/2010/main" val="2810053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k 1" descr="Bygning med heldekkende fyll">
            <a:extLst>
              <a:ext uri="{FF2B5EF4-FFF2-40B4-BE49-F238E27FC236}">
                <a16:creationId xmlns:a16="http://schemas.microsoft.com/office/drawing/2014/main" id="{4CEF4EA0-77BA-EED8-6E28-E33CF2B58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3046" y="3627309"/>
            <a:ext cx="914400" cy="914400"/>
          </a:xfrm>
          <a:prstGeom prst="rect">
            <a:avLst/>
          </a:prstGeom>
        </p:spPr>
      </p:pic>
      <p:pic>
        <p:nvPicPr>
          <p:cNvPr id="3" name="Grafikk 2" descr="Kvinneprofil med heldekkende fyll">
            <a:extLst>
              <a:ext uri="{FF2B5EF4-FFF2-40B4-BE49-F238E27FC236}">
                <a16:creationId xmlns:a16="http://schemas.microsoft.com/office/drawing/2014/main" id="{C3A88DD8-5CC9-C568-743D-83156AF66E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4853" y="1571143"/>
            <a:ext cx="567267" cy="567267"/>
          </a:xfrm>
          <a:prstGeom prst="rect">
            <a:avLst/>
          </a:prstGeom>
        </p:spPr>
      </p:pic>
      <p:pic>
        <p:nvPicPr>
          <p:cNvPr id="4" name="Grafikk 3" descr="Bygning med heldekkende fyll">
            <a:extLst>
              <a:ext uri="{FF2B5EF4-FFF2-40B4-BE49-F238E27FC236}">
                <a16:creationId xmlns:a16="http://schemas.microsoft.com/office/drawing/2014/main" id="{223C0949-0E7D-DB28-3B85-7F3272C44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65348" y="3267476"/>
            <a:ext cx="914400" cy="914400"/>
          </a:xfrm>
          <a:prstGeom prst="rect">
            <a:avLst/>
          </a:prstGeom>
        </p:spPr>
      </p:pic>
      <p:pic>
        <p:nvPicPr>
          <p:cNvPr id="5" name="Grafikk 4" descr="Bygning med heldekkende fyll">
            <a:extLst>
              <a:ext uri="{FF2B5EF4-FFF2-40B4-BE49-F238E27FC236}">
                <a16:creationId xmlns:a16="http://schemas.microsoft.com/office/drawing/2014/main" id="{8125AF67-E665-A7B7-B9C7-50002E52D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97816" y="3627309"/>
            <a:ext cx="914400" cy="914400"/>
          </a:xfrm>
          <a:prstGeom prst="rect">
            <a:avLst/>
          </a:prstGeom>
        </p:spPr>
      </p:pic>
      <p:cxnSp>
        <p:nvCxnSpPr>
          <p:cNvPr id="6" name="Rett pilkobling 5">
            <a:extLst>
              <a:ext uri="{FF2B5EF4-FFF2-40B4-BE49-F238E27FC236}">
                <a16:creationId xmlns:a16="http://schemas.microsoft.com/office/drawing/2014/main" id="{80C45EC9-6B87-4732-BEBF-6D277DE539C7}"/>
              </a:ext>
            </a:extLst>
          </p:cNvPr>
          <p:cNvCxnSpPr>
            <a:cxnSpLocks/>
          </p:cNvCxnSpPr>
          <p:nvPr/>
        </p:nvCxnSpPr>
        <p:spPr>
          <a:xfrm flipH="1">
            <a:off x="4070880" y="4043823"/>
            <a:ext cx="1641035" cy="1539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ett pilkobling 6">
            <a:extLst>
              <a:ext uri="{FF2B5EF4-FFF2-40B4-BE49-F238E27FC236}">
                <a16:creationId xmlns:a16="http://schemas.microsoft.com/office/drawing/2014/main" id="{92E79AB5-ABEF-066F-E584-DE72411C1DD3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6477953" y="4043823"/>
            <a:ext cx="1419863" cy="406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ett pilkobling 7">
            <a:extLst>
              <a:ext uri="{FF2B5EF4-FFF2-40B4-BE49-F238E27FC236}">
                <a16:creationId xmlns:a16="http://schemas.microsoft.com/office/drawing/2014/main" id="{CADA99E5-22AF-E4F4-03D4-D41FCA719802}"/>
              </a:ext>
            </a:extLst>
          </p:cNvPr>
          <p:cNvCxnSpPr>
            <a:cxnSpLocks/>
            <a:stCxn id="15" idx="2"/>
            <a:endCxn id="4" idx="0"/>
          </p:cNvCxnSpPr>
          <p:nvPr/>
        </p:nvCxnSpPr>
        <p:spPr>
          <a:xfrm>
            <a:off x="6078487" y="2517331"/>
            <a:ext cx="44061" cy="750145"/>
          </a:xfrm>
          <a:prstGeom prst="straightConnector1">
            <a:avLst/>
          </a:prstGeom>
          <a:ln w="889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kstSylinder 8">
            <a:extLst>
              <a:ext uri="{FF2B5EF4-FFF2-40B4-BE49-F238E27FC236}">
                <a16:creationId xmlns:a16="http://schemas.microsoft.com/office/drawing/2014/main" id="{D4DEED36-227E-E2CA-2082-4ADCD2F4808A}"/>
              </a:ext>
            </a:extLst>
          </p:cNvPr>
          <p:cNvSpPr txBox="1"/>
          <p:nvPr/>
        </p:nvSpPr>
        <p:spPr>
          <a:xfrm>
            <a:off x="2776396" y="4488290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Etat1=BA</a:t>
            </a:r>
          </a:p>
          <a:p>
            <a:pPr algn="ctr"/>
            <a:r>
              <a:rPr lang="nb-NO" sz="1400" dirty="0"/>
              <a:t>Behandlingsgrunnlag1</a:t>
            </a:r>
          </a:p>
          <a:p>
            <a:pPr algn="ctr"/>
            <a:r>
              <a:rPr lang="nb-NO" sz="1400" dirty="0"/>
              <a:t>Formål1</a:t>
            </a: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902B5A7E-A4DD-9C5E-7BAE-258F24515A0B}"/>
              </a:ext>
            </a:extLst>
          </p:cNvPr>
          <p:cNvSpPr txBox="1"/>
          <p:nvPr/>
        </p:nvSpPr>
        <p:spPr>
          <a:xfrm>
            <a:off x="5117158" y="4117560"/>
            <a:ext cx="20842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Etat2=BA</a:t>
            </a:r>
          </a:p>
          <a:p>
            <a:pPr algn="ctr">
              <a:defRPr/>
            </a:pPr>
            <a:r>
              <a:rPr lang="nb-NO" sz="1400" dirty="0">
                <a:solidFill>
                  <a:schemeClr val="accent5">
                    <a:lumMod val="50000"/>
                  </a:schemeClr>
                </a:solidFill>
              </a:rPr>
              <a:t>Etat2=DB for Etat1&amp;3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,2,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1</a:t>
            </a: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,2,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11" name="TekstSylinder 10">
            <a:extLst>
              <a:ext uri="{FF2B5EF4-FFF2-40B4-BE49-F238E27FC236}">
                <a16:creationId xmlns:a16="http://schemas.microsoft.com/office/drawing/2014/main" id="{100B806E-8DCA-B08E-3852-49F977889209}"/>
              </a:ext>
            </a:extLst>
          </p:cNvPr>
          <p:cNvSpPr txBox="1"/>
          <p:nvPr/>
        </p:nvSpPr>
        <p:spPr>
          <a:xfrm>
            <a:off x="7489665" y="4458911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Etat3=BA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Formål3</a:t>
            </a:r>
            <a:endParaRPr kumimoji="0" lang="nb-NO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0CB2CBEF-6FB1-0881-60CC-62F4494E4606}"/>
              </a:ext>
            </a:extLst>
          </p:cNvPr>
          <p:cNvSpPr txBox="1"/>
          <p:nvPr/>
        </p:nvSpPr>
        <p:spPr>
          <a:xfrm>
            <a:off x="4550876" y="3566605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lov1</a:t>
            </a:r>
          </a:p>
        </p:txBody>
      </p:sp>
      <p:sp>
        <p:nvSpPr>
          <p:cNvPr id="13" name="TekstSylinder 12">
            <a:extLst>
              <a:ext uri="{FF2B5EF4-FFF2-40B4-BE49-F238E27FC236}">
                <a16:creationId xmlns:a16="http://schemas.microsoft.com/office/drawing/2014/main" id="{FDCBAA90-66E2-7C35-A619-4F97DA8E9382}"/>
              </a:ext>
            </a:extLst>
          </p:cNvPr>
          <p:cNvSpPr txBox="1"/>
          <p:nvPr/>
        </p:nvSpPr>
        <p:spPr>
          <a:xfrm>
            <a:off x="5235436" y="2495747"/>
            <a:ext cx="765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PO</a:t>
            </a:r>
          </a:p>
          <a:p>
            <a:pPr algn="ctr"/>
            <a:r>
              <a:rPr lang="nb-NO" sz="1400" dirty="0"/>
              <a:t>lov1,2,3</a:t>
            </a: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745B1A60-D8CE-1BEF-1750-6598DC08A973}"/>
              </a:ext>
            </a:extLst>
          </p:cNvPr>
          <p:cNvSpPr txBox="1"/>
          <p:nvPr/>
        </p:nvSpPr>
        <p:spPr>
          <a:xfrm>
            <a:off x="6899076" y="3552093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lov3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5BD545FD-B21F-7F6A-C869-66C62F3E376B}"/>
              </a:ext>
            </a:extLst>
          </p:cNvPr>
          <p:cNvSpPr txBox="1"/>
          <p:nvPr/>
        </p:nvSpPr>
        <p:spPr>
          <a:xfrm>
            <a:off x="5158171" y="1994111"/>
            <a:ext cx="18406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personopplysning (PO)</a:t>
            </a:r>
          </a:p>
          <a:p>
            <a:pPr algn="ctr"/>
            <a:r>
              <a:rPr lang="nb-NO" sz="1400" dirty="0"/>
              <a:t>om part</a:t>
            </a:r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9A31E34B-BAA3-CD67-C618-B5F3FF36D2A4}"/>
              </a:ext>
            </a:extLst>
          </p:cNvPr>
          <p:cNvSpPr txBox="1"/>
          <p:nvPr/>
        </p:nvSpPr>
        <p:spPr>
          <a:xfrm>
            <a:off x="6475082" y="2375431"/>
            <a:ext cx="170572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sz="1400" dirty="0"/>
              <a:t>Utrednings- og</a:t>
            </a:r>
          </a:p>
          <a:p>
            <a:r>
              <a:rPr lang="nb-NO" sz="1400" dirty="0"/>
              <a:t>kvalitetskrav 1,2,3</a:t>
            </a: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1DB627CD-8A6A-2298-C3D8-F28127D5960E}"/>
              </a:ext>
            </a:extLst>
          </p:cNvPr>
          <p:cNvSpPr txBox="1"/>
          <p:nvPr/>
        </p:nvSpPr>
        <p:spPr>
          <a:xfrm>
            <a:off x="6475082" y="2931358"/>
            <a:ext cx="1705723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Veiledningsplikt1,2,3</a:t>
            </a:r>
          </a:p>
        </p:txBody>
      </p:sp>
      <p:grpSp>
        <p:nvGrpSpPr>
          <p:cNvPr id="20" name="Gruppe 19">
            <a:extLst>
              <a:ext uri="{FF2B5EF4-FFF2-40B4-BE49-F238E27FC236}">
                <a16:creationId xmlns:a16="http://schemas.microsoft.com/office/drawing/2014/main" id="{BED0A741-55A2-865B-E163-2808401223CD}"/>
              </a:ext>
            </a:extLst>
          </p:cNvPr>
          <p:cNvGrpSpPr/>
          <p:nvPr/>
        </p:nvGrpSpPr>
        <p:grpSpPr>
          <a:xfrm>
            <a:off x="4890336" y="2260446"/>
            <a:ext cx="6140628" cy="1089294"/>
            <a:chOff x="4890336" y="2260446"/>
            <a:chExt cx="6140628" cy="1089294"/>
          </a:xfrm>
        </p:grpSpPr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6301DA4B-6B1C-D030-7B5E-CB86927928FF}"/>
                </a:ext>
              </a:extLst>
            </p:cNvPr>
            <p:cNvSpPr/>
            <p:nvPr/>
          </p:nvSpPr>
          <p:spPr>
            <a:xfrm>
              <a:off x="4890336" y="2260446"/>
              <a:ext cx="3963991" cy="1089294"/>
            </a:xfrm>
            <a:custGeom>
              <a:avLst/>
              <a:gdLst>
                <a:gd name="connsiteX0" fmla="*/ 0 w 3963991"/>
                <a:gd name="connsiteY0" fmla="*/ 544647 h 1089294"/>
                <a:gd name="connsiteX1" fmla="*/ 1981996 w 3963991"/>
                <a:gd name="connsiteY1" fmla="*/ 0 h 1089294"/>
                <a:gd name="connsiteX2" fmla="*/ 3963992 w 3963991"/>
                <a:gd name="connsiteY2" fmla="*/ 544647 h 1089294"/>
                <a:gd name="connsiteX3" fmla="*/ 1981996 w 3963991"/>
                <a:gd name="connsiteY3" fmla="*/ 1089294 h 1089294"/>
                <a:gd name="connsiteX4" fmla="*/ 0 w 3963991"/>
                <a:gd name="connsiteY4" fmla="*/ 544647 h 1089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63991" h="1089294" extrusionOk="0">
                  <a:moveTo>
                    <a:pt x="0" y="544647"/>
                  </a:moveTo>
                  <a:cubicBezTo>
                    <a:pt x="-186761" y="128649"/>
                    <a:pt x="664605" y="83607"/>
                    <a:pt x="1981996" y="0"/>
                  </a:cubicBezTo>
                  <a:cubicBezTo>
                    <a:pt x="3098879" y="4686"/>
                    <a:pt x="3876570" y="246627"/>
                    <a:pt x="3963992" y="544647"/>
                  </a:cubicBezTo>
                  <a:cubicBezTo>
                    <a:pt x="3804652" y="1001051"/>
                    <a:pt x="3046622" y="1255115"/>
                    <a:pt x="1981996" y="1089294"/>
                  </a:cubicBezTo>
                  <a:cubicBezTo>
                    <a:pt x="814424" y="1049384"/>
                    <a:pt x="58740" y="873514"/>
                    <a:pt x="0" y="544647"/>
                  </a:cubicBezTo>
                  <a:close/>
                </a:path>
              </a:pathLst>
            </a:custGeom>
            <a:noFill/>
            <a:ln>
              <a:solidFill>
                <a:srgbClr val="7030A0"/>
              </a:solidFill>
              <a:extLst>
                <a:ext uri="{C807C97D-BFC1-408E-A445-0C87EB9F89A2}">
                  <ask:lineSketchStyleProps xmlns:ask="http://schemas.microsoft.com/office/drawing/2018/sketchyshapes" sd="1219033472">
                    <a:prstGeom prst="ellipse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9" name="TekstSylinder 18">
              <a:extLst>
                <a:ext uri="{FF2B5EF4-FFF2-40B4-BE49-F238E27FC236}">
                  <a16:creationId xmlns:a16="http://schemas.microsoft.com/office/drawing/2014/main" id="{83A83F99-D59E-8ADA-0B98-827C0309C278}"/>
                </a:ext>
              </a:extLst>
            </p:cNvPr>
            <p:cNvSpPr txBox="1"/>
            <p:nvPr/>
          </p:nvSpPr>
          <p:spPr>
            <a:xfrm>
              <a:off x="8889480" y="2481120"/>
              <a:ext cx="21414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sz="1600" dirty="0">
                  <a:solidFill>
                    <a:srgbClr val="7030A0"/>
                  </a:solidFill>
                </a:rPr>
                <a:t>Krevende for Etat2?</a:t>
              </a:r>
            </a:p>
            <a:p>
              <a:r>
                <a:rPr lang="nb-NO" sz="1600" dirty="0">
                  <a:solidFill>
                    <a:srgbClr val="7030A0"/>
                  </a:solidFill>
                </a:rPr>
                <a:t>Forsvarlig for Etat1&amp;3?</a:t>
              </a:r>
            </a:p>
            <a:p>
              <a:r>
                <a:rPr lang="nb-NO" sz="1600" dirty="0">
                  <a:solidFill>
                    <a:srgbClr val="7030A0"/>
                  </a:solidFill>
                </a:rPr>
                <a:t>Forvirrende for parten?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308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k 1" descr="Bygning med heldekkende fyll">
            <a:extLst>
              <a:ext uri="{FF2B5EF4-FFF2-40B4-BE49-F238E27FC236}">
                <a16:creationId xmlns:a16="http://schemas.microsoft.com/office/drawing/2014/main" id="{30B7843C-9562-5D94-DB06-7AF956342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55421" y="2208083"/>
            <a:ext cx="914400" cy="914400"/>
          </a:xfrm>
          <a:prstGeom prst="rect">
            <a:avLst/>
          </a:prstGeom>
        </p:spPr>
      </p:pic>
      <p:pic>
        <p:nvPicPr>
          <p:cNvPr id="3" name="Grafikk 2" descr="Kvinneprofil med heldekkende fyll">
            <a:extLst>
              <a:ext uri="{FF2B5EF4-FFF2-40B4-BE49-F238E27FC236}">
                <a16:creationId xmlns:a16="http://schemas.microsoft.com/office/drawing/2014/main" id="{1FB9CB89-D880-018F-87E3-B64841265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47228" y="151917"/>
            <a:ext cx="567267" cy="567267"/>
          </a:xfrm>
          <a:prstGeom prst="rect">
            <a:avLst/>
          </a:prstGeom>
        </p:spPr>
      </p:pic>
      <p:pic>
        <p:nvPicPr>
          <p:cNvPr id="4" name="Grafikk 3" descr="Bygning med heldekkende fyll">
            <a:extLst>
              <a:ext uri="{FF2B5EF4-FFF2-40B4-BE49-F238E27FC236}">
                <a16:creationId xmlns:a16="http://schemas.microsoft.com/office/drawing/2014/main" id="{0650F132-0955-4F36-0709-0505E7228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17723" y="1848250"/>
            <a:ext cx="914400" cy="914400"/>
          </a:xfrm>
          <a:prstGeom prst="rect">
            <a:avLst/>
          </a:prstGeom>
        </p:spPr>
      </p:pic>
      <p:pic>
        <p:nvPicPr>
          <p:cNvPr id="5" name="Grafikk 4" descr="Bygning med heldekkende fyll">
            <a:extLst>
              <a:ext uri="{FF2B5EF4-FFF2-40B4-BE49-F238E27FC236}">
                <a16:creationId xmlns:a16="http://schemas.microsoft.com/office/drawing/2014/main" id="{CCA2834A-8A25-B1C4-5219-16A6D7C80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50191" y="2208083"/>
            <a:ext cx="914400" cy="914400"/>
          </a:xfrm>
          <a:prstGeom prst="rect">
            <a:avLst/>
          </a:prstGeom>
        </p:spPr>
      </p:pic>
      <p:cxnSp>
        <p:nvCxnSpPr>
          <p:cNvPr id="6" name="Rett pilkobling 5">
            <a:extLst>
              <a:ext uri="{FF2B5EF4-FFF2-40B4-BE49-F238E27FC236}">
                <a16:creationId xmlns:a16="http://schemas.microsoft.com/office/drawing/2014/main" id="{12657D71-B378-7730-D544-0E70B5B032FD}"/>
              </a:ext>
            </a:extLst>
          </p:cNvPr>
          <p:cNvCxnSpPr>
            <a:cxnSpLocks/>
          </p:cNvCxnSpPr>
          <p:nvPr/>
        </p:nvCxnSpPr>
        <p:spPr>
          <a:xfrm flipH="1">
            <a:off x="4023255" y="2624597"/>
            <a:ext cx="1641035" cy="1539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ett pilkobling 6">
            <a:extLst>
              <a:ext uri="{FF2B5EF4-FFF2-40B4-BE49-F238E27FC236}">
                <a16:creationId xmlns:a16="http://schemas.microsoft.com/office/drawing/2014/main" id="{EA9C4863-BEB3-FA9B-E423-A64C5DA81A82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6430328" y="2624597"/>
            <a:ext cx="1419863" cy="406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ett pilkobling 7">
            <a:extLst>
              <a:ext uri="{FF2B5EF4-FFF2-40B4-BE49-F238E27FC236}">
                <a16:creationId xmlns:a16="http://schemas.microsoft.com/office/drawing/2014/main" id="{F29B6029-EA0A-54CC-295E-2CAE327E4B8C}"/>
              </a:ext>
            </a:extLst>
          </p:cNvPr>
          <p:cNvCxnSpPr>
            <a:cxnSpLocks/>
            <a:stCxn id="15" idx="2"/>
            <a:endCxn id="4" idx="0"/>
          </p:cNvCxnSpPr>
          <p:nvPr/>
        </p:nvCxnSpPr>
        <p:spPr>
          <a:xfrm>
            <a:off x="6030862" y="1098105"/>
            <a:ext cx="44061" cy="750145"/>
          </a:xfrm>
          <a:prstGeom prst="straightConnector1">
            <a:avLst/>
          </a:prstGeom>
          <a:ln w="3492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kstSylinder 8">
            <a:extLst>
              <a:ext uri="{FF2B5EF4-FFF2-40B4-BE49-F238E27FC236}">
                <a16:creationId xmlns:a16="http://schemas.microsoft.com/office/drawing/2014/main" id="{A1CCE853-9A4A-3049-8F1D-B3032A3954FC}"/>
              </a:ext>
            </a:extLst>
          </p:cNvPr>
          <p:cNvSpPr txBox="1"/>
          <p:nvPr/>
        </p:nvSpPr>
        <p:spPr>
          <a:xfrm>
            <a:off x="2728771" y="3069064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Etat1=BA</a:t>
            </a:r>
          </a:p>
          <a:p>
            <a:pPr algn="ctr"/>
            <a:r>
              <a:rPr lang="nb-NO" sz="1400" dirty="0"/>
              <a:t>Behandlingsgrunnlag1</a:t>
            </a:r>
          </a:p>
          <a:p>
            <a:pPr algn="ctr"/>
            <a:r>
              <a:rPr lang="nb-NO" sz="1400" dirty="0"/>
              <a:t>Formål1</a:t>
            </a: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573E93AD-9C71-758B-3B78-D7D8CFA876D0}"/>
              </a:ext>
            </a:extLst>
          </p:cNvPr>
          <p:cNvSpPr txBox="1"/>
          <p:nvPr/>
        </p:nvSpPr>
        <p:spPr>
          <a:xfrm>
            <a:off x="5069533" y="2698334"/>
            <a:ext cx="20842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Etat2=BA</a:t>
            </a:r>
          </a:p>
          <a:p>
            <a:pPr algn="ctr">
              <a:defRPr/>
            </a:pPr>
            <a:r>
              <a:rPr lang="nb-NO" sz="1400" dirty="0">
                <a:solidFill>
                  <a:schemeClr val="accent5">
                    <a:lumMod val="50000"/>
                  </a:schemeClr>
                </a:solidFill>
              </a:rPr>
              <a:t>Etat2=DB for Etat1&amp;3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,2,</a:t>
            </a: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1</a:t>
            </a: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,2,</a:t>
            </a:r>
            <a:r>
              <a:rPr lang="nb-NO" sz="1400" dirty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11" name="TekstSylinder 10">
            <a:extLst>
              <a:ext uri="{FF2B5EF4-FFF2-40B4-BE49-F238E27FC236}">
                <a16:creationId xmlns:a16="http://schemas.microsoft.com/office/drawing/2014/main" id="{8C6340C3-3705-71A2-91DD-441B19AFD9B1}"/>
              </a:ext>
            </a:extLst>
          </p:cNvPr>
          <p:cNvSpPr txBox="1"/>
          <p:nvPr/>
        </p:nvSpPr>
        <p:spPr>
          <a:xfrm>
            <a:off x="7442040" y="3039685"/>
            <a:ext cx="1811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Etat3=BA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Behandlingsgrunnlag3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prstClr val="black"/>
                </a:solidFill>
                <a:latin typeface="Calibri" panose="020F0502020204030204"/>
              </a:rPr>
              <a:t>Formål3</a:t>
            </a:r>
            <a:endParaRPr kumimoji="0" lang="nb-NO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12D1A3E8-0E8E-3C19-C479-E5F176EC82CC}"/>
              </a:ext>
            </a:extLst>
          </p:cNvPr>
          <p:cNvSpPr txBox="1"/>
          <p:nvPr/>
        </p:nvSpPr>
        <p:spPr>
          <a:xfrm>
            <a:off x="4503251" y="2147379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lov1</a:t>
            </a:r>
          </a:p>
        </p:txBody>
      </p:sp>
      <p:sp>
        <p:nvSpPr>
          <p:cNvPr id="13" name="TekstSylinder 12">
            <a:extLst>
              <a:ext uri="{FF2B5EF4-FFF2-40B4-BE49-F238E27FC236}">
                <a16:creationId xmlns:a16="http://schemas.microsoft.com/office/drawing/2014/main" id="{AE857931-7E93-BAF8-FBED-06D8B57FD984}"/>
              </a:ext>
            </a:extLst>
          </p:cNvPr>
          <p:cNvSpPr txBox="1"/>
          <p:nvPr/>
        </p:nvSpPr>
        <p:spPr>
          <a:xfrm>
            <a:off x="5187811" y="1076521"/>
            <a:ext cx="765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b-NO" sz="1400" dirty="0"/>
              <a:t>PO</a:t>
            </a:r>
          </a:p>
          <a:p>
            <a:pPr algn="ctr"/>
            <a:r>
              <a:rPr lang="nb-NO" sz="1400" dirty="0"/>
              <a:t>lov1,2,3</a:t>
            </a: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360F404-6CD4-AA2C-5756-C353A2DD007C}"/>
              </a:ext>
            </a:extLst>
          </p:cNvPr>
          <p:cNvSpPr txBox="1"/>
          <p:nvPr/>
        </p:nvSpPr>
        <p:spPr>
          <a:xfrm>
            <a:off x="6851451" y="2132867"/>
            <a:ext cx="493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PO</a:t>
            </a:r>
          </a:p>
          <a:p>
            <a:r>
              <a:rPr lang="nb-NO" sz="1400" dirty="0"/>
              <a:t>lov3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9F56600B-3359-C415-FE3B-DAC449245CC0}"/>
              </a:ext>
            </a:extLst>
          </p:cNvPr>
          <p:cNvSpPr txBox="1"/>
          <p:nvPr/>
        </p:nvSpPr>
        <p:spPr>
          <a:xfrm>
            <a:off x="5110546" y="574885"/>
            <a:ext cx="18406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/>
              <a:t>personopplysning (PO)</a:t>
            </a:r>
          </a:p>
          <a:p>
            <a:pPr algn="ctr"/>
            <a:r>
              <a:rPr lang="nb-NO" sz="1400" dirty="0"/>
              <a:t>om part</a:t>
            </a:r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2B4031CE-6E5B-AB50-7E94-54C1A8188E1D}"/>
              </a:ext>
            </a:extLst>
          </p:cNvPr>
          <p:cNvSpPr txBox="1"/>
          <p:nvPr/>
        </p:nvSpPr>
        <p:spPr>
          <a:xfrm>
            <a:off x="5291813" y="3610555"/>
            <a:ext cx="170572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sz="1400" dirty="0"/>
              <a:t>Utrednings- og</a:t>
            </a:r>
          </a:p>
          <a:p>
            <a:r>
              <a:rPr lang="nb-NO" sz="1400" dirty="0"/>
              <a:t>kvalitetskrav 2</a:t>
            </a: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881BD52E-C992-86C2-0ED0-F05191435B29}"/>
              </a:ext>
            </a:extLst>
          </p:cNvPr>
          <p:cNvSpPr txBox="1"/>
          <p:nvPr/>
        </p:nvSpPr>
        <p:spPr>
          <a:xfrm>
            <a:off x="5291813" y="4166482"/>
            <a:ext cx="1478097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Veiledningsplikt2</a:t>
            </a: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6E1DA5ED-1F69-297F-E5A9-105A9F4862BF}"/>
              </a:ext>
            </a:extLst>
          </p:cNvPr>
          <p:cNvSpPr txBox="1"/>
          <p:nvPr/>
        </p:nvSpPr>
        <p:spPr>
          <a:xfrm>
            <a:off x="7511138" y="3807728"/>
            <a:ext cx="170572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sz="1400" dirty="0"/>
              <a:t>Utrednings- og</a:t>
            </a:r>
          </a:p>
          <a:p>
            <a:r>
              <a:rPr lang="nb-NO" sz="1400" dirty="0"/>
              <a:t>kvalitetskrav 3</a:t>
            </a: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C26124DB-4098-DB4B-7F15-3C3C343C8D6F}"/>
              </a:ext>
            </a:extLst>
          </p:cNvPr>
          <p:cNvSpPr txBox="1"/>
          <p:nvPr/>
        </p:nvSpPr>
        <p:spPr>
          <a:xfrm>
            <a:off x="7511138" y="4363655"/>
            <a:ext cx="1433213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Veiledningsplikt3</a:t>
            </a:r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9301F3A8-BD31-BAA3-B67B-2C79E30BB685}"/>
              </a:ext>
            </a:extLst>
          </p:cNvPr>
          <p:cNvSpPr txBox="1"/>
          <p:nvPr/>
        </p:nvSpPr>
        <p:spPr>
          <a:xfrm>
            <a:off x="2704054" y="3807728"/>
            <a:ext cx="170572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sz="1400" dirty="0"/>
              <a:t>Utrednings- og</a:t>
            </a:r>
          </a:p>
          <a:p>
            <a:r>
              <a:rPr lang="nb-NO" sz="1400" dirty="0"/>
              <a:t>kvalitetskrav 1</a:t>
            </a:r>
          </a:p>
        </p:txBody>
      </p:sp>
      <p:sp>
        <p:nvSpPr>
          <p:cNvPr id="21" name="TekstSylinder 20">
            <a:extLst>
              <a:ext uri="{FF2B5EF4-FFF2-40B4-BE49-F238E27FC236}">
                <a16:creationId xmlns:a16="http://schemas.microsoft.com/office/drawing/2014/main" id="{8486EC97-EAD2-10A6-64EF-2B92F12BF5B0}"/>
              </a:ext>
            </a:extLst>
          </p:cNvPr>
          <p:cNvSpPr txBox="1"/>
          <p:nvPr/>
        </p:nvSpPr>
        <p:spPr>
          <a:xfrm>
            <a:off x="2704054" y="4363655"/>
            <a:ext cx="1433213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Veiledningsplikt1</a:t>
            </a:r>
          </a:p>
        </p:txBody>
      </p:sp>
      <p:cxnSp>
        <p:nvCxnSpPr>
          <p:cNvPr id="25" name="Kobling: buet 24">
            <a:extLst>
              <a:ext uri="{FF2B5EF4-FFF2-40B4-BE49-F238E27FC236}">
                <a16:creationId xmlns:a16="http://schemas.microsoft.com/office/drawing/2014/main" id="{4DDACC76-8F86-9316-F2EF-8FF1048221AF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2448730" y="1116535"/>
            <a:ext cx="2941856" cy="2381776"/>
          </a:xfrm>
          <a:prstGeom prst="curvedConnector2">
            <a:avLst/>
          </a:prstGeom>
          <a:ln w="3492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Kobling: buet 27">
            <a:extLst>
              <a:ext uri="{FF2B5EF4-FFF2-40B4-BE49-F238E27FC236}">
                <a16:creationId xmlns:a16="http://schemas.microsoft.com/office/drawing/2014/main" id="{C43BDB7F-DBED-ABFA-4B48-2BB91DFA7BA6}"/>
              </a:ext>
            </a:extLst>
          </p:cNvPr>
          <p:cNvCxnSpPr>
            <a:cxnSpLocks/>
            <a:endCxn id="15" idx="3"/>
          </p:cNvCxnSpPr>
          <p:nvPr/>
        </p:nvCxnSpPr>
        <p:spPr>
          <a:xfrm rot="16200000" flipV="1">
            <a:off x="6665321" y="1122352"/>
            <a:ext cx="2874290" cy="2302575"/>
          </a:xfrm>
          <a:prstGeom prst="curvedConnector2">
            <a:avLst/>
          </a:prstGeom>
          <a:ln w="3492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kstSylinder 36">
            <a:extLst>
              <a:ext uri="{FF2B5EF4-FFF2-40B4-BE49-F238E27FC236}">
                <a16:creationId xmlns:a16="http://schemas.microsoft.com/office/drawing/2014/main" id="{0B3392DC-940C-9699-40C8-4797E144E2F2}"/>
              </a:ext>
            </a:extLst>
          </p:cNvPr>
          <p:cNvSpPr txBox="1"/>
          <p:nvPr/>
        </p:nvSpPr>
        <p:spPr>
          <a:xfrm>
            <a:off x="8798317" y="163460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b="1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38" name="TekstSylinder 37">
            <a:extLst>
              <a:ext uri="{FF2B5EF4-FFF2-40B4-BE49-F238E27FC236}">
                <a16:creationId xmlns:a16="http://schemas.microsoft.com/office/drawing/2014/main" id="{B8978AC8-3CD0-90E3-0350-4EDFB32D9D09}"/>
              </a:ext>
            </a:extLst>
          </p:cNvPr>
          <p:cNvSpPr txBox="1"/>
          <p:nvPr/>
        </p:nvSpPr>
        <p:spPr>
          <a:xfrm>
            <a:off x="6074669" y="1248644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b="1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39" name="TekstSylinder 38">
            <a:extLst>
              <a:ext uri="{FF2B5EF4-FFF2-40B4-BE49-F238E27FC236}">
                <a16:creationId xmlns:a16="http://schemas.microsoft.com/office/drawing/2014/main" id="{759CDBCD-465D-55AF-E1D1-AF9EBDB3B3F1}"/>
              </a:ext>
            </a:extLst>
          </p:cNvPr>
          <p:cNvSpPr txBox="1"/>
          <p:nvPr/>
        </p:nvSpPr>
        <p:spPr>
          <a:xfrm>
            <a:off x="3128592" y="158344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b="1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17F8782E-1788-1E97-99D2-A5191906CAE7}"/>
              </a:ext>
            </a:extLst>
          </p:cNvPr>
          <p:cNvSpPr txBox="1"/>
          <p:nvPr/>
        </p:nvSpPr>
        <p:spPr>
          <a:xfrm>
            <a:off x="2593863" y="4745547"/>
            <a:ext cx="6873997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nb-NO" sz="1600" dirty="0">
                <a:latin typeface="Congenial Light" panose="020F0502020204030204" pitchFamily="2" charset="0"/>
              </a:rPr>
              <a:t>Jf. innledningen: «Hovedpoenget med denne lille analysen er at</a:t>
            </a:r>
          </a:p>
          <a:p>
            <a:pPr algn="ctr"/>
            <a:r>
              <a:rPr lang="nb-NO" sz="1600" dirty="0">
                <a:latin typeface="Congenial Light" panose="020F0502020204030204" pitchFamily="2" charset="0"/>
              </a:rPr>
              <a:t>forvaltningen ved anvendelse av prinsippet om kun én gang</a:t>
            </a:r>
          </a:p>
          <a:p>
            <a:pPr algn="ctr"/>
            <a:r>
              <a:rPr lang="nb-NO" sz="1600" dirty="0">
                <a:latin typeface="Congenial Light" panose="020F0502020204030204" pitchFamily="2" charset="0"/>
              </a:rPr>
              <a:t>må sikre at krav til </a:t>
            </a:r>
            <a:r>
              <a:rPr lang="nb-NO" sz="1600" dirty="0">
                <a:solidFill>
                  <a:srgbClr val="7030A0"/>
                </a:solidFill>
                <a:latin typeface="Congenial Light" panose="020F0502020204030204" pitchFamily="2" charset="0"/>
              </a:rPr>
              <a:t>saksutredning</a:t>
            </a:r>
            <a:r>
              <a:rPr lang="nb-NO" sz="1600" dirty="0">
                <a:latin typeface="Congenial Light" panose="020F0502020204030204" pitchFamily="2" charset="0"/>
              </a:rPr>
              <a:t>, </a:t>
            </a:r>
            <a:r>
              <a:rPr lang="nb-NO" sz="1600" dirty="0">
                <a:solidFill>
                  <a:srgbClr val="7030A0"/>
                </a:solidFill>
                <a:latin typeface="Congenial Light" panose="020F0502020204030204" pitchFamily="2" charset="0"/>
              </a:rPr>
              <a:t>opplysningskvalitet</a:t>
            </a:r>
            <a:r>
              <a:rPr lang="nb-NO" sz="1600" dirty="0">
                <a:latin typeface="Congenial Light" panose="020F0502020204030204" pitchFamily="2" charset="0"/>
              </a:rPr>
              <a:t> og </a:t>
            </a:r>
            <a:r>
              <a:rPr lang="nb-NO" sz="1600" dirty="0">
                <a:solidFill>
                  <a:srgbClr val="7030A0"/>
                </a:solidFill>
                <a:latin typeface="Congenial Light" panose="020F0502020204030204" pitchFamily="2" charset="0"/>
              </a:rPr>
              <a:t>veiledningsplikt</a:t>
            </a:r>
          </a:p>
          <a:p>
            <a:pPr algn="ctr"/>
            <a:r>
              <a:rPr lang="nb-NO" sz="1600" dirty="0">
                <a:latin typeface="Congenial Light" panose="020F0502020204030204" pitchFamily="2" charset="0"/>
              </a:rPr>
              <a:t>blir ivaretatt»</a:t>
            </a:r>
          </a:p>
        </p:txBody>
      </p:sp>
      <p:sp>
        <p:nvSpPr>
          <p:cNvPr id="41" name="TekstSylinder 40">
            <a:extLst>
              <a:ext uri="{FF2B5EF4-FFF2-40B4-BE49-F238E27FC236}">
                <a16:creationId xmlns:a16="http://schemas.microsoft.com/office/drawing/2014/main" id="{8B851EAA-6FE4-723B-402D-BAD8B81A58B5}"/>
              </a:ext>
            </a:extLst>
          </p:cNvPr>
          <p:cNvSpPr txBox="1"/>
          <p:nvPr/>
        </p:nvSpPr>
        <p:spPr>
          <a:xfrm>
            <a:off x="1109959" y="5896880"/>
            <a:ext cx="10470367" cy="830997"/>
          </a:xfrm>
          <a:prstGeom prst="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r>
              <a:rPr lang="nb-NO" sz="2400" dirty="0">
                <a:solidFill>
                  <a:schemeClr val="bg1"/>
                </a:solidFill>
              </a:rPr>
              <a:t>Hovedkonklusjon: Kan ivaretas </a:t>
            </a:r>
            <a:r>
              <a:rPr lang="nb-NO" sz="2400" dirty="0" err="1">
                <a:solidFill>
                  <a:schemeClr val="bg1"/>
                </a:solidFill>
              </a:rPr>
              <a:t>etatsvis</a:t>
            </a:r>
            <a:r>
              <a:rPr lang="nb-NO" sz="2400" dirty="0">
                <a:solidFill>
                  <a:schemeClr val="bg1"/>
                </a:solidFill>
              </a:rPr>
              <a:t> eller felles så lenge det tilfredsstiller krav til</a:t>
            </a:r>
          </a:p>
          <a:p>
            <a:r>
              <a:rPr lang="nb-NO" sz="2400" dirty="0">
                <a:solidFill>
                  <a:schemeClr val="bg1"/>
                </a:solidFill>
              </a:rPr>
              <a:t>forsvarlig saksbehandling og etterlevelse av behandlingsansvaret</a:t>
            </a:r>
          </a:p>
        </p:txBody>
      </p:sp>
    </p:spTree>
    <p:extLst>
      <p:ext uri="{BB962C8B-B14F-4D97-AF65-F5344CB8AC3E}">
        <p14:creationId xmlns:p14="http://schemas.microsoft.com/office/powerpoint/2010/main" val="13814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676</Words>
  <Application>Microsoft Office PowerPoint</Application>
  <PresentationFormat>Widescreen</PresentationFormat>
  <Paragraphs>132</Paragraphs>
  <Slides>11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Congenial Light</vt:lpstr>
      <vt:lpstr>Wingdings</vt:lpstr>
      <vt:lpstr>Office-tema</vt:lpstr>
      <vt:lpstr>Prinsippet om «kun én gang» og hensynet til rettssikkerhet</vt:lpstr>
      <vt:lpstr>PowerPoint-presentasjon</vt:lpstr>
      <vt:lpstr>PowerPoint-presentasjon</vt:lpstr>
      <vt:lpstr>Prinsipp versus prinsipp</vt:lpstr>
      <vt:lpstr>To forutsetninger (av flere) for lovlighet</vt:lpstr>
      <vt:lpstr>Rettssikkerhet</vt:lpstr>
      <vt:lpstr>K1G-prinsippet møter rettsprinsipper</vt:lpstr>
      <vt:lpstr>K1G-prinsippet møter rettsprinsipper (2)</vt:lpstr>
      <vt:lpstr>K1G-prinsippet møter rettsprinsipper (3)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Prinsippet om «kun én gang» og hensynet til  rettssikkerhet</dc:title>
  <dc:creator>dag wiese schartum</dc:creator>
  <cp:lastModifiedBy>dag wiese schartum</cp:lastModifiedBy>
  <cp:revision>24</cp:revision>
  <cp:lastPrinted>2023-09-27T20:47:33Z</cp:lastPrinted>
  <dcterms:created xsi:type="dcterms:W3CDTF">2023-09-25T07:37:21Z</dcterms:created>
  <dcterms:modified xsi:type="dcterms:W3CDTF">2023-09-27T20:53:41Z</dcterms:modified>
</cp:coreProperties>
</file>