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5" r:id="rId3"/>
    <p:sldId id="258" r:id="rId4"/>
    <p:sldId id="257" r:id="rId5"/>
    <p:sldId id="259" r:id="rId6"/>
    <p:sldId id="260" r:id="rId7"/>
    <p:sldId id="262" r:id="rId8"/>
    <p:sldId id="266" r:id="rId9"/>
    <p:sldId id="264" r:id="rId10"/>
    <p:sldId id="267" r:id="rId11"/>
  </p:sldIdLst>
  <p:sldSz cx="12192000" cy="6858000"/>
  <p:notesSz cx="6797675" cy="9926638"/>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428C"/>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94660"/>
  </p:normalViewPr>
  <p:slideViewPr>
    <p:cSldViewPr snapToGrid="0">
      <p:cViewPr varScale="1">
        <p:scale>
          <a:sx n="104" d="100"/>
          <a:sy n="104" d="100"/>
        </p:scale>
        <p:origin x="66" y="7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647F7FE-AB6F-DA37-B8B8-2B186BA36792}"/>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D215D492-2D06-F2EC-BE5A-C5F0672ABB8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DC558C8A-9DA1-650A-3BBD-49070CD646F3}"/>
              </a:ext>
            </a:extLst>
          </p:cNvPr>
          <p:cNvSpPr>
            <a:spLocks noGrp="1"/>
          </p:cNvSpPr>
          <p:nvPr>
            <p:ph type="dt" sz="half" idx="10"/>
          </p:nvPr>
        </p:nvSpPr>
        <p:spPr/>
        <p:txBody>
          <a:bodyPr/>
          <a:lstStyle/>
          <a:p>
            <a:fld id="{5C82893B-7EA5-43D6-896F-B58769BBAF29}" type="datetimeFigureOut">
              <a:rPr lang="nb-NO" smtClean="0"/>
              <a:t>23.09.2024</a:t>
            </a:fld>
            <a:endParaRPr lang="nb-NO"/>
          </a:p>
        </p:txBody>
      </p:sp>
      <p:sp>
        <p:nvSpPr>
          <p:cNvPr id="5" name="Plassholder for bunntekst 4">
            <a:extLst>
              <a:ext uri="{FF2B5EF4-FFF2-40B4-BE49-F238E27FC236}">
                <a16:creationId xmlns:a16="http://schemas.microsoft.com/office/drawing/2014/main" id="{C48557BC-6AA7-BFA1-BE00-98F47348E506}"/>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C7EF6472-F03C-A0E8-3203-E224275BE3C1}"/>
              </a:ext>
            </a:extLst>
          </p:cNvPr>
          <p:cNvSpPr>
            <a:spLocks noGrp="1"/>
          </p:cNvSpPr>
          <p:nvPr>
            <p:ph type="sldNum" sz="quarter" idx="12"/>
          </p:nvPr>
        </p:nvSpPr>
        <p:spPr/>
        <p:txBody>
          <a:bodyPr/>
          <a:lstStyle/>
          <a:p>
            <a:fld id="{AD9D53F8-9E3F-44E1-82D8-46DFD323E072}" type="slidenum">
              <a:rPr lang="nb-NO" smtClean="0"/>
              <a:t>‹#›</a:t>
            </a:fld>
            <a:endParaRPr lang="nb-NO"/>
          </a:p>
        </p:txBody>
      </p:sp>
    </p:spTree>
    <p:extLst>
      <p:ext uri="{BB962C8B-B14F-4D97-AF65-F5344CB8AC3E}">
        <p14:creationId xmlns:p14="http://schemas.microsoft.com/office/powerpoint/2010/main" val="15491558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3CD9244-2358-28DD-3D06-0F6F94D4BB6F}"/>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A4C28804-A9E1-7B7C-974E-BA10E47006A4}"/>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0843C3BA-3BA5-1258-2EAB-AC37562C73CD}"/>
              </a:ext>
            </a:extLst>
          </p:cNvPr>
          <p:cNvSpPr>
            <a:spLocks noGrp="1"/>
          </p:cNvSpPr>
          <p:nvPr>
            <p:ph type="dt" sz="half" idx="10"/>
          </p:nvPr>
        </p:nvSpPr>
        <p:spPr/>
        <p:txBody>
          <a:bodyPr/>
          <a:lstStyle/>
          <a:p>
            <a:fld id="{5C82893B-7EA5-43D6-896F-B58769BBAF29}" type="datetimeFigureOut">
              <a:rPr lang="nb-NO" smtClean="0"/>
              <a:t>23.09.2024</a:t>
            </a:fld>
            <a:endParaRPr lang="nb-NO"/>
          </a:p>
        </p:txBody>
      </p:sp>
      <p:sp>
        <p:nvSpPr>
          <p:cNvPr id="5" name="Plassholder for bunntekst 4">
            <a:extLst>
              <a:ext uri="{FF2B5EF4-FFF2-40B4-BE49-F238E27FC236}">
                <a16:creationId xmlns:a16="http://schemas.microsoft.com/office/drawing/2014/main" id="{C8B13317-5807-AD22-462C-4559D0BAC159}"/>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E02ECF9-658B-ACD8-0A9B-26583441D2B6}"/>
              </a:ext>
            </a:extLst>
          </p:cNvPr>
          <p:cNvSpPr>
            <a:spLocks noGrp="1"/>
          </p:cNvSpPr>
          <p:nvPr>
            <p:ph type="sldNum" sz="quarter" idx="12"/>
          </p:nvPr>
        </p:nvSpPr>
        <p:spPr/>
        <p:txBody>
          <a:bodyPr/>
          <a:lstStyle/>
          <a:p>
            <a:fld id="{AD9D53F8-9E3F-44E1-82D8-46DFD323E072}" type="slidenum">
              <a:rPr lang="nb-NO" smtClean="0"/>
              <a:t>‹#›</a:t>
            </a:fld>
            <a:endParaRPr lang="nb-NO"/>
          </a:p>
        </p:txBody>
      </p:sp>
    </p:spTree>
    <p:extLst>
      <p:ext uri="{BB962C8B-B14F-4D97-AF65-F5344CB8AC3E}">
        <p14:creationId xmlns:p14="http://schemas.microsoft.com/office/powerpoint/2010/main" val="24295032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C3089AF-A70E-5609-7080-ADBC0FB2E978}"/>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DCF19E5A-78DE-D3D1-A89C-2D078837540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2E28B806-FA6E-A64E-35AC-C64C2FFB0BBF}"/>
              </a:ext>
            </a:extLst>
          </p:cNvPr>
          <p:cNvSpPr>
            <a:spLocks noGrp="1"/>
          </p:cNvSpPr>
          <p:nvPr>
            <p:ph type="dt" sz="half" idx="10"/>
          </p:nvPr>
        </p:nvSpPr>
        <p:spPr/>
        <p:txBody>
          <a:bodyPr/>
          <a:lstStyle/>
          <a:p>
            <a:fld id="{5C82893B-7EA5-43D6-896F-B58769BBAF29}" type="datetimeFigureOut">
              <a:rPr lang="nb-NO" smtClean="0"/>
              <a:t>23.09.2024</a:t>
            </a:fld>
            <a:endParaRPr lang="nb-NO"/>
          </a:p>
        </p:txBody>
      </p:sp>
      <p:sp>
        <p:nvSpPr>
          <p:cNvPr id="5" name="Plassholder for bunntekst 4">
            <a:extLst>
              <a:ext uri="{FF2B5EF4-FFF2-40B4-BE49-F238E27FC236}">
                <a16:creationId xmlns:a16="http://schemas.microsoft.com/office/drawing/2014/main" id="{5BEF0D64-E8EB-17D4-7447-CCFEBF159280}"/>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373F4C6F-A76A-485C-7033-43AA1E9D1281}"/>
              </a:ext>
            </a:extLst>
          </p:cNvPr>
          <p:cNvSpPr>
            <a:spLocks noGrp="1"/>
          </p:cNvSpPr>
          <p:nvPr>
            <p:ph type="sldNum" sz="quarter" idx="12"/>
          </p:nvPr>
        </p:nvSpPr>
        <p:spPr/>
        <p:txBody>
          <a:bodyPr/>
          <a:lstStyle/>
          <a:p>
            <a:fld id="{AD9D53F8-9E3F-44E1-82D8-46DFD323E072}" type="slidenum">
              <a:rPr lang="nb-NO" smtClean="0"/>
              <a:t>‹#›</a:t>
            </a:fld>
            <a:endParaRPr lang="nb-NO"/>
          </a:p>
        </p:txBody>
      </p:sp>
    </p:spTree>
    <p:extLst>
      <p:ext uri="{BB962C8B-B14F-4D97-AF65-F5344CB8AC3E}">
        <p14:creationId xmlns:p14="http://schemas.microsoft.com/office/powerpoint/2010/main" val="483010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9FA6990-E7FD-0830-C48D-A43AB74AC92A}"/>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0B2E211E-B873-DC22-09DE-0E34A8937C04}"/>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70201382-A560-BB28-D471-13F04C7810F9}"/>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217EF593-6657-8C16-EEE1-CD4CBBCFF9C1}"/>
              </a:ext>
            </a:extLst>
          </p:cNvPr>
          <p:cNvSpPr>
            <a:spLocks noGrp="1"/>
          </p:cNvSpPr>
          <p:nvPr>
            <p:ph type="dt" sz="half" idx="10"/>
          </p:nvPr>
        </p:nvSpPr>
        <p:spPr/>
        <p:txBody>
          <a:bodyPr/>
          <a:lstStyle/>
          <a:p>
            <a:fld id="{5C82893B-7EA5-43D6-896F-B58769BBAF29}" type="datetimeFigureOut">
              <a:rPr lang="nb-NO" smtClean="0"/>
              <a:t>23.09.2024</a:t>
            </a:fld>
            <a:endParaRPr lang="nb-NO"/>
          </a:p>
        </p:txBody>
      </p:sp>
      <p:sp>
        <p:nvSpPr>
          <p:cNvPr id="6" name="Plassholder for bunntekst 5">
            <a:extLst>
              <a:ext uri="{FF2B5EF4-FFF2-40B4-BE49-F238E27FC236}">
                <a16:creationId xmlns:a16="http://schemas.microsoft.com/office/drawing/2014/main" id="{C1C77ADC-6216-DD5D-4E19-6305BDB9E278}"/>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6EFD9DD0-AA67-C5DF-5578-5B8C9B62A6E7}"/>
              </a:ext>
            </a:extLst>
          </p:cNvPr>
          <p:cNvSpPr>
            <a:spLocks noGrp="1"/>
          </p:cNvSpPr>
          <p:nvPr>
            <p:ph type="sldNum" sz="quarter" idx="12"/>
          </p:nvPr>
        </p:nvSpPr>
        <p:spPr/>
        <p:txBody>
          <a:bodyPr/>
          <a:lstStyle/>
          <a:p>
            <a:fld id="{AD9D53F8-9E3F-44E1-82D8-46DFD323E072}" type="slidenum">
              <a:rPr lang="nb-NO" smtClean="0"/>
              <a:t>‹#›</a:t>
            </a:fld>
            <a:endParaRPr lang="nb-NO"/>
          </a:p>
        </p:txBody>
      </p:sp>
    </p:spTree>
    <p:extLst>
      <p:ext uri="{BB962C8B-B14F-4D97-AF65-F5344CB8AC3E}">
        <p14:creationId xmlns:p14="http://schemas.microsoft.com/office/powerpoint/2010/main" val="39292204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D312B40-9E3D-9E2D-DBB4-69A9AD4689AA}"/>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75C2D1F4-8B9A-A58F-9B24-64F93DA7299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27177D7C-2D89-5CF5-5EF0-10E5AA3506C4}"/>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C680DE2B-A5A6-158B-9C3A-3816BA7DC2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BE9D7B96-1C48-A454-0AC8-CDADE1921C06}"/>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1700B4D7-5ED7-50EB-1931-E999805B0796}"/>
              </a:ext>
            </a:extLst>
          </p:cNvPr>
          <p:cNvSpPr>
            <a:spLocks noGrp="1"/>
          </p:cNvSpPr>
          <p:nvPr>
            <p:ph type="dt" sz="half" idx="10"/>
          </p:nvPr>
        </p:nvSpPr>
        <p:spPr/>
        <p:txBody>
          <a:bodyPr/>
          <a:lstStyle/>
          <a:p>
            <a:fld id="{5C82893B-7EA5-43D6-896F-B58769BBAF29}" type="datetimeFigureOut">
              <a:rPr lang="nb-NO" smtClean="0"/>
              <a:t>23.09.2024</a:t>
            </a:fld>
            <a:endParaRPr lang="nb-NO"/>
          </a:p>
        </p:txBody>
      </p:sp>
      <p:sp>
        <p:nvSpPr>
          <p:cNvPr id="8" name="Plassholder for bunntekst 7">
            <a:extLst>
              <a:ext uri="{FF2B5EF4-FFF2-40B4-BE49-F238E27FC236}">
                <a16:creationId xmlns:a16="http://schemas.microsoft.com/office/drawing/2014/main" id="{1DF31ABE-9A7D-88CF-598B-718F7138168B}"/>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8850AEB2-3FE9-D8E1-A03F-DCA1F6117874}"/>
              </a:ext>
            </a:extLst>
          </p:cNvPr>
          <p:cNvSpPr>
            <a:spLocks noGrp="1"/>
          </p:cNvSpPr>
          <p:nvPr>
            <p:ph type="sldNum" sz="quarter" idx="12"/>
          </p:nvPr>
        </p:nvSpPr>
        <p:spPr/>
        <p:txBody>
          <a:bodyPr/>
          <a:lstStyle/>
          <a:p>
            <a:fld id="{AD9D53F8-9E3F-44E1-82D8-46DFD323E072}" type="slidenum">
              <a:rPr lang="nb-NO" smtClean="0"/>
              <a:t>‹#›</a:t>
            </a:fld>
            <a:endParaRPr lang="nb-NO"/>
          </a:p>
        </p:txBody>
      </p:sp>
    </p:spTree>
    <p:extLst>
      <p:ext uri="{BB962C8B-B14F-4D97-AF65-F5344CB8AC3E}">
        <p14:creationId xmlns:p14="http://schemas.microsoft.com/office/powerpoint/2010/main" val="16320510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B99105-9F00-1BA4-F7C4-34EFAFAADE8A}"/>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6C20A7B8-96D0-6B07-E611-932A37EA0BD9}"/>
              </a:ext>
            </a:extLst>
          </p:cNvPr>
          <p:cNvSpPr>
            <a:spLocks noGrp="1"/>
          </p:cNvSpPr>
          <p:nvPr>
            <p:ph type="dt" sz="half" idx="10"/>
          </p:nvPr>
        </p:nvSpPr>
        <p:spPr/>
        <p:txBody>
          <a:bodyPr/>
          <a:lstStyle/>
          <a:p>
            <a:fld id="{5C82893B-7EA5-43D6-896F-B58769BBAF29}" type="datetimeFigureOut">
              <a:rPr lang="nb-NO" smtClean="0"/>
              <a:t>23.09.2024</a:t>
            </a:fld>
            <a:endParaRPr lang="nb-NO"/>
          </a:p>
        </p:txBody>
      </p:sp>
      <p:sp>
        <p:nvSpPr>
          <p:cNvPr id="4" name="Plassholder for bunntekst 3">
            <a:extLst>
              <a:ext uri="{FF2B5EF4-FFF2-40B4-BE49-F238E27FC236}">
                <a16:creationId xmlns:a16="http://schemas.microsoft.com/office/drawing/2014/main" id="{125C0539-0AB0-9642-00CC-7C60B99282F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DED78529-7E94-B79B-D1C5-DBC3E1D1D5B7}"/>
              </a:ext>
            </a:extLst>
          </p:cNvPr>
          <p:cNvSpPr>
            <a:spLocks noGrp="1"/>
          </p:cNvSpPr>
          <p:nvPr>
            <p:ph type="sldNum" sz="quarter" idx="12"/>
          </p:nvPr>
        </p:nvSpPr>
        <p:spPr/>
        <p:txBody>
          <a:bodyPr/>
          <a:lstStyle/>
          <a:p>
            <a:fld id="{AD9D53F8-9E3F-44E1-82D8-46DFD323E072}" type="slidenum">
              <a:rPr lang="nb-NO" smtClean="0"/>
              <a:t>‹#›</a:t>
            </a:fld>
            <a:endParaRPr lang="nb-NO"/>
          </a:p>
        </p:txBody>
      </p:sp>
    </p:spTree>
    <p:extLst>
      <p:ext uri="{BB962C8B-B14F-4D97-AF65-F5344CB8AC3E}">
        <p14:creationId xmlns:p14="http://schemas.microsoft.com/office/powerpoint/2010/main" val="603631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F8E7FFD4-A6BF-99AA-633A-BC3FBF56EBE0}"/>
              </a:ext>
            </a:extLst>
          </p:cNvPr>
          <p:cNvSpPr>
            <a:spLocks noGrp="1"/>
          </p:cNvSpPr>
          <p:nvPr>
            <p:ph type="dt" sz="half" idx="10"/>
          </p:nvPr>
        </p:nvSpPr>
        <p:spPr/>
        <p:txBody>
          <a:bodyPr/>
          <a:lstStyle/>
          <a:p>
            <a:fld id="{5C82893B-7EA5-43D6-896F-B58769BBAF29}" type="datetimeFigureOut">
              <a:rPr lang="nb-NO" smtClean="0"/>
              <a:t>23.09.2024</a:t>
            </a:fld>
            <a:endParaRPr lang="nb-NO"/>
          </a:p>
        </p:txBody>
      </p:sp>
      <p:sp>
        <p:nvSpPr>
          <p:cNvPr id="3" name="Plassholder for bunntekst 2">
            <a:extLst>
              <a:ext uri="{FF2B5EF4-FFF2-40B4-BE49-F238E27FC236}">
                <a16:creationId xmlns:a16="http://schemas.microsoft.com/office/drawing/2014/main" id="{AC819A52-9AC7-74D6-3D5D-8ABDC86EA252}"/>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B7DD3B64-D53F-3DD6-682C-96BEB7009A0B}"/>
              </a:ext>
            </a:extLst>
          </p:cNvPr>
          <p:cNvSpPr>
            <a:spLocks noGrp="1"/>
          </p:cNvSpPr>
          <p:nvPr>
            <p:ph type="sldNum" sz="quarter" idx="12"/>
          </p:nvPr>
        </p:nvSpPr>
        <p:spPr/>
        <p:txBody>
          <a:bodyPr/>
          <a:lstStyle/>
          <a:p>
            <a:fld id="{AD9D53F8-9E3F-44E1-82D8-46DFD323E072}" type="slidenum">
              <a:rPr lang="nb-NO" smtClean="0"/>
              <a:t>‹#›</a:t>
            </a:fld>
            <a:endParaRPr lang="nb-NO"/>
          </a:p>
        </p:txBody>
      </p:sp>
    </p:spTree>
    <p:extLst>
      <p:ext uri="{BB962C8B-B14F-4D97-AF65-F5344CB8AC3E}">
        <p14:creationId xmlns:p14="http://schemas.microsoft.com/office/powerpoint/2010/main" val="31248828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1304878-E757-02DE-0CE0-3C23779C6161}"/>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D0301F38-AE7E-209C-26BA-5962EC57249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7CDEE3E1-A363-CE0C-C98E-6FA20AAB3C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AEB57263-2FE9-0E75-8469-82C0AF8D221A}"/>
              </a:ext>
            </a:extLst>
          </p:cNvPr>
          <p:cNvSpPr>
            <a:spLocks noGrp="1"/>
          </p:cNvSpPr>
          <p:nvPr>
            <p:ph type="dt" sz="half" idx="10"/>
          </p:nvPr>
        </p:nvSpPr>
        <p:spPr/>
        <p:txBody>
          <a:bodyPr/>
          <a:lstStyle/>
          <a:p>
            <a:fld id="{5C82893B-7EA5-43D6-896F-B58769BBAF29}" type="datetimeFigureOut">
              <a:rPr lang="nb-NO" smtClean="0"/>
              <a:t>23.09.2024</a:t>
            </a:fld>
            <a:endParaRPr lang="nb-NO"/>
          </a:p>
        </p:txBody>
      </p:sp>
      <p:sp>
        <p:nvSpPr>
          <p:cNvPr id="6" name="Plassholder for bunntekst 5">
            <a:extLst>
              <a:ext uri="{FF2B5EF4-FFF2-40B4-BE49-F238E27FC236}">
                <a16:creationId xmlns:a16="http://schemas.microsoft.com/office/drawing/2014/main" id="{8F8B1F18-FD91-FD48-F70B-A5DC80531A59}"/>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58DCC7FD-C6EB-DFA0-18FA-809504AB237E}"/>
              </a:ext>
            </a:extLst>
          </p:cNvPr>
          <p:cNvSpPr>
            <a:spLocks noGrp="1"/>
          </p:cNvSpPr>
          <p:nvPr>
            <p:ph type="sldNum" sz="quarter" idx="12"/>
          </p:nvPr>
        </p:nvSpPr>
        <p:spPr/>
        <p:txBody>
          <a:bodyPr/>
          <a:lstStyle/>
          <a:p>
            <a:fld id="{AD9D53F8-9E3F-44E1-82D8-46DFD323E072}" type="slidenum">
              <a:rPr lang="nb-NO" smtClean="0"/>
              <a:t>‹#›</a:t>
            </a:fld>
            <a:endParaRPr lang="nb-NO"/>
          </a:p>
        </p:txBody>
      </p:sp>
    </p:spTree>
    <p:extLst>
      <p:ext uri="{BB962C8B-B14F-4D97-AF65-F5344CB8AC3E}">
        <p14:creationId xmlns:p14="http://schemas.microsoft.com/office/powerpoint/2010/main" val="15074664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A8130A7-2F07-58AD-5C5D-0BC344C047EB}"/>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C9AB4C43-ECF1-D446-DBF4-BA9FCA0A85A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D4150654-7095-9640-D531-6CE1CC3199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9E938A8A-E535-931D-9117-540DF5752415}"/>
              </a:ext>
            </a:extLst>
          </p:cNvPr>
          <p:cNvSpPr>
            <a:spLocks noGrp="1"/>
          </p:cNvSpPr>
          <p:nvPr>
            <p:ph type="dt" sz="half" idx="10"/>
          </p:nvPr>
        </p:nvSpPr>
        <p:spPr/>
        <p:txBody>
          <a:bodyPr/>
          <a:lstStyle/>
          <a:p>
            <a:fld id="{5C82893B-7EA5-43D6-896F-B58769BBAF29}" type="datetimeFigureOut">
              <a:rPr lang="nb-NO" smtClean="0"/>
              <a:t>23.09.2024</a:t>
            </a:fld>
            <a:endParaRPr lang="nb-NO"/>
          </a:p>
        </p:txBody>
      </p:sp>
      <p:sp>
        <p:nvSpPr>
          <p:cNvPr id="6" name="Plassholder for bunntekst 5">
            <a:extLst>
              <a:ext uri="{FF2B5EF4-FFF2-40B4-BE49-F238E27FC236}">
                <a16:creationId xmlns:a16="http://schemas.microsoft.com/office/drawing/2014/main" id="{2C335F05-3EAD-CF69-6346-E250BBC6452E}"/>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E27D46C7-4720-3FEF-CF5C-7DC90378CD64}"/>
              </a:ext>
            </a:extLst>
          </p:cNvPr>
          <p:cNvSpPr>
            <a:spLocks noGrp="1"/>
          </p:cNvSpPr>
          <p:nvPr>
            <p:ph type="sldNum" sz="quarter" idx="12"/>
          </p:nvPr>
        </p:nvSpPr>
        <p:spPr/>
        <p:txBody>
          <a:bodyPr/>
          <a:lstStyle/>
          <a:p>
            <a:fld id="{AD9D53F8-9E3F-44E1-82D8-46DFD323E072}" type="slidenum">
              <a:rPr lang="nb-NO" smtClean="0"/>
              <a:t>‹#›</a:t>
            </a:fld>
            <a:endParaRPr lang="nb-NO"/>
          </a:p>
        </p:txBody>
      </p:sp>
    </p:spTree>
    <p:extLst>
      <p:ext uri="{BB962C8B-B14F-4D97-AF65-F5344CB8AC3E}">
        <p14:creationId xmlns:p14="http://schemas.microsoft.com/office/powerpoint/2010/main" val="2742657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010D90E-ADB8-46D7-F41A-34ED90F085D0}"/>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78C37425-634E-BCE6-7350-CD52D50EEC0F}"/>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2689A472-4734-9653-52D6-FB658892AE13}"/>
              </a:ext>
            </a:extLst>
          </p:cNvPr>
          <p:cNvSpPr>
            <a:spLocks noGrp="1"/>
          </p:cNvSpPr>
          <p:nvPr>
            <p:ph type="dt" sz="half" idx="10"/>
          </p:nvPr>
        </p:nvSpPr>
        <p:spPr/>
        <p:txBody>
          <a:bodyPr/>
          <a:lstStyle/>
          <a:p>
            <a:fld id="{5C82893B-7EA5-43D6-896F-B58769BBAF29}" type="datetimeFigureOut">
              <a:rPr lang="nb-NO" smtClean="0"/>
              <a:t>23.09.2024</a:t>
            </a:fld>
            <a:endParaRPr lang="nb-NO"/>
          </a:p>
        </p:txBody>
      </p:sp>
      <p:sp>
        <p:nvSpPr>
          <p:cNvPr id="5" name="Plassholder for bunntekst 4">
            <a:extLst>
              <a:ext uri="{FF2B5EF4-FFF2-40B4-BE49-F238E27FC236}">
                <a16:creationId xmlns:a16="http://schemas.microsoft.com/office/drawing/2014/main" id="{04E2959B-5532-03FE-8FCA-19FD08A17A85}"/>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8FFB162D-9426-EA27-A229-7588372013AC}"/>
              </a:ext>
            </a:extLst>
          </p:cNvPr>
          <p:cNvSpPr>
            <a:spLocks noGrp="1"/>
          </p:cNvSpPr>
          <p:nvPr>
            <p:ph type="sldNum" sz="quarter" idx="12"/>
          </p:nvPr>
        </p:nvSpPr>
        <p:spPr/>
        <p:txBody>
          <a:bodyPr/>
          <a:lstStyle/>
          <a:p>
            <a:fld id="{AD9D53F8-9E3F-44E1-82D8-46DFD323E072}" type="slidenum">
              <a:rPr lang="nb-NO" smtClean="0"/>
              <a:t>‹#›</a:t>
            </a:fld>
            <a:endParaRPr lang="nb-NO"/>
          </a:p>
        </p:txBody>
      </p:sp>
    </p:spTree>
    <p:extLst>
      <p:ext uri="{BB962C8B-B14F-4D97-AF65-F5344CB8AC3E}">
        <p14:creationId xmlns:p14="http://schemas.microsoft.com/office/powerpoint/2010/main" val="42816107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4F022BF6-BB40-3428-5BD3-C02980EE4951}"/>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55FE4FE4-45A4-FC11-6652-BB9568B3F921}"/>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6F807989-E33D-A165-BB03-ACC146506B43}"/>
              </a:ext>
            </a:extLst>
          </p:cNvPr>
          <p:cNvSpPr>
            <a:spLocks noGrp="1"/>
          </p:cNvSpPr>
          <p:nvPr>
            <p:ph type="dt" sz="half" idx="10"/>
          </p:nvPr>
        </p:nvSpPr>
        <p:spPr/>
        <p:txBody>
          <a:bodyPr/>
          <a:lstStyle/>
          <a:p>
            <a:fld id="{5C82893B-7EA5-43D6-896F-B58769BBAF29}" type="datetimeFigureOut">
              <a:rPr lang="nb-NO" smtClean="0"/>
              <a:t>23.09.2024</a:t>
            </a:fld>
            <a:endParaRPr lang="nb-NO"/>
          </a:p>
        </p:txBody>
      </p:sp>
      <p:sp>
        <p:nvSpPr>
          <p:cNvPr id="5" name="Plassholder for bunntekst 4">
            <a:extLst>
              <a:ext uri="{FF2B5EF4-FFF2-40B4-BE49-F238E27FC236}">
                <a16:creationId xmlns:a16="http://schemas.microsoft.com/office/drawing/2014/main" id="{12557F90-E950-F73A-2116-F9E20174A92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49A4D306-4B89-9867-56FC-B105FA48C901}"/>
              </a:ext>
            </a:extLst>
          </p:cNvPr>
          <p:cNvSpPr>
            <a:spLocks noGrp="1"/>
          </p:cNvSpPr>
          <p:nvPr>
            <p:ph type="sldNum" sz="quarter" idx="12"/>
          </p:nvPr>
        </p:nvSpPr>
        <p:spPr/>
        <p:txBody>
          <a:bodyPr/>
          <a:lstStyle/>
          <a:p>
            <a:fld id="{AD9D53F8-9E3F-44E1-82D8-46DFD323E072}" type="slidenum">
              <a:rPr lang="nb-NO" smtClean="0"/>
              <a:t>‹#›</a:t>
            </a:fld>
            <a:endParaRPr lang="nb-NO"/>
          </a:p>
        </p:txBody>
      </p:sp>
    </p:spTree>
    <p:extLst>
      <p:ext uri="{BB962C8B-B14F-4D97-AF65-F5344CB8AC3E}">
        <p14:creationId xmlns:p14="http://schemas.microsoft.com/office/powerpoint/2010/main" val="1349706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B9DE7FAA-89AD-1053-36AE-B11FA31415B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27FABF33-3C9D-A040-40C1-AAE533A0CDA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138C3C19-831C-3767-2C32-19890CFA80E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C82893B-7EA5-43D6-896F-B58769BBAF29}" type="datetimeFigureOut">
              <a:rPr lang="nb-NO" smtClean="0"/>
              <a:t>23.09.2024</a:t>
            </a:fld>
            <a:endParaRPr lang="nb-NO"/>
          </a:p>
        </p:txBody>
      </p:sp>
      <p:sp>
        <p:nvSpPr>
          <p:cNvPr id="5" name="Plassholder for bunntekst 4">
            <a:extLst>
              <a:ext uri="{FF2B5EF4-FFF2-40B4-BE49-F238E27FC236}">
                <a16:creationId xmlns:a16="http://schemas.microsoft.com/office/drawing/2014/main" id="{BDF3555C-5F85-E80B-A3E3-DE5AD5FA8C5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b-NO"/>
          </a:p>
        </p:txBody>
      </p:sp>
      <p:sp>
        <p:nvSpPr>
          <p:cNvPr id="6" name="Plassholder for lysbildenummer 5">
            <a:extLst>
              <a:ext uri="{FF2B5EF4-FFF2-40B4-BE49-F238E27FC236}">
                <a16:creationId xmlns:a16="http://schemas.microsoft.com/office/drawing/2014/main" id="{A76E22DA-61BA-A180-7E95-BA346D4381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D9D53F8-9E3F-44E1-82D8-46DFD323E072}" type="slidenum">
              <a:rPr lang="nb-NO" smtClean="0"/>
              <a:t>‹#›</a:t>
            </a:fld>
            <a:endParaRPr lang="nb-NO"/>
          </a:p>
        </p:txBody>
      </p:sp>
    </p:spTree>
    <p:extLst>
      <p:ext uri="{BB962C8B-B14F-4D97-AF65-F5344CB8AC3E}">
        <p14:creationId xmlns:p14="http://schemas.microsoft.com/office/powerpoint/2010/main" val="31170171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266D2B4-233C-4D70-B6E2-DDDC8F6A0A00}"/>
              </a:ext>
            </a:extLst>
          </p:cNvPr>
          <p:cNvSpPr>
            <a:spLocks noGrp="1"/>
          </p:cNvSpPr>
          <p:nvPr>
            <p:ph type="ctrTitle"/>
          </p:nvPr>
        </p:nvSpPr>
        <p:spPr/>
        <p:txBody>
          <a:bodyPr>
            <a:normAutofit/>
          </a:bodyPr>
          <a:lstStyle/>
          <a:p>
            <a:r>
              <a:rPr lang="nb-NO" sz="3600" dirty="0"/>
              <a:t>Brukerorientering – av velvilje eller forpliktelse?</a:t>
            </a:r>
            <a:br>
              <a:rPr lang="nb-NO" sz="3600" dirty="0"/>
            </a:br>
            <a:r>
              <a:rPr lang="nb-NO" sz="3600" dirty="0"/>
              <a:t>- et rettslig blikk på brukerorientering</a:t>
            </a:r>
          </a:p>
        </p:txBody>
      </p:sp>
      <p:sp>
        <p:nvSpPr>
          <p:cNvPr id="3" name="Undertittel 2">
            <a:extLst>
              <a:ext uri="{FF2B5EF4-FFF2-40B4-BE49-F238E27FC236}">
                <a16:creationId xmlns:a16="http://schemas.microsoft.com/office/drawing/2014/main" id="{ABB56B73-B6D8-3176-66CE-B015FFCB7812}"/>
              </a:ext>
            </a:extLst>
          </p:cNvPr>
          <p:cNvSpPr>
            <a:spLocks noGrp="1"/>
          </p:cNvSpPr>
          <p:nvPr>
            <p:ph type="subTitle" idx="1"/>
          </p:nvPr>
        </p:nvSpPr>
        <p:spPr/>
        <p:txBody>
          <a:bodyPr/>
          <a:lstStyle/>
          <a:p>
            <a:endParaRPr lang="nb-NO" dirty="0"/>
          </a:p>
          <a:p>
            <a:r>
              <a:rPr lang="nb-NO" sz="1600" dirty="0"/>
              <a:t>Dag Wiese Schartum, AFIN</a:t>
            </a:r>
          </a:p>
        </p:txBody>
      </p:sp>
    </p:spTree>
    <p:extLst>
      <p:ext uri="{BB962C8B-B14F-4D97-AF65-F5344CB8AC3E}">
        <p14:creationId xmlns:p14="http://schemas.microsoft.com/office/powerpoint/2010/main" val="16875801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AD325DA-19FF-A7A4-E4FE-0AEC93ADE7B1}"/>
              </a:ext>
            </a:extLst>
          </p:cNvPr>
          <p:cNvSpPr>
            <a:spLocks noGrp="1"/>
          </p:cNvSpPr>
          <p:nvPr>
            <p:ph type="title"/>
          </p:nvPr>
        </p:nvSpPr>
        <p:spPr>
          <a:xfrm>
            <a:off x="838200" y="1830922"/>
            <a:ext cx="10515600" cy="1325563"/>
          </a:xfrm>
        </p:spPr>
        <p:txBody>
          <a:bodyPr>
            <a:normAutofit/>
          </a:bodyPr>
          <a:lstStyle/>
          <a:p>
            <a:r>
              <a:rPr lang="nb-NO" sz="3600" dirty="0"/>
              <a:t>Forholdet mellom brukerorientering og rettssikkerhet</a:t>
            </a:r>
          </a:p>
        </p:txBody>
      </p:sp>
    </p:spTree>
    <p:extLst>
      <p:ext uri="{BB962C8B-B14F-4D97-AF65-F5344CB8AC3E}">
        <p14:creationId xmlns:p14="http://schemas.microsoft.com/office/powerpoint/2010/main" val="14488599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20D2E43B-E9E9-5F10-EA8D-1396F4412AFC}"/>
              </a:ext>
            </a:extLst>
          </p:cNvPr>
          <p:cNvSpPr>
            <a:spLocks noGrp="1" noChangeArrowheads="1"/>
          </p:cNvSpPr>
          <p:nvPr>
            <p:ph type="title"/>
          </p:nvPr>
        </p:nvSpPr>
        <p:spPr>
          <a:xfrm>
            <a:off x="643875" y="288320"/>
            <a:ext cx="10589503" cy="1325563"/>
          </a:xfrm>
        </p:spPr>
        <p:txBody>
          <a:bodyPr/>
          <a:lstStyle/>
          <a:p>
            <a:r>
              <a:rPr lang="nb-NO" altLang="nb-NO" sz="3000" dirty="0">
                <a:solidFill>
                  <a:srgbClr val="C00000"/>
                </a:solidFill>
              </a:rPr>
              <a:t>Hva vi kaller folk kan si noe om den bakenforliggende tenkningen</a:t>
            </a:r>
            <a:endParaRPr lang="nb-NO" altLang="nb-NO" dirty="0">
              <a:solidFill>
                <a:srgbClr val="C00000"/>
              </a:solidFill>
            </a:endParaRPr>
          </a:p>
        </p:txBody>
      </p:sp>
      <p:sp>
        <p:nvSpPr>
          <p:cNvPr id="4099" name="Text Box 3">
            <a:extLst>
              <a:ext uri="{FF2B5EF4-FFF2-40B4-BE49-F238E27FC236}">
                <a16:creationId xmlns:a16="http://schemas.microsoft.com/office/drawing/2014/main" id="{9F04616F-760B-5028-02AD-8F59D87B674A}"/>
              </a:ext>
            </a:extLst>
          </p:cNvPr>
          <p:cNvSpPr txBox="1">
            <a:spLocks noChangeArrowheads="1"/>
          </p:cNvSpPr>
          <p:nvPr/>
        </p:nvSpPr>
        <p:spPr bwMode="auto">
          <a:xfrm>
            <a:off x="3944412" y="2209799"/>
            <a:ext cx="120674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nb-NO" altLang="nb-NO" sz="2400" dirty="0">
                <a:solidFill>
                  <a:schemeClr val="accent2"/>
                </a:solidFill>
              </a:rPr>
              <a:t>Borgere</a:t>
            </a:r>
            <a:endParaRPr lang="nb-NO" altLang="nb-NO" sz="2400" dirty="0"/>
          </a:p>
        </p:txBody>
      </p:sp>
      <p:sp>
        <p:nvSpPr>
          <p:cNvPr id="4101" name="Text Box 5">
            <a:extLst>
              <a:ext uri="{FF2B5EF4-FFF2-40B4-BE49-F238E27FC236}">
                <a16:creationId xmlns:a16="http://schemas.microsoft.com/office/drawing/2014/main" id="{6DD8A1F1-98BC-F296-C010-8A59B9CC3FA0}"/>
              </a:ext>
            </a:extLst>
          </p:cNvPr>
          <p:cNvSpPr txBox="1">
            <a:spLocks noChangeArrowheads="1"/>
          </p:cNvSpPr>
          <p:nvPr/>
        </p:nvSpPr>
        <p:spPr bwMode="auto">
          <a:xfrm>
            <a:off x="6130816" y="3795825"/>
            <a:ext cx="112960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nb-NO" altLang="nb-NO" sz="2400" dirty="0">
                <a:solidFill>
                  <a:schemeClr val="accent1"/>
                </a:solidFill>
              </a:rPr>
              <a:t>Kunder</a:t>
            </a:r>
            <a:endParaRPr lang="nb-NO" altLang="nb-NO" sz="2400" dirty="0"/>
          </a:p>
        </p:txBody>
      </p:sp>
      <p:sp>
        <p:nvSpPr>
          <p:cNvPr id="4102" name="Text Box 6">
            <a:extLst>
              <a:ext uri="{FF2B5EF4-FFF2-40B4-BE49-F238E27FC236}">
                <a16:creationId xmlns:a16="http://schemas.microsoft.com/office/drawing/2014/main" id="{4D1CD89C-BE3A-CBC7-AFBE-589073E26B2A}"/>
              </a:ext>
            </a:extLst>
          </p:cNvPr>
          <p:cNvSpPr txBox="1">
            <a:spLocks noChangeArrowheads="1"/>
          </p:cNvSpPr>
          <p:nvPr/>
        </p:nvSpPr>
        <p:spPr bwMode="auto">
          <a:xfrm>
            <a:off x="5867400" y="2243083"/>
            <a:ext cx="98071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nb-NO" altLang="nb-NO" sz="2400" dirty="0">
                <a:solidFill>
                  <a:srgbClr val="C00000"/>
                </a:solidFill>
              </a:rPr>
              <a:t>Parter</a:t>
            </a:r>
          </a:p>
        </p:txBody>
      </p:sp>
      <p:sp>
        <p:nvSpPr>
          <p:cNvPr id="4103" name="Text Box 7">
            <a:extLst>
              <a:ext uri="{FF2B5EF4-FFF2-40B4-BE49-F238E27FC236}">
                <a16:creationId xmlns:a16="http://schemas.microsoft.com/office/drawing/2014/main" id="{09720F2C-AFC5-8242-51A4-8D5AB2E18B99}"/>
              </a:ext>
            </a:extLst>
          </p:cNvPr>
          <p:cNvSpPr txBox="1">
            <a:spLocks noChangeArrowheads="1"/>
          </p:cNvSpPr>
          <p:nvPr/>
        </p:nvSpPr>
        <p:spPr bwMode="auto">
          <a:xfrm>
            <a:off x="4730026" y="4507716"/>
            <a:ext cx="120860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nb-NO" altLang="nb-NO" sz="2400" dirty="0">
                <a:solidFill>
                  <a:schemeClr val="accent5">
                    <a:lumMod val="75000"/>
                  </a:schemeClr>
                </a:solidFill>
              </a:rPr>
              <a:t>Brukere</a:t>
            </a:r>
          </a:p>
        </p:txBody>
      </p:sp>
      <p:sp>
        <p:nvSpPr>
          <p:cNvPr id="4104" name="Text Box 8">
            <a:extLst>
              <a:ext uri="{FF2B5EF4-FFF2-40B4-BE49-F238E27FC236}">
                <a16:creationId xmlns:a16="http://schemas.microsoft.com/office/drawing/2014/main" id="{9F3C5BBE-5DB4-B7BA-F078-B223938D9724}"/>
              </a:ext>
            </a:extLst>
          </p:cNvPr>
          <p:cNvSpPr txBox="1">
            <a:spLocks noChangeArrowheads="1"/>
          </p:cNvSpPr>
          <p:nvPr/>
        </p:nvSpPr>
        <p:spPr bwMode="auto">
          <a:xfrm>
            <a:off x="6994478" y="2896451"/>
            <a:ext cx="120751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nb-NO" altLang="nb-NO" sz="2400" dirty="0">
                <a:solidFill>
                  <a:schemeClr val="accent6">
                    <a:lumMod val="75000"/>
                  </a:schemeClr>
                </a:solidFill>
              </a:rPr>
              <a:t>Klienter</a:t>
            </a:r>
          </a:p>
        </p:txBody>
      </p:sp>
      <p:grpSp>
        <p:nvGrpSpPr>
          <p:cNvPr id="2" name="Gruppe 1">
            <a:extLst>
              <a:ext uri="{FF2B5EF4-FFF2-40B4-BE49-F238E27FC236}">
                <a16:creationId xmlns:a16="http://schemas.microsoft.com/office/drawing/2014/main" id="{6C43B108-D026-93D9-9BF4-70AD0EBBA8CF}"/>
              </a:ext>
            </a:extLst>
          </p:cNvPr>
          <p:cNvGrpSpPr/>
          <p:nvPr/>
        </p:nvGrpSpPr>
        <p:grpSpPr>
          <a:xfrm>
            <a:off x="2057401" y="1765577"/>
            <a:ext cx="8408327" cy="4349533"/>
            <a:chOff x="2057401" y="1765577"/>
            <a:chExt cx="8408327" cy="4349533"/>
          </a:xfrm>
        </p:grpSpPr>
        <p:sp>
          <p:nvSpPr>
            <p:cNvPr id="4105" name="Line 9">
              <a:extLst>
                <a:ext uri="{FF2B5EF4-FFF2-40B4-BE49-F238E27FC236}">
                  <a16:creationId xmlns:a16="http://schemas.microsoft.com/office/drawing/2014/main" id="{3CDBBB59-DE77-B3D2-91B4-9192ECC1D660}"/>
                </a:ext>
              </a:extLst>
            </p:cNvPr>
            <p:cNvSpPr>
              <a:spLocks noChangeShapeType="1"/>
            </p:cNvSpPr>
            <p:nvPr/>
          </p:nvSpPr>
          <p:spPr bwMode="auto">
            <a:xfrm flipH="1">
              <a:off x="5386315" y="2704748"/>
              <a:ext cx="914399" cy="1836252"/>
            </a:xfrm>
            <a:prstGeom prst="line">
              <a:avLst/>
            </a:prstGeom>
            <a:noFill/>
            <a:ln w="60325">
              <a:solidFill>
                <a:srgbClr val="7030A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b-NO"/>
            </a:p>
          </p:txBody>
        </p:sp>
        <p:sp>
          <p:nvSpPr>
            <p:cNvPr id="4108" name="Text Box 12">
              <a:extLst>
                <a:ext uri="{FF2B5EF4-FFF2-40B4-BE49-F238E27FC236}">
                  <a16:creationId xmlns:a16="http://schemas.microsoft.com/office/drawing/2014/main" id="{7BA8CF2D-EE0F-6727-8C32-1CD2D0E70A57}"/>
                </a:ext>
              </a:extLst>
            </p:cNvPr>
            <p:cNvSpPr txBox="1">
              <a:spLocks noChangeArrowheads="1"/>
            </p:cNvSpPr>
            <p:nvPr/>
          </p:nvSpPr>
          <p:spPr bwMode="auto">
            <a:xfrm>
              <a:off x="2057401" y="5715000"/>
              <a:ext cx="840832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nb-NO" altLang="nb-NO" sz="2000" b="1" dirty="0">
                  <a:solidFill>
                    <a:srgbClr val="000099"/>
                  </a:solidFill>
                </a:rPr>
                <a:t>Hva er forholdet mellom </a:t>
              </a:r>
              <a:r>
                <a:rPr lang="nb-NO" altLang="nb-NO" sz="2000" b="1" dirty="0" err="1">
                  <a:solidFill>
                    <a:srgbClr val="000099"/>
                  </a:solidFill>
                </a:rPr>
                <a:t>rettssikkerhetstenkning</a:t>
              </a:r>
              <a:r>
                <a:rPr lang="nb-NO" altLang="nb-NO" sz="2000" b="1" dirty="0">
                  <a:solidFill>
                    <a:srgbClr val="000099"/>
                  </a:solidFill>
                </a:rPr>
                <a:t> og brukerorientering?</a:t>
              </a:r>
              <a:endParaRPr lang="nb-NO" altLang="nb-NO" b="1" dirty="0">
                <a:solidFill>
                  <a:srgbClr val="000099"/>
                </a:solidFill>
              </a:endParaRPr>
            </a:p>
          </p:txBody>
        </p:sp>
        <p:sp>
          <p:nvSpPr>
            <p:cNvPr id="4109" name="Text Box 13">
              <a:extLst>
                <a:ext uri="{FF2B5EF4-FFF2-40B4-BE49-F238E27FC236}">
                  <a16:creationId xmlns:a16="http://schemas.microsoft.com/office/drawing/2014/main" id="{5ACBE019-9A22-6CD7-2FA0-B9FB56FDDEAD}"/>
                </a:ext>
              </a:extLst>
            </p:cNvPr>
            <p:cNvSpPr txBox="1">
              <a:spLocks noChangeArrowheads="1"/>
            </p:cNvSpPr>
            <p:nvPr/>
          </p:nvSpPr>
          <p:spPr bwMode="auto">
            <a:xfrm>
              <a:off x="4816783" y="1765577"/>
              <a:ext cx="173755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nb-NO" altLang="nb-NO" i="1" dirty="0"/>
                <a:t>rettssikkerhet</a:t>
              </a:r>
            </a:p>
          </p:txBody>
        </p:sp>
        <p:sp>
          <p:nvSpPr>
            <p:cNvPr id="4110" name="Text Box 14">
              <a:extLst>
                <a:ext uri="{FF2B5EF4-FFF2-40B4-BE49-F238E27FC236}">
                  <a16:creationId xmlns:a16="http://schemas.microsoft.com/office/drawing/2014/main" id="{3EC7FD9F-7A85-B725-6DC4-C8AA6A7EC728}"/>
                </a:ext>
              </a:extLst>
            </p:cNvPr>
            <p:cNvSpPr txBox="1">
              <a:spLocks noChangeArrowheads="1"/>
            </p:cNvSpPr>
            <p:nvPr/>
          </p:nvSpPr>
          <p:spPr bwMode="auto">
            <a:xfrm>
              <a:off x="4451269" y="5034663"/>
              <a:ext cx="1941513"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nb-NO" altLang="nb-NO" i="1" dirty="0"/>
                <a:t>brukerorientering </a:t>
              </a:r>
            </a:p>
          </p:txBody>
        </p:sp>
      </p:grpSp>
      <p:sp>
        <p:nvSpPr>
          <p:cNvPr id="4113" name="Text Box 17">
            <a:extLst>
              <a:ext uri="{FF2B5EF4-FFF2-40B4-BE49-F238E27FC236}">
                <a16:creationId xmlns:a16="http://schemas.microsoft.com/office/drawing/2014/main" id="{5EE7B811-0683-1FE1-0F5A-79BA50DE7E27}"/>
              </a:ext>
            </a:extLst>
          </p:cNvPr>
          <p:cNvSpPr txBox="1">
            <a:spLocks noChangeArrowheads="1"/>
          </p:cNvSpPr>
          <p:nvPr/>
        </p:nvSpPr>
        <p:spPr bwMode="auto">
          <a:xfrm>
            <a:off x="3603077" y="3795825"/>
            <a:ext cx="143109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nb-NO" altLang="nb-NO" sz="2400" dirty="0">
                <a:solidFill>
                  <a:srgbClr val="CC00FF"/>
                </a:solidFill>
              </a:rPr>
              <a:t>Publikum</a:t>
            </a:r>
            <a:endParaRPr lang="nb-NO" altLang="nb-NO" sz="2400" dirty="0"/>
          </a:p>
        </p:txBody>
      </p:sp>
      <p:sp>
        <p:nvSpPr>
          <p:cNvPr id="5" name="TekstSylinder 4">
            <a:extLst>
              <a:ext uri="{FF2B5EF4-FFF2-40B4-BE49-F238E27FC236}">
                <a16:creationId xmlns:a16="http://schemas.microsoft.com/office/drawing/2014/main" id="{8CBDAD88-327E-09B9-1780-1695B72B293D}"/>
              </a:ext>
            </a:extLst>
          </p:cNvPr>
          <p:cNvSpPr txBox="1"/>
          <p:nvPr/>
        </p:nvSpPr>
        <p:spPr>
          <a:xfrm>
            <a:off x="2786531" y="2989016"/>
            <a:ext cx="1630062" cy="461665"/>
          </a:xfrm>
          <a:prstGeom prst="rect">
            <a:avLst/>
          </a:prstGeom>
          <a:noFill/>
        </p:spPr>
        <p:txBody>
          <a:bodyPr wrap="none" rtlCol="0">
            <a:spAutoFit/>
          </a:bodyPr>
          <a:lstStyle/>
          <a:p>
            <a:r>
              <a:rPr lang="nb-NO" sz="2400" dirty="0">
                <a:solidFill>
                  <a:srgbClr val="0070C0"/>
                </a:solidFill>
              </a:rPr>
              <a:t>Innbyggere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ABF68B9-E4D2-CDB7-75E5-5C56929C2890}"/>
              </a:ext>
            </a:extLst>
          </p:cNvPr>
          <p:cNvSpPr>
            <a:spLocks noGrp="1"/>
          </p:cNvSpPr>
          <p:nvPr>
            <p:ph type="title"/>
          </p:nvPr>
        </p:nvSpPr>
        <p:spPr>
          <a:xfrm>
            <a:off x="838200" y="548299"/>
            <a:ext cx="10515600" cy="728479"/>
          </a:xfrm>
        </p:spPr>
        <p:txBody>
          <a:bodyPr>
            <a:normAutofit/>
          </a:bodyPr>
          <a:lstStyle/>
          <a:p>
            <a:pPr algn="ctr"/>
            <a:r>
              <a:rPr lang="nb-NO" sz="3200" dirty="0">
                <a:solidFill>
                  <a:srgbClr val="C00000"/>
                </a:solidFill>
              </a:rPr>
              <a:t>Myndighetsutøvelse og tjenesteyting</a:t>
            </a:r>
          </a:p>
        </p:txBody>
      </p:sp>
      <p:sp>
        <p:nvSpPr>
          <p:cNvPr id="3" name="TekstSylinder 2">
            <a:extLst>
              <a:ext uri="{FF2B5EF4-FFF2-40B4-BE49-F238E27FC236}">
                <a16:creationId xmlns:a16="http://schemas.microsoft.com/office/drawing/2014/main" id="{76F69759-C9EB-F668-C190-22E9274BB2F9}"/>
              </a:ext>
            </a:extLst>
          </p:cNvPr>
          <p:cNvSpPr txBox="1"/>
          <p:nvPr/>
        </p:nvSpPr>
        <p:spPr>
          <a:xfrm>
            <a:off x="3362401" y="2445395"/>
            <a:ext cx="1584793" cy="369332"/>
          </a:xfrm>
          <a:prstGeom prst="rect">
            <a:avLst/>
          </a:prstGeom>
          <a:noFill/>
        </p:spPr>
        <p:txBody>
          <a:bodyPr wrap="none" rtlCol="0">
            <a:spAutoFit/>
          </a:bodyPr>
          <a:lstStyle/>
          <a:p>
            <a:r>
              <a:rPr lang="nb-NO" dirty="0">
                <a:solidFill>
                  <a:srgbClr val="C00000"/>
                </a:solidFill>
              </a:rPr>
              <a:t>Opptak til UiO</a:t>
            </a:r>
          </a:p>
        </p:txBody>
      </p:sp>
      <p:sp>
        <p:nvSpPr>
          <p:cNvPr id="4" name="TekstSylinder 3">
            <a:extLst>
              <a:ext uri="{FF2B5EF4-FFF2-40B4-BE49-F238E27FC236}">
                <a16:creationId xmlns:a16="http://schemas.microsoft.com/office/drawing/2014/main" id="{7E357956-055E-54F9-90E4-0B305B74FFC4}"/>
              </a:ext>
            </a:extLst>
          </p:cNvPr>
          <p:cNvSpPr txBox="1"/>
          <p:nvPr/>
        </p:nvSpPr>
        <p:spPr>
          <a:xfrm>
            <a:off x="5201659" y="2445395"/>
            <a:ext cx="1491370" cy="369332"/>
          </a:xfrm>
          <a:prstGeom prst="rect">
            <a:avLst/>
          </a:prstGeom>
          <a:noFill/>
        </p:spPr>
        <p:txBody>
          <a:bodyPr wrap="none" rtlCol="0">
            <a:spAutoFit/>
          </a:bodyPr>
          <a:lstStyle/>
          <a:p>
            <a:r>
              <a:rPr lang="nb-NO" dirty="0">
                <a:solidFill>
                  <a:schemeClr val="accent6">
                    <a:lumMod val="75000"/>
                  </a:schemeClr>
                </a:solidFill>
              </a:rPr>
              <a:t>Undervisning</a:t>
            </a:r>
          </a:p>
        </p:txBody>
      </p:sp>
      <p:sp>
        <p:nvSpPr>
          <p:cNvPr id="5" name="TekstSylinder 4">
            <a:extLst>
              <a:ext uri="{FF2B5EF4-FFF2-40B4-BE49-F238E27FC236}">
                <a16:creationId xmlns:a16="http://schemas.microsoft.com/office/drawing/2014/main" id="{BE1A7B04-D5A0-DBE8-DCA1-41D9A1F4EFC3}"/>
              </a:ext>
            </a:extLst>
          </p:cNvPr>
          <p:cNvSpPr txBox="1"/>
          <p:nvPr/>
        </p:nvSpPr>
        <p:spPr>
          <a:xfrm>
            <a:off x="6876700" y="2445395"/>
            <a:ext cx="1850058" cy="369332"/>
          </a:xfrm>
          <a:prstGeom prst="rect">
            <a:avLst/>
          </a:prstGeom>
          <a:noFill/>
        </p:spPr>
        <p:txBody>
          <a:bodyPr wrap="none" rtlCol="0">
            <a:spAutoFit/>
          </a:bodyPr>
          <a:lstStyle/>
          <a:p>
            <a:r>
              <a:rPr lang="nb-NO" dirty="0">
                <a:solidFill>
                  <a:srgbClr val="C00000"/>
                </a:solidFill>
              </a:rPr>
              <a:t>Eksamen/sensur</a:t>
            </a:r>
          </a:p>
        </p:txBody>
      </p:sp>
      <p:cxnSp>
        <p:nvCxnSpPr>
          <p:cNvPr id="7" name="Rett pilkobling 6">
            <a:extLst>
              <a:ext uri="{FF2B5EF4-FFF2-40B4-BE49-F238E27FC236}">
                <a16:creationId xmlns:a16="http://schemas.microsoft.com/office/drawing/2014/main" id="{910D642A-0A82-8503-68B7-EC67205EECE0}"/>
              </a:ext>
            </a:extLst>
          </p:cNvPr>
          <p:cNvCxnSpPr>
            <a:cxnSpLocks/>
          </p:cNvCxnSpPr>
          <p:nvPr/>
        </p:nvCxnSpPr>
        <p:spPr>
          <a:xfrm>
            <a:off x="3237491" y="2953128"/>
            <a:ext cx="1834611" cy="0"/>
          </a:xfrm>
          <a:prstGeom prst="straightConnector1">
            <a:avLst/>
          </a:prstGeom>
          <a:ln w="57150">
            <a:solidFill>
              <a:srgbClr val="C00000"/>
            </a:solidFill>
            <a:bevel/>
            <a:tailEnd type="triangle"/>
          </a:ln>
        </p:spPr>
        <p:style>
          <a:lnRef idx="2">
            <a:schemeClr val="accent1"/>
          </a:lnRef>
          <a:fillRef idx="0">
            <a:schemeClr val="accent1"/>
          </a:fillRef>
          <a:effectRef idx="1">
            <a:schemeClr val="accent1"/>
          </a:effectRef>
          <a:fontRef idx="minor">
            <a:schemeClr val="tx1"/>
          </a:fontRef>
        </p:style>
      </p:cxnSp>
      <p:cxnSp>
        <p:nvCxnSpPr>
          <p:cNvPr id="8" name="Rett pilkobling 7">
            <a:extLst>
              <a:ext uri="{FF2B5EF4-FFF2-40B4-BE49-F238E27FC236}">
                <a16:creationId xmlns:a16="http://schemas.microsoft.com/office/drawing/2014/main" id="{04D6DA04-DF7A-F7B4-E13A-85F5DA5C4786}"/>
              </a:ext>
            </a:extLst>
          </p:cNvPr>
          <p:cNvCxnSpPr>
            <a:cxnSpLocks/>
          </p:cNvCxnSpPr>
          <p:nvPr/>
        </p:nvCxnSpPr>
        <p:spPr>
          <a:xfrm>
            <a:off x="5121938" y="2953128"/>
            <a:ext cx="1834611" cy="0"/>
          </a:xfrm>
          <a:prstGeom prst="straightConnector1">
            <a:avLst/>
          </a:prstGeom>
          <a:ln w="57150">
            <a:solidFill>
              <a:schemeClr val="accent6">
                <a:lumMod val="7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9" name="Rett pilkobling 8">
            <a:extLst>
              <a:ext uri="{FF2B5EF4-FFF2-40B4-BE49-F238E27FC236}">
                <a16:creationId xmlns:a16="http://schemas.microsoft.com/office/drawing/2014/main" id="{3D88760E-E52F-0A89-F317-4E7B6355EF1E}"/>
              </a:ext>
            </a:extLst>
          </p:cNvPr>
          <p:cNvCxnSpPr>
            <a:cxnSpLocks/>
          </p:cNvCxnSpPr>
          <p:nvPr/>
        </p:nvCxnSpPr>
        <p:spPr>
          <a:xfrm>
            <a:off x="7044376" y="2953128"/>
            <a:ext cx="1861935" cy="0"/>
          </a:xfrm>
          <a:prstGeom prst="straightConnector1">
            <a:avLst/>
          </a:prstGeom>
          <a:ln w="57150">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16" name="TekstSylinder 15">
            <a:extLst>
              <a:ext uri="{FF2B5EF4-FFF2-40B4-BE49-F238E27FC236}">
                <a16:creationId xmlns:a16="http://schemas.microsoft.com/office/drawing/2014/main" id="{DF912F2E-083D-52CE-E477-F211E734FFB0}"/>
              </a:ext>
            </a:extLst>
          </p:cNvPr>
          <p:cNvSpPr txBox="1"/>
          <p:nvPr/>
        </p:nvSpPr>
        <p:spPr>
          <a:xfrm>
            <a:off x="3213834" y="3126246"/>
            <a:ext cx="1733360" cy="307777"/>
          </a:xfrm>
          <a:prstGeom prst="rect">
            <a:avLst/>
          </a:prstGeom>
          <a:noFill/>
        </p:spPr>
        <p:txBody>
          <a:bodyPr wrap="none" rtlCol="0">
            <a:spAutoFit/>
          </a:bodyPr>
          <a:lstStyle/>
          <a:p>
            <a:r>
              <a:rPr lang="nb-NO" sz="1400" dirty="0">
                <a:solidFill>
                  <a:srgbClr val="C00000"/>
                </a:solidFill>
              </a:rPr>
              <a:t>Myndighetsutøvelse</a:t>
            </a:r>
          </a:p>
        </p:txBody>
      </p:sp>
      <p:sp>
        <p:nvSpPr>
          <p:cNvPr id="17" name="TekstSylinder 16">
            <a:extLst>
              <a:ext uri="{FF2B5EF4-FFF2-40B4-BE49-F238E27FC236}">
                <a16:creationId xmlns:a16="http://schemas.microsoft.com/office/drawing/2014/main" id="{3A25A869-1879-E0B6-2AC2-35DF527CA9B3}"/>
              </a:ext>
            </a:extLst>
          </p:cNvPr>
          <p:cNvSpPr txBox="1"/>
          <p:nvPr/>
        </p:nvSpPr>
        <p:spPr>
          <a:xfrm>
            <a:off x="6993398" y="3162549"/>
            <a:ext cx="1733360" cy="307777"/>
          </a:xfrm>
          <a:prstGeom prst="rect">
            <a:avLst/>
          </a:prstGeom>
          <a:noFill/>
        </p:spPr>
        <p:txBody>
          <a:bodyPr wrap="none" rtlCol="0">
            <a:spAutoFit/>
          </a:bodyPr>
          <a:lstStyle/>
          <a:p>
            <a:r>
              <a:rPr lang="nb-NO" sz="1400" dirty="0">
                <a:solidFill>
                  <a:srgbClr val="C00000"/>
                </a:solidFill>
              </a:rPr>
              <a:t>Myndighetsutøvelse</a:t>
            </a:r>
          </a:p>
        </p:txBody>
      </p:sp>
      <p:sp>
        <p:nvSpPr>
          <p:cNvPr id="18" name="TekstSylinder 17">
            <a:extLst>
              <a:ext uri="{FF2B5EF4-FFF2-40B4-BE49-F238E27FC236}">
                <a16:creationId xmlns:a16="http://schemas.microsoft.com/office/drawing/2014/main" id="{CF4FF4A7-0A04-FC99-70FB-F2E99EDDB9F7}"/>
              </a:ext>
            </a:extLst>
          </p:cNvPr>
          <p:cNvSpPr txBox="1"/>
          <p:nvPr/>
        </p:nvSpPr>
        <p:spPr>
          <a:xfrm>
            <a:off x="5308250" y="3126246"/>
            <a:ext cx="1208472" cy="307777"/>
          </a:xfrm>
          <a:prstGeom prst="rect">
            <a:avLst/>
          </a:prstGeom>
          <a:noFill/>
        </p:spPr>
        <p:txBody>
          <a:bodyPr wrap="none" rtlCol="0">
            <a:spAutoFit/>
          </a:bodyPr>
          <a:lstStyle/>
          <a:p>
            <a:r>
              <a:rPr lang="nb-NO" sz="1400" dirty="0">
                <a:solidFill>
                  <a:schemeClr val="accent6">
                    <a:lumMod val="75000"/>
                  </a:schemeClr>
                </a:solidFill>
              </a:rPr>
              <a:t>Tjenesteyting</a:t>
            </a:r>
          </a:p>
        </p:txBody>
      </p:sp>
      <p:grpSp>
        <p:nvGrpSpPr>
          <p:cNvPr id="6" name="Gruppe 5">
            <a:extLst>
              <a:ext uri="{FF2B5EF4-FFF2-40B4-BE49-F238E27FC236}">
                <a16:creationId xmlns:a16="http://schemas.microsoft.com/office/drawing/2014/main" id="{1E0351BE-A0A6-F63C-3307-42AB1146D370}"/>
              </a:ext>
            </a:extLst>
          </p:cNvPr>
          <p:cNvGrpSpPr/>
          <p:nvPr/>
        </p:nvGrpSpPr>
        <p:grpSpPr>
          <a:xfrm>
            <a:off x="3515141" y="3414519"/>
            <a:ext cx="5038191" cy="617899"/>
            <a:chOff x="3028074" y="3437494"/>
            <a:chExt cx="5038191" cy="617899"/>
          </a:xfrm>
        </p:grpSpPr>
        <p:sp>
          <p:nvSpPr>
            <p:cNvPr id="13" name="TekstSylinder 12">
              <a:extLst>
                <a:ext uri="{FF2B5EF4-FFF2-40B4-BE49-F238E27FC236}">
                  <a16:creationId xmlns:a16="http://schemas.microsoft.com/office/drawing/2014/main" id="{F4E82489-8967-0302-4A40-85C48637C70C}"/>
                </a:ext>
              </a:extLst>
            </p:cNvPr>
            <p:cNvSpPr txBox="1"/>
            <p:nvPr/>
          </p:nvSpPr>
          <p:spPr>
            <a:xfrm>
              <a:off x="3321578" y="3437494"/>
              <a:ext cx="719043" cy="338554"/>
            </a:xfrm>
            <a:prstGeom prst="rect">
              <a:avLst/>
            </a:prstGeom>
            <a:noFill/>
          </p:spPr>
          <p:txBody>
            <a:bodyPr wrap="none" rtlCol="0">
              <a:spAutoFit/>
            </a:bodyPr>
            <a:lstStyle/>
            <a:p>
              <a:r>
                <a:rPr lang="nb-NO" sz="1600" dirty="0">
                  <a:solidFill>
                    <a:srgbClr val="C00000"/>
                  </a:solidFill>
                </a:rPr>
                <a:t>parter</a:t>
              </a:r>
            </a:p>
          </p:txBody>
        </p:sp>
        <p:sp>
          <p:nvSpPr>
            <p:cNvPr id="14" name="TekstSylinder 13">
              <a:extLst>
                <a:ext uri="{FF2B5EF4-FFF2-40B4-BE49-F238E27FC236}">
                  <a16:creationId xmlns:a16="http://schemas.microsoft.com/office/drawing/2014/main" id="{CCB7A0C4-5EAB-B0DB-B971-77544D2E51E6}"/>
                </a:ext>
              </a:extLst>
            </p:cNvPr>
            <p:cNvSpPr txBox="1"/>
            <p:nvPr/>
          </p:nvSpPr>
          <p:spPr>
            <a:xfrm>
              <a:off x="7101142" y="3469220"/>
              <a:ext cx="719043" cy="338554"/>
            </a:xfrm>
            <a:prstGeom prst="rect">
              <a:avLst/>
            </a:prstGeom>
            <a:noFill/>
          </p:spPr>
          <p:txBody>
            <a:bodyPr wrap="none" rtlCol="0">
              <a:spAutoFit/>
            </a:bodyPr>
            <a:lstStyle/>
            <a:p>
              <a:r>
                <a:rPr lang="nb-NO" sz="1600" dirty="0">
                  <a:solidFill>
                    <a:srgbClr val="C00000"/>
                  </a:solidFill>
                </a:rPr>
                <a:t>parter</a:t>
              </a:r>
            </a:p>
          </p:txBody>
        </p:sp>
        <p:sp>
          <p:nvSpPr>
            <p:cNvPr id="29" name="TekstSylinder 28">
              <a:extLst>
                <a:ext uri="{FF2B5EF4-FFF2-40B4-BE49-F238E27FC236}">
                  <a16:creationId xmlns:a16="http://schemas.microsoft.com/office/drawing/2014/main" id="{773FD464-132F-8051-1D0D-EC9531B6D2CA}"/>
                </a:ext>
              </a:extLst>
            </p:cNvPr>
            <p:cNvSpPr txBox="1"/>
            <p:nvPr/>
          </p:nvSpPr>
          <p:spPr>
            <a:xfrm>
              <a:off x="3028074" y="3745271"/>
              <a:ext cx="1277786" cy="307777"/>
            </a:xfrm>
            <a:prstGeom prst="rect">
              <a:avLst/>
            </a:prstGeom>
            <a:noFill/>
          </p:spPr>
          <p:txBody>
            <a:bodyPr wrap="none" rtlCol="0">
              <a:spAutoFit/>
            </a:bodyPr>
            <a:lstStyle/>
            <a:p>
              <a:r>
                <a:rPr lang="nb-NO" sz="1400" dirty="0">
                  <a:solidFill>
                    <a:srgbClr val="C00000"/>
                  </a:solidFill>
                </a:rPr>
                <a:t>har rettigheter</a:t>
              </a:r>
            </a:p>
          </p:txBody>
        </p:sp>
        <p:sp>
          <p:nvSpPr>
            <p:cNvPr id="30" name="TekstSylinder 29">
              <a:extLst>
                <a:ext uri="{FF2B5EF4-FFF2-40B4-BE49-F238E27FC236}">
                  <a16:creationId xmlns:a16="http://schemas.microsoft.com/office/drawing/2014/main" id="{55459C6A-7125-1E9B-8DEA-EE4DF268ABBD}"/>
                </a:ext>
              </a:extLst>
            </p:cNvPr>
            <p:cNvSpPr txBox="1"/>
            <p:nvPr/>
          </p:nvSpPr>
          <p:spPr>
            <a:xfrm>
              <a:off x="6788479" y="3747616"/>
              <a:ext cx="1277786" cy="307777"/>
            </a:xfrm>
            <a:prstGeom prst="rect">
              <a:avLst/>
            </a:prstGeom>
            <a:noFill/>
          </p:spPr>
          <p:txBody>
            <a:bodyPr wrap="none" rtlCol="0">
              <a:spAutoFit/>
            </a:bodyPr>
            <a:lstStyle/>
            <a:p>
              <a:r>
                <a:rPr lang="nb-NO" sz="1400" dirty="0">
                  <a:solidFill>
                    <a:srgbClr val="C00000"/>
                  </a:solidFill>
                </a:rPr>
                <a:t>har rettigheter</a:t>
              </a:r>
            </a:p>
          </p:txBody>
        </p:sp>
      </p:grpSp>
      <p:grpSp>
        <p:nvGrpSpPr>
          <p:cNvPr id="10" name="Gruppe 9">
            <a:extLst>
              <a:ext uri="{FF2B5EF4-FFF2-40B4-BE49-F238E27FC236}">
                <a16:creationId xmlns:a16="http://schemas.microsoft.com/office/drawing/2014/main" id="{32D07016-DFC4-9AC3-ED3E-6BCE8CDAFA49}"/>
              </a:ext>
            </a:extLst>
          </p:cNvPr>
          <p:cNvGrpSpPr/>
          <p:nvPr/>
        </p:nvGrpSpPr>
        <p:grpSpPr>
          <a:xfrm>
            <a:off x="5473239" y="3414519"/>
            <a:ext cx="948208" cy="624376"/>
            <a:chOff x="4986172" y="3437494"/>
            <a:chExt cx="948208" cy="624376"/>
          </a:xfrm>
        </p:grpSpPr>
        <p:sp>
          <p:nvSpPr>
            <p:cNvPr id="15" name="TekstSylinder 14">
              <a:extLst>
                <a:ext uri="{FF2B5EF4-FFF2-40B4-BE49-F238E27FC236}">
                  <a16:creationId xmlns:a16="http://schemas.microsoft.com/office/drawing/2014/main" id="{BCB31DFD-18B6-7CB1-0AE7-1254BE3F83BE}"/>
                </a:ext>
              </a:extLst>
            </p:cNvPr>
            <p:cNvSpPr txBox="1"/>
            <p:nvPr/>
          </p:nvSpPr>
          <p:spPr>
            <a:xfrm>
              <a:off x="5013266" y="3437494"/>
              <a:ext cx="859787" cy="338554"/>
            </a:xfrm>
            <a:prstGeom prst="rect">
              <a:avLst/>
            </a:prstGeom>
            <a:noFill/>
          </p:spPr>
          <p:txBody>
            <a:bodyPr wrap="none" rtlCol="0">
              <a:spAutoFit/>
            </a:bodyPr>
            <a:lstStyle/>
            <a:p>
              <a:r>
                <a:rPr lang="nb-NO" sz="1600" dirty="0">
                  <a:solidFill>
                    <a:schemeClr val="accent6">
                      <a:lumMod val="75000"/>
                    </a:schemeClr>
                  </a:solidFill>
                </a:rPr>
                <a:t>brukere</a:t>
              </a:r>
            </a:p>
          </p:txBody>
        </p:sp>
        <p:sp>
          <p:nvSpPr>
            <p:cNvPr id="31" name="TekstSylinder 30">
              <a:extLst>
                <a:ext uri="{FF2B5EF4-FFF2-40B4-BE49-F238E27FC236}">
                  <a16:creationId xmlns:a16="http://schemas.microsoft.com/office/drawing/2014/main" id="{D567F417-8E2A-8208-6134-8B124734A3BA}"/>
                </a:ext>
              </a:extLst>
            </p:cNvPr>
            <p:cNvSpPr txBox="1"/>
            <p:nvPr/>
          </p:nvSpPr>
          <p:spPr>
            <a:xfrm>
              <a:off x="4986172" y="3754093"/>
              <a:ext cx="948208" cy="307777"/>
            </a:xfrm>
            <a:prstGeom prst="rect">
              <a:avLst/>
            </a:prstGeom>
            <a:noFill/>
          </p:spPr>
          <p:txBody>
            <a:bodyPr wrap="none" rtlCol="0">
              <a:spAutoFit/>
            </a:bodyPr>
            <a:lstStyle/>
            <a:p>
              <a:r>
                <a:rPr lang="nb-NO" sz="1400" dirty="0">
                  <a:solidFill>
                    <a:schemeClr val="accent6">
                      <a:lumMod val="75000"/>
                    </a:schemeClr>
                  </a:solidFill>
                </a:rPr>
                <a:t>får ytelser</a:t>
              </a:r>
            </a:p>
          </p:txBody>
        </p:sp>
      </p:grpSp>
      <p:grpSp>
        <p:nvGrpSpPr>
          <p:cNvPr id="11" name="Gruppe 10">
            <a:extLst>
              <a:ext uri="{FF2B5EF4-FFF2-40B4-BE49-F238E27FC236}">
                <a16:creationId xmlns:a16="http://schemas.microsoft.com/office/drawing/2014/main" id="{54FA9D75-4AED-BA97-2B87-C3D901451AE1}"/>
              </a:ext>
            </a:extLst>
          </p:cNvPr>
          <p:cNvGrpSpPr/>
          <p:nvPr/>
        </p:nvGrpSpPr>
        <p:grpSpPr>
          <a:xfrm>
            <a:off x="4665847" y="4121333"/>
            <a:ext cx="2795933" cy="1132346"/>
            <a:chOff x="4178780" y="4144308"/>
            <a:chExt cx="2795933" cy="1132346"/>
          </a:xfrm>
        </p:grpSpPr>
        <p:sp>
          <p:nvSpPr>
            <p:cNvPr id="19" name="TekstSylinder 18">
              <a:extLst>
                <a:ext uri="{FF2B5EF4-FFF2-40B4-BE49-F238E27FC236}">
                  <a16:creationId xmlns:a16="http://schemas.microsoft.com/office/drawing/2014/main" id="{7B163521-C63A-659F-D89C-F0DE7BCDABAF}"/>
                </a:ext>
              </a:extLst>
            </p:cNvPr>
            <p:cNvSpPr txBox="1"/>
            <p:nvPr/>
          </p:nvSpPr>
          <p:spPr>
            <a:xfrm>
              <a:off x="4226075" y="4648590"/>
              <a:ext cx="2748638" cy="369332"/>
            </a:xfrm>
            <a:prstGeom prst="rect">
              <a:avLst/>
            </a:prstGeom>
            <a:noFill/>
          </p:spPr>
          <p:txBody>
            <a:bodyPr wrap="none" rtlCol="0">
              <a:spAutoFit/>
            </a:bodyPr>
            <a:lstStyle/>
            <a:p>
              <a:r>
                <a:rPr lang="nb-NO" dirty="0">
                  <a:solidFill>
                    <a:schemeClr val="accent6">
                      <a:lumMod val="75000"/>
                    </a:schemeClr>
                  </a:solidFill>
                </a:rPr>
                <a:t>Primært brukerorientering</a:t>
              </a:r>
            </a:p>
          </p:txBody>
        </p:sp>
        <p:cxnSp>
          <p:nvCxnSpPr>
            <p:cNvPr id="25" name="Rett pilkobling 24">
              <a:extLst>
                <a:ext uri="{FF2B5EF4-FFF2-40B4-BE49-F238E27FC236}">
                  <a16:creationId xmlns:a16="http://schemas.microsoft.com/office/drawing/2014/main" id="{CAA8965B-F13D-8D77-6C18-AF9950FF99EA}"/>
                </a:ext>
              </a:extLst>
            </p:cNvPr>
            <p:cNvCxnSpPr>
              <a:cxnSpLocks/>
            </p:cNvCxnSpPr>
            <p:nvPr/>
          </p:nvCxnSpPr>
          <p:spPr>
            <a:xfrm flipV="1">
              <a:off x="5434974" y="4144308"/>
              <a:ext cx="1" cy="577587"/>
            </a:xfrm>
            <a:prstGeom prst="straightConnector1">
              <a:avLst/>
            </a:prstGeom>
            <a:ln>
              <a:solidFill>
                <a:schemeClr val="accent6">
                  <a:lumMod val="7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32" name="TekstSylinder 31">
              <a:extLst>
                <a:ext uri="{FF2B5EF4-FFF2-40B4-BE49-F238E27FC236}">
                  <a16:creationId xmlns:a16="http://schemas.microsoft.com/office/drawing/2014/main" id="{E687CA57-0897-D4B1-691C-7AC9F7358F97}"/>
                </a:ext>
              </a:extLst>
            </p:cNvPr>
            <p:cNvSpPr txBox="1"/>
            <p:nvPr/>
          </p:nvSpPr>
          <p:spPr>
            <a:xfrm>
              <a:off x="4178780" y="4968877"/>
              <a:ext cx="2696187" cy="307777"/>
            </a:xfrm>
            <a:prstGeom prst="rect">
              <a:avLst/>
            </a:prstGeom>
            <a:noFill/>
          </p:spPr>
          <p:txBody>
            <a:bodyPr wrap="none" rtlCol="0">
              <a:spAutoFit/>
            </a:bodyPr>
            <a:lstStyle/>
            <a:p>
              <a:r>
                <a:rPr lang="nb-NO" sz="1400" dirty="0">
                  <a:solidFill>
                    <a:schemeClr val="accent6">
                      <a:lumMod val="75000"/>
                    </a:schemeClr>
                  </a:solidFill>
                </a:rPr>
                <a:t>Presumtivt interessesammenfall</a:t>
              </a:r>
            </a:p>
          </p:txBody>
        </p:sp>
      </p:grpSp>
      <p:grpSp>
        <p:nvGrpSpPr>
          <p:cNvPr id="12" name="Gruppe 11">
            <a:extLst>
              <a:ext uri="{FF2B5EF4-FFF2-40B4-BE49-F238E27FC236}">
                <a16:creationId xmlns:a16="http://schemas.microsoft.com/office/drawing/2014/main" id="{DB570995-6A72-648B-3C5E-47CF98C7BEEC}"/>
              </a:ext>
            </a:extLst>
          </p:cNvPr>
          <p:cNvGrpSpPr/>
          <p:nvPr/>
        </p:nvGrpSpPr>
        <p:grpSpPr>
          <a:xfrm>
            <a:off x="4128732" y="4121204"/>
            <a:ext cx="3760405" cy="1750534"/>
            <a:chOff x="3641665" y="4144179"/>
            <a:chExt cx="3760405" cy="1750534"/>
          </a:xfrm>
        </p:grpSpPr>
        <p:sp>
          <p:nvSpPr>
            <p:cNvPr id="20" name="TekstSylinder 19">
              <a:extLst>
                <a:ext uri="{FF2B5EF4-FFF2-40B4-BE49-F238E27FC236}">
                  <a16:creationId xmlns:a16="http://schemas.microsoft.com/office/drawing/2014/main" id="{194FFFF5-8214-919D-0FE2-B66EC3F669B5}"/>
                </a:ext>
              </a:extLst>
            </p:cNvPr>
            <p:cNvSpPr txBox="1"/>
            <p:nvPr/>
          </p:nvSpPr>
          <p:spPr>
            <a:xfrm>
              <a:off x="4296791" y="5288501"/>
              <a:ext cx="2404248" cy="369332"/>
            </a:xfrm>
            <a:prstGeom prst="rect">
              <a:avLst/>
            </a:prstGeom>
            <a:noFill/>
          </p:spPr>
          <p:txBody>
            <a:bodyPr wrap="none" rtlCol="0">
              <a:spAutoFit/>
            </a:bodyPr>
            <a:lstStyle/>
            <a:p>
              <a:r>
                <a:rPr lang="nb-NO" dirty="0">
                  <a:solidFill>
                    <a:srgbClr val="C00000"/>
                  </a:solidFill>
                </a:rPr>
                <a:t>Primært rettssikkerhet</a:t>
              </a:r>
            </a:p>
          </p:txBody>
        </p:sp>
        <p:cxnSp>
          <p:nvCxnSpPr>
            <p:cNvPr id="22" name="Rett pilkobling 21">
              <a:extLst>
                <a:ext uri="{FF2B5EF4-FFF2-40B4-BE49-F238E27FC236}">
                  <a16:creationId xmlns:a16="http://schemas.microsoft.com/office/drawing/2014/main" id="{D35E830B-FF20-491D-5143-39F913CD2512}"/>
                </a:ext>
              </a:extLst>
            </p:cNvPr>
            <p:cNvCxnSpPr>
              <a:cxnSpLocks/>
              <a:stCxn id="20" idx="1"/>
            </p:cNvCxnSpPr>
            <p:nvPr/>
          </p:nvCxnSpPr>
          <p:spPr>
            <a:xfrm flipH="1" flipV="1">
              <a:off x="3641665" y="4144179"/>
              <a:ext cx="655126" cy="1328988"/>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23" name="Rett pilkobling 22">
              <a:extLst>
                <a:ext uri="{FF2B5EF4-FFF2-40B4-BE49-F238E27FC236}">
                  <a16:creationId xmlns:a16="http://schemas.microsoft.com/office/drawing/2014/main" id="{63DCCF06-5123-A06E-B570-408E74385E95}"/>
                </a:ext>
              </a:extLst>
            </p:cNvPr>
            <p:cNvCxnSpPr>
              <a:cxnSpLocks/>
              <a:stCxn id="20" idx="3"/>
            </p:cNvCxnSpPr>
            <p:nvPr/>
          </p:nvCxnSpPr>
          <p:spPr>
            <a:xfrm flipV="1">
              <a:off x="6701039" y="4185534"/>
              <a:ext cx="701031" cy="1287633"/>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33" name="TekstSylinder 32">
              <a:extLst>
                <a:ext uri="{FF2B5EF4-FFF2-40B4-BE49-F238E27FC236}">
                  <a16:creationId xmlns:a16="http://schemas.microsoft.com/office/drawing/2014/main" id="{D4445F6C-348F-C77C-1CB6-7AD291E4E829}"/>
                </a:ext>
              </a:extLst>
            </p:cNvPr>
            <p:cNvSpPr txBox="1"/>
            <p:nvPr/>
          </p:nvSpPr>
          <p:spPr>
            <a:xfrm>
              <a:off x="4355334" y="5586936"/>
              <a:ext cx="2343077" cy="307777"/>
            </a:xfrm>
            <a:prstGeom prst="rect">
              <a:avLst/>
            </a:prstGeom>
            <a:noFill/>
          </p:spPr>
          <p:txBody>
            <a:bodyPr wrap="none" rtlCol="0">
              <a:spAutoFit/>
            </a:bodyPr>
            <a:lstStyle/>
            <a:p>
              <a:r>
                <a:rPr lang="nb-NO" sz="1400" dirty="0">
                  <a:solidFill>
                    <a:srgbClr val="C00000"/>
                  </a:solidFill>
                </a:rPr>
                <a:t>Presumtivt interessekonflikt</a:t>
              </a:r>
            </a:p>
          </p:txBody>
        </p:sp>
      </p:grpSp>
    </p:spTree>
    <p:extLst>
      <p:ext uri="{BB962C8B-B14F-4D97-AF65-F5344CB8AC3E}">
        <p14:creationId xmlns:p14="http://schemas.microsoft.com/office/powerpoint/2010/main" val="1711166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ext Box 3">
            <a:extLst>
              <a:ext uri="{FF2B5EF4-FFF2-40B4-BE49-F238E27FC236}">
                <a16:creationId xmlns:a16="http://schemas.microsoft.com/office/drawing/2014/main" id="{8E286B27-CDAE-18CB-79A7-A1EBFAFF17BF}"/>
              </a:ext>
            </a:extLst>
          </p:cNvPr>
          <p:cNvSpPr txBox="1">
            <a:spLocks noChangeArrowheads="1"/>
          </p:cNvSpPr>
          <p:nvPr/>
        </p:nvSpPr>
        <p:spPr bwMode="auto">
          <a:xfrm>
            <a:off x="2321571" y="2639038"/>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nb-NO" altLang="nb-NO"/>
          </a:p>
        </p:txBody>
      </p:sp>
      <p:sp>
        <p:nvSpPr>
          <p:cNvPr id="6148" name="Text Box 4">
            <a:extLst>
              <a:ext uri="{FF2B5EF4-FFF2-40B4-BE49-F238E27FC236}">
                <a16:creationId xmlns:a16="http://schemas.microsoft.com/office/drawing/2014/main" id="{AE8D0284-2683-B3CA-2465-F17F656E7E86}"/>
              </a:ext>
            </a:extLst>
          </p:cNvPr>
          <p:cNvSpPr txBox="1">
            <a:spLocks noChangeArrowheads="1"/>
          </p:cNvSpPr>
          <p:nvPr/>
        </p:nvSpPr>
        <p:spPr bwMode="auto">
          <a:xfrm>
            <a:off x="3564212" y="4754230"/>
            <a:ext cx="4763292" cy="1107996"/>
          </a:xfrm>
          <a:prstGeom prst="rect">
            <a:avLst/>
          </a:prstGeom>
          <a:solidFill>
            <a:srgbClr val="FFFFCC"/>
          </a:solidFill>
          <a:ln w="28575">
            <a:solidFill>
              <a:schemeClr val="hlink"/>
            </a:solidFill>
            <a:miter lim="800000"/>
            <a:headEnd/>
            <a:tailEnd/>
          </a:ln>
          <a:effectLst/>
        </p:spPr>
        <p:txBody>
          <a:bodyPr wrap="none">
            <a:spAutoFit/>
          </a:bodyPr>
          <a:lstStyle/>
          <a:p>
            <a:r>
              <a:rPr lang="nb-NO" altLang="nb-NO" sz="2200" dirty="0"/>
              <a:t>   total ytelse til den enkelte</a:t>
            </a:r>
          </a:p>
          <a:p>
            <a:r>
              <a:rPr lang="nb-NO" altLang="nb-NO" sz="2200" dirty="0">
                <a:sym typeface="Symbol" panose="05050102010706020507" pitchFamily="18" charset="2"/>
              </a:rPr>
              <a:t> rettigheter / rettssikkerhetsgarantier</a:t>
            </a:r>
          </a:p>
          <a:p>
            <a:r>
              <a:rPr lang="nb-NO" altLang="nb-NO" sz="2200" dirty="0">
                <a:sym typeface="Symbol" panose="05050102010706020507" pitchFamily="18" charset="2"/>
              </a:rPr>
              <a:t>= brukerytelser («service»)</a:t>
            </a:r>
            <a:endParaRPr lang="nb-NO" altLang="nb-NO" sz="2200" dirty="0"/>
          </a:p>
        </p:txBody>
      </p:sp>
      <p:sp>
        <p:nvSpPr>
          <p:cNvPr id="6149" name="Text Box 5">
            <a:extLst>
              <a:ext uri="{FF2B5EF4-FFF2-40B4-BE49-F238E27FC236}">
                <a16:creationId xmlns:a16="http://schemas.microsoft.com/office/drawing/2014/main" id="{85E8C567-CD5A-BB47-5D53-1A84D59CDC74}"/>
              </a:ext>
            </a:extLst>
          </p:cNvPr>
          <p:cNvSpPr txBox="1">
            <a:spLocks noChangeArrowheads="1"/>
          </p:cNvSpPr>
          <p:nvPr/>
        </p:nvSpPr>
        <p:spPr bwMode="auto">
          <a:xfrm>
            <a:off x="3702265" y="710422"/>
            <a:ext cx="3975960" cy="923330"/>
          </a:xfrm>
          <a:prstGeom prst="rect">
            <a:avLst/>
          </a:prstGeom>
          <a:noFill/>
          <a:ln w="28575">
            <a:solidFill>
              <a:srgbClr val="CC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nb-NO" altLang="nb-NO"/>
              <a:t>Det er avgjørende å skille klart mellom</a:t>
            </a:r>
          </a:p>
          <a:p>
            <a:r>
              <a:rPr lang="nb-NO" altLang="nb-NO"/>
              <a:t>ytelser som følger av rettigheter og</a:t>
            </a:r>
          </a:p>
          <a:p>
            <a:r>
              <a:rPr lang="nb-NO" altLang="nb-NO"/>
              <a:t>ytelser som følger av brukerorientering</a:t>
            </a:r>
          </a:p>
        </p:txBody>
      </p:sp>
      <p:sp>
        <p:nvSpPr>
          <p:cNvPr id="6150" name="Text Box 6">
            <a:extLst>
              <a:ext uri="{FF2B5EF4-FFF2-40B4-BE49-F238E27FC236}">
                <a16:creationId xmlns:a16="http://schemas.microsoft.com/office/drawing/2014/main" id="{5649E816-63CD-6B3E-3DB0-A05A91D53E53}"/>
              </a:ext>
            </a:extLst>
          </p:cNvPr>
          <p:cNvSpPr txBox="1">
            <a:spLocks noChangeArrowheads="1"/>
          </p:cNvSpPr>
          <p:nvPr/>
        </p:nvSpPr>
        <p:spPr bwMode="auto">
          <a:xfrm>
            <a:off x="4246131" y="1881461"/>
            <a:ext cx="2982420" cy="923330"/>
          </a:xfrm>
          <a:prstGeom prst="rect">
            <a:avLst/>
          </a:prstGeom>
          <a:noFill/>
          <a:ln w="28575">
            <a:solidFill>
              <a:schemeClr val="fo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nb-NO" altLang="nb-NO" dirty="0"/>
              <a:t>… hvis ikke kan </a:t>
            </a:r>
            <a:r>
              <a:rPr lang="nb-NO" altLang="nb-NO" dirty="0" err="1"/>
              <a:t>brukerorien</a:t>
            </a:r>
            <a:r>
              <a:rPr lang="nb-NO" altLang="nb-NO" dirty="0"/>
              <a:t>-</a:t>
            </a:r>
          </a:p>
          <a:p>
            <a:r>
              <a:rPr lang="nb-NO" altLang="nb-NO" dirty="0" err="1"/>
              <a:t>teringen</a:t>
            </a:r>
            <a:r>
              <a:rPr lang="nb-NO" altLang="nb-NO" dirty="0"/>
              <a:t> “konsumere” </a:t>
            </a:r>
            <a:r>
              <a:rPr lang="nb-NO" altLang="nb-NO" dirty="0" err="1"/>
              <a:t>rettig</a:t>
            </a:r>
            <a:r>
              <a:rPr lang="nb-NO" altLang="nb-NO" dirty="0"/>
              <a:t>-</a:t>
            </a:r>
          </a:p>
          <a:p>
            <a:r>
              <a:rPr lang="nb-NO" altLang="nb-NO" dirty="0"/>
              <a:t>hetene</a:t>
            </a:r>
          </a:p>
        </p:txBody>
      </p:sp>
      <p:sp>
        <p:nvSpPr>
          <p:cNvPr id="4" name="TekstSylinder 3">
            <a:extLst>
              <a:ext uri="{FF2B5EF4-FFF2-40B4-BE49-F238E27FC236}">
                <a16:creationId xmlns:a16="http://schemas.microsoft.com/office/drawing/2014/main" id="{DA4C88E7-7084-4BAF-BCE8-6656ED6F25AE}"/>
              </a:ext>
            </a:extLst>
          </p:cNvPr>
          <p:cNvSpPr txBox="1"/>
          <p:nvPr/>
        </p:nvSpPr>
        <p:spPr>
          <a:xfrm>
            <a:off x="1346287" y="3861653"/>
            <a:ext cx="10162793" cy="369332"/>
          </a:xfrm>
          <a:prstGeom prst="rect">
            <a:avLst/>
          </a:prstGeom>
          <a:solidFill>
            <a:schemeClr val="accent3">
              <a:lumMod val="20000"/>
              <a:lumOff val="80000"/>
            </a:schemeClr>
          </a:solidFill>
        </p:spPr>
        <p:txBody>
          <a:bodyPr wrap="square" rtlCol="0">
            <a:spAutoFit/>
          </a:bodyPr>
          <a:lstStyle/>
          <a:p>
            <a:r>
              <a:rPr lang="nb-NO" dirty="0"/>
              <a:t>prinsipielt sett ikke: Brukerorientering og rettssikkerhet kan utfylle hverandre på viktige måter</a:t>
            </a:r>
          </a:p>
        </p:txBody>
      </p:sp>
      <p:sp>
        <p:nvSpPr>
          <p:cNvPr id="5" name="TekstSylinder 4">
            <a:extLst>
              <a:ext uri="{FF2B5EF4-FFF2-40B4-BE49-F238E27FC236}">
                <a16:creationId xmlns:a16="http://schemas.microsoft.com/office/drawing/2014/main" id="{C62474FF-77A2-5ADB-86BC-347E3214E3B9}"/>
              </a:ext>
            </a:extLst>
          </p:cNvPr>
          <p:cNvSpPr txBox="1"/>
          <p:nvPr/>
        </p:nvSpPr>
        <p:spPr>
          <a:xfrm>
            <a:off x="3252022" y="3405877"/>
            <a:ext cx="5440144" cy="369332"/>
          </a:xfrm>
          <a:prstGeom prst="rect">
            <a:avLst/>
          </a:prstGeom>
          <a:solidFill>
            <a:schemeClr val="accent2">
              <a:lumMod val="60000"/>
              <a:lumOff val="40000"/>
            </a:schemeClr>
          </a:solidFill>
        </p:spPr>
        <p:txBody>
          <a:bodyPr wrap="none" rtlCol="0">
            <a:spAutoFit/>
          </a:bodyPr>
          <a:lstStyle/>
          <a:p>
            <a:r>
              <a:rPr lang="nb-NO" dirty="0"/>
              <a:t>potensielt, når de to tilnærmingene blandes sammen</a:t>
            </a:r>
          </a:p>
        </p:txBody>
      </p:sp>
      <p:grpSp>
        <p:nvGrpSpPr>
          <p:cNvPr id="7" name="Gruppe 6">
            <a:extLst>
              <a:ext uri="{FF2B5EF4-FFF2-40B4-BE49-F238E27FC236}">
                <a16:creationId xmlns:a16="http://schemas.microsoft.com/office/drawing/2014/main" id="{0256AEE4-0E87-3445-FAEA-3AE295BAE2C1}"/>
              </a:ext>
            </a:extLst>
          </p:cNvPr>
          <p:cNvGrpSpPr/>
          <p:nvPr/>
        </p:nvGrpSpPr>
        <p:grpSpPr>
          <a:xfrm>
            <a:off x="735222" y="2965468"/>
            <a:ext cx="10133341" cy="1265517"/>
            <a:chOff x="735222" y="2965468"/>
            <a:chExt cx="10133341" cy="1265517"/>
          </a:xfrm>
        </p:grpSpPr>
        <p:sp>
          <p:nvSpPr>
            <p:cNvPr id="3" name="TekstSylinder 2">
              <a:extLst>
                <a:ext uri="{FF2B5EF4-FFF2-40B4-BE49-F238E27FC236}">
                  <a16:creationId xmlns:a16="http://schemas.microsoft.com/office/drawing/2014/main" id="{62E72B61-232A-31B7-5795-AA537425F5C3}"/>
                </a:ext>
              </a:extLst>
            </p:cNvPr>
            <p:cNvSpPr txBox="1"/>
            <p:nvPr/>
          </p:nvSpPr>
          <p:spPr>
            <a:xfrm>
              <a:off x="1590959" y="2965468"/>
              <a:ext cx="9277604" cy="369332"/>
            </a:xfrm>
            <a:prstGeom prst="rect">
              <a:avLst/>
            </a:prstGeom>
            <a:noFill/>
          </p:spPr>
          <p:txBody>
            <a:bodyPr wrap="none" rtlCol="0">
              <a:spAutoFit/>
            </a:bodyPr>
            <a:lstStyle/>
            <a:p>
              <a:r>
                <a:rPr lang="nb-NO" b="1" dirty="0"/>
                <a:t>Er brukerorientering et problem for ivaretakelse av rettssikkerhet i offentlig forvaltning?</a:t>
              </a:r>
            </a:p>
          </p:txBody>
        </p:sp>
        <p:sp>
          <p:nvSpPr>
            <p:cNvPr id="2" name="TekstSylinder 1">
              <a:extLst>
                <a:ext uri="{FF2B5EF4-FFF2-40B4-BE49-F238E27FC236}">
                  <a16:creationId xmlns:a16="http://schemas.microsoft.com/office/drawing/2014/main" id="{33B6FDC2-E554-822B-E104-63CF3FA4F41A}"/>
                </a:ext>
              </a:extLst>
            </p:cNvPr>
            <p:cNvSpPr txBox="1"/>
            <p:nvPr/>
          </p:nvSpPr>
          <p:spPr>
            <a:xfrm>
              <a:off x="2789716" y="3405877"/>
              <a:ext cx="462306" cy="369332"/>
            </a:xfrm>
            <a:prstGeom prst="rect">
              <a:avLst/>
            </a:prstGeom>
            <a:solidFill>
              <a:schemeClr val="accent2">
                <a:lumMod val="60000"/>
                <a:lumOff val="40000"/>
              </a:schemeClr>
            </a:solidFill>
          </p:spPr>
          <p:txBody>
            <a:bodyPr wrap="none" rtlCol="0">
              <a:spAutoFit/>
            </a:bodyPr>
            <a:lstStyle/>
            <a:p>
              <a:r>
                <a:rPr lang="nb-NO" b="1" i="1" dirty="0"/>
                <a:t>Ja</a:t>
              </a:r>
              <a:r>
                <a:rPr lang="nb-NO" dirty="0"/>
                <a:t>,</a:t>
              </a:r>
            </a:p>
          </p:txBody>
        </p:sp>
        <p:sp>
          <p:nvSpPr>
            <p:cNvPr id="6" name="TekstSylinder 5">
              <a:extLst>
                <a:ext uri="{FF2B5EF4-FFF2-40B4-BE49-F238E27FC236}">
                  <a16:creationId xmlns:a16="http://schemas.microsoft.com/office/drawing/2014/main" id="{87559F66-849E-B819-81A1-0CF8FFE3F740}"/>
                </a:ext>
              </a:extLst>
            </p:cNvPr>
            <p:cNvSpPr txBox="1"/>
            <p:nvPr/>
          </p:nvSpPr>
          <p:spPr>
            <a:xfrm>
              <a:off x="735222" y="3861653"/>
              <a:ext cx="611065" cy="369332"/>
            </a:xfrm>
            <a:prstGeom prst="rect">
              <a:avLst/>
            </a:prstGeom>
            <a:solidFill>
              <a:schemeClr val="accent3">
                <a:lumMod val="20000"/>
                <a:lumOff val="80000"/>
              </a:schemeClr>
            </a:solidFill>
          </p:spPr>
          <p:txBody>
            <a:bodyPr wrap="none" rtlCol="0">
              <a:spAutoFit/>
            </a:bodyPr>
            <a:lstStyle/>
            <a:p>
              <a:r>
                <a:rPr lang="nb-NO" b="1" i="1" dirty="0"/>
                <a:t>Nei,</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animBg="1"/>
      <p:bldP spid="4" grpId="0" animBg="1"/>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tel 10">
            <a:extLst>
              <a:ext uri="{FF2B5EF4-FFF2-40B4-BE49-F238E27FC236}">
                <a16:creationId xmlns:a16="http://schemas.microsoft.com/office/drawing/2014/main" id="{4EC38E8B-AB3F-FA20-9F78-56F4FC1CF460}"/>
              </a:ext>
            </a:extLst>
          </p:cNvPr>
          <p:cNvSpPr>
            <a:spLocks noGrp="1"/>
          </p:cNvSpPr>
          <p:nvPr>
            <p:ph type="title"/>
          </p:nvPr>
        </p:nvSpPr>
        <p:spPr>
          <a:xfrm>
            <a:off x="838200" y="548925"/>
            <a:ext cx="10515600" cy="992930"/>
          </a:xfrm>
        </p:spPr>
        <p:txBody>
          <a:bodyPr>
            <a:normAutofit/>
          </a:bodyPr>
          <a:lstStyle/>
          <a:p>
            <a:r>
              <a:rPr lang="nb-NO" sz="3200" dirty="0">
                <a:solidFill>
                  <a:srgbClr val="C00000"/>
                </a:solidFill>
              </a:rPr>
              <a:t>Samspill mellom rettssikkerhetsgarantier og service</a:t>
            </a:r>
          </a:p>
        </p:txBody>
      </p:sp>
      <p:sp>
        <p:nvSpPr>
          <p:cNvPr id="12" name="Plassholder for innhold 11">
            <a:extLst>
              <a:ext uri="{FF2B5EF4-FFF2-40B4-BE49-F238E27FC236}">
                <a16:creationId xmlns:a16="http://schemas.microsoft.com/office/drawing/2014/main" id="{DF0EFDE4-2EF9-953D-46B8-AEFF8EF5D2E4}"/>
              </a:ext>
            </a:extLst>
          </p:cNvPr>
          <p:cNvSpPr>
            <a:spLocks noGrp="1"/>
          </p:cNvSpPr>
          <p:nvPr>
            <p:ph idx="1"/>
          </p:nvPr>
        </p:nvSpPr>
        <p:spPr>
          <a:xfrm>
            <a:off x="503869" y="2126813"/>
            <a:ext cx="11018749" cy="3240118"/>
          </a:xfrm>
        </p:spPr>
        <p:txBody>
          <a:bodyPr>
            <a:normAutofit/>
          </a:bodyPr>
          <a:lstStyle/>
          <a:p>
            <a:r>
              <a:rPr lang="nb-NO" sz="2400" dirty="0"/>
              <a:t>Service som </a:t>
            </a:r>
            <a:r>
              <a:rPr lang="nb-NO" sz="2400" dirty="0">
                <a:solidFill>
                  <a:srgbClr val="7030A0"/>
                </a:solidFill>
              </a:rPr>
              <a:t>presiserer</a:t>
            </a:r>
            <a:r>
              <a:rPr lang="nb-NO" sz="2400" dirty="0"/>
              <a:t> en RSgaranti</a:t>
            </a:r>
          </a:p>
          <a:p>
            <a:pPr lvl="1"/>
            <a:r>
              <a:rPr lang="nb-NO" sz="2000" dirty="0"/>
              <a:t>Der det er tvil: jf. «veiledningen må likevel tilpasses det enkelte forvaltningsorgans situasjon og kapasitet til å påta seg slik virksomhet» (jf. fvl § 11 første ledd)</a:t>
            </a:r>
          </a:p>
          <a:p>
            <a:r>
              <a:rPr lang="nb-NO" sz="2400" dirty="0"/>
              <a:t>Service som </a:t>
            </a:r>
            <a:r>
              <a:rPr lang="nb-NO" sz="2400" dirty="0">
                <a:solidFill>
                  <a:srgbClr val="7030A0"/>
                </a:solidFill>
              </a:rPr>
              <a:t>overoppfyller</a:t>
            </a:r>
            <a:r>
              <a:rPr lang="nb-NO" sz="2400" dirty="0"/>
              <a:t> en RSgaranti</a:t>
            </a:r>
          </a:p>
          <a:p>
            <a:pPr lvl="1"/>
            <a:r>
              <a:rPr lang="nb-NO" sz="2000" dirty="0"/>
              <a:t>Forvaltningsorganet gir for eksempel begrunnelse ut over det de er forpliktet til etter fvl § 25</a:t>
            </a:r>
          </a:p>
          <a:p>
            <a:r>
              <a:rPr lang="nb-NO" sz="2400" dirty="0"/>
              <a:t>Service som </a:t>
            </a:r>
            <a:r>
              <a:rPr lang="nb-NO" sz="2400" dirty="0">
                <a:solidFill>
                  <a:srgbClr val="7030A0"/>
                </a:solidFill>
              </a:rPr>
              <a:t>supplerer </a:t>
            </a:r>
            <a:r>
              <a:rPr lang="nb-NO" sz="2400" dirty="0" err="1"/>
              <a:t>RSgarantiene</a:t>
            </a:r>
            <a:endParaRPr lang="nb-NO" sz="2400" dirty="0"/>
          </a:p>
          <a:p>
            <a:pPr lvl="1"/>
            <a:r>
              <a:rPr lang="nb-NO" sz="2000" dirty="0"/>
              <a:t>Forvaltningsorganet dokumenterer det rettslige innholdet i sitt rettslige beslutningssystem og publiserer det</a:t>
            </a:r>
          </a:p>
          <a:p>
            <a:pPr lvl="1"/>
            <a:endParaRPr lang="nb-NO" dirty="0"/>
          </a:p>
          <a:p>
            <a:pPr lvl="1"/>
            <a:endParaRPr lang="nb-NO" dirty="0"/>
          </a:p>
          <a:p>
            <a:pPr lvl="1"/>
            <a:endParaRPr lang="nb-NO" dirty="0"/>
          </a:p>
          <a:p>
            <a:pPr marL="0" indent="0">
              <a:buNone/>
            </a:pPr>
            <a:endParaRPr lang="nb-NO" dirty="0"/>
          </a:p>
        </p:txBody>
      </p:sp>
    </p:spTree>
    <p:extLst>
      <p:ext uri="{BB962C8B-B14F-4D97-AF65-F5344CB8AC3E}">
        <p14:creationId xmlns:p14="http://schemas.microsoft.com/office/powerpoint/2010/main" val="1723173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72AEB10-75B2-DCCC-3FF2-B01102E2417A}"/>
              </a:ext>
            </a:extLst>
          </p:cNvPr>
          <p:cNvSpPr>
            <a:spLocks noGrp="1"/>
          </p:cNvSpPr>
          <p:nvPr>
            <p:ph type="title"/>
          </p:nvPr>
        </p:nvSpPr>
        <p:spPr>
          <a:xfrm>
            <a:off x="801440" y="0"/>
            <a:ext cx="4799834" cy="1325563"/>
          </a:xfrm>
        </p:spPr>
        <p:txBody>
          <a:bodyPr>
            <a:normAutofit/>
          </a:bodyPr>
          <a:lstStyle/>
          <a:p>
            <a:r>
              <a:rPr lang="nb-NO" sz="3200" dirty="0">
                <a:solidFill>
                  <a:srgbClr val="C00000"/>
                </a:solidFill>
              </a:rPr>
              <a:t>Eksempler på rettigheter mv</a:t>
            </a:r>
          </a:p>
        </p:txBody>
      </p:sp>
      <p:sp>
        <p:nvSpPr>
          <p:cNvPr id="3" name="Plassholder for innhold 2">
            <a:extLst>
              <a:ext uri="{FF2B5EF4-FFF2-40B4-BE49-F238E27FC236}">
                <a16:creationId xmlns:a16="http://schemas.microsoft.com/office/drawing/2014/main" id="{0DE43455-8402-B8CC-2C5F-A7C66EDC1C92}"/>
              </a:ext>
            </a:extLst>
          </p:cNvPr>
          <p:cNvSpPr>
            <a:spLocks noGrp="1"/>
          </p:cNvSpPr>
          <p:nvPr>
            <p:ph idx="1"/>
          </p:nvPr>
        </p:nvSpPr>
        <p:spPr>
          <a:xfrm>
            <a:off x="858370" y="1372531"/>
            <a:ext cx="3628116" cy="4410926"/>
          </a:xfrm>
          <a:solidFill>
            <a:srgbClr val="FFFFCC"/>
          </a:solidFill>
        </p:spPr>
        <p:txBody>
          <a:bodyPr>
            <a:noAutofit/>
          </a:bodyPr>
          <a:lstStyle/>
          <a:p>
            <a:r>
              <a:rPr lang="nb-NO" sz="1800" dirty="0"/>
              <a:t>Innsyn</a:t>
            </a:r>
          </a:p>
          <a:p>
            <a:r>
              <a:rPr lang="nb-NO" sz="1800" dirty="0"/>
              <a:t>Informasjon og varsling</a:t>
            </a:r>
          </a:p>
          <a:p>
            <a:r>
              <a:rPr lang="nb-NO" sz="1800" dirty="0"/>
              <a:t>Veiledning</a:t>
            </a:r>
          </a:p>
          <a:p>
            <a:r>
              <a:rPr lang="nb-NO" sz="1800" dirty="0"/>
              <a:t>Klart språk</a:t>
            </a:r>
          </a:p>
          <a:p>
            <a:r>
              <a:rPr lang="nb-NO" sz="1800" dirty="0"/>
              <a:t>Universell utforming</a:t>
            </a:r>
          </a:p>
          <a:p>
            <a:r>
              <a:rPr lang="nb-NO" sz="1800" dirty="0"/>
              <a:t>Svartider</a:t>
            </a:r>
          </a:p>
          <a:p>
            <a:r>
              <a:rPr lang="nb-NO" sz="1800" dirty="0"/>
              <a:t>Retting/supplering</a:t>
            </a:r>
          </a:p>
          <a:p>
            <a:r>
              <a:rPr lang="nb-NO" sz="1800" dirty="0"/>
              <a:t>Sletting</a:t>
            </a:r>
          </a:p>
          <a:p>
            <a:r>
              <a:rPr lang="nb-NO" sz="1800" dirty="0"/>
              <a:t>Begrunnelse</a:t>
            </a:r>
          </a:p>
          <a:p>
            <a:r>
              <a:rPr lang="nb-NO" sz="1800" dirty="0"/>
              <a:t>Klage</a:t>
            </a:r>
          </a:p>
          <a:p>
            <a:r>
              <a:rPr lang="nb-NO" sz="1800" i="1" dirty="0"/>
              <a:t>mv</a:t>
            </a:r>
          </a:p>
        </p:txBody>
      </p:sp>
      <p:sp>
        <p:nvSpPr>
          <p:cNvPr id="4" name="TekstSylinder 3">
            <a:extLst>
              <a:ext uri="{FF2B5EF4-FFF2-40B4-BE49-F238E27FC236}">
                <a16:creationId xmlns:a16="http://schemas.microsoft.com/office/drawing/2014/main" id="{1D612389-CE1C-F95F-C3B4-C01A40BC6849}"/>
              </a:ext>
            </a:extLst>
          </p:cNvPr>
          <p:cNvSpPr txBox="1"/>
          <p:nvPr/>
        </p:nvSpPr>
        <p:spPr>
          <a:xfrm>
            <a:off x="7102946" y="1558133"/>
            <a:ext cx="4157164" cy="4225324"/>
          </a:xfrm>
          <a:prstGeom prst="rect">
            <a:avLst/>
          </a:prstGeom>
          <a:solidFill>
            <a:schemeClr val="accent6">
              <a:lumMod val="20000"/>
              <a:lumOff val="80000"/>
            </a:schemeClr>
          </a:solidFill>
        </p:spPr>
        <p:txBody>
          <a:bodyPr wrap="none" rtlCol="0">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b-NO" b="0" i="0" u="none" strike="noStrike" kern="1200" cap="none" spc="0" normalizeH="0" baseline="0" noProof="0" dirty="0">
                <a:ln>
                  <a:noFill/>
                </a:ln>
                <a:solidFill>
                  <a:prstClr val="black"/>
                </a:solidFill>
                <a:effectLst/>
                <a:uLnTx/>
                <a:uFillTx/>
                <a:latin typeface="Aptos" panose="02110004020202020204"/>
                <a:ea typeface="+mn-ea"/>
                <a:cs typeface="+mn-cs"/>
              </a:rPr>
              <a:t>Rettssikkerhetsgarantiene er</a:t>
            </a:r>
            <a:br>
              <a:rPr kumimoji="0" lang="nb-NO" b="0" i="0" u="none" strike="noStrike" kern="1200" cap="none" spc="0" normalizeH="0" baseline="0" noProof="0" dirty="0">
                <a:ln>
                  <a:noFill/>
                </a:ln>
                <a:solidFill>
                  <a:prstClr val="black"/>
                </a:solidFill>
                <a:effectLst/>
                <a:uLnTx/>
                <a:uFillTx/>
                <a:latin typeface="Aptos" panose="02110004020202020204"/>
                <a:ea typeface="+mn-ea"/>
                <a:cs typeface="+mn-cs"/>
              </a:rPr>
            </a:br>
            <a:r>
              <a:rPr kumimoji="0" lang="nb-NO" b="0" i="0" u="none" strike="noStrike" kern="1200" cap="none" spc="0" normalizeH="0" baseline="0" noProof="0" dirty="0">
                <a:ln>
                  <a:noFill/>
                </a:ln>
                <a:solidFill>
                  <a:prstClr val="black"/>
                </a:solidFill>
                <a:effectLst/>
                <a:uLnTx/>
                <a:uFillTx/>
                <a:latin typeface="Aptos" panose="02110004020202020204"/>
                <a:ea typeface="+mn-ea"/>
                <a:cs typeface="+mn-cs"/>
              </a:rPr>
              <a:t>nasjonale og rettslig bindende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b-NO" b="0" i="0" u="none" strike="noStrike" kern="1200" cap="none" spc="0" normalizeH="0" baseline="0" noProof="0" dirty="0">
                <a:ln>
                  <a:noFill/>
                </a:ln>
                <a:solidFill>
                  <a:prstClr val="black"/>
                </a:solidFill>
                <a:effectLst/>
                <a:uLnTx/>
                <a:uFillTx/>
                <a:latin typeface="Aptos" panose="02110004020202020204"/>
                <a:ea typeface="+mn-ea"/>
                <a:cs typeface="+mn-cs"/>
              </a:rPr>
              <a:t>Serviceytelser er etatsvise, frivillige</a:t>
            </a:r>
            <a:br>
              <a:rPr lang="nb-NO" dirty="0">
                <a:solidFill>
                  <a:prstClr val="black"/>
                </a:solidFill>
                <a:latin typeface="Aptos" panose="02110004020202020204"/>
              </a:rPr>
            </a:br>
            <a:r>
              <a:rPr kumimoji="0" lang="nb-NO" b="0" i="0" u="none" strike="noStrike" kern="1200" cap="none" spc="0" normalizeH="0" baseline="0" noProof="0" dirty="0">
                <a:ln>
                  <a:noFill/>
                </a:ln>
                <a:solidFill>
                  <a:prstClr val="black"/>
                </a:solidFill>
                <a:effectLst/>
                <a:uLnTx/>
                <a:uFillTx/>
                <a:latin typeface="Aptos" panose="02110004020202020204"/>
                <a:ea typeface="+mn-ea"/>
                <a:cs typeface="+mn-cs"/>
              </a:rPr>
              <a:t>tillegg til, og presiseringer av,</a:t>
            </a:r>
            <a:br>
              <a:rPr kumimoji="0" lang="nb-NO" b="0" i="0" u="none" strike="noStrike" kern="1200" cap="none" spc="0" normalizeH="0" baseline="0" noProof="0" dirty="0">
                <a:ln>
                  <a:noFill/>
                </a:ln>
                <a:solidFill>
                  <a:prstClr val="black"/>
                </a:solidFill>
                <a:effectLst/>
                <a:uLnTx/>
                <a:uFillTx/>
                <a:latin typeface="Aptos" panose="02110004020202020204"/>
                <a:ea typeface="+mn-ea"/>
                <a:cs typeface="+mn-cs"/>
              </a:rPr>
            </a:br>
            <a:r>
              <a:rPr kumimoji="0" lang="nb-NO" b="0" i="0" u="none" strike="noStrike" kern="1200" cap="none" spc="0" normalizeH="0" baseline="0" noProof="0" dirty="0">
                <a:ln>
                  <a:noFill/>
                </a:ln>
                <a:solidFill>
                  <a:prstClr val="black"/>
                </a:solidFill>
                <a:effectLst/>
                <a:uLnTx/>
                <a:uFillTx/>
                <a:latin typeface="Aptos" panose="02110004020202020204"/>
                <a:ea typeface="+mn-ea"/>
                <a:cs typeface="+mn-cs"/>
              </a:rPr>
              <a:t>R</a:t>
            </a:r>
            <a:r>
              <a:rPr lang="nb-NO" dirty="0">
                <a:solidFill>
                  <a:prstClr val="black"/>
                </a:solidFill>
                <a:latin typeface="Aptos" panose="02110004020202020204"/>
              </a:rPr>
              <a:t>S</a:t>
            </a:r>
            <a:r>
              <a:rPr kumimoji="0" lang="nb-NO" b="0" i="0" u="none" strike="noStrike" kern="1200" cap="none" spc="0" normalizeH="0" baseline="0" noProof="0" dirty="0">
                <a:ln>
                  <a:noFill/>
                </a:ln>
                <a:solidFill>
                  <a:prstClr val="black"/>
                </a:solidFill>
                <a:effectLst/>
                <a:uLnTx/>
                <a:uFillTx/>
                <a:latin typeface="Aptos" panose="02110004020202020204"/>
                <a:ea typeface="+mn-ea"/>
                <a:cs typeface="+mn-cs"/>
              </a:rPr>
              <a:t>garantiene</a:t>
            </a:r>
          </a:p>
          <a:p>
            <a:pPr marL="228600" lvl="0" indent="-228600">
              <a:lnSpc>
                <a:spcPct val="90000"/>
              </a:lnSpc>
              <a:spcBef>
                <a:spcPts val="1000"/>
              </a:spcBef>
              <a:buFont typeface="Arial" panose="020B0604020202020204" pitchFamily="34" charset="0"/>
              <a:buChar char="•"/>
              <a:defRPr/>
            </a:pPr>
            <a:r>
              <a:rPr lang="nb-NO" dirty="0">
                <a:solidFill>
                  <a:prstClr val="black"/>
                </a:solidFill>
              </a:rPr>
              <a:t>Fra brukers/parters synspunkt kan</a:t>
            </a:r>
            <a:br>
              <a:rPr lang="nb-NO" dirty="0">
                <a:solidFill>
                  <a:prstClr val="black"/>
                </a:solidFill>
              </a:rPr>
            </a:br>
            <a:r>
              <a:rPr lang="nb-NO" dirty="0">
                <a:solidFill>
                  <a:prstClr val="black"/>
                </a:solidFill>
              </a:rPr>
              <a:t>derfor </a:t>
            </a:r>
            <a:r>
              <a:rPr lang="nb-NO" dirty="0" err="1">
                <a:solidFill>
                  <a:prstClr val="black"/>
                </a:solidFill>
              </a:rPr>
              <a:t>RSgarantier</a:t>
            </a:r>
            <a:r>
              <a:rPr lang="nb-NO" dirty="0">
                <a:solidFill>
                  <a:prstClr val="black"/>
                </a:solidFill>
              </a:rPr>
              <a:t> være å foretrekke</a:t>
            </a:r>
          </a:p>
          <a:p>
            <a:pPr marL="228600" lvl="0" indent="-228600">
              <a:lnSpc>
                <a:spcPct val="90000"/>
              </a:lnSpc>
              <a:spcBef>
                <a:spcPts val="1000"/>
              </a:spcBef>
              <a:buFont typeface="Arial" panose="020B0604020202020204" pitchFamily="34" charset="0"/>
              <a:buChar char="•"/>
              <a:defRPr/>
            </a:pPr>
            <a:r>
              <a:rPr lang="nb-NO" dirty="0" err="1">
                <a:solidFill>
                  <a:srgbClr val="00428C"/>
                </a:solidFill>
              </a:rPr>
              <a:t>RSgarantier</a:t>
            </a:r>
            <a:r>
              <a:rPr lang="nb-NO" dirty="0">
                <a:solidFill>
                  <a:srgbClr val="00428C"/>
                </a:solidFill>
              </a:rPr>
              <a:t> kan være vagt og skjønns-</a:t>
            </a:r>
            <a:br>
              <a:rPr lang="nb-NO" dirty="0">
                <a:solidFill>
                  <a:srgbClr val="00428C"/>
                </a:solidFill>
              </a:rPr>
            </a:br>
            <a:r>
              <a:rPr lang="nb-NO" dirty="0" err="1">
                <a:solidFill>
                  <a:srgbClr val="00428C"/>
                </a:solidFill>
              </a:rPr>
              <a:t>messig</a:t>
            </a:r>
            <a:r>
              <a:rPr lang="nb-NO" dirty="0">
                <a:solidFill>
                  <a:srgbClr val="00428C"/>
                </a:solidFill>
              </a:rPr>
              <a:t> formulert</a:t>
            </a:r>
          </a:p>
          <a:p>
            <a:pPr marL="228600" lvl="0" indent="-228600">
              <a:lnSpc>
                <a:spcPct val="90000"/>
              </a:lnSpc>
              <a:spcBef>
                <a:spcPts val="1000"/>
              </a:spcBef>
              <a:buFont typeface="Arial" panose="020B0604020202020204" pitchFamily="34" charset="0"/>
              <a:buChar char="•"/>
              <a:defRPr/>
            </a:pPr>
            <a:r>
              <a:rPr lang="nb-NO" dirty="0" err="1">
                <a:solidFill>
                  <a:srgbClr val="00428C"/>
                </a:solidFill>
              </a:rPr>
              <a:t>RSgarantier</a:t>
            </a:r>
            <a:r>
              <a:rPr lang="nb-NO" dirty="0">
                <a:solidFill>
                  <a:srgbClr val="00428C"/>
                </a:solidFill>
              </a:rPr>
              <a:t> kan bli håndhevet på</a:t>
            </a:r>
            <a:br>
              <a:rPr lang="nb-NO" dirty="0">
                <a:solidFill>
                  <a:srgbClr val="00428C"/>
                </a:solidFill>
              </a:rPr>
            </a:br>
            <a:r>
              <a:rPr lang="nb-NO" dirty="0">
                <a:solidFill>
                  <a:srgbClr val="00428C"/>
                </a:solidFill>
              </a:rPr>
              <a:t>utilstrekkelig måte</a:t>
            </a:r>
          </a:p>
          <a:p>
            <a:pPr marL="228600" lvl="0" indent="-228600">
              <a:lnSpc>
                <a:spcPct val="90000"/>
              </a:lnSpc>
              <a:spcBef>
                <a:spcPts val="1000"/>
              </a:spcBef>
              <a:buFont typeface="Arial" panose="020B0604020202020204" pitchFamily="34" charset="0"/>
              <a:buChar char="•"/>
              <a:defRPr/>
            </a:pPr>
            <a:r>
              <a:rPr lang="nb-NO" dirty="0">
                <a:solidFill>
                  <a:srgbClr val="00428C"/>
                </a:solidFill>
              </a:rPr>
              <a:t>Er derfor viktig at etatene kan over-</a:t>
            </a:r>
            <a:br>
              <a:rPr lang="nb-NO" dirty="0">
                <a:solidFill>
                  <a:srgbClr val="00428C"/>
                </a:solidFill>
              </a:rPr>
            </a:br>
            <a:r>
              <a:rPr lang="nb-NO" dirty="0">
                <a:solidFill>
                  <a:srgbClr val="00428C"/>
                </a:solidFill>
              </a:rPr>
              <a:t>oppfylle og supplere rettigheter </a:t>
            </a:r>
            <a:br>
              <a:rPr lang="nb-NO" dirty="0">
                <a:solidFill>
                  <a:prstClr val="black"/>
                </a:solidFill>
              </a:rPr>
            </a:br>
            <a:endParaRPr lang="nb-NO" dirty="0">
              <a:solidFill>
                <a:prstClr val="black"/>
              </a:solidFill>
            </a:endParaRPr>
          </a:p>
        </p:txBody>
      </p:sp>
      <p:sp>
        <p:nvSpPr>
          <p:cNvPr id="6" name="Tittel 1">
            <a:extLst>
              <a:ext uri="{FF2B5EF4-FFF2-40B4-BE49-F238E27FC236}">
                <a16:creationId xmlns:a16="http://schemas.microsoft.com/office/drawing/2014/main" id="{A256F42B-33F7-56C5-CC70-B052F704651C}"/>
              </a:ext>
            </a:extLst>
          </p:cNvPr>
          <p:cNvSpPr txBox="1">
            <a:spLocks/>
          </p:cNvSpPr>
          <p:nvPr/>
        </p:nvSpPr>
        <p:spPr>
          <a:xfrm>
            <a:off x="6926161" y="61256"/>
            <a:ext cx="2557867"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b-NO" sz="3200" dirty="0">
                <a:solidFill>
                  <a:srgbClr val="C00000"/>
                </a:solidFill>
              </a:rPr>
              <a:t>Diskusjon</a:t>
            </a:r>
          </a:p>
        </p:txBody>
      </p:sp>
    </p:spTree>
    <p:extLst>
      <p:ext uri="{BB962C8B-B14F-4D97-AF65-F5344CB8AC3E}">
        <p14:creationId xmlns:p14="http://schemas.microsoft.com/office/powerpoint/2010/main" val="1856837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2">
            <a:extLst>
              <a:ext uri="{FF2B5EF4-FFF2-40B4-BE49-F238E27FC236}">
                <a16:creationId xmlns:a16="http://schemas.microsoft.com/office/drawing/2014/main" id="{3D31BC8A-83DE-D575-5EA1-45DEA54A1CAC}"/>
              </a:ext>
            </a:extLst>
          </p:cNvPr>
          <p:cNvSpPr txBox="1"/>
          <p:nvPr/>
        </p:nvSpPr>
        <p:spPr>
          <a:xfrm>
            <a:off x="1144150" y="2368319"/>
            <a:ext cx="7283034" cy="646331"/>
          </a:xfrm>
          <a:prstGeom prst="rect">
            <a:avLst/>
          </a:prstGeom>
          <a:noFill/>
        </p:spPr>
        <p:txBody>
          <a:bodyPr wrap="square">
            <a:spAutoFit/>
          </a:bodyPr>
          <a:lstStyle/>
          <a:p>
            <a:r>
              <a:rPr kumimoji="0" lang="nb-NO" sz="3600" b="0" i="0" u="none" strike="noStrike" kern="1200" cap="none" spc="0" normalizeH="0" baseline="0" noProof="0" dirty="0">
                <a:ln>
                  <a:noFill/>
                </a:ln>
                <a:solidFill>
                  <a:prstClr val="black"/>
                </a:solidFill>
                <a:effectLst/>
                <a:uLnTx/>
                <a:uFillTx/>
                <a:latin typeface="Aptos Display" panose="02110004020202020204"/>
                <a:ea typeface="+mj-ea"/>
                <a:cs typeface="+mj-cs"/>
              </a:rPr>
              <a:t>Rettssikker medvirkning!</a:t>
            </a:r>
            <a:endParaRPr lang="nb-NO" sz="3600" dirty="0"/>
          </a:p>
        </p:txBody>
      </p:sp>
    </p:spTree>
    <p:extLst>
      <p:ext uri="{BB962C8B-B14F-4D97-AF65-F5344CB8AC3E}">
        <p14:creationId xmlns:p14="http://schemas.microsoft.com/office/powerpoint/2010/main" val="17824270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F61DC23-954D-403A-550E-C9239FD82F36}"/>
              </a:ext>
            </a:extLst>
          </p:cNvPr>
          <p:cNvSpPr>
            <a:spLocks noGrp="1"/>
          </p:cNvSpPr>
          <p:nvPr>
            <p:ph type="title"/>
          </p:nvPr>
        </p:nvSpPr>
        <p:spPr/>
        <p:txBody>
          <a:bodyPr>
            <a:normAutofit/>
          </a:bodyPr>
          <a:lstStyle/>
          <a:p>
            <a:r>
              <a:rPr lang="nb-NO" sz="3200" dirty="0">
                <a:solidFill>
                  <a:srgbClr val="C00000"/>
                </a:solidFill>
              </a:rPr>
              <a:t>Eksempler på «lovbestem brukerorientering»</a:t>
            </a:r>
          </a:p>
        </p:txBody>
      </p:sp>
      <p:sp>
        <p:nvSpPr>
          <p:cNvPr id="3" name="Plassholder for innhold 2">
            <a:extLst>
              <a:ext uri="{FF2B5EF4-FFF2-40B4-BE49-F238E27FC236}">
                <a16:creationId xmlns:a16="http://schemas.microsoft.com/office/drawing/2014/main" id="{F6FB94FE-6FBE-67C4-88A1-38E847EEA3CD}"/>
              </a:ext>
            </a:extLst>
          </p:cNvPr>
          <p:cNvSpPr>
            <a:spLocks noGrp="1"/>
          </p:cNvSpPr>
          <p:nvPr>
            <p:ph idx="1"/>
          </p:nvPr>
        </p:nvSpPr>
        <p:spPr/>
        <p:txBody>
          <a:bodyPr>
            <a:normAutofit fontScale="70000" lnSpcReduction="20000"/>
          </a:bodyPr>
          <a:lstStyle/>
          <a:p>
            <a:pPr marL="0" indent="0">
              <a:buNone/>
            </a:pPr>
            <a:r>
              <a:rPr lang="nb-NO" b="1" dirty="0"/>
              <a:t>Forskrift om barns medvirkning i barnevernet § 3  Barnets rett til å medvirke</a:t>
            </a:r>
          </a:p>
          <a:p>
            <a:pPr marL="0" indent="0">
              <a:buNone/>
            </a:pPr>
            <a:r>
              <a:rPr lang="nb-NO" dirty="0"/>
              <a:t>Et barn som er i stand til å danne seg egne meninger har rett til å medvirke i alle forhold som vedrører barnet etter barnevernsloven, jf. barnevernsloven § 1-4</a:t>
            </a:r>
          </a:p>
          <a:p>
            <a:pPr marL="0" indent="0">
              <a:buNone/>
            </a:pPr>
            <a:r>
              <a:rPr lang="nb-NO" b="1" dirty="0" err="1"/>
              <a:t>Aml</a:t>
            </a:r>
            <a:r>
              <a:rPr lang="nb-NO" b="1" dirty="0"/>
              <a:t>. § 4-2  Krav til tilrettelegging, medvirkning og utvikling</a:t>
            </a:r>
          </a:p>
          <a:p>
            <a:pPr marL="0" indent="0">
              <a:buNone/>
            </a:pPr>
            <a:r>
              <a:rPr lang="nb-NO" dirty="0"/>
              <a:t>(1) Arbeidstakerne og deres tillitsvalgte skal holdes løpende informert om systemer som nyttes ved planlegging og gjennomføring av arbeidet. De skal gis nødvendig opplæring for å sette seg inn i systemene, og de skal medvirke ved utformingen av dem</a:t>
            </a:r>
          </a:p>
          <a:p>
            <a:pPr marL="0" indent="0">
              <a:buNone/>
            </a:pPr>
            <a:r>
              <a:rPr lang="nb-NO" b="1" dirty="0" err="1"/>
              <a:t>Aml</a:t>
            </a:r>
            <a:r>
              <a:rPr lang="nb-NO" b="1" dirty="0"/>
              <a:t>. § 9-2  Drøfting, informasjon og evaluering av kontrolltiltak</a:t>
            </a:r>
          </a:p>
          <a:p>
            <a:pPr marL="0" indent="0">
              <a:buNone/>
            </a:pPr>
            <a:r>
              <a:rPr lang="nb-NO" dirty="0"/>
              <a:t>(1) Arbeidsgiver plikter så tidlig som mulig å drøfte behov, utforming, gjennomføring og vesentlig endring av kontrolltiltak i virksomheten med arbeidstakernes tillitsvalgte</a:t>
            </a:r>
          </a:p>
          <a:p>
            <a:pPr marL="0" indent="0">
              <a:buNone/>
            </a:pPr>
            <a:r>
              <a:rPr lang="nb-NO" b="1" dirty="0"/>
              <a:t>PVF artikkel 35  Vurdering av personvernkonsekvenser</a:t>
            </a:r>
          </a:p>
          <a:p>
            <a:pPr marL="0" indent="0">
              <a:buNone/>
            </a:pPr>
            <a:r>
              <a:rPr lang="nb-NO" dirty="0"/>
              <a:t>(9) Dersom det er relevant, skal den behandlingsansvarlige innhente synspunkter på den planlagte behandlingen fra de registrerte eller deres representanter uten at det berører vernet av kommersielle eller allmenne interesser eller sikkerheten ved behandlingsaktivitetene</a:t>
            </a:r>
          </a:p>
          <a:p>
            <a:endParaRPr lang="nb-NO" dirty="0"/>
          </a:p>
        </p:txBody>
      </p:sp>
    </p:spTree>
    <p:extLst>
      <p:ext uri="{BB962C8B-B14F-4D97-AF65-F5344CB8AC3E}">
        <p14:creationId xmlns:p14="http://schemas.microsoft.com/office/powerpoint/2010/main" val="841968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02C30C6-305A-DFEF-02A6-A70C3D7321BF}"/>
              </a:ext>
            </a:extLst>
          </p:cNvPr>
          <p:cNvSpPr>
            <a:spLocks noGrp="1"/>
          </p:cNvSpPr>
          <p:nvPr>
            <p:ph type="title"/>
          </p:nvPr>
        </p:nvSpPr>
        <p:spPr/>
        <p:txBody>
          <a:bodyPr>
            <a:normAutofit/>
          </a:bodyPr>
          <a:lstStyle/>
          <a:p>
            <a:r>
              <a:rPr lang="nb-NO" sz="3200" dirty="0">
                <a:solidFill>
                  <a:srgbClr val="C00000"/>
                </a:solidFill>
              </a:rPr>
              <a:t>Lovfeste brukermedvirkning?</a:t>
            </a:r>
          </a:p>
        </p:txBody>
      </p:sp>
      <p:sp>
        <p:nvSpPr>
          <p:cNvPr id="3" name="Plassholder for innhold 2">
            <a:extLst>
              <a:ext uri="{FF2B5EF4-FFF2-40B4-BE49-F238E27FC236}">
                <a16:creationId xmlns:a16="http://schemas.microsoft.com/office/drawing/2014/main" id="{DDD11698-B9EA-FE89-7363-EE45AE25F05D}"/>
              </a:ext>
            </a:extLst>
          </p:cNvPr>
          <p:cNvSpPr>
            <a:spLocks noGrp="1"/>
          </p:cNvSpPr>
          <p:nvPr>
            <p:ph idx="1"/>
          </p:nvPr>
        </p:nvSpPr>
        <p:spPr/>
        <p:txBody>
          <a:bodyPr/>
          <a:lstStyle/>
          <a:p>
            <a:r>
              <a:rPr lang="nb-NO" dirty="0"/>
              <a:t>I hvilken grad bør det være en rettsplikt å involvere brukere?</a:t>
            </a:r>
          </a:p>
          <a:p>
            <a:r>
              <a:rPr lang="nb-NO" dirty="0"/>
              <a:t>Særlig aktuelt ved utvikling av IT-systemer</a:t>
            </a:r>
          </a:p>
          <a:p>
            <a:pPr lvl="1"/>
            <a:r>
              <a:rPr lang="nb-NO" dirty="0"/>
              <a:t>Særlig aktuelt for brukergrensesnitt</a:t>
            </a:r>
          </a:p>
          <a:p>
            <a:pPr lvl="1"/>
            <a:r>
              <a:rPr lang="nb-NO" dirty="0"/>
              <a:t>Krav om spørreundersøkelser, brukerpaneler, brukertesting mv?</a:t>
            </a:r>
          </a:p>
          <a:p>
            <a:pPr marL="0" indent="0">
              <a:buNone/>
            </a:pPr>
            <a:r>
              <a:rPr lang="nb-NO" dirty="0"/>
              <a:t>… eller er det å drive rettsliggjøringen for langt?</a:t>
            </a:r>
          </a:p>
          <a:p>
            <a:pPr marL="0" indent="0">
              <a:buNone/>
            </a:pPr>
            <a:endParaRPr lang="nb-NO" dirty="0"/>
          </a:p>
          <a:p>
            <a:pPr marL="0" indent="0">
              <a:buNone/>
            </a:pPr>
            <a:r>
              <a:rPr lang="nb-NO" dirty="0">
                <a:solidFill>
                  <a:srgbClr val="7030A0"/>
                </a:solidFill>
                <a:latin typeface="Arial Nova" panose="020B0504020202020204" pitchFamily="34" charset="0"/>
              </a:rPr>
              <a:t>                                        Hva mener dere?</a:t>
            </a:r>
          </a:p>
        </p:txBody>
      </p:sp>
    </p:spTree>
    <p:extLst>
      <p:ext uri="{BB962C8B-B14F-4D97-AF65-F5344CB8AC3E}">
        <p14:creationId xmlns:p14="http://schemas.microsoft.com/office/powerpoint/2010/main" val="2621868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566</Words>
  <Application>Microsoft Office PowerPoint</Application>
  <PresentationFormat>Widescreen</PresentationFormat>
  <Paragraphs>92</Paragraphs>
  <Slides>10</Slides>
  <Notes>0</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10</vt:i4>
      </vt:variant>
    </vt:vector>
  </HeadingPairs>
  <TitlesOfParts>
    <vt:vector size="16" baseType="lpstr">
      <vt:lpstr>Aptos</vt:lpstr>
      <vt:lpstr>Aptos Display</vt:lpstr>
      <vt:lpstr>Arial</vt:lpstr>
      <vt:lpstr>Arial Nova</vt:lpstr>
      <vt:lpstr>Symbol</vt:lpstr>
      <vt:lpstr>Office-tema</vt:lpstr>
      <vt:lpstr>Brukerorientering – av velvilje eller forpliktelse? - et rettslig blikk på brukerorientering</vt:lpstr>
      <vt:lpstr>Forholdet mellom brukerorientering og rettssikkerhet</vt:lpstr>
      <vt:lpstr>Hva vi kaller folk kan si noe om den bakenforliggende tenkningen</vt:lpstr>
      <vt:lpstr>Myndighetsutøvelse og tjenesteyting</vt:lpstr>
      <vt:lpstr>PowerPoint-presentasjon</vt:lpstr>
      <vt:lpstr>Samspill mellom rettssikkerhetsgarantier og service</vt:lpstr>
      <vt:lpstr>Eksempler på rettigheter mv</vt:lpstr>
      <vt:lpstr>PowerPoint-presentasjon</vt:lpstr>
      <vt:lpstr>Eksempler på «lovbestem brukerorientering»</vt:lpstr>
      <vt:lpstr>Lovfeste brukermedvirkning?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dag wiese schartum</dc:creator>
  <cp:lastModifiedBy>dag wiese schartum</cp:lastModifiedBy>
  <cp:revision>10</cp:revision>
  <cp:lastPrinted>2024-09-23T20:51:26Z</cp:lastPrinted>
  <dcterms:created xsi:type="dcterms:W3CDTF">2024-09-22T19:00:14Z</dcterms:created>
  <dcterms:modified xsi:type="dcterms:W3CDTF">2024-09-23T20:57:19Z</dcterms:modified>
</cp:coreProperties>
</file>