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71" r:id="rId3"/>
    <p:sldId id="258" r:id="rId4"/>
    <p:sldId id="261" r:id="rId5"/>
    <p:sldId id="260" r:id="rId6"/>
    <p:sldId id="274" r:id="rId7"/>
    <p:sldId id="272" r:id="rId8"/>
    <p:sldId id="263" r:id="rId9"/>
    <p:sldId id="270" r:id="rId10"/>
    <p:sldId id="264" r:id="rId11"/>
    <p:sldId id="265" r:id="rId12"/>
    <p:sldId id="273" r:id="rId13"/>
    <p:sldId id="266" r:id="rId1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609C53-0965-FDAF-DB53-92319753ACB8}" name="dag wiese schartum" initials="ds" userId="e5ffebfbedd3574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FFFF99"/>
    <a:srgbClr val="FF9900"/>
    <a:srgbClr val="FF996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3" d="100"/>
          <a:sy n="103" d="100"/>
        </p:scale>
        <p:origin x="57"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40CF0F-503B-40DE-B2EF-78C280044083}" type="datetimeFigureOut">
              <a:rPr lang="nb-NO" smtClean="0"/>
              <a:t>21.10.2024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837C55-24C9-4B19-B3C6-C11DCA56F093}" type="slidenum">
              <a:rPr lang="nb-NO" smtClean="0"/>
              <a:t>‹#›</a:t>
            </a:fld>
            <a:endParaRPr lang="nb-NO"/>
          </a:p>
        </p:txBody>
      </p:sp>
    </p:spTree>
    <p:extLst>
      <p:ext uri="{BB962C8B-B14F-4D97-AF65-F5344CB8AC3E}">
        <p14:creationId xmlns:p14="http://schemas.microsoft.com/office/powerpoint/2010/main" val="4225318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 86</a:t>
            </a:r>
          </a:p>
        </p:txBody>
      </p:sp>
      <p:sp>
        <p:nvSpPr>
          <p:cNvPr id="4" name="Plassholder for lysbildenummer 3"/>
          <p:cNvSpPr>
            <a:spLocks noGrp="1"/>
          </p:cNvSpPr>
          <p:nvPr>
            <p:ph type="sldNum" sz="quarter" idx="5"/>
          </p:nvPr>
        </p:nvSpPr>
        <p:spPr/>
        <p:txBody>
          <a:bodyPr/>
          <a:lstStyle/>
          <a:p>
            <a:fld id="{FB837C55-24C9-4B19-B3C6-C11DCA56F093}" type="slidenum">
              <a:rPr lang="nb-NO" smtClean="0"/>
              <a:t>3</a:t>
            </a:fld>
            <a:endParaRPr lang="nb-NO"/>
          </a:p>
        </p:txBody>
      </p:sp>
    </p:spTree>
    <p:extLst>
      <p:ext uri="{BB962C8B-B14F-4D97-AF65-F5344CB8AC3E}">
        <p14:creationId xmlns:p14="http://schemas.microsoft.com/office/powerpoint/2010/main" val="1090531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D82B9F-2AA0-429C-CDB0-A591EBA7562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08CE1363-E8A0-3996-87B2-84A0C218AB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4703C38-1878-264F-A76B-DA957B20284B}"/>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5" name="Plassholder for bunntekst 4">
            <a:extLst>
              <a:ext uri="{FF2B5EF4-FFF2-40B4-BE49-F238E27FC236}">
                <a16:creationId xmlns:a16="http://schemas.microsoft.com/office/drawing/2014/main" id="{7FF15EA0-1849-9A9C-CFB7-A82B5FB2EAD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8D82941-5239-0833-5BD5-5DCA2F2AF99B}"/>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3132443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623BCB-FBE2-B1E2-97BC-39D6EC76B2F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2595CE2-4C8C-1C08-D45E-123648E56950}"/>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B670DE0-CE29-A408-509B-24AC2BAD3040}"/>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5" name="Plassholder for bunntekst 4">
            <a:extLst>
              <a:ext uri="{FF2B5EF4-FFF2-40B4-BE49-F238E27FC236}">
                <a16:creationId xmlns:a16="http://schemas.microsoft.com/office/drawing/2014/main" id="{C015C29E-DC3B-DB88-0ABC-B092BFDD73E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D9B7F14-B95E-9104-D26B-9FA092743BA1}"/>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106264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B51171-3F1F-EC58-5397-CA4D5D265454}"/>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0C54CB5B-FBC3-A22F-796F-9EAB7DE79A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F0C96147-C8FA-7A53-62F6-48F83607324C}"/>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5" name="Plassholder for bunntekst 4">
            <a:extLst>
              <a:ext uri="{FF2B5EF4-FFF2-40B4-BE49-F238E27FC236}">
                <a16:creationId xmlns:a16="http://schemas.microsoft.com/office/drawing/2014/main" id="{18935315-06B4-C3B3-FA4C-E787568AD7F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21F3482-BB5D-E8E4-F525-1E7AC02BD04B}"/>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2381660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6649EE-48BD-906B-839E-A77EA799579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2FB915C-AD5E-5EEB-E9C1-5141586EE13A}"/>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3279C8F-780C-727E-8E19-DE61215CA19D}"/>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D127E65C-5483-CC86-A9A4-24EB1CB6D397}"/>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6" name="Plassholder for bunntekst 5">
            <a:extLst>
              <a:ext uri="{FF2B5EF4-FFF2-40B4-BE49-F238E27FC236}">
                <a16:creationId xmlns:a16="http://schemas.microsoft.com/office/drawing/2014/main" id="{AAF4218C-07FC-45BB-C122-87DDFBD940C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40BE8F3-7D8E-B14F-B4F7-4BFFD064E2F8}"/>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3408190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527CDA-29BA-FAF1-BF2B-CA514EB5BC6E}"/>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9B29B569-BDCB-968F-F98B-38F86C5F51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99D338EA-4DD3-A124-8292-7342CCAD3317}"/>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5A31A540-CBA4-A724-2346-7DD1E62499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451D9BC-0FAD-4BA1-0F06-15064BC4D660}"/>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47BA897A-019B-EE4C-EBFC-C1A880D6180D}"/>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8" name="Plassholder for bunntekst 7">
            <a:extLst>
              <a:ext uri="{FF2B5EF4-FFF2-40B4-BE49-F238E27FC236}">
                <a16:creationId xmlns:a16="http://schemas.microsoft.com/office/drawing/2014/main" id="{13CAD3C2-D7FF-0BD1-BF06-D5FA7D9A388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9FB0F656-A0F2-84F9-D6A3-CA3DCBA1753C}"/>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26061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C865B1-6014-5254-AA95-31DDD718028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5E5930B2-6C8E-CF6B-9633-C3D19DBA1915}"/>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4" name="Plassholder for bunntekst 3">
            <a:extLst>
              <a:ext uri="{FF2B5EF4-FFF2-40B4-BE49-F238E27FC236}">
                <a16:creationId xmlns:a16="http://schemas.microsoft.com/office/drawing/2014/main" id="{2C57026C-00D8-6C5B-15CE-576EF6B4BC2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69CB254-BCEE-D83E-BB9D-5F26ED0954C7}"/>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3653439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750D891-8F04-F187-FFA6-7F5FAC65C61E}"/>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3" name="Plassholder for bunntekst 2">
            <a:extLst>
              <a:ext uri="{FF2B5EF4-FFF2-40B4-BE49-F238E27FC236}">
                <a16:creationId xmlns:a16="http://schemas.microsoft.com/office/drawing/2014/main" id="{9B85DA89-B7F1-8A7E-7FBF-14CB954F22A0}"/>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2C29D894-8ECF-A9BD-C9B2-1EEE81B28423}"/>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2399771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8F281A-01EE-9BC7-46AD-41FBAD734F6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995D4421-6053-9BA8-1748-83AE37484C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735184E3-9F5F-834F-6138-00560F3BB1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E0B8C0AA-43FB-4406-1635-FA75B93A9E97}"/>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6" name="Plassholder for bunntekst 5">
            <a:extLst>
              <a:ext uri="{FF2B5EF4-FFF2-40B4-BE49-F238E27FC236}">
                <a16:creationId xmlns:a16="http://schemas.microsoft.com/office/drawing/2014/main" id="{A51C7FAF-DE0D-7120-ADBC-B6CBDABA519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3310935-EC19-2E23-3A6D-4E0F7AD669C0}"/>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394663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E1EA3F-ED60-1C8B-8246-2779A595188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A363C6C-B5B5-42EA-F259-C30FED91C4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1377ED1-BB4C-4389-AB95-8725B171C6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058ACB9-9D3A-663B-3554-CCDAB6A09CD9}"/>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6" name="Plassholder for bunntekst 5">
            <a:extLst>
              <a:ext uri="{FF2B5EF4-FFF2-40B4-BE49-F238E27FC236}">
                <a16:creationId xmlns:a16="http://schemas.microsoft.com/office/drawing/2014/main" id="{05C845BA-DD96-1783-9868-052A33E6EA8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BE77A6F-3C58-9200-A611-5FFE63898B71}"/>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2528339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5E665D-4C7E-DE34-D827-4970619CCDF8}"/>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3C6FC82-C0BE-13CF-16EE-1B60A006EB4F}"/>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8DC53D7-6F48-6905-3306-86110166CCE1}"/>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5" name="Plassholder for bunntekst 4">
            <a:extLst>
              <a:ext uri="{FF2B5EF4-FFF2-40B4-BE49-F238E27FC236}">
                <a16:creationId xmlns:a16="http://schemas.microsoft.com/office/drawing/2014/main" id="{3E1BBA5D-332D-98E6-2FC2-380BC15E0C8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C5349DC-0605-0BC6-5B54-21DAD12E01B9}"/>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348745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72D7574-35D8-19B1-A870-0E02879E3E3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FA2A60B-C788-D8F6-8238-F275F23610B1}"/>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4C05E19-0639-152C-932B-46D73E76768B}"/>
              </a:ext>
            </a:extLst>
          </p:cNvPr>
          <p:cNvSpPr>
            <a:spLocks noGrp="1"/>
          </p:cNvSpPr>
          <p:nvPr>
            <p:ph type="dt" sz="half" idx="10"/>
          </p:nvPr>
        </p:nvSpPr>
        <p:spPr/>
        <p:txBody>
          <a:bodyPr/>
          <a:lstStyle/>
          <a:p>
            <a:fld id="{52FFADF4-0B60-434C-9C7A-465CA82E225F}" type="datetimeFigureOut">
              <a:rPr lang="nb-NO" smtClean="0"/>
              <a:t>21.10.2024</a:t>
            </a:fld>
            <a:endParaRPr lang="nb-NO"/>
          </a:p>
        </p:txBody>
      </p:sp>
      <p:sp>
        <p:nvSpPr>
          <p:cNvPr id="5" name="Plassholder for bunntekst 4">
            <a:extLst>
              <a:ext uri="{FF2B5EF4-FFF2-40B4-BE49-F238E27FC236}">
                <a16:creationId xmlns:a16="http://schemas.microsoft.com/office/drawing/2014/main" id="{B17D7326-8C04-2920-660B-FF539063461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C7F3758-EA68-0900-A09F-DC57423884D8}"/>
              </a:ext>
            </a:extLst>
          </p:cNvPr>
          <p:cNvSpPr>
            <a:spLocks noGrp="1"/>
          </p:cNvSpPr>
          <p:nvPr>
            <p:ph type="sldNum" sz="quarter" idx="12"/>
          </p:nvPr>
        </p:nvSpPr>
        <p:spPr/>
        <p:txBody>
          <a:bodyPr/>
          <a:lstStyle/>
          <a:p>
            <a:fld id="{0C1BEDC2-A2A3-48B6-B903-B727BEF11A30}" type="slidenum">
              <a:rPr lang="nb-NO" smtClean="0"/>
              <a:t>‹#›</a:t>
            </a:fld>
            <a:endParaRPr lang="nb-NO"/>
          </a:p>
        </p:txBody>
      </p:sp>
    </p:spTree>
    <p:extLst>
      <p:ext uri="{BB962C8B-B14F-4D97-AF65-F5344CB8AC3E}">
        <p14:creationId xmlns:p14="http://schemas.microsoft.com/office/powerpoint/2010/main" val="4139228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5E1DCAC-7D5E-AEDE-BE19-23033863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FEE04CA-4DA2-A6C2-625E-6B29281F54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4EB6E649-4C2F-F74F-D0C6-7FEE39EBB1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FFADF4-0B60-434C-9C7A-465CA82E225F}" type="datetimeFigureOut">
              <a:rPr lang="nb-NO" smtClean="0"/>
              <a:t>21.10.2024</a:t>
            </a:fld>
            <a:endParaRPr lang="nb-NO"/>
          </a:p>
        </p:txBody>
      </p:sp>
      <p:sp>
        <p:nvSpPr>
          <p:cNvPr id="5" name="Plassholder for bunntekst 4">
            <a:extLst>
              <a:ext uri="{FF2B5EF4-FFF2-40B4-BE49-F238E27FC236}">
                <a16:creationId xmlns:a16="http://schemas.microsoft.com/office/drawing/2014/main" id="{4B3633B8-17A0-4BF8-BB2F-34EC65738E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830257A3-C2C0-0B42-B389-0F1308B2B3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1BEDC2-A2A3-48B6-B903-B727BEF11A30}" type="slidenum">
              <a:rPr lang="nb-NO" smtClean="0"/>
              <a:t>‹#›</a:t>
            </a:fld>
            <a:endParaRPr lang="nb-NO"/>
          </a:p>
        </p:txBody>
      </p:sp>
    </p:spTree>
    <p:extLst>
      <p:ext uri="{BB962C8B-B14F-4D97-AF65-F5344CB8AC3E}">
        <p14:creationId xmlns:p14="http://schemas.microsoft.com/office/powerpoint/2010/main" val="1256057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ai-act-law.eu/?utm_source=gdpr-info.eu"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A9A2D7-F9FD-FD00-C293-B782BFB2A6FA}"/>
              </a:ext>
            </a:extLst>
          </p:cNvPr>
          <p:cNvSpPr>
            <a:spLocks noGrp="1"/>
          </p:cNvSpPr>
          <p:nvPr>
            <p:ph type="ctrTitle"/>
          </p:nvPr>
        </p:nvSpPr>
        <p:spPr/>
        <p:txBody>
          <a:bodyPr>
            <a:normAutofit/>
          </a:bodyPr>
          <a:lstStyle/>
          <a:p>
            <a:r>
              <a:rPr lang="nb-NO" sz="4000" dirty="0">
                <a:solidFill>
                  <a:srgbClr val="7030A0"/>
                </a:solidFill>
              </a:rPr>
              <a:t>KI-systemer i offentlig forvaltning og rettslige rammer for utvikling av slike systemer</a:t>
            </a:r>
          </a:p>
        </p:txBody>
      </p:sp>
      <p:sp>
        <p:nvSpPr>
          <p:cNvPr id="3" name="Undertittel 2">
            <a:extLst>
              <a:ext uri="{FF2B5EF4-FFF2-40B4-BE49-F238E27FC236}">
                <a16:creationId xmlns:a16="http://schemas.microsoft.com/office/drawing/2014/main" id="{400DFD66-85B4-DB7B-F761-0001A9EBD633}"/>
              </a:ext>
            </a:extLst>
          </p:cNvPr>
          <p:cNvSpPr>
            <a:spLocks noGrp="1"/>
          </p:cNvSpPr>
          <p:nvPr>
            <p:ph type="subTitle" idx="1"/>
          </p:nvPr>
        </p:nvSpPr>
        <p:spPr/>
        <p:txBody>
          <a:bodyPr/>
          <a:lstStyle/>
          <a:p>
            <a:endParaRPr lang="nb-NO" dirty="0"/>
          </a:p>
          <a:p>
            <a:r>
              <a:rPr lang="nb-NO" dirty="0"/>
              <a:t>Dag Wiese Schartum</a:t>
            </a:r>
          </a:p>
        </p:txBody>
      </p:sp>
    </p:spTree>
    <p:extLst>
      <p:ext uri="{BB962C8B-B14F-4D97-AF65-F5344CB8AC3E}">
        <p14:creationId xmlns:p14="http://schemas.microsoft.com/office/powerpoint/2010/main" val="3435380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kstSylinder 12">
            <a:extLst>
              <a:ext uri="{FF2B5EF4-FFF2-40B4-BE49-F238E27FC236}">
                <a16:creationId xmlns:a16="http://schemas.microsoft.com/office/drawing/2014/main" id="{392D4C47-2FB8-3932-8831-7ACD4CC36CDB}"/>
              </a:ext>
            </a:extLst>
          </p:cNvPr>
          <p:cNvSpPr txBox="1"/>
          <p:nvPr/>
        </p:nvSpPr>
        <p:spPr>
          <a:xfrm>
            <a:off x="1643319" y="2185398"/>
            <a:ext cx="8818901" cy="1569660"/>
          </a:xfrm>
          <a:prstGeom prst="rect">
            <a:avLst/>
          </a:prstGeom>
          <a:solidFill>
            <a:srgbClr val="FFFF99"/>
          </a:solidFill>
        </p:spPr>
        <p:txBody>
          <a:bodyPr wrap="square" rtlCol="0">
            <a:spAutoFit/>
          </a:bodyPr>
          <a:lstStyle/>
          <a:p>
            <a:pPr marL="285750" indent="-285750">
              <a:buFont typeface="Arial" panose="020B0604020202020204" pitchFamily="34" charset="0"/>
              <a:buChar char="•"/>
            </a:pPr>
            <a:r>
              <a:rPr lang="nb-NO" sz="2400" dirty="0"/>
              <a:t>Viktig å lese fortalen til KIF sammen med bestemmelsene</a:t>
            </a:r>
          </a:p>
          <a:p>
            <a:pPr marL="285750" indent="-285750">
              <a:buFont typeface="Arial" panose="020B0604020202020204" pitchFamily="34" charset="0"/>
              <a:buChar char="•"/>
            </a:pPr>
            <a:r>
              <a:rPr lang="nb-NO" sz="2400" dirty="0"/>
              <a:t>Verktøy for å se sammenhengen mellom fortalen og bestemmelsene i KIF:</a:t>
            </a:r>
          </a:p>
          <a:p>
            <a:r>
              <a:rPr lang="nb-NO" sz="2400" dirty="0">
                <a:hlinkClick r:id="rId2"/>
              </a:rPr>
              <a:t>https://ai-act-law.eu/?utm_source=gdpr-info.eu</a:t>
            </a:r>
            <a:r>
              <a:rPr lang="nb-NO" sz="2400" dirty="0"/>
              <a:t> </a:t>
            </a:r>
          </a:p>
        </p:txBody>
      </p:sp>
    </p:spTree>
    <p:extLst>
      <p:ext uri="{BB962C8B-B14F-4D97-AF65-F5344CB8AC3E}">
        <p14:creationId xmlns:p14="http://schemas.microsoft.com/office/powerpoint/2010/main" val="4144531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EC97A0-3CAC-D100-417D-7638107CDB55}"/>
              </a:ext>
            </a:extLst>
          </p:cNvPr>
          <p:cNvSpPr>
            <a:spLocks noGrp="1"/>
          </p:cNvSpPr>
          <p:nvPr>
            <p:ph type="title"/>
          </p:nvPr>
        </p:nvSpPr>
        <p:spPr>
          <a:xfrm>
            <a:off x="838200" y="365126"/>
            <a:ext cx="10515600" cy="1129478"/>
          </a:xfrm>
        </p:spPr>
        <p:txBody>
          <a:bodyPr>
            <a:normAutofit/>
          </a:bodyPr>
          <a:lstStyle/>
          <a:p>
            <a:r>
              <a:rPr lang="nb-NO" sz="3600" dirty="0">
                <a:solidFill>
                  <a:srgbClr val="7030A0"/>
                </a:solidFill>
              </a:rPr>
              <a:t>«KI-system» i KI-forordningen (AIA)?</a:t>
            </a:r>
          </a:p>
        </p:txBody>
      </p:sp>
      <p:sp>
        <p:nvSpPr>
          <p:cNvPr id="3" name="Plassholder for innhold 2">
            <a:extLst>
              <a:ext uri="{FF2B5EF4-FFF2-40B4-BE49-F238E27FC236}">
                <a16:creationId xmlns:a16="http://schemas.microsoft.com/office/drawing/2014/main" id="{BEDB9960-3B18-A407-3F0D-6240D2EDEC26}"/>
              </a:ext>
            </a:extLst>
          </p:cNvPr>
          <p:cNvSpPr>
            <a:spLocks noGrp="1"/>
          </p:cNvSpPr>
          <p:nvPr>
            <p:ph idx="1"/>
          </p:nvPr>
        </p:nvSpPr>
        <p:spPr>
          <a:xfrm>
            <a:off x="838200" y="5019356"/>
            <a:ext cx="10515600" cy="1325563"/>
          </a:xfrm>
        </p:spPr>
        <p:txBody>
          <a:bodyPr>
            <a:normAutofit fontScale="92500" lnSpcReduction="20000"/>
          </a:bodyPr>
          <a:lstStyle/>
          <a:p>
            <a:pPr marL="0" indent="0">
              <a:buNone/>
            </a:pPr>
            <a:r>
              <a:rPr lang="en-US" sz="2200" dirty="0"/>
              <a:t>“The techniques that enable inference while building an AI system include </a:t>
            </a:r>
            <a:r>
              <a:rPr lang="en-US" sz="2200" dirty="0">
                <a:solidFill>
                  <a:srgbClr val="C00000"/>
                </a:solidFill>
              </a:rPr>
              <a:t>machine learning</a:t>
            </a:r>
            <a:r>
              <a:rPr lang="en-US" sz="2200" dirty="0"/>
              <a:t> approaches that learn from data how to achieve certain objectives; and </a:t>
            </a:r>
            <a:r>
              <a:rPr lang="en-US" sz="2200" dirty="0">
                <a:solidFill>
                  <a:srgbClr val="C00000"/>
                </a:solidFill>
              </a:rPr>
              <a:t>logic- and knowledge-based </a:t>
            </a:r>
            <a:r>
              <a:rPr lang="en-US" sz="2200" dirty="0"/>
              <a:t>approaches that infer from encoded knowledge or symbolic representation of the task to be solved.</a:t>
            </a:r>
            <a:r>
              <a:rPr lang="en-US" sz="2400" dirty="0"/>
              <a:t> The capacity of an AI system to infer transcends basic data processing by enabling learning, reasoning or modelling.</a:t>
            </a:r>
            <a:r>
              <a:rPr lang="en-US" sz="2200" dirty="0"/>
              <a:t>” </a:t>
            </a:r>
            <a:r>
              <a:rPr lang="en-US" sz="1500" i="1" dirty="0"/>
              <a:t>(</a:t>
            </a:r>
            <a:r>
              <a:rPr lang="en-US" sz="1500" i="1" dirty="0" err="1"/>
              <a:t>Fortalen</a:t>
            </a:r>
            <a:r>
              <a:rPr lang="en-US" sz="1500" i="1" dirty="0"/>
              <a:t>, </a:t>
            </a:r>
            <a:r>
              <a:rPr lang="en-US" sz="1500" i="1" dirty="0" err="1"/>
              <a:t>avsnitt</a:t>
            </a:r>
            <a:r>
              <a:rPr lang="en-US" sz="1500" i="1" dirty="0"/>
              <a:t> 12)</a:t>
            </a:r>
          </a:p>
        </p:txBody>
      </p:sp>
      <p:sp>
        <p:nvSpPr>
          <p:cNvPr id="4" name="TekstSylinder 3">
            <a:extLst>
              <a:ext uri="{FF2B5EF4-FFF2-40B4-BE49-F238E27FC236}">
                <a16:creationId xmlns:a16="http://schemas.microsoft.com/office/drawing/2014/main" id="{F30E8C52-C349-5AFF-11B6-B1FCC109A2BF}"/>
              </a:ext>
            </a:extLst>
          </p:cNvPr>
          <p:cNvSpPr txBox="1"/>
          <p:nvPr/>
        </p:nvSpPr>
        <p:spPr>
          <a:xfrm>
            <a:off x="1288149" y="2348494"/>
            <a:ext cx="9167381" cy="2308324"/>
          </a:xfrm>
          <a:prstGeom prst="rect">
            <a:avLst/>
          </a:prstGeom>
          <a:solidFill>
            <a:srgbClr val="FFFF99"/>
          </a:solidFill>
        </p:spPr>
        <p:txBody>
          <a:bodyPr wrap="none" rtlCol="0">
            <a:spAutoFit/>
          </a:bodyPr>
          <a:lstStyle/>
          <a:p>
            <a:pPr algn="l" fontAlgn="base"/>
            <a:r>
              <a:rPr lang="en-US" sz="2400" b="0" i="0" dirty="0">
                <a:solidFill>
                  <a:srgbClr val="333333"/>
                </a:solidFill>
                <a:effectLst/>
                <a:latin typeface="inherit"/>
              </a:rPr>
              <a:t>AI system’ means a machine-based system that is designed to operate</a:t>
            </a:r>
          </a:p>
          <a:p>
            <a:pPr algn="l" fontAlgn="base"/>
            <a:r>
              <a:rPr lang="en-US" sz="2400" b="0" i="0" dirty="0">
                <a:solidFill>
                  <a:srgbClr val="333333"/>
                </a:solidFill>
                <a:effectLst/>
                <a:latin typeface="inherit"/>
              </a:rPr>
              <a:t>with varying levels of autonomy and that may exhibit adaptiveness after</a:t>
            </a:r>
          </a:p>
          <a:p>
            <a:pPr algn="l" fontAlgn="base"/>
            <a:r>
              <a:rPr lang="en-US" sz="2400" b="0" i="0" dirty="0">
                <a:solidFill>
                  <a:srgbClr val="333333"/>
                </a:solidFill>
                <a:effectLst/>
                <a:latin typeface="inherit"/>
              </a:rPr>
              <a:t>deployment, and that, for explicit or implicit objectives, infers, from the</a:t>
            </a:r>
          </a:p>
          <a:p>
            <a:pPr algn="l" fontAlgn="base"/>
            <a:r>
              <a:rPr lang="en-US" sz="2400" b="0" i="0" dirty="0">
                <a:solidFill>
                  <a:srgbClr val="333333"/>
                </a:solidFill>
                <a:effectLst/>
                <a:latin typeface="inherit"/>
              </a:rPr>
              <a:t>input it receives, how to generate outputs such as predictions, content,</a:t>
            </a:r>
          </a:p>
          <a:p>
            <a:pPr algn="l" fontAlgn="base"/>
            <a:r>
              <a:rPr lang="en-US" sz="2400" b="0" i="0" dirty="0">
                <a:solidFill>
                  <a:srgbClr val="333333"/>
                </a:solidFill>
                <a:effectLst/>
                <a:latin typeface="inherit"/>
              </a:rPr>
              <a:t>recommendations, or decisions that can influence physical or virtual</a:t>
            </a:r>
          </a:p>
          <a:p>
            <a:pPr algn="l" fontAlgn="base"/>
            <a:r>
              <a:rPr lang="en-US" sz="2400" b="0" i="0" dirty="0">
                <a:solidFill>
                  <a:srgbClr val="333333"/>
                </a:solidFill>
                <a:effectLst/>
                <a:latin typeface="inherit"/>
              </a:rPr>
              <a:t>environments;</a:t>
            </a:r>
          </a:p>
        </p:txBody>
      </p:sp>
      <p:sp>
        <p:nvSpPr>
          <p:cNvPr id="5" name="TekstSylinder 4">
            <a:extLst>
              <a:ext uri="{FF2B5EF4-FFF2-40B4-BE49-F238E27FC236}">
                <a16:creationId xmlns:a16="http://schemas.microsoft.com/office/drawing/2014/main" id="{259FD3AD-8A74-7433-272B-D7500B468809}"/>
              </a:ext>
            </a:extLst>
          </p:cNvPr>
          <p:cNvSpPr txBox="1"/>
          <p:nvPr/>
        </p:nvSpPr>
        <p:spPr>
          <a:xfrm>
            <a:off x="838200" y="1652633"/>
            <a:ext cx="9332876" cy="482633"/>
          </a:xfrm>
          <a:prstGeom prst="rect">
            <a:avLst/>
          </a:prstGeom>
          <a:noFill/>
        </p:spPr>
        <p:txBody>
          <a:bodyPr wrap="non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Legger </a:t>
            </a:r>
            <a:r>
              <a:rPr kumimoji="0" lang="en-US" sz="2800" b="0" i="0" u="none" strike="noStrike" kern="1200" cap="none" spc="0" normalizeH="0" baseline="0" noProof="0" dirty="0" err="1">
                <a:ln>
                  <a:noFill/>
                </a:ln>
                <a:solidFill>
                  <a:prstClr val="black"/>
                </a:solidFill>
                <a:effectLst/>
                <a:uLnTx/>
                <a:uFillTx/>
                <a:latin typeface="Aptos" panose="02110004020202020204"/>
                <a:ea typeface="+mn-ea"/>
                <a:cs typeface="+mn-cs"/>
              </a:rPr>
              <a:t>til</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err="1">
                <a:ln>
                  <a:noFill/>
                </a:ln>
                <a:solidFill>
                  <a:prstClr val="black"/>
                </a:solidFill>
                <a:effectLst/>
                <a:uLnTx/>
                <a:uFillTx/>
                <a:latin typeface="Aptos" panose="02110004020202020204"/>
                <a:ea typeface="+mn-ea"/>
                <a:cs typeface="+mn-cs"/>
              </a:rPr>
              <a:t>grunn</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err="1">
                <a:ln>
                  <a:noFill/>
                </a:ln>
                <a:solidFill>
                  <a:prstClr val="black"/>
                </a:solidFill>
                <a:effectLst/>
                <a:uLnTx/>
                <a:uFillTx/>
                <a:latin typeface="Aptos" panose="02110004020202020204"/>
                <a:ea typeface="+mn-ea"/>
                <a:cs typeface="+mn-cs"/>
              </a:rPr>
              <a:t>definisjonen</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err="1">
                <a:ln>
                  <a:noFill/>
                </a:ln>
                <a:solidFill>
                  <a:prstClr val="black"/>
                </a:solidFill>
                <a:effectLst/>
                <a:uLnTx/>
                <a:uFillTx/>
                <a:latin typeface="Aptos" panose="02110004020202020204"/>
                <a:ea typeface="+mn-ea"/>
                <a:cs typeface="+mn-cs"/>
              </a:rPr>
              <a:t>i</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KI-</a:t>
            </a:r>
            <a:r>
              <a:rPr kumimoji="0" lang="en-US" sz="2800" b="0" i="0" u="none" strike="noStrike" kern="1200" cap="none" spc="0" normalizeH="0" baseline="0" noProof="0" dirty="0" err="1">
                <a:ln>
                  <a:noFill/>
                </a:ln>
                <a:solidFill>
                  <a:prstClr val="black"/>
                </a:solidFill>
                <a:effectLst/>
                <a:uLnTx/>
                <a:uFillTx/>
                <a:latin typeface="Aptos" panose="02110004020202020204"/>
                <a:ea typeface="+mn-ea"/>
                <a:cs typeface="+mn-cs"/>
              </a:rPr>
              <a:t>forordningen</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err="1">
                <a:ln>
                  <a:noFill/>
                </a:ln>
                <a:solidFill>
                  <a:prstClr val="black"/>
                </a:solidFill>
                <a:effectLst/>
                <a:uLnTx/>
                <a:uFillTx/>
                <a:latin typeface="Aptos" panose="02110004020202020204"/>
                <a:ea typeface="+mn-ea"/>
                <a:cs typeface="+mn-cs"/>
              </a:rPr>
              <a:t>artikkel</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3(1):</a:t>
            </a:r>
          </a:p>
        </p:txBody>
      </p:sp>
      <p:pic>
        <p:nvPicPr>
          <p:cNvPr id="7" name="Bilde 6">
            <a:extLst>
              <a:ext uri="{FF2B5EF4-FFF2-40B4-BE49-F238E27FC236}">
                <a16:creationId xmlns:a16="http://schemas.microsoft.com/office/drawing/2014/main" id="{DC710AEC-B777-5C51-F03E-27B481289905}"/>
              </a:ext>
            </a:extLst>
          </p:cNvPr>
          <p:cNvPicPr>
            <a:picLocks noChangeAspect="1"/>
          </p:cNvPicPr>
          <p:nvPr/>
        </p:nvPicPr>
        <p:blipFill>
          <a:blip r:embed="rId3"/>
          <a:stretch>
            <a:fillRect/>
          </a:stretch>
        </p:blipFill>
        <p:spPr>
          <a:xfrm>
            <a:off x="1503886" y="2497804"/>
            <a:ext cx="9716952" cy="2399160"/>
          </a:xfrm>
          <a:prstGeom prst="rect">
            <a:avLst/>
          </a:prstGeom>
        </p:spPr>
      </p:pic>
    </p:spTree>
    <p:extLst>
      <p:ext uri="{BB962C8B-B14F-4D97-AF65-F5344CB8AC3E}">
        <p14:creationId xmlns:p14="http://schemas.microsoft.com/office/powerpoint/2010/main" val="57784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2DED6E-5077-3D37-F42B-4F1E117C80BD}"/>
              </a:ext>
            </a:extLst>
          </p:cNvPr>
          <p:cNvSpPr>
            <a:spLocks noGrp="1"/>
          </p:cNvSpPr>
          <p:nvPr>
            <p:ph type="title"/>
          </p:nvPr>
        </p:nvSpPr>
        <p:spPr>
          <a:xfrm>
            <a:off x="838200" y="100552"/>
            <a:ext cx="10515600" cy="1325563"/>
          </a:xfrm>
        </p:spPr>
        <p:txBody>
          <a:bodyPr>
            <a:normAutofit/>
          </a:bodyPr>
          <a:lstStyle/>
          <a:p>
            <a:r>
              <a:rPr lang="nb-NO" sz="3600" dirty="0">
                <a:solidFill>
                  <a:srgbClr val="7030A0"/>
                </a:solidFill>
              </a:rPr>
              <a:t>Rettslig regulering av KI-systemer</a:t>
            </a:r>
          </a:p>
        </p:txBody>
      </p:sp>
      <p:sp>
        <p:nvSpPr>
          <p:cNvPr id="3" name="Plassholder for innhold 2">
            <a:extLst>
              <a:ext uri="{FF2B5EF4-FFF2-40B4-BE49-F238E27FC236}">
                <a16:creationId xmlns:a16="http://schemas.microsoft.com/office/drawing/2014/main" id="{6C880BAB-7458-ACE9-570F-F16DED6C08D9}"/>
              </a:ext>
            </a:extLst>
          </p:cNvPr>
          <p:cNvSpPr>
            <a:spLocks noGrp="1"/>
          </p:cNvSpPr>
          <p:nvPr>
            <p:ph idx="1"/>
          </p:nvPr>
        </p:nvSpPr>
        <p:spPr>
          <a:xfrm>
            <a:off x="838199" y="2117717"/>
            <a:ext cx="10566271" cy="4351338"/>
          </a:xfrm>
        </p:spPr>
        <p:txBody>
          <a:bodyPr>
            <a:normAutofit fontScale="92500" lnSpcReduction="10000"/>
          </a:bodyPr>
          <a:lstStyle/>
          <a:p>
            <a:r>
              <a:rPr lang="nb-NO" sz="2400" dirty="0"/>
              <a:t>KI-systemer er spesielt regulert i </a:t>
            </a:r>
            <a:r>
              <a:rPr lang="nb-NO" sz="2400" dirty="0" err="1"/>
              <a:t>Artificial</a:t>
            </a:r>
            <a:r>
              <a:rPr lang="nb-NO" sz="2400" dirty="0"/>
              <a:t> </a:t>
            </a:r>
            <a:r>
              <a:rPr lang="nb-NO" sz="2400" dirty="0" err="1"/>
              <a:t>Intelligence</a:t>
            </a:r>
            <a:r>
              <a:rPr lang="nb-NO" sz="2400" dirty="0"/>
              <a:t> </a:t>
            </a:r>
            <a:r>
              <a:rPr lang="nb-NO" sz="2400" dirty="0" err="1"/>
              <a:t>Act</a:t>
            </a:r>
            <a:r>
              <a:rPr lang="nb-NO" sz="2400" dirty="0"/>
              <a:t> (KI-forordningen)</a:t>
            </a:r>
          </a:p>
          <a:p>
            <a:r>
              <a:rPr lang="nb-NO" sz="2400" dirty="0"/>
              <a:t>Forordningen er EØS-relevant og vil komme til å gjelde som norsk lov</a:t>
            </a:r>
          </a:p>
          <a:p>
            <a:r>
              <a:rPr lang="nb-NO" sz="2400" dirty="0"/>
              <a:t>KI-systemer var imidlertid </a:t>
            </a:r>
            <a:r>
              <a:rPr lang="nb-NO" sz="2400" dirty="0">
                <a:solidFill>
                  <a:srgbClr val="C00000"/>
                </a:solidFill>
              </a:rPr>
              <a:t>også tidligere </a:t>
            </a:r>
            <a:r>
              <a:rPr lang="nb-NO" sz="2400" dirty="0"/>
              <a:t>gjenstand for rettslig regulering, fordi slike systemer kan komme inn under annet </a:t>
            </a:r>
            <a:r>
              <a:rPr lang="nb-NO" sz="2400" dirty="0">
                <a:solidFill>
                  <a:srgbClr val="C00000"/>
                </a:solidFill>
              </a:rPr>
              <a:t>teknologinøytralt </a:t>
            </a:r>
            <a:r>
              <a:rPr lang="nb-NO" sz="2400" dirty="0"/>
              <a:t>regelverk, f.eks.:</a:t>
            </a:r>
          </a:p>
          <a:p>
            <a:pPr lvl="1"/>
            <a:r>
              <a:rPr lang="nb-NO" sz="2000" dirty="0"/>
              <a:t>Personvernregelverket (personvernforordningen mv.)</a:t>
            </a:r>
          </a:p>
          <a:p>
            <a:pPr lvl="1"/>
            <a:r>
              <a:rPr lang="nb-NO" sz="2000" dirty="0"/>
              <a:t>Likestillings- og diskrimineringsloven</a:t>
            </a:r>
          </a:p>
          <a:p>
            <a:pPr lvl="1"/>
            <a:r>
              <a:rPr lang="nb-NO" sz="2000" dirty="0"/>
              <a:t>Forvaltningsloven</a:t>
            </a:r>
          </a:p>
          <a:p>
            <a:pPr lvl="1"/>
            <a:r>
              <a:rPr lang="nb-NO" sz="2000" dirty="0"/>
              <a:t>Arbeidsmiljøloven</a:t>
            </a:r>
          </a:p>
          <a:p>
            <a:pPr lvl="1"/>
            <a:r>
              <a:rPr lang="nb-NO" sz="2000" dirty="0"/>
              <a:t>Anskaffelsesregelverket</a:t>
            </a:r>
          </a:p>
          <a:p>
            <a:pPr lvl="1"/>
            <a:r>
              <a:rPr lang="nb-NO" sz="2000" dirty="0"/>
              <a:t>osv.</a:t>
            </a:r>
          </a:p>
          <a:p>
            <a:pPr marL="0" indent="0">
              <a:buNone/>
            </a:pPr>
            <a:r>
              <a:rPr lang="nb-NO" sz="2400" dirty="0"/>
              <a:t>Vil i fortsettelsen primært si noe om </a:t>
            </a:r>
            <a:r>
              <a:rPr lang="nb-NO" sz="2400" i="1" dirty="0"/>
              <a:t>hovedelementer</a:t>
            </a:r>
            <a:r>
              <a:rPr lang="nb-NO" sz="2400" dirty="0"/>
              <a:t> i KI-forordningen, og litt om </a:t>
            </a:r>
            <a:r>
              <a:rPr lang="nb-NO" sz="2400" i="1" dirty="0"/>
              <a:t>sammenhenger</a:t>
            </a:r>
            <a:r>
              <a:rPr lang="nb-NO" sz="2400" dirty="0"/>
              <a:t> mellom personvernforordningen og KI-forordningen</a:t>
            </a:r>
          </a:p>
          <a:p>
            <a:pPr marL="0" indent="0">
              <a:buNone/>
            </a:pPr>
            <a:r>
              <a:rPr lang="nb-NO" sz="2400" dirty="0"/>
              <a:t>Kommer ikke inn på generelle AI-modeller (jf. kap. 5)</a:t>
            </a:r>
          </a:p>
        </p:txBody>
      </p:sp>
    </p:spTree>
    <p:extLst>
      <p:ext uri="{BB962C8B-B14F-4D97-AF65-F5344CB8AC3E}">
        <p14:creationId xmlns:p14="http://schemas.microsoft.com/office/powerpoint/2010/main" val="328035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kstSylinder 15">
            <a:extLst>
              <a:ext uri="{FF2B5EF4-FFF2-40B4-BE49-F238E27FC236}">
                <a16:creationId xmlns:a16="http://schemas.microsoft.com/office/drawing/2014/main" id="{7AF56975-0EB5-E721-DB86-EE5FF2F70513}"/>
              </a:ext>
            </a:extLst>
          </p:cNvPr>
          <p:cNvSpPr txBox="1"/>
          <p:nvPr/>
        </p:nvSpPr>
        <p:spPr>
          <a:xfrm>
            <a:off x="5340292" y="1713483"/>
            <a:ext cx="461665" cy="4537187"/>
          </a:xfrm>
          <a:prstGeom prst="rect">
            <a:avLst/>
          </a:prstGeom>
          <a:solidFill>
            <a:schemeClr val="accent2">
              <a:lumMod val="40000"/>
              <a:lumOff val="60000"/>
            </a:schemeClr>
          </a:solidFill>
        </p:spPr>
        <p:txBody>
          <a:bodyPr vert="eaVert" wrap="square" rtlCol="0">
            <a:spAutoFit/>
          </a:bodyPr>
          <a:lstStyle/>
          <a:p>
            <a:r>
              <a:rPr lang="nb-NO" i="1" dirty="0"/>
              <a:t>Forvaltningsrett</a:t>
            </a:r>
          </a:p>
        </p:txBody>
      </p:sp>
      <p:sp>
        <p:nvSpPr>
          <p:cNvPr id="2" name="Tittel 1">
            <a:extLst>
              <a:ext uri="{FF2B5EF4-FFF2-40B4-BE49-F238E27FC236}">
                <a16:creationId xmlns:a16="http://schemas.microsoft.com/office/drawing/2014/main" id="{6D1AD617-21D6-5BFE-0BC5-4E1CDDC7C206}"/>
              </a:ext>
            </a:extLst>
          </p:cNvPr>
          <p:cNvSpPr>
            <a:spLocks noGrp="1"/>
          </p:cNvSpPr>
          <p:nvPr>
            <p:ph type="title" idx="4294967295"/>
          </p:nvPr>
        </p:nvSpPr>
        <p:spPr>
          <a:xfrm>
            <a:off x="1127915" y="288079"/>
            <a:ext cx="10515600" cy="892755"/>
          </a:xfrm>
        </p:spPr>
        <p:txBody>
          <a:bodyPr>
            <a:normAutofit/>
          </a:bodyPr>
          <a:lstStyle/>
          <a:p>
            <a:r>
              <a:rPr lang="nb-NO" sz="3600" dirty="0">
                <a:solidFill>
                  <a:srgbClr val="7030A0"/>
                </a:solidFill>
              </a:rPr>
              <a:t>Rettslig regulering av KI-systemer</a:t>
            </a:r>
          </a:p>
        </p:txBody>
      </p:sp>
      <p:grpSp>
        <p:nvGrpSpPr>
          <p:cNvPr id="12" name="Gruppe 11">
            <a:extLst>
              <a:ext uri="{FF2B5EF4-FFF2-40B4-BE49-F238E27FC236}">
                <a16:creationId xmlns:a16="http://schemas.microsoft.com/office/drawing/2014/main" id="{7838A46C-1131-D043-E025-8D452F72A890}"/>
              </a:ext>
            </a:extLst>
          </p:cNvPr>
          <p:cNvGrpSpPr/>
          <p:nvPr/>
        </p:nvGrpSpPr>
        <p:grpSpPr>
          <a:xfrm>
            <a:off x="4782785" y="1713475"/>
            <a:ext cx="4942333" cy="4537199"/>
            <a:chOff x="3348892" y="2309123"/>
            <a:chExt cx="4942333" cy="3413986"/>
          </a:xfrm>
        </p:grpSpPr>
        <p:sp>
          <p:nvSpPr>
            <p:cNvPr id="3" name="TekstSylinder 2">
              <a:extLst>
                <a:ext uri="{FF2B5EF4-FFF2-40B4-BE49-F238E27FC236}">
                  <a16:creationId xmlns:a16="http://schemas.microsoft.com/office/drawing/2014/main" id="{6E97CB58-F648-16AB-BB27-E8A3D227A50F}"/>
                </a:ext>
              </a:extLst>
            </p:cNvPr>
            <p:cNvSpPr txBox="1"/>
            <p:nvPr/>
          </p:nvSpPr>
          <p:spPr>
            <a:xfrm>
              <a:off x="5037875" y="2309123"/>
              <a:ext cx="461665" cy="3413985"/>
            </a:xfrm>
            <a:prstGeom prst="rect">
              <a:avLst/>
            </a:prstGeom>
            <a:solidFill>
              <a:schemeClr val="accent2">
                <a:lumMod val="40000"/>
                <a:lumOff val="60000"/>
              </a:schemeClr>
            </a:solidFill>
          </p:spPr>
          <p:txBody>
            <a:bodyPr vert="eaVert" wrap="square" rtlCol="0">
              <a:spAutoFit/>
            </a:bodyPr>
            <a:lstStyle/>
            <a:p>
              <a:r>
                <a:rPr lang="nb-NO" dirty="0"/>
                <a:t>Helserett </a:t>
              </a:r>
            </a:p>
          </p:txBody>
        </p:sp>
        <p:sp>
          <p:nvSpPr>
            <p:cNvPr id="4" name="TekstSylinder 3">
              <a:extLst>
                <a:ext uri="{FF2B5EF4-FFF2-40B4-BE49-F238E27FC236}">
                  <a16:creationId xmlns:a16="http://schemas.microsoft.com/office/drawing/2014/main" id="{F16E2C89-EEBA-C4EA-CDD2-0BE37D999F7D}"/>
                </a:ext>
              </a:extLst>
            </p:cNvPr>
            <p:cNvSpPr txBox="1"/>
            <p:nvPr/>
          </p:nvSpPr>
          <p:spPr>
            <a:xfrm>
              <a:off x="4468082" y="2309123"/>
              <a:ext cx="461665" cy="3413986"/>
            </a:xfrm>
            <a:prstGeom prst="rect">
              <a:avLst/>
            </a:prstGeom>
            <a:solidFill>
              <a:schemeClr val="accent2">
                <a:lumMod val="40000"/>
                <a:lumOff val="60000"/>
              </a:schemeClr>
            </a:solidFill>
          </p:spPr>
          <p:txBody>
            <a:bodyPr vert="eaVert" wrap="square" rtlCol="0">
              <a:spAutoFit/>
            </a:bodyPr>
            <a:lstStyle/>
            <a:p>
              <a:r>
                <a:rPr lang="nb-NO" dirty="0"/>
                <a:t>Likestilling og diskrimineringsrett</a:t>
              </a:r>
            </a:p>
          </p:txBody>
        </p:sp>
        <p:sp>
          <p:nvSpPr>
            <p:cNvPr id="5" name="TekstSylinder 4">
              <a:extLst>
                <a:ext uri="{FF2B5EF4-FFF2-40B4-BE49-F238E27FC236}">
                  <a16:creationId xmlns:a16="http://schemas.microsoft.com/office/drawing/2014/main" id="{FB99696E-8730-3E5F-B68E-017B4B6F449E}"/>
                </a:ext>
              </a:extLst>
            </p:cNvPr>
            <p:cNvSpPr txBox="1"/>
            <p:nvPr/>
          </p:nvSpPr>
          <p:spPr>
            <a:xfrm>
              <a:off x="5583308" y="2309123"/>
              <a:ext cx="461665" cy="3413984"/>
            </a:xfrm>
            <a:prstGeom prst="rect">
              <a:avLst/>
            </a:prstGeom>
            <a:solidFill>
              <a:schemeClr val="accent2">
                <a:lumMod val="40000"/>
                <a:lumOff val="60000"/>
              </a:schemeClr>
            </a:solidFill>
          </p:spPr>
          <p:txBody>
            <a:bodyPr vert="eaVert" wrap="square" rtlCol="0">
              <a:spAutoFit/>
            </a:bodyPr>
            <a:lstStyle/>
            <a:p>
              <a:r>
                <a:rPr lang="nb-NO" dirty="0"/>
                <a:t>Ytringsfrihet</a:t>
              </a:r>
            </a:p>
          </p:txBody>
        </p:sp>
        <p:sp>
          <p:nvSpPr>
            <p:cNvPr id="6" name="TekstSylinder 5">
              <a:extLst>
                <a:ext uri="{FF2B5EF4-FFF2-40B4-BE49-F238E27FC236}">
                  <a16:creationId xmlns:a16="http://schemas.microsoft.com/office/drawing/2014/main" id="{56B8EA8F-CF0E-6BCB-6887-E13379415A0D}"/>
                </a:ext>
              </a:extLst>
            </p:cNvPr>
            <p:cNvSpPr txBox="1"/>
            <p:nvPr/>
          </p:nvSpPr>
          <p:spPr>
            <a:xfrm>
              <a:off x="6142366" y="2309125"/>
              <a:ext cx="461665" cy="3413983"/>
            </a:xfrm>
            <a:prstGeom prst="rect">
              <a:avLst/>
            </a:prstGeom>
            <a:solidFill>
              <a:schemeClr val="accent2">
                <a:lumMod val="40000"/>
                <a:lumOff val="60000"/>
              </a:schemeClr>
            </a:solidFill>
          </p:spPr>
          <p:txBody>
            <a:bodyPr vert="eaVert" wrap="square" rtlCol="0">
              <a:spAutoFit/>
            </a:bodyPr>
            <a:lstStyle/>
            <a:p>
              <a:r>
                <a:rPr lang="nb-NO" dirty="0"/>
                <a:t>Arbeidsmiljø</a:t>
              </a:r>
            </a:p>
          </p:txBody>
        </p:sp>
        <p:sp>
          <p:nvSpPr>
            <p:cNvPr id="7" name="TekstSylinder 6">
              <a:extLst>
                <a:ext uri="{FF2B5EF4-FFF2-40B4-BE49-F238E27FC236}">
                  <a16:creationId xmlns:a16="http://schemas.microsoft.com/office/drawing/2014/main" id="{2D2DD306-6046-8960-C250-BFC0CF083E86}"/>
                </a:ext>
              </a:extLst>
            </p:cNvPr>
            <p:cNvSpPr txBox="1"/>
            <p:nvPr/>
          </p:nvSpPr>
          <p:spPr>
            <a:xfrm>
              <a:off x="6707096" y="2309126"/>
              <a:ext cx="461665" cy="3413982"/>
            </a:xfrm>
            <a:prstGeom prst="rect">
              <a:avLst/>
            </a:prstGeom>
            <a:solidFill>
              <a:schemeClr val="accent2">
                <a:lumMod val="40000"/>
                <a:lumOff val="60000"/>
              </a:schemeClr>
            </a:solidFill>
          </p:spPr>
          <p:txBody>
            <a:bodyPr vert="eaVert" wrap="square" rtlCol="0">
              <a:spAutoFit/>
            </a:bodyPr>
            <a:lstStyle/>
            <a:p>
              <a:r>
                <a:rPr lang="nb-NO" dirty="0"/>
                <a:t>Utledningsrett</a:t>
              </a:r>
            </a:p>
          </p:txBody>
        </p:sp>
        <p:sp>
          <p:nvSpPr>
            <p:cNvPr id="9" name="TekstSylinder 8">
              <a:extLst>
                <a:ext uri="{FF2B5EF4-FFF2-40B4-BE49-F238E27FC236}">
                  <a16:creationId xmlns:a16="http://schemas.microsoft.com/office/drawing/2014/main" id="{E85D08FC-089C-453F-81C8-270D2B47FC4B}"/>
                </a:ext>
              </a:extLst>
            </p:cNvPr>
            <p:cNvSpPr txBox="1"/>
            <p:nvPr/>
          </p:nvSpPr>
          <p:spPr>
            <a:xfrm>
              <a:off x="7268328" y="2309127"/>
              <a:ext cx="461665" cy="3413981"/>
            </a:xfrm>
            <a:prstGeom prst="rect">
              <a:avLst/>
            </a:prstGeom>
            <a:solidFill>
              <a:schemeClr val="accent2">
                <a:lumMod val="40000"/>
                <a:lumOff val="60000"/>
              </a:schemeClr>
            </a:solidFill>
          </p:spPr>
          <p:txBody>
            <a:bodyPr vert="eaVert" wrap="square" rtlCol="0">
              <a:spAutoFit/>
            </a:bodyPr>
            <a:lstStyle/>
            <a:p>
              <a:r>
                <a:rPr lang="nb-NO" dirty="0"/>
                <a:t>Veitrafikkrett</a:t>
              </a:r>
            </a:p>
          </p:txBody>
        </p:sp>
        <p:sp>
          <p:nvSpPr>
            <p:cNvPr id="10" name="TekstSylinder 9">
              <a:extLst>
                <a:ext uri="{FF2B5EF4-FFF2-40B4-BE49-F238E27FC236}">
                  <a16:creationId xmlns:a16="http://schemas.microsoft.com/office/drawing/2014/main" id="{E10CB7CD-12B8-6517-3E6C-11B2C2D07823}"/>
                </a:ext>
              </a:extLst>
            </p:cNvPr>
            <p:cNvSpPr txBox="1"/>
            <p:nvPr/>
          </p:nvSpPr>
          <p:spPr>
            <a:xfrm>
              <a:off x="3348892" y="2309129"/>
              <a:ext cx="461665" cy="3413979"/>
            </a:xfrm>
            <a:prstGeom prst="rect">
              <a:avLst/>
            </a:prstGeom>
            <a:solidFill>
              <a:schemeClr val="accent2">
                <a:lumMod val="40000"/>
                <a:lumOff val="60000"/>
              </a:schemeClr>
            </a:solidFill>
          </p:spPr>
          <p:txBody>
            <a:bodyPr vert="eaVert" wrap="square" rtlCol="0">
              <a:spAutoFit/>
            </a:bodyPr>
            <a:lstStyle/>
            <a:p>
              <a:r>
                <a:rPr lang="nb-NO" dirty="0"/>
                <a:t>Personvernrett</a:t>
              </a:r>
            </a:p>
          </p:txBody>
        </p:sp>
        <p:sp>
          <p:nvSpPr>
            <p:cNvPr id="11" name="TekstSylinder 10">
              <a:extLst>
                <a:ext uri="{FF2B5EF4-FFF2-40B4-BE49-F238E27FC236}">
                  <a16:creationId xmlns:a16="http://schemas.microsoft.com/office/drawing/2014/main" id="{50181B87-56BB-4DB3-1A2D-7C66662624B2}"/>
                </a:ext>
              </a:extLst>
            </p:cNvPr>
            <p:cNvSpPr txBox="1"/>
            <p:nvPr/>
          </p:nvSpPr>
          <p:spPr>
            <a:xfrm>
              <a:off x="7829560" y="2309129"/>
              <a:ext cx="461665" cy="3413978"/>
            </a:xfrm>
            <a:prstGeom prst="rect">
              <a:avLst/>
            </a:prstGeom>
            <a:solidFill>
              <a:schemeClr val="accent2">
                <a:lumMod val="40000"/>
                <a:lumOff val="60000"/>
              </a:schemeClr>
            </a:solidFill>
          </p:spPr>
          <p:txBody>
            <a:bodyPr vert="eaVert" wrap="square" rtlCol="0">
              <a:spAutoFit/>
            </a:bodyPr>
            <a:lstStyle/>
            <a:p>
              <a:r>
                <a:rPr lang="nb-NO" i="1" dirty="0" err="1"/>
                <a:t>osv</a:t>
              </a:r>
              <a:endParaRPr lang="nb-NO" i="1" dirty="0"/>
            </a:p>
          </p:txBody>
        </p:sp>
      </p:grpSp>
      <p:sp>
        <p:nvSpPr>
          <p:cNvPr id="13" name="TekstSylinder 12">
            <a:extLst>
              <a:ext uri="{FF2B5EF4-FFF2-40B4-BE49-F238E27FC236}">
                <a16:creationId xmlns:a16="http://schemas.microsoft.com/office/drawing/2014/main" id="{77133FF1-D5B6-2DA7-806B-E39DFE7A74A9}"/>
              </a:ext>
            </a:extLst>
          </p:cNvPr>
          <p:cNvSpPr txBox="1"/>
          <p:nvPr/>
        </p:nvSpPr>
        <p:spPr>
          <a:xfrm>
            <a:off x="2519384" y="3264187"/>
            <a:ext cx="7205734" cy="861774"/>
          </a:xfrm>
          <a:prstGeom prst="rect">
            <a:avLst/>
          </a:prstGeom>
          <a:solidFill>
            <a:srgbClr val="FF9966">
              <a:alpha val="58000"/>
            </a:srgbClr>
          </a:solidFill>
        </p:spPr>
        <p:txBody>
          <a:bodyPr wrap="square" rtlCol="0">
            <a:spAutoFit/>
          </a:bodyPr>
          <a:lstStyle/>
          <a:p>
            <a:r>
              <a:rPr lang="nb-NO" dirty="0"/>
              <a:t>KI-forordningen</a:t>
            </a:r>
          </a:p>
          <a:p>
            <a:r>
              <a:rPr lang="nb-NO" sz="1600" dirty="0"/>
              <a:t>= tverrgående, teknologi-</a:t>
            </a:r>
          </a:p>
          <a:p>
            <a:r>
              <a:rPr lang="nb-NO" sz="1600" dirty="0"/>
              <a:t>spesifikk regulering</a:t>
            </a:r>
            <a:endParaRPr lang="nb-NO" dirty="0"/>
          </a:p>
        </p:txBody>
      </p:sp>
      <p:sp>
        <p:nvSpPr>
          <p:cNvPr id="17" name="TekstSylinder 16">
            <a:extLst>
              <a:ext uri="{FF2B5EF4-FFF2-40B4-BE49-F238E27FC236}">
                <a16:creationId xmlns:a16="http://schemas.microsoft.com/office/drawing/2014/main" id="{FE4482AF-7B91-51BC-A1FB-B38AE3F16757}"/>
              </a:ext>
            </a:extLst>
          </p:cNvPr>
          <p:cNvSpPr txBox="1"/>
          <p:nvPr/>
        </p:nvSpPr>
        <p:spPr>
          <a:xfrm>
            <a:off x="5687670" y="1180834"/>
            <a:ext cx="3120726" cy="369332"/>
          </a:xfrm>
          <a:prstGeom prst="rect">
            <a:avLst/>
          </a:prstGeom>
          <a:noFill/>
        </p:spPr>
        <p:txBody>
          <a:bodyPr wrap="none" rtlCol="0">
            <a:spAutoFit/>
          </a:bodyPr>
          <a:lstStyle/>
          <a:p>
            <a:r>
              <a:rPr lang="nb-NO" dirty="0"/>
              <a:t>Rettighetsorienterte regelverk</a:t>
            </a:r>
          </a:p>
        </p:txBody>
      </p:sp>
      <p:sp>
        <p:nvSpPr>
          <p:cNvPr id="18" name="TekstSylinder 17">
            <a:extLst>
              <a:ext uri="{FF2B5EF4-FFF2-40B4-BE49-F238E27FC236}">
                <a16:creationId xmlns:a16="http://schemas.microsoft.com/office/drawing/2014/main" id="{364C157A-8F57-B1B8-599C-EBA0D0C5AF91}"/>
              </a:ext>
            </a:extLst>
          </p:cNvPr>
          <p:cNvSpPr txBox="1"/>
          <p:nvPr/>
        </p:nvSpPr>
        <p:spPr>
          <a:xfrm>
            <a:off x="432179" y="3878302"/>
            <a:ext cx="1612429" cy="646331"/>
          </a:xfrm>
          <a:prstGeom prst="rect">
            <a:avLst/>
          </a:prstGeom>
          <a:noFill/>
        </p:spPr>
        <p:txBody>
          <a:bodyPr wrap="none" rtlCol="0">
            <a:spAutoFit/>
          </a:bodyPr>
          <a:lstStyle/>
          <a:p>
            <a:r>
              <a:rPr lang="nb-NO" dirty="0"/>
              <a:t>Produktsikker-</a:t>
            </a:r>
          </a:p>
          <a:p>
            <a:r>
              <a:rPr lang="nb-NO" dirty="0"/>
              <a:t>hetsregelverk</a:t>
            </a:r>
          </a:p>
        </p:txBody>
      </p:sp>
      <p:sp>
        <p:nvSpPr>
          <p:cNvPr id="19" name="TekstSylinder 18">
            <a:extLst>
              <a:ext uri="{FF2B5EF4-FFF2-40B4-BE49-F238E27FC236}">
                <a16:creationId xmlns:a16="http://schemas.microsoft.com/office/drawing/2014/main" id="{B9A6F6A6-4E4A-6362-F314-AE975B5BC225}"/>
              </a:ext>
            </a:extLst>
          </p:cNvPr>
          <p:cNvSpPr txBox="1"/>
          <p:nvPr/>
        </p:nvSpPr>
        <p:spPr>
          <a:xfrm rot="16200000">
            <a:off x="3355804" y="3328624"/>
            <a:ext cx="461665" cy="2134505"/>
          </a:xfrm>
          <a:prstGeom prst="rect">
            <a:avLst/>
          </a:prstGeom>
          <a:solidFill>
            <a:schemeClr val="accent2">
              <a:lumMod val="40000"/>
              <a:lumOff val="60000"/>
            </a:schemeClr>
          </a:solidFill>
        </p:spPr>
        <p:txBody>
          <a:bodyPr vert="eaVert" wrap="square" rtlCol="0">
            <a:spAutoFit/>
          </a:bodyPr>
          <a:lstStyle/>
          <a:p>
            <a:r>
              <a:rPr lang="nb-NO" dirty="0"/>
              <a:t>Flysikkerhet</a:t>
            </a:r>
          </a:p>
        </p:txBody>
      </p:sp>
      <p:sp>
        <p:nvSpPr>
          <p:cNvPr id="20" name="TekstSylinder 19">
            <a:extLst>
              <a:ext uri="{FF2B5EF4-FFF2-40B4-BE49-F238E27FC236}">
                <a16:creationId xmlns:a16="http://schemas.microsoft.com/office/drawing/2014/main" id="{18A3EC66-15F4-ADD6-6F5F-5CC748E859FD}"/>
              </a:ext>
            </a:extLst>
          </p:cNvPr>
          <p:cNvSpPr txBox="1"/>
          <p:nvPr/>
        </p:nvSpPr>
        <p:spPr>
          <a:xfrm rot="16200000">
            <a:off x="3339333" y="3829375"/>
            <a:ext cx="461665" cy="2134505"/>
          </a:xfrm>
          <a:prstGeom prst="rect">
            <a:avLst/>
          </a:prstGeom>
          <a:solidFill>
            <a:schemeClr val="accent2">
              <a:lumMod val="40000"/>
              <a:lumOff val="60000"/>
            </a:schemeClr>
          </a:solidFill>
        </p:spPr>
        <p:txBody>
          <a:bodyPr vert="eaVert" wrap="square" rtlCol="0">
            <a:spAutoFit/>
          </a:bodyPr>
          <a:lstStyle/>
          <a:p>
            <a:r>
              <a:rPr lang="nb-NO" dirty="0"/>
              <a:t>Medisinsk utstyr</a:t>
            </a:r>
          </a:p>
        </p:txBody>
      </p:sp>
      <p:sp>
        <p:nvSpPr>
          <p:cNvPr id="21" name="TekstSylinder 20">
            <a:extLst>
              <a:ext uri="{FF2B5EF4-FFF2-40B4-BE49-F238E27FC236}">
                <a16:creationId xmlns:a16="http://schemas.microsoft.com/office/drawing/2014/main" id="{59F32A45-7044-AEC0-7C30-33F07BF15349}"/>
              </a:ext>
            </a:extLst>
          </p:cNvPr>
          <p:cNvSpPr txBox="1"/>
          <p:nvPr/>
        </p:nvSpPr>
        <p:spPr>
          <a:xfrm rot="16200000">
            <a:off x="3339333" y="4339460"/>
            <a:ext cx="461665" cy="2134505"/>
          </a:xfrm>
          <a:prstGeom prst="rect">
            <a:avLst/>
          </a:prstGeom>
          <a:solidFill>
            <a:schemeClr val="accent2">
              <a:lumMod val="40000"/>
              <a:lumOff val="60000"/>
            </a:schemeClr>
          </a:solidFill>
        </p:spPr>
        <p:txBody>
          <a:bodyPr vert="eaVert" wrap="square" rtlCol="0">
            <a:spAutoFit/>
          </a:bodyPr>
          <a:lstStyle/>
          <a:p>
            <a:r>
              <a:rPr lang="nb-NO" dirty="0"/>
              <a:t>Autonome kjøretøy</a:t>
            </a:r>
          </a:p>
        </p:txBody>
      </p:sp>
      <p:sp>
        <p:nvSpPr>
          <p:cNvPr id="22" name="TekstSylinder 21">
            <a:extLst>
              <a:ext uri="{FF2B5EF4-FFF2-40B4-BE49-F238E27FC236}">
                <a16:creationId xmlns:a16="http://schemas.microsoft.com/office/drawing/2014/main" id="{4AB6BE16-C736-83D7-9F65-CEDF35F30F0C}"/>
              </a:ext>
            </a:extLst>
          </p:cNvPr>
          <p:cNvSpPr txBox="1"/>
          <p:nvPr/>
        </p:nvSpPr>
        <p:spPr>
          <a:xfrm rot="16200000">
            <a:off x="3339333" y="4872741"/>
            <a:ext cx="461665" cy="2134505"/>
          </a:xfrm>
          <a:prstGeom prst="rect">
            <a:avLst/>
          </a:prstGeom>
          <a:solidFill>
            <a:schemeClr val="accent2">
              <a:lumMod val="40000"/>
              <a:lumOff val="60000"/>
            </a:schemeClr>
          </a:solidFill>
        </p:spPr>
        <p:txBody>
          <a:bodyPr vert="eaVert" wrap="square" rtlCol="0">
            <a:spAutoFit/>
          </a:bodyPr>
          <a:lstStyle/>
          <a:p>
            <a:r>
              <a:rPr lang="nb-NO" dirty="0"/>
              <a:t>Osv.</a:t>
            </a:r>
          </a:p>
        </p:txBody>
      </p:sp>
    </p:spTree>
    <p:extLst>
      <p:ext uri="{BB962C8B-B14F-4D97-AF65-F5344CB8AC3E}">
        <p14:creationId xmlns:p14="http://schemas.microsoft.com/office/powerpoint/2010/main" val="2322840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4B9146-E4AA-5820-E8B1-3392BEDAAE48}"/>
              </a:ext>
            </a:extLst>
          </p:cNvPr>
          <p:cNvSpPr>
            <a:spLocks noGrp="1"/>
          </p:cNvSpPr>
          <p:nvPr>
            <p:ph type="title"/>
          </p:nvPr>
        </p:nvSpPr>
        <p:spPr/>
        <p:txBody>
          <a:bodyPr>
            <a:normAutofit/>
          </a:bodyPr>
          <a:lstStyle/>
          <a:p>
            <a:r>
              <a:rPr lang="nb-NO" sz="3600" dirty="0"/>
              <a:t>Oversikt over kapitlene i KI-forordningen</a:t>
            </a:r>
          </a:p>
        </p:txBody>
      </p:sp>
      <p:sp>
        <p:nvSpPr>
          <p:cNvPr id="4" name="TekstSylinder 3">
            <a:extLst>
              <a:ext uri="{FF2B5EF4-FFF2-40B4-BE49-F238E27FC236}">
                <a16:creationId xmlns:a16="http://schemas.microsoft.com/office/drawing/2014/main" id="{BFD6D392-4765-B854-4C53-7773B410AC14}"/>
              </a:ext>
            </a:extLst>
          </p:cNvPr>
          <p:cNvSpPr txBox="1"/>
          <p:nvPr/>
        </p:nvSpPr>
        <p:spPr>
          <a:xfrm>
            <a:off x="2561015" y="1510734"/>
            <a:ext cx="6096772" cy="4708981"/>
          </a:xfrm>
          <a:prstGeom prst="rect">
            <a:avLst/>
          </a:prstGeom>
          <a:noFill/>
        </p:spPr>
        <p:txBody>
          <a:bodyPr wrap="square">
            <a:spAutoFit/>
          </a:bodyPr>
          <a:lstStyle/>
          <a:p>
            <a:r>
              <a:rPr lang="nb-NO" sz="2000" dirty="0"/>
              <a:t>Kapittel 1: Generelle bestemmelser</a:t>
            </a:r>
          </a:p>
          <a:p>
            <a:r>
              <a:rPr lang="nb-NO" sz="2000" dirty="0"/>
              <a:t>Kapittel 2: Forbudte AI-praksiser</a:t>
            </a:r>
          </a:p>
          <a:p>
            <a:r>
              <a:rPr lang="nb-NO" sz="2000" dirty="0"/>
              <a:t>Kapittel 3: Høyrisiko AI-systemer</a:t>
            </a:r>
          </a:p>
          <a:p>
            <a:r>
              <a:rPr lang="nb-NO" sz="2000" dirty="0"/>
              <a:t>Kapittel 4: Åpenhetsforpliktelser for tilbydere og brukere av visse AI-systemer</a:t>
            </a:r>
          </a:p>
          <a:p>
            <a:r>
              <a:rPr lang="nb-NO" sz="2000" dirty="0"/>
              <a:t>Kapittel 5: Generelle AI-modeller</a:t>
            </a:r>
          </a:p>
          <a:p>
            <a:r>
              <a:rPr lang="nb-NO" sz="2000" dirty="0"/>
              <a:t>Kapittel 6: Tiltak for å støtte innovasjon</a:t>
            </a:r>
          </a:p>
          <a:p>
            <a:r>
              <a:rPr lang="nb-NO" sz="2000" dirty="0"/>
              <a:t>Kapittel 7: Styring</a:t>
            </a:r>
          </a:p>
          <a:p>
            <a:r>
              <a:rPr lang="nb-NO" sz="2000" dirty="0"/>
              <a:t>Kapittel 8: EU-database for høyrisiko AI-systemer</a:t>
            </a:r>
          </a:p>
          <a:p>
            <a:r>
              <a:rPr lang="nb-NO" sz="2000" dirty="0"/>
              <a:t>Kapittel 9: Overvåking av markedet i ettertid, informasjonsdeling og markedsovervåking</a:t>
            </a:r>
          </a:p>
          <a:p>
            <a:r>
              <a:rPr lang="nb-NO" sz="2000" dirty="0"/>
              <a:t>Kapittel 10: Atferdsnormer og retningslinjer</a:t>
            </a:r>
          </a:p>
          <a:p>
            <a:r>
              <a:rPr lang="nb-NO" sz="2000" dirty="0"/>
              <a:t>Kapittel 11: Delegering av makt og komité-prosedyre</a:t>
            </a:r>
          </a:p>
          <a:p>
            <a:r>
              <a:rPr lang="nb-NO" sz="2000" dirty="0"/>
              <a:t>Kapittel 12: Straffer</a:t>
            </a:r>
          </a:p>
          <a:p>
            <a:r>
              <a:rPr lang="nb-NO" sz="2000" dirty="0"/>
              <a:t>Kapittel 13: Sluttbestemmelser</a:t>
            </a:r>
          </a:p>
        </p:txBody>
      </p:sp>
    </p:spTree>
    <p:extLst>
      <p:ext uri="{BB962C8B-B14F-4D97-AF65-F5344CB8AC3E}">
        <p14:creationId xmlns:p14="http://schemas.microsoft.com/office/powerpoint/2010/main" val="3125987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3B4994-0280-26DB-6A7C-9FD4559352EC}"/>
              </a:ext>
            </a:extLst>
          </p:cNvPr>
          <p:cNvSpPr>
            <a:spLocks noGrp="1"/>
          </p:cNvSpPr>
          <p:nvPr>
            <p:ph type="title"/>
          </p:nvPr>
        </p:nvSpPr>
        <p:spPr/>
        <p:txBody>
          <a:bodyPr>
            <a:normAutofit/>
          </a:bodyPr>
          <a:lstStyle/>
          <a:p>
            <a:r>
              <a:rPr lang="nb-NO" sz="3600" dirty="0"/>
              <a:t>Virkeområde (artikkel 2)</a:t>
            </a:r>
          </a:p>
        </p:txBody>
      </p:sp>
      <p:sp>
        <p:nvSpPr>
          <p:cNvPr id="4" name="TekstSylinder 3">
            <a:extLst>
              <a:ext uri="{FF2B5EF4-FFF2-40B4-BE49-F238E27FC236}">
                <a16:creationId xmlns:a16="http://schemas.microsoft.com/office/drawing/2014/main" id="{26B6226F-DF58-A579-3A4F-5F6A0902D2E4}"/>
              </a:ext>
            </a:extLst>
          </p:cNvPr>
          <p:cNvSpPr txBox="1"/>
          <p:nvPr/>
        </p:nvSpPr>
        <p:spPr>
          <a:xfrm>
            <a:off x="441278" y="1414562"/>
            <a:ext cx="6096000" cy="5078313"/>
          </a:xfrm>
          <a:prstGeom prst="rect">
            <a:avLst/>
          </a:prstGeom>
          <a:noFill/>
          <a:ln>
            <a:solidFill>
              <a:schemeClr val="accent1">
                <a:shade val="15000"/>
              </a:schemeClr>
            </a:solidFill>
          </a:ln>
        </p:spPr>
        <p:txBody>
          <a:bodyPr wrap="square">
            <a:spAutoFit/>
          </a:bodyPr>
          <a:lstStyle/>
          <a:p>
            <a:pPr algn="l" fontAlgn="base"/>
            <a:r>
              <a:rPr lang="en-US" b="0" i="0" dirty="0">
                <a:solidFill>
                  <a:srgbClr val="333333"/>
                </a:solidFill>
                <a:effectLst/>
                <a:latin typeface="Roboto-Light"/>
              </a:rPr>
              <a:t>This Regulation applies to:</a:t>
            </a:r>
          </a:p>
          <a:p>
            <a:pPr marL="342900" indent="-342900" algn="l" fontAlgn="base">
              <a:buFont typeface="+mj-lt"/>
              <a:buAutoNum type="alphaLcParenR"/>
            </a:pPr>
            <a:r>
              <a:rPr lang="en-US" b="0" i="0" dirty="0">
                <a:solidFill>
                  <a:srgbClr val="C00000"/>
                </a:solidFill>
                <a:effectLst/>
                <a:latin typeface="inherit"/>
              </a:rPr>
              <a:t>providers</a:t>
            </a:r>
            <a:r>
              <a:rPr lang="en-US" b="0" i="0" dirty="0">
                <a:solidFill>
                  <a:srgbClr val="333333"/>
                </a:solidFill>
                <a:effectLst/>
                <a:latin typeface="inherit"/>
              </a:rPr>
              <a:t> placing on the market or putting into service AI systems or placing on the market general-purpose AI models in the Union, irrespective of whether those providers are established or located within the Union or in a third country;</a:t>
            </a:r>
          </a:p>
          <a:p>
            <a:pPr marL="342900" indent="-342900" algn="l" fontAlgn="base">
              <a:buFont typeface="+mj-lt"/>
              <a:buAutoNum type="alphaLcParenR"/>
            </a:pPr>
            <a:r>
              <a:rPr lang="en-US" b="0" i="0" dirty="0">
                <a:solidFill>
                  <a:srgbClr val="C00000"/>
                </a:solidFill>
                <a:effectLst/>
                <a:latin typeface="inherit"/>
              </a:rPr>
              <a:t>deployers</a:t>
            </a:r>
            <a:r>
              <a:rPr lang="en-US" b="0" i="0" dirty="0">
                <a:solidFill>
                  <a:srgbClr val="333333"/>
                </a:solidFill>
                <a:effectLst/>
                <a:latin typeface="inherit"/>
              </a:rPr>
              <a:t> of AI systems that have their place of establishment or are located within the Union;</a:t>
            </a:r>
          </a:p>
          <a:p>
            <a:pPr marL="342900" indent="-342900" algn="l" fontAlgn="base">
              <a:buFont typeface="+mj-lt"/>
              <a:buAutoNum type="alphaLcParenR"/>
            </a:pPr>
            <a:r>
              <a:rPr lang="en-US" b="0" i="0" dirty="0">
                <a:solidFill>
                  <a:srgbClr val="C00000"/>
                </a:solidFill>
                <a:effectLst/>
                <a:latin typeface="inherit"/>
              </a:rPr>
              <a:t>providers and deployers </a:t>
            </a:r>
            <a:r>
              <a:rPr lang="en-US" b="0" i="0" dirty="0">
                <a:solidFill>
                  <a:srgbClr val="333333"/>
                </a:solidFill>
                <a:effectLst/>
                <a:latin typeface="inherit"/>
              </a:rPr>
              <a:t>of AI systems that have their place of establishment or are located in a third country, where the output produced by the AI system is used in the Union;</a:t>
            </a:r>
          </a:p>
          <a:p>
            <a:pPr marL="342900" indent="-342900" algn="l" fontAlgn="base">
              <a:buFont typeface="+mj-lt"/>
              <a:buAutoNum type="alphaLcParenR"/>
            </a:pPr>
            <a:r>
              <a:rPr lang="en-US" b="0" i="0" dirty="0">
                <a:solidFill>
                  <a:srgbClr val="C00000"/>
                </a:solidFill>
                <a:effectLst/>
                <a:latin typeface="inherit"/>
              </a:rPr>
              <a:t>importers and distributors </a:t>
            </a:r>
            <a:r>
              <a:rPr lang="en-US" b="0" i="0" dirty="0">
                <a:solidFill>
                  <a:srgbClr val="333333"/>
                </a:solidFill>
                <a:effectLst/>
                <a:latin typeface="inherit"/>
              </a:rPr>
              <a:t>of AI systems;</a:t>
            </a:r>
          </a:p>
          <a:p>
            <a:pPr marL="342900" indent="-342900" algn="l" fontAlgn="base">
              <a:buFont typeface="+mj-lt"/>
              <a:buAutoNum type="alphaLcParenR"/>
            </a:pPr>
            <a:r>
              <a:rPr lang="en-US" b="0" i="0" dirty="0">
                <a:solidFill>
                  <a:srgbClr val="C00000"/>
                </a:solidFill>
                <a:effectLst/>
                <a:latin typeface="inherit"/>
              </a:rPr>
              <a:t>product manufacturers </a:t>
            </a:r>
            <a:r>
              <a:rPr lang="en-US" b="0" i="0" dirty="0">
                <a:solidFill>
                  <a:srgbClr val="333333"/>
                </a:solidFill>
                <a:effectLst/>
                <a:latin typeface="inherit"/>
              </a:rPr>
              <a:t>placing on the market or putting into service an AI system together with their product and under their own name or trademark;</a:t>
            </a:r>
          </a:p>
          <a:p>
            <a:pPr marL="342900" indent="-342900" algn="l" fontAlgn="base">
              <a:buFont typeface="+mj-lt"/>
              <a:buAutoNum type="alphaLcParenR"/>
            </a:pPr>
            <a:r>
              <a:rPr lang="en-US" b="0" i="0" dirty="0" err="1">
                <a:solidFill>
                  <a:srgbClr val="C00000"/>
                </a:solidFill>
                <a:effectLst/>
                <a:latin typeface="inherit"/>
              </a:rPr>
              <a:t>authorised</a:t>
            </a:r>
            <a:r>
              <a:rPr lang="en-US" b="0" i="0" dirty="0">
                <a:solidFill>
                  <a:srgbClr val="C00000"/>
                </a:solidFill>
                <a:effectLst/>
                <a:latin typeface="inherit"/>
              </a:rPr>
              <a:t> representatives of providers</a:t>
            </a:r>
            <a:r>
              <a:rPr lang="en-US" b="0" i="0" dirty="0">
                <a:solidFill>
                  <a:srgbClr val="333333"/>
                </a:solidFill>
                <a:effectLst/>
                <a:latin typeface="inherit"/>
              </a:rPr>
              <a:t>, which are not established in the Union;</a:t>
            </a:r>
          </a:p>
          <a:p>
            <a:pPr marL="342900" indent="-342900" algn="l" fontAlgn="base">
              <a:buFont typeface="+mj-lt"/>
              <a:buAutoNum type="alphaLcParenR"/>
            </a:pPr>
            <a:r>
              <a:rPr lang="en-US" b="0" i="0" dirty="0">
                <a:solidFill>
                  <a:srgbClr val="C00000"/>
                </a:solidFill>
                <a:effectLst/>
                <a:latin typeface="inherit"/>
              </a:rPr>
              <a:t>affected persons </a:t>
            </a:r>
            <a:r>
              <a:rPr lang="en-US" b="0" i="0" dirty="0">
                <a:solidFill>
                  <a:srgbClr val="333333"/>
                </a:solidFill>
                <a:effectLst/>
                <a:latin typeface="inherit"/>
              </a:rPr>
              <a:t>that are located in the Union</a:t>
            </a:r>
          </a:p>
        </p:txBody>
      </p:sp>
      <p:sp>
        <p:nvSpPr>
          <p:cNvPr id="5" name="TekstSylinder 4">
            <a:extLst>
              <a:ext uri="{FF2B5EF4-FFF2-40B4-BE49-F238E27FC236}">
                <a16:creationId xmlns:a16="http://schemas.microsoft.com/office/drawing/2014/main" id="{40E84D0A-9A08-4C12-7996-2FC893D69A2B}"/>
              </a:ext>
            </a:extLst>
          </p:cNvPr>
          <p:cNvSpPr txBox="1"/>
          <p:nvPr/>
        </p:nvSpPr>
        <p:spPr>
          <a:xfrm>
            <a:off x="6827831" y="306566"/>
            <a:ext cx="5128993" cy="6186309"/>
          </a:xfrm>
          <a:prstGeom prst="rect">
            <a:avLst/>
          </a:prstGeom>
          <a:noFill/>
          <a:ln w="19050">
            <a:solidFill>
              <a:schemeClr val="accent1">
                <a:shade val="15000"/>
              </a:schemeClr>
            </a:solidFill>
          </a:ln>
        </p:spPr>
        <p:txBody>
          <a:bodyPr wrap="square" rtlCol="0">
            <a:spAutoFit/>
          </a:bodyPr>
          <a:lstStyle/>
          <a:p>
            <a:r>
              <a:rPr lang="en-US" u="sng" dirty="0"/>
              <a:t>Forhold </a:t>
            </a:r>
            <a:r>
              <a:rPr lang="en-US" u="sng" dirty="0" err="1"/>
              <a:t>til</a:t>
            </a:r>
            <a:r>
              <a:rPr lang="en-US" u="sng" dirty="0"/>
              <a:t> </a:t>
            </a:r>
            <a:r>
              <a:rPr lang="en-US" u="sng" dirty="0" err="1"/>
              <a:t>annen</a:t>
            </a:r>
            <a:r>
              <a:rPr lang="en-US" u="sng" dirty="0"/>
              <a:t> </a:t>
            </a:r>
            <a:r>
              <a:rPr lang="en-US" u="sng" dirty="0" err="1"/>
              <a:t>lovgivning</a:t>
            </a:r>
            <a:r>
              <a:rPr lang="en-US" u="sng" dirty="0"/>
              <a:t>:</a:t>
            </a:r>
          </a:p>
          <a:p>
            <a:pPr marL="285750" indent="-285750">
              <a:buFont typeface="Arial" panose="020B0604020202020204" pitchFamily="34" charset="0"/>
              <a:buChar char="•"/>
            </a:pPr>
            <a:r>
              <a:rPr lang="en-US" dirty="0" err="1"/>
              <a:t>Begrenser</a:t>
            </a:r>
            <a:r>
              <a:rPr lang="en-US" dirty="0"/>
              <a:t> </a:t>
            </a:r>
            <a:r>
              <a:rPr lang="en-US" dirty="0" err="1"/>
              <a:t>ikke</a:t>
            </a:r>
            <a:r>
              <a:rPr lang="en-US" dirty="0"/>
              <a:t> EU-</a:t>
            </a:r>
            <a:r>
              <a:rPr lang="en-US" dirty="0" err="1"/>
              <a:t>lovgivning</a:t>
            </a:r>
            <a:r>
              <a:rPr lang="en-US" dirty="0"/>
              <a:t> om </a:t>
            </a:r>
            <a:r>
              <a:rPr lang="en-US" dirty="0" err="1"/>
              <a:t>forbrukervern</a:t>
            </a:r>
            <a:r>
              <a:rPr lang="en-US" dirty="0"/>
              <a:t> </a:t>
            </a:r>
            <a:r>
              <a:rPr lang="en-US" dirty="0" err="1"/>
              <a:t>og</a:t>
            </a:r>
            <a:r>
              <a:rPr lang="en-US" dirty="0"/>
              <a:t> </a:t>
            </a:r>
            <a:r>
              <a:rPr lang="en-US" dirty="0" err="1"/>
              <a:t>produktsikkerhet</a:t>
            </a:r>
            <a:endParaRPr lang="en-US" dirty="0"/>
          </a:p>
          <a:p>
            <a:pPr marL="285750" indent="-285750">
              <a:buFont typeface="Arial" panose="020B0604020202020204" pitchFamily="34" charset="0"/>
              <a:buChar char="•"/>
            </a:pPr>
            <a:r>
              <a:rPr lang="en-US" dirty="0" err="1"/>
              <a:t>Begrenser</a:t>
            </a:r>
            <a:r>
              <a:rPr lang="en-US" dirty="0"/>
              <a:t> </a:t>
            </a:r>
            <a:r>
              <a:rPr lang="en-US" dirty="0" err="1"/>
              <a:t>ikke</a:t>
            </a:r>
            <a:r>
              <a:rPr lang="en-US" dirty="0"/>
              <a:t> EU-</a:t>
            </a:r>
            <a:r>
              <a:rPr lang="en-US" dirty="0" err="1"/>
              <a:t>lovgivning</a:t>
            </a:r>
            <a:r>
              <a:rPr lang="en-US" dirty="0"/>
              <a:t> om </a:t>
            </a:r>
            <a:r>
              <a:rPr lang="en-US" dirty="0" err="1"/>
              <a:t>personvern</a:t>
            </a:r>
            <a:r>
              <a:rPr lang="en-US" dirty="0"/>
              <a:t>, </a:t>
            </a:r>
            <a:r>
              <a:rPr lang="en-US" dirty="0" err="1"/>
              <a:t>jf</a:t>
            </a:r>
            <a:r>
              <a:rPr lang="en-US" dirty="0"/>
              <a:t>. dog KIF art. 10(5) </a:t>
            </a:r>
            <a:r>
              <a:rPr lang="en-US" dirty="0" err="1"/>
              <a:t>og</a:t>
            </a:r>
            <a:r>
              <a:rPr lang="en-US" dirty="0"/>
              <a:t> 59. </a:t>
            </a:r>
          </a:p>
          <a:p>
            <a:pPr marL="285750" indent="-285750">
              <a:buFont typeface="Arial" panose="020B0604020202020204" pitchFamily="34" charset="0"/>
              <a:buChar char="•"/>
            </a:pPr>
            <a:r>
              <a:rPr lang="en-US" dirty="0" err="1"/>
              <a:t>Forhindrer</a:t>
            </a:r>
            <a:r>
              <a:rPr lang="en-US" dirty="0"/>
              <a:t> </a:t>
            </a:r>
            <a:r>
              <a:rPr lang="en-US" dirty="0" err="1"/>
              <a:t>ikke</a:t>
            </a:r>
            <a:r>
              <a:rPr lang="en-US" dirty="0"/>
              <a:t> </a:t>
            </a:r>
            <a:r>
              <a:rPr lang="en-US" dirty="0" err="1"/>
              <a:t>nasjonal</a:t>
            </a:r>
            <a:r>
              <a:rPr lang="en-US" dirty="0"/>
              <a:t> </a:t>
            </a:r>
            <a:r>
              <a:rPr lang="en-US" dirty="0" err="1"/>
              <a:t>lovgivning</a:t>
            </a:r>
            <a:r>
              <a:rPr lang="en-US" dirty="0"/>
              <a:t> mv </a:t>
            </a:r>
            <a:r>
              <a:rPr lang="en-US" dirty="0" err="1"/>
              <a:t>eller</a:t>
            </a:r>
            <a:r>
              <a:rPr lang="en-US" dirty="0"/>
              <a:t> </a:t>
            </a:r>
            <a:r>
              <a:rPr lang="en-US" dirty="0" err="1"/>
              <a:t>kollektivavtaler</a:t>
            </a:r>
            <a:r>
              <a:rPr lang="en-US" dirty="0"/>
              <a:t> om KI </a:t>
            </a:r>
            <a:r>
              <a:rPr lang="en-US" dirty="0" err="1"/>
              <a:t>som</a:t>
            </a:r>
            <a:r>
              <a:rPr lang="en-US" dirty="0"/>
              <a:t> </a:t>
            </a:r>
            <a:r>
              <a:rPr lang="en-US" dirty="0" err="1"/>
              <a:t>gir</a:t>
            </a:r>
            <a:r>
              <a:rPr lang="en-US" dirty="0"/>
              <a:t> </a:t>
            </a:r>
            <a:r>
              <a:rPr lang="en-US" dirty="0" err="1"/>
              <a:t>bedre</a:t>
            </a:r>
            <a:r>
              <a:rPr lang="en-US" dirty="0"/>
              <a:t> </a:t>
            </a:r>
            <a:r>
              <a:rPr lang="en-US" dirty="0" err="1"/>
              <a:t>beskyttelse</a:t>
            </a:r>
            <a:r>
              <a:rPr lang="en-US" dirty="0"/>
              <a:t> av </a:t>
            </a:r>
            <a:r>
              <a:rPr lang="en-US" dirty="0" err="1"/>
              <a:t>arbeidstakere</a:t>
            </a:r>
            <a:endParaRPr lang="en-US" dirty="0"/>
          </a:p>
          <a:p>
            <a:pPr marL="285750" indent="-285750">
              <a:buFont typeface="Arial" panose="020B0604020202020204" pitchFamily="34" charset="0"/>
              <a:buChar char="•"/>
            </a:pPr>
            <a:r>
              <a:rPr lang="nb-NO" dirty="0"/>
              <a:t>For systemer som er omfattet av vedlegg I, avsnitt B, gjelder</a:t>
            </a:r>
          </a:p>
          <a:p>
            <a:r>
              <a:rPr lang="nb-NO" dirty="0"/>
              <a:t>      kun noen få utvalgte bestemmelser (</a:t>
            </a:r>
            <a:r>
              <a:rPr lang="en-US" dirty="0"/>
              <a:t>6(1), 102 – 109 </a:t>
            </a:r>
            <a:r>
              <a:rPr lang="en-US" dirty="0" err="1"/>
              <a:t>og</a:t>
            </a:r>
            <a:r>
              <a:rPr lang="en-US" dirty="0"/>
              <a:t> 112 + art. 57</a:t>
            </a:r>
          </a:p>
          <a:p>
            <a:r>
              <a:rPr lang="en-US" dirty="0"/>
              <a:t>      </a:t>
            </a:r>
            <a:r>
              <a:rPr lang="en-US" dirty="0" err="1"/>
              <a:t>i</a:t>
            </a:r>
            <a:r>
              <a:rPr lang="en-US" dirty="0"/>
              <a:t> </a:t>
            </a:r>
            <a:r>
              <a:rPr lang="en-US" dirty="0" err="1"/>
              <a:t>noen</a:t>
            </a:r>
            <a:r>
              <a:rPr lang="en-US" dirty="0"/>
              <a:t> </a:t>
            </a:r>
            <a:r>
              <a:rPr lang="en-US" dirty="0" err="1"/>
              <a:t>tilfeller</a:t>
            </a:r>
            <a:r>
              <a:rPr lang="en-US" dirty="0"/>
              <a:t>)</a:t>
            </a:r>
          </a:p>
          <a:p>
            <a:r>
              <a:rPr lang="nb-NO" u="sng" dirty="0"/>
              <a:t>Unntak, blant annet vedrørende:</a:t>
            </a:r>
          </a:p>
          <a:p>
            <a:pPr marL="285750" indent="-285750">
              <a:buFont typeface="Arial" panose="020B0604020202020204" pitchFamily="34" charset="0"/>
              <a:buChar char="•"/>
            </a:pPr>
            <a:r>
              <a:rPr lang="en-US" dirty="0" err="1"/>
              <a:t>Når</a:t>
            </a:r>
            <a:r>
              <a:rPr lang="en-US" dirty="0"/>
              <a:t> </a:t>
            </a:r>
            <a:r>
              <a:rPr lang="en-US" dirty="0" err="1"/>
              <a:t>forholdet</a:t>
            </a:r>
            <a:r>
              <a:rPr lang="en-US" dirty="0"/>
              <a:t> </a:t>
            </a:r>
            <a:r>
              <a:rPr lang="en-US" dirty="0" err="1"/>
              <a:t>fallelr</a:t>
            </a:r>
            <a:r>
              <a:rPr lang="en-US" dirty="0"/>
              <a:t> </a:t>
            </a:r>
            <a:r>
              <a:rPr lang="en-US" dirty="0" err="1"/>
              <a:t>utenfor</a:t>
            </a:r>
            <a:r>
              <a:rPr lang="en-US" dirty="0"/>
              <a:t> EU-</a:t>
            </a:r>
            <a:r>
              <a:rPr lang="en-US" dirty="0" err="1"/>
              <a:t>retten</a:t>
            </a:r>
            <a:endParaRPr lang="en-US" dirty="0"/>
          </a:p>
          <a:p>
            <a:pPr marL="285750" indent="-285750">
              <a:buFont typeface="Arial" panose="020B0604020202020204" pitchFamily="34" charset="0"/>
              <a:buChar char="•"/>
            </a:pPr>
            <a:r>
              <a:rPr lang="en-US" dirty="0" err="1"/>
              <a:t>Gjelder</a:t>
            </a:r>
            <a:r>
              <a:rPr lang="en-US" dirty="0"/>
              <a:t> </a:t>
            </a:r>
            <a:r>
              <a:rPr lang="en-US" dirty="0" err="1"/>
              <a:t>ikke</a:t>
            </a:r>
            <a:r>
              <a:rPr lang="en-US" dirty="0"/>
              <a:t> for </a:t>
            </a:r>
            <a:r>
              <a:rPr lang="en-US" dirty="0" err="1"/>
              <a:t>fysiske</a:t>
            </a:r>
            <a:r>
              <a:rPr lang="en-US" dirty="0"/>
              <a:t> </a:t>
            </a:r>
            <a:r>
              <a:rPr lang="en-US" dirty="0" err="1"/>
              <a:t>personers</a:t>
            </a:r>
            <a:r>
              <a:rPr lang="en-US" dirty="0"/>
              <a:t> bruk </a:t>
            </a:r>
            <a:r>
              <a:rPr lang="en-US" dirty="0" err="1"/>
              <a:t>som</a:t>
            </a:r>
            <a:r>
              <a:rPr lang="en-US" dirty="0"/>
              <a:t> del av rent </a:t>
            </a:r>
            <a:r>
              <a:rPr lang="en-US" dirty="0" err="1"/>
              <a:t>personlige</a:t>
            </a:r>
            <a:r>
              <a:rPr lang="en-US" dirty="0"/>
              <a:t> </a:t>
            </a:r>
            <a:r>
              <a:rPr lang="en-US" dirty="0" err="1"/>
              <a:t>og</a:t>
            </a:r>
            <a:r>
              <a:rPr lang="en-US" dirty="0"/>
              <a:t> </a:t>
            </a:r>
            <a:r>
              <a:rPr lang="en-US" dirty="0" err="1"/>
              <a:t>ikke-profesjonelle</a:t>
            </a:r>
            <a:r>
              <a:rPr lang="en-US" dirty="0"/>
              <a:t> </a:t>
            </a:r>
            <a:r>
              <a:rPr lang="en-US" dirty="0" err="1"/>
              <a:t>aktivitet</a:t>
            </a:r>
            <a:endParaRPr lang="en-US" dirty="0"/>
          </a:p>
          <a:p>
            <a:pPr marL="285750" indent="-285750">
              <a:buFont typeface="Arial" panose="020B0604020202020204" pitchFamily="34" charset="0"/>
              <a:buChar char="•"/>
            </a:pPr>
            <a:r>
              <a:rPr lang="en-US" dirty="0" err="1"/>
              <a:t>Militære</a:t>
            </a:r>
            <a:r>
              <a:rPr lang="en-US" dirty="0"/>
              <a:t> </a:t>
            </a:r>
            <a:r>
              <a:rPr lang="en-US" dirty="0" err="1"/>
              <a:t>formål</a:t>
            </a:r>
            <a:r>
              <a:rPr lang="en-US" dirty="0"/>
              <a:t>, </a:t>
            </a:r>
            <a:r>
              <a:rPr lang="en-US" dirty="0" err="1"/>
              <a:t>forsvarsformål</a:t>
            </a:r>
            <a:r>
              <a:rPr lang="en-US" dirty="0"/>
              <a:t>, </a:t>
            </a:r>
            <a:r>
              <a:rPr lang="en-US" dirty="0" err="1"/>
              <a:t>nasjonal</a:t>
            </a:r>
            <a:r>
              <a:rPr lang="en-US" dirty="0"/>
              <a:t> </a:t>
            </a:r>
            <a:r>
              <a:rPr lang="en-US" dirty="0" err="1"/>
              <a:t>sikkerhet</a:t>
            </a:r>
            <a:endParaRPr lang="en-US" dirty="0"/>
          </a:p>
          <a:p>
            <a:pPr marL="285750" indent="-285750">
              <a:buFont typeface="Arial" panose="020B0604020202020204" pitchFamily="34" charset="0"/>
              <a:buChar char="•"/>
            </a:pPr>
            <a:r>
              <a:rPr lang="en-US" dirty="0" err="1"/>
              <a:t>Myndigheter</a:t>
            </a:r>
            <a:r>
              <a:rPr lang="en-US" dirty="0"/>
              <a:t> </a:t>
            </a:r>
            <a:r>
              <a:rPr lang="en-US" dirty="0" err="1"/>
              <a:t>i</a:t>
            </a:r>
            <a:r>
              <a:rPr lang="en-US" dirty="0"/>
              <a:t> </a:t>
            </a:r>
            <a:r>
              <a:rPr lang="en-US" dirty="0" err="1"/>
              <a:t>tredjeland</a:t>
            </a:r>
            <a:r>
              <a:rPr lang="en-US" dirty="0"/>
              <a:t> </a:t>
            </a:r>
            <a:r>
              <a:rPr lang="en-US" dirty="0" err="1"/>
              <a:t>og</a:t>
            </a:r>
            <a:r>
              <a:rPr lang="en-US" dirty="0"/>
              <a:t> </a:t>
            </a:r>
            <a:r>
              <a:rPr lang="en-US" dirty="0" err="1"/>
              <a:t>internasjonale</a:t>
            </a:r>
            <a:r>
              <a:rPr lang="en-US" dirty="0"/>
              <a:t> </a:t>
            </a:r>
            <a:r>
              <a:rPr lang="en-US" dirty="0" err="1"/>
              <a:t>organisasjoner</a:t>
            </a:r>
            <a:endParaRPr lang="en-US" dirty="0"/>
          </a:p>
          <a:p>
            <a:pPr marL="285750" indent="-285750">
              <a:buFont typeface="Arial" panose="020B0604020202020204" pitchFamily="34" charset="0"/>
              <a:buChar char="•"/>
            </a:pPr>
            <a:r>
              <a:rPr lang="en-US" dirty="0" err="1"/>
              <a:t>Enkelte</a:t>
            </a:r>
            <a:r>
              <a:rPr lang="en-US" dirty="0"/>
              <a:t> </a:t>
            </a:r>
            <a:r>
              <a:rPr lang="en-US" dirty="0" err="1"/>
              <a:t>tilfeller</a:t>
            </a:r>
            <a:r>
              <a:rPr lang="en-US" dirty="0"/>
              <a:t> av </a:t>
            </a:r>
            <a:r>
              <a:rPr lang="en-US" dirty="0" err="1"/>
              <a:t>forskning</a:t>
            </a:r>
            <a:r>
              <a:rPr lang="en-US" dirty="0"/>
              <a:t>, testing </a:t>
            </a:r>
            <a:r>
              <a:rPr lang="en-US" dirty="0" err="1"/>
              <a:t>og</a:t>
            </a:r>
            <a:r>
              <a:rPr lang="en-US" dirty="0"/>
              <a:t> </a:t>
            </a:r>
            <a:r>
              <a:rPr lang="en-US" dirty="0" err="1"/>
              <a:t>utvikling</a:t>
            </a:r>
            <a:endParaRPr lang="en-US" dirty="0"/>
          </a:p>
        </p:txBody>
      </p:sp>
    </p:spTree>
    <p:extLst>
      <p:ext uri="{BB962C8B-B14F-4D97-AF65-F5344CB8AC3E}">
        <p14:creationId xmlns:p14="http://schemas.microsoft.com/office/powerpoint/2010/main" val="104703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3E67CB-76D6-1C3F-B202-5EB528D4E197}"/>
              </a:ext>
            </a:extLst>
          </p:cNvPr>
          <p:cNvSpPr>
            <a:spLocks noGrp="1"/>
          </p:cNvSpPr>
          <p:nvPr>
            <p:ph type="title"/>
          </p:nvPr>
        </p:nvSpPr>
        <p:spPr>
          <a:xfrm>
            <a:off x="838200" y="289662"/>
            <a:ext cx="10515600" cy="868422"/>
          </a:xfrm>
        </p:spPr>
        <p:txBody>
          <a:bodyPr>
            <a:normAutofit/>
          </a:bodyPr>
          <a:lstStyle/>
          <a:p>
            <a:r>
              <a:rPr lang="nb-NO" sz="3600" dirty="0">
                <a:solidFill>
                  <a:schemeClr val="accent5">
                    <a:lumMod val="75000"/>
                  </a:schemeClr>
                </a:solidFill>
              </a:rPr>
              <a:t>Personvernforordningen (PVF) – KI-forordningen (KIF)</a:t>
            </a:r>
          </a:p>
        </p:txBody>
      </p:sp>
      <p:sp>
        <p:nvSpPr>
          <p:cNvPr id="3" name="Plassholder for innhold 2">
            <a:extLst>
              <a:ext uri="{FF2B5EF4-FFF2-40B4-BE49-F238E27FC236}">
                <a16:creationId xmlns:a16="http://schemas.microsoft.com/office/drawing/2014/main" id="{9C1886C9-C734-CFD4-4CBA-BFA2F9CEE90D}"/>
              </a:ext>
            </a:extLst>
          </p:cNvPr>
          <p:cNvSpPr>
            <a:spLocks noGrp="1"/>
          </p:cNvSpPr>
          <p:nvPr>
            <p:ph idx="1"/>
          </p:nvPr>
        </p:nvSpPr>
        <p:spPr>
          <a:xfrm>
            <a:off x="838199" y="1825626"/>
            <a:ext cx="10515600" cy="3874290"/>
          </a:xfrm>
        </p:spPr>
        <p:txBody>
          <a:bodyPr>
            <a:normAutofit lnSpcReduction="10000"/>
          </a:bodyPr>
          <a:lstStyle/>
          <a:p>
            <a:pPr marL="0" indent="0">
              <a:buNone/>
            </a:pPr>
            <a:r>
              <a:rPr lang="nb-NO" sz="2000" b="1" dirty="0"/>
              <a:t>For KI-systemer som innebærer behandling av personopplysninger, gjelder både PVF og KIF</a:t>
            </a:r>
          </a:p>
          <a:p>
            <a:pPr marL="0" indent="0">
              <a:buNone/>
            </a:pPr>
            <a:r>
              <a:rPr lang="nb-NO" sz="2000" u="sng" dirty="0">
                <a:solidFill>
                  <a:schemeClr val="accent5">
                    <a:lumMod val="75000"/>
                  </a:schemeClr>
                </a:solidFill>
              </a:rPr>
              <a:t>Aktører</a:t>
            </a:r>
          </a:p>
          <a:p>
            <a:pPr marL="0" indent="0">
              <a:buNone/>
            </a:pPr>
            <a:r>
              <a:rPr lang="nb-NO" sz="2000" dirty="0">
                <a:solidFill>
                  <a:schemeClr val="accent5">
                    <a:lumMod val="75000"/>
                  </a:schemeClr>
                </a:solidFill>
              </a:rPr>
              <a:t>PVF:  Behandlingsansvarlige, databehandler (ikke «produsenter», jf. fortalen avsnitt 78)</a:t>
            </a:r>
          </a:p>
          <a:p>
            <a:pPr marL="0" indent="0">
              <a:buNone/>
            </a:pPr>
            <a:r>
              <a:rPr lang="nb-NO" sz="2000" dirty="0">
                <a:solidFill>
                  <a:schemeClr val="accent5">
                    <a:lumMod val="75000"/>
                  </a:schemeClr>
                </a:solidFill>
              </a:rPr>
              <a:t>KIF :  Provider (</a:t>
            </a:r>
            <a:r>
              <a:rPr lang="nb-NO" sz="2000" i="1" dirty="0">
                <a:solidFill>
                  <a:schemeClr val="accent5">
                    <a:lumMod val="75000"/>
                  </a:schemeClr>
                </a:solidFill>
              </a:rPr>
              <a:t>leverandør</a:t>
            </a:r>
            <a:r>
              <a:rPr lang="nb-NO" sz="2000" dirty="0">
                <a:solidFill>
                  <a:schemeClr val="accent5">
                    <a:lumMod val="75000"/>
                  </a:schemeClr>
                </a:solidFill>
              </a:rPr>
              <a:t>), importer, </a:t>
            </a:r>
            <a:r>
              <a:rPr lang="nb-NO" sz="2000" dirty="0" err="1">
                <a:solidFill>
                  <a:schemeClr val="accent5">
                    <a:lumMod val="75000"/>
                  </a:schemeClr>
                </a:solidFill>
              </a:rPr>
              <a:t>distributor</a:t>
            </a:r>
            <a:r>
              <a:rPr lang="nb-NO" sz="2000" dirty="0">
                <a:solidFill>
                  <a:schemeClr val="accent5">
                    <a:lumMod val="75000"/>
                  </a:schemeClr>
                </a:solidFill>
              </a:rPr>
              <a:t>, product </a:t>
            </a:r>
            <a:r>
              <a:rPr lang="nb-NO" sz="2000" dirty="0" err="1">
                <a:solidFill>
                  <a:schemeClr val="accent5">
                    <a:lumMod val="75000"/>
                  </a:schemeClr>
                </a:solidFill>
              </a:rPr>
              <a:t>manifacturer</a:t>
            </a:r>
            <a:r>
              <a:rPr lang="nb-NO" sz="2000" dirty="0">
                <a:solidFill>
                  <a:schemeClr val="accent5">
                    <a:lumMod val="75000"/>
                  </a:schemeClr>
                </a:solidFill>
              </a:rPr>
              <a:t>, deployer (</a:t>
            </a:r>
            <a:r>
              <a:rPr lang="nb-NO" sz="2000" i="1" dirty="0">
                <a:solidFill>
                  <a:schemeClr val="accent5">
                    <a:lumMod val="75000"/>
                  </a:schemeClr>
                </a:solidFill>
              </a:rPr>
              <a:t>bruker</a:t>
            </a:r>
            <a:r>
              <a:rPr lang="nb-NO" sz="2000" dirty="0">
                <a:solidFill>
                  <a:schemeClr val="accent5">
                    <a:lumMod val="75000"/>
                  </a:schemeClr>
                </a:solidFill>
              </a:rPr>
              <a:t>) (+ «operator» som fellesbetegnelse)</a:t>
            </a:r>
          </a:p>
          <a:p>
            <a:pPr marL="0" indent="0">
              <a:buNone/>
            </a:pPr>
            <a:r>
              <a:rPr lang="nb-NO" sz="2000" u="sng" dirty="0">
                <a:solidFill>
                  <a:schemeClr val="accent2">
                    <a:lumMod val="50000"/>
                  </a:schemeClr>
                </a:solidFill>
              </a:rPr>
              <a:t>Type virksomhet</a:t>
            </a:r>
          </a:p>
          <a:p>
            <a:r>
              <a:rPr lang="nb-NO" sz="2000" dirty="0">
                <a:solidFill>
                  <a:schemeClr val="accent2">
                    <a:lumMod val="50000"/>
                  </a:schemeClr>
                </a:solidFill>
              </a:rPr>
              <a:t>PVF gjelder for «behandling av personopplysninger»</a:t>
            </a:r>
          </a:p>
          <a:p>
            <a:pPr lvl="1"/>
            <a:r>
              <a:rPr lang="nb-NO" sz="2000" dirty="0">
                <a:solidFill>
                  <a:srgbClr val="C00000"/>
                </a:solidFill>
              </a:rPr>
              <a:t>utvikling</a:t>
            </a:r>
            <a:r>
              <a:rPr lang="nb-NO" sz="2000" dirty="0">
                <a:solidFill>
                  <a:schemeClr val="accent2">
                    <a:lumMod val="50000"/>
                  </a:schemeClr>
                </a:solidFill>
              </a:rPr>
              <a:t>, anskaffelse </a:t>
            </a:r>
            <a:r>
              <a:rPr lang="nb-NO" sz="1600" dirty="0">
                <a:solidFill>
                  <a:schemeClr val="accent2">
                    <a:lumMod val="50000"/>
                  </a:schemeClr>
                </a:solidFill>
              </a:rPr>
              <a:t>(jf. «bestemmer hvilke midler som skal benyttes»)</a:t>
            </a:r>
            <a:r>
              <a:rPr lang="nb-NO" sz="2000" dirty="0">
                <a:solidFill>
                  <a:schemeClr val="accent2">
                    <a:lumMod val="75000"/>
                  </a:schemeClr>
                </a:solidFill>
              </a:rPr>
              <a:t>,</a:t>
            </a:r>
            <a:r>
              <a:rPr lang="nb-NO" sz="2000" dirty="0">
                <a:solidFill>
                  <a:schemeClr val="accent2">
                    <a:lumMod val="50000"/>
                  </a:schemeClr>
                </a:solidFill>
              </a:rPr>
              <a:t> </a:t>
            </a:r>
            <a:r>
              <a:rPr lang="nb-NO" sz="2000" dirty="0">
                <a:solidFill>
                  <a:srgbClr val="FF9966"/>
                </a:solidFill>
              </a:rPr>
              <a:t>bruk</a:t>
            </a:r>
          </a:p>
          <a:p>
            <a:r>
              <a:rPr lang="nb-NO" sz="2000" dirty="0">
                <a:solidFill>
                  <a:schemeClr val="accent2">
                    <a:lumMod val="50000"/>
                  </a:schemeClr>
                </a:solidFill>
              </a:rPr>
              <a:t>KIF gjelder for</a:t>
            </a:r>
          </a:p>
          <a:p>
            <a:pPr lvl="1"/>
            <a:r>
              <a:rPr lang="nb-NO" sz="2000" dirty="0">
                <a:solidFill>
                  <a:srgbClr val="C00000"/>
                </a:solidFill>
              </a:rPr>
              <a:t>utvikling</a:t>
            </a:r>
            <a:r>
              <a:rPr lang="nb-NO" sz="2000" dirty="0">
                <a:solidFill>
                  <a:schemeClr val="accent2">
                    <a:lumMod val="50000"/>
                  </a:schemeClr>
                </a:solidFill>
              </a:rPr>
              <a:t>, import fra tredjeland, distribusjon og </a:t>
            </a:r>
            <a:r>
              <a:rPr lang="nb-NO" sz="2000" dirty="0">
                <a:solidFill>
                  <a:srgbClr val="FF9900"/>
                </a:solidFill>
              </a:rPr>
              <a:t>bruk </a:t>
            </a:r>
            <a:r>
              <a:rPr lang="nb-NO" sz="2000" dirty="0">
                <a:solidFill>
                  <a:srgbClr val="996633"/>
                </a:solidFill>
              </a:rPr>
              <a:t>av KI-system</a:t>
            </a:r>
          </a:p>
        </p:txBody>
      </p:sp>
      <p:sp>
        <p:nvSpPr>
          <p:cNvPr id="7" name="TekstSylinder 6">
            <a:extLst>
              <a:ext uri="{FF2B5EF4-FFF2-40B4-BE49-F238E27FC236}">
                <a16:creationId xmlns:a16="http://schemas.microsoft.com/office/drawing/2014/main" id="{03BAC536-C989-B326-2A9A-1CE20EC31309}"/>
              </a:ext>
            </a:extLst>
          </p:cNvPr>
          <p:cNvSpPr txBox="1"/>
          <p:nvPr/>
        </p:nvSpPr>
        <p:spPr>
          <a:xfrm>
            <a:off x="793718" y="5743701"/>
            <a:ext cx="10953383" cy="646331"/>
          </a:xfrm>
          <a:prstGeom prst="rect">
            <a:avLst/>
          </a:prstGeom>
          <a:noFill/>
        </p:spPr>
        <p:txBody>
          <a:bodyPr wrap="none" rtlCol="0">
            <a:spAutoFit/>
          </a:bodyPr>
          <a:lstStyle/>
          <a:p>
            <a:r>
              <a:rPr lang="nb-NO" dirty="0"/>
              <a:t>Begge forordninger kan </a:t>
            </a:r>
            <a:r>
              <a:rPr lang="nb-NO" dirty="0" err="1"/>
              <a:t>mao</a:t>
            </a:r>
            <a:r>
              <a:rPr lang="nb-NO" dirty="0"/>
              <a:t>. gjelde for utvikling av systemer som </a:t>
            </a:r>
            <a:r>
              <a:rPr lang="nb-NO" dirty="0">
                <a:solidFill>
                  <a:srgbClr val="C00000"/>
                </a:solidFill>
              </a:rPr>
              <a:t>behandler personopplysninger</a:t>
            </a:r>
            <a:r>
              <a:rPr lang="nb-NO" dirty="0"/>
              <a:t>, eller som blir</a:t>
            </a:r>
          </a:p>
          <a:p>
            <a:r>
              <a:rPr lang="nb-NO" dirty="0">
                <a:solidFill>
                  <a:srgbClr val="C00000"/>
                </a:solidFill>
              </a:rPr>
              <a:t>utviklet ved hjelp av personopplysninger</a:t>
            </a:r>
          </a:p>
        </p:txBody>
      </p:sp>
      <p:grpSp>
        <p:nvGrpSpPr>
          <p:cNvPr id="4" name="Gruppe 3">
            <a:extLst>
              <a:ext uri="{FF2B5EF4-FFF2-40B4-BE49-F238E27FC236}">
                <a16:creationId xmlns:a16="http://schemas.microsoft.com/office/drawing/2014/main" id="{6636617C-422A-5855-8ADE-5EDF6162914F}"/>
              </a:ext>
            </a:extLst>
          </p:cNvPr>
          <p:cNvGrpSpPr/>
          <p:nvPr/>
        </p:nvGrpSpPr>
        <p:grpSpPr>
          <a:xfrm>
            <a:off x="7137705" y="3927387"/>
            <a:ext cx="1413130" cy="1234099"/>
            <a:chOff x="7142346" y="3843838"/>
            <a:chExt cx="1413130" cy="1339206"/>
          </a:xfrm>
        </p:grpSpPr>
        <p:sp>
          <p:nvSpPr>
            <p:cNvPr id="9" name="Pil: opp og ned 8">
              <a:extLst>
                <a:ext uri="{FF2B5EF4-FFF2-40B4-BE49-F238E27FC236}">
                  <a16:creationId xmlns:a16="http://schemas.microsoft.com/office/drawing/2014/main" id="{EE71C2CC-E4A1-0200-5F39-2C87AA7A6421}"/>
                </a:ext>
              </a:extLst>
            </p:cNvPr>
            <p:cNvSpPr/>
            <p:nvPr/>
          </p:nvSpPr>
          <p:spPr>
            <a:xfrm>
              <a:off x="7742810" y="4421817"/>
              <a:ext cx="212203" cy="761227"/>
            </a:xfrm>
            <a:prstGeom prst="upDownArrow">
              <a:avLst/>
            </a:prstGeom>
            <a:solidFill>
              <a:schemeClr val="accent6">
                <a:lumMod val="75000"/>
                <a:alpha val="3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92BFF205-3B61-4FC2-FF7F-DBFDC21B4D62}"/>
                </a:ext>
              </a:extLst>
            </p:cNvPr>
            <p:cNvSpPr txBox="1"/>
            <p:nvPr/>
          </p:nvSpPr>
          <p:spPr>
            <a:xfrm>
              <a:off x="7142346" y="3843838"/>
              <a:ext cx="1413130" cy="1155957"/>
            </a:xfrm>
            <a:prstGeom prst="rect">
              <a:avLst/>
            </a:prstGeom>
            <a:noFill/>
          </p:spPr>
          <p:txBody>
            <a:bodyPr wrap="square" rtlCol="0">
              <a:spAutoFit/>
            </a:bodyPr>
            <a:lstStyle/>
            <a:p>
              <a:pPr>
                <a:lnSpc>
                  <a:spcPct val="150000"/>
                </a:lnSpc>
              </a:pPr>
              <a:r>
                <a:rPr kumimoji="0" lang="nb-NO" sz="2000" b="0" i="0" u="none" strike="noStrike" kern="1200" cap="none" spc="0" normalizeH="0" baseline="0" noProof="0" dirty="0">
                  <a:ln>
                    <a:noFill/>
                  </a:ln>
                  <a:solidFill>
                    <a:schemeClr val="accent3"/>
                  </a:solidFill>
                  <a:effectLst/>
                  <a:uLnTx/>
                  <a:uFillTx/>
                  <a:latin typeface="Aptos" panose="02110004020202020204"/>
                  <a:ea typeface="+mn-ea"/>
                  <a:cs typeface="+mn-cs"/>
                </a:rPr>
                <a:t>= system?</a:t>
              </a:r>
            </a:p>
            <a:p>
              <a:pPr>
                <a:lnSpc>
                  <a:spcPct val="150000"/>
                </a:lnSpc>
              </a:pPr>
              <a:endParaRPr lang="nb-NO" sz="800" dirty="0">
                <a:solidFill>
                  <a:schemeClr val="accent3"/>
                </a:solidFill>
                <a:latin typeface="Aptos" panose="02110004020202020204"/>
              </a:endParaRPr>
            </a:p>
            <a:p>
              <a:pPr>
                <a:lnSpc>
                  <a:spcPct val="150000"/>
                </a:lnSpc>
              </a:pPr>
              <a:endParaRPr lang="nb-NO" sz="2000" dirty="0">
                <a:solidFill>
                  <a:schemeClr val="accent3"/>
                </a:solidFill>
                <a:latin typeface="Aptos" panose="02110004020202020204"/>
              </a:endParaRPr>
            </a:p>
          </p:txBody>
        </p:sp>
      </p:grpSp>
    </p:spTree>
    <p:extLst>
      <p:ext uri="{BB962C8B-B14F-4D97-AF65-F5344CB8AC3E}">
        <p14:creationId xmlns:p14="http://schemas.microsoft.com/office/powerpoint/2010/main" val="211000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FCD247B-97CF-5AEC-BEF0-2F57F0F8D443}"/>
              </a:ext>
            </a:extLst>
          </p:cNvPr>
          <p:cNvSpPr>
            <a:spLocks noGrp="1"/>
          </p:cNvSpPr>
          <p:nvPr>
            <p:ph type="title"/>
          </p:nvPr>
        </p:nvSpPr>
        <p:spPr>
          <a:xfrm>
            <a:off x="700885" y="365125"/>
            <a:ext cx="10652915" cy="1325563"/>
          </a:xfrm>
        </p:spPr>
        <p:txBody>
          <a:bodyPr>
            <a:normAutofit/>
          </a:bodyPr>
          <a:lstStyle/>
          <a:p>
            <a:r>
              <a:rPr lang="nb-NO" sz="3600" dirty="0">
                <a:solidFill>
                  <a:srgbClr val="7030A0"/>
                </a:solidFill>
              </a:rPr>
              <a:t>Utvikling av KI-systemer ved hjelp av personopplysninger</a:t>
            </a:r>
          </a:p>
        </p:txBody>
      </p:sp>
      <p:sp>
        <p:nvSpPr>
          <p:cNvPr id="4" name="TekstSylinder 3">
            <a:extLst>
              <a:ext uri="{FF2B5EF4-FFF2-40B4-BE49-F238E27FC236}">
                <a16:creationId xmlns:a16="http://schemas.microsoft.com/office/drawing/2014/main" id="{47EB33A8-6DBD-D588-BE08-490A1AE8821C}"/>
              </a:ext>
            </a:extLst>
          </p:cNvPr>
          <p:cNvSpPr txBox="1"/>
          <p:nvPr/>
        </p:nvSpPr>
        <p:spPr>
          <a:xfrm>
            <a:off x="2493978" y="2071374"/>
            <a:ext cx="5995937" cy="1415772"/>
          </a:xfrm>
          <a:prstGeom prst="rect">
            <a:avLst/>
          </a:prstGeom>
          <a:solidFill>
            <a:srgbClr val="FFFF99"/>
          </a:solidFill>
        </p:spPr>
        <p:txBody>
          <a:bodyPr wrap="none" rtlCol="0">
            <a:spAutoFit/>
          </a:bodyPr>
          <a:lstStyle/>
          <a:p>
            <a:r>
              <a:rPr lang="nb-NO" b="0" i="0" dirty="0">
                <a:solidFill>
                  <a:srgbClr val="333333"/>
                </a:solidFill>
                <a:effectLst/>
                <a:latin typeface="Open Sans" panose="020B0606030504020204" pitchFamily="34" charset="0"/>
              </a:rPr>
              <a:t>«Ved utvikling av KI-systemer med maskinlæring,</a:t>
            </a:r>
          </a:p>
          <a:p>
            <a:r>
              <a:rPr lang="nb-NO" b="0" i="0" dirty="0">
                <a:solidFill>
                  <a:srgbClr val="333333"/>
                </a:solidFill>
                <a:effectLst/>
                <a:latin typeface="Open Sans" panose="020B0606030504020204" pitchFamily="34" charset="0"/>
              </a:rPr>
              <a:t>vil maskinlæringsalgoritmer bygge matematiske</a:t>
            </a:r>
          </a:p>
          <a:p>
            <a:r>
              <a:rPr lang="nb-NO" b="0" i="0" dirty="0">
                <a:solidFill>
                  <a:srgbClr val="333333"/>
                </a:solidFill>
                <a:effectLst/>
                <a:latin typeface="Open Sans" panose="020B0606030504020204" pitchFamily="34" charset="0"/>
              </a:rPr>
              <a:t>modeller basert på </a:t>
            </a:r>
            <a:r>
              <a:rPr lang="nb-NO" b="0" i="0" dirty="0">
                <a:solidFill>
                  <a:srgbClr val="C00000"/>
                </a:solidFill>
                <a:effectLst/>
                <a:latin typeface="Open Sans" panose="020B0606030504020204" pitchFamily="34" charset="0"/>
              </a:rPr>
              <a:t>eksempeldata</a:t>
            </a:r>
            <a:r>
              <a:rPr lang="nb-NO" b="0" i="0" dirty="0">
                <a:solidFill>
                  <a:srgbClr val="333333"/>
                </a:solidFill>
                <a:effectLst/>
                <a:latin typeface="Open Sans" panose="020B0606030504020204" pitchFamily="34" charset="0"/>
              </a:rPr>
              <a:t> eller </a:t>
            </a:r>
            <a:r>
              <a:rPr lang="nb-NO" b="0" i="0" dirty="0">
                <a:solidFill>
                  <a:srgbClr val="C00000"/>
                </a:solidFill>
                <a:effectLst/>
                <a:latin typeface="Open Sans" panose="020B0606030504020204" pitchFamily="34" charset="0"/>
              </a:rPr>
              <a:t>treningsdata</a:t>
            </a:r>
            <a:r>
              <a:rPr lang="nb-NO" b="0" i="0" dirty="0">
                <a:solidFill>
                  <a:srgbClr val="333333"/>
                </a:solidFill>
                <a:effectLst/>
                <a:latin typeface="Open Sans" panose="020B0606030504020204" pitchFamily="34" charset="0"/>
              </a:rPr>
              <a:t>.</a:t>
            </a:r>
          </a:p>
          <a:p>
            <a:r>
              <a:rPr lang="nb-NO" b="0" i="0" dirty="0">
                <a:solidFill>
                  <a:srgbClr val="333333"/>
                </a:solidFill>
                <a:effectLst/>
                <a:latin typeface="Open Sans" panose="020B0606030504020204" pitchFamily="34" charset="0"/>
              </a:rPr>
              <a:t>Disse modellene brukes deretter til å ta beslutninger.»</a:t>
            </a:r>
          </a:p>
          <a:p>
            <a:r>
              <a:rPr lang="nb-NO" sz="1400" dirty="0">
                <a:solidFill>
                  <a:srgbClr val="333333"/>
                </a:solidFill>
                <a:latin typeface="Open Sans" panose="020B0606030504020204" pitchFamily="34" charset="0"/>
              </a:rPr>
              <a:t>(KMD 2020)</a:t>
            </a:r>
            <a:endParaRPr lang="nb-NO" sz="1400" dirty="0"/>
          </a:p>
        </p:txBody>
      </p:sp>
      <p:grpSp>
        <p:nvGrpSpPr>
          <p:cNvPr id="12" name="Gruppe 11">
            <a:extLst>
              <a:ext uri="{FF2B5EF4-FFF2-40B4-BE49-F238E27FC236}">
                <a16:creationId xmlns:a16="http://schemas.microsoft.com/office/drawing/2014/main" id="{DAA6DF42-ED2B-E4CF-AFDC-D706D7F46569}"/>
              </a:ext>
            </a:extLst>
          </p:cNvPr>
          <p:cNvGrpSpPr/>
          <p:nvPr/>
        </p:nvGrpSpPr>
        <p:grpSpPr>
          <a:xfrm>
            <a:off x="4288862" y="2905657"/>
            <a:ext cx="5926302" cy="2171927"/>
            <a:chOff x="4288862" y="2905657"/>
            <a:chExt cx="5926302" cy="2171927"/>
          </a:xfrm>
        </p:grpSpPr>
        <p:sp>
          <p:nvSpPr>
            <p:cNvPr id="5" name="TekstSylinder 4">
              <a:extLst>
                <a:ext uri="{FF2B5EF4-FFF2-40B4-BE49-F238E27FC236}">
                  <a16:creationId xmlns:a16="http://schemas.microsoft.com/office/drawing/2014/main" id="{6C518FDF-7541-DAA1-C8DA-2F07407417A1}"/>
                </a:ext>
              </a:extLst>
            </p:cNvPr>
            <p:cNvSpPr txBox="1"/>
            <p:nvPr/>
          </p:nvSpPr>
          <p:spPr>
            <a:xfrm>
              <a:off x="4288862" y="4154254"/>
              <a:ext cx="5926302" cy="923330"/>
            </a:xfrm>
            <a:prstGeom prst="rect">
              <a:avLst/>
            </a:prstGeom>
            <a:noFill/>
          </p:spPr>
          <p:txBody>
            <a:bodyPr wrap="none" rtlCol="0">
              <a:spAutoFit/>
            </a:bodyPr>
            <a:lstStyle/>
            <a:p>
              <a:r>
                <a:rPr lang="nb-NO" dirty="0"/>
                <a:t>Slike </a:t>
              </a:r>
              <a:r>
                <a:rPr lang="nb-NO" dirty="0">
                  <a:solidFill>
                    <a:srgbClr val="C00000"/>
                  </a:solidFill>
                </a:rPr>
                <a:t>data</a:t>
              </a:r>
              <a:r>
                <a:rPr lang="nb-NO" dirty="0"/>
                <a:t> vil ofte være </a:t>
              </a:r>
              <a:r>
                <a:rPr lang="nb-NO" dirty="0">
                  <a:solidFill>
                    <a:srgbClr val="C00000"/>
                  </a:solidFill>
                </a:rPr>
                <a:t>personopplysninger</a:t>
              </a:r>
              <a:r>
                <a:rPr lang="nb-NO" dirty="0"/>
                <a:t>, dvs. historiske</a:t>
              </a:r>
            </a:p>
            <a:p>
              <a:r>
                <a:rPr lang="nb-NO" dirty="0"/>
                <a:t>data som er samlet inn for et annet primærformål, og som</a:t>
              </a:r>
            </a:p>
            <a:p>
              <a:r>
                <a:rPr lang="nb-NO" dirty="0"/>
                <a:t>reguleres av personvernforordningen.</a:t>
              </a:r>
            </a:p>
          </p:txBody>
        </p:sp>
        <p:cxnSp>
          <p:nvCxnSpPr>
            <p:cNvPr id="7" name="Rett linje 6">
              <a:extLst>
                <a:ext uri="{FF2B5EF4-FFF2-40B4-BE49-F238E27FC236}">
                  <a16:creationId xmlns:a16="http://schemas.microsoft.com/office/drawing/2014/main" id="{089BF4A6-26F4-6CB4-5B6F-0216173B4FCE}"/>
                </a:ext>
              </a:extLst>
            </p:cNvPr>
            <p:cNvCxnSpPr>
              <a:cxnSpLocks/>
            </p:cNvCxnSpPr>
            <p:nvPr/>
          </p:nvCxnSpPr>
          <p:spPr>
            <a:xfrm flipH="1" flipV="1">
              <a:off x="6001620" y="2905657"/>
              <a:ext cx="645186" cy="1318221"/>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9" name="Rett linje 8">
              <a:extLst>
                <a:ext uri="{FF2B5EF4-FFF2-40B4-BE49-F238E27FC236}">
                  <a16:creationId xmlns:a16="http://schemas.microsoft.com/office/drawing/2014/main" id="{3F6A0644-CBF2-54CB-E4CB-FAA569B360D0}"/>
                </a:ext>
              </a:extLst>
            </p:cNvPr>
            <p:cNvCxnSpPr>
              <a:cxnSpLocks/>
            </p:cNvCxnSpPr>
            <p:nvPr/>
          </p:nvCxnSpPr>
          <p:spPr>
            <a:xfrm flipV="1">
              <a:off x="6683940" y="2942790"/>
              <a:ext cx="120681" cy="1267163"/>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9783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F3821A-C823-04A4-C380-5771AE2588A1}"/>
              </a:ext>
            </a:extLst>
          </p:cNvPr>
          <p:cNvSpPr>
            <a:spLocks noGrp="1"/>
          </p:cNvSpPr>
          <p:nvPr>
            <p:ph type="title"/>
          </p:nvPr>
        </p:nvSpPr>
        <p:spPr/>
        <p:txBody>
          <a:bodyPr>
            <a:normAutofit/>
          </a:bodyPr>
          <a:lstStyle/>
          <a:p>
            <a:r>
              <a:rPr lang="nb-NO" sz="3600" dirty="0">
                <a:solidFill>
                  <a:schemeClr val="accent5">
                    <a:lumMod val="75000"/>
                  </a:schemeClr>
                </a:solidFill>
              </a:rPr>
              <a:t>Hva er hovedutfordringen med utvikling av KI-systemer og personvernforordningen?</a:t>
            </a:r>
          </a:p>
        </p:txBody>
      </p:sp>
      <p:sp>
        <p:nvSpPr>
          <p:cNvPr id="3" name="Plassholder for innhold 2">
            <a:extLst>
              <a:ext uri="{FF2B5EF4-FFF2-40B4-BE49-F238E27FC236}">
                <a16:creationId xmlns:a16="http://schemas.microsoft.com/office/drawing/2014/main" id="{C52324A1-4259-8C6A-366C-DF60305BFFE2}"/>
              </a:ext>
            </a:extLst>
          </p:cNvPr>
          <p:cNvSpPr>
            <a:spLocks noGrp="1"/>
          </p:cNvSpPr>
          <p:nvPr>
            <p:ph idx="1"/>
          </p:nvPr>
        </p:nvSpPr>
        <p:spPr>
          <a:xfrm>
            <a:off x="1124043" y="2111096"/>
            <a:ext cx="10091482" cy="3821353"/>
          </a:xfrm>
        </p:spPr>
        <p:txBody>
          <a:bodyPr>
            <a:normAutofit fontScale="92500" lnSpcReduction="10000"/>
          </a:bodyPr>
          <a:lstStyle/>
          <a:p>
            <a:r>
              <a:rPr lang="nb-NO" sz="2600" dirty="0">
                <a:solidFill>
                  <a:srgbClr val="002060"/>
                </a:solidFill>
              </a:rPr>
              <a:t>Formålsbestemthetsprinsippet (PVF artikkel 5(1)(b) og 6(4))</a:t>
            </a:r>
          </a:p>
          <a:p>
            <a:pPr lvl="1"/>
            <a:r>
              <a:rPr lang="nb-NO" dirty="0">
                <a:solidFill>
                  <a:srgbClr val="002060"/>
                </a:solidFill>
              </a:rPr>
              <a:t>Bruk til å utvikle KI-systemer vil normalt ikke være </a:t>
            </a:r>
            <a:r>
              <a:rPr lang="nb-NO" i="1" dirty="0">
                <a:solidFill>
                  <a:srgbClr val="002060"/>
                </a:solidFill>
              </a:rPr>
              <a:t>innsamlingsformål</a:t>
            </a:r>
          </a:p>
          <a:p>
            <a:pPr lvl="1"/>
            <a:r>
              <a:rPr lang="nb-NO" dirty="0"/>
              <a:t>Åpnet for </a:t>
            </a:r>
            <a:r>
              <a:rPr lang="nb-NO" i="1" dirty="0"/>
              <a:t>videre formål </a:t>
            </a:r>
            <a:r>
              <a:rPr lang="nb-NO" dirty="0"/>
              <a:t>som ikke er uforenlig med innsamlingsformålet</a:t>
            </a:r>
          </a:p>
          <a:p>
            <a:pPr lvl="1"/>
            <a:r>
              <a:rPr lang="nb-NO" dirty="0"/>
              <a:t>KI-utvikling vil derfor skje for videre formål etter art. 6(4), og kan da bygge på:</a:t>
            </a:r>
          </a:p>
          <a:p>
            <a:pPr lvl="2">
              <a:buFont typeface="Aptos" panose="020B0004020202020204" pitchFamily="34" charset="0"/>
              <a:buChar char="−"/>
            </a:pPr>
            <a:r>
              <a:rPr lang="nb-NO" sz="2200" dirty="0"/>
              <a:t>Samtykke</a:t>
            </a:r>
          </a:p>
          <a:p>
            <a:pPr lvl="2">
              <a:buFont typeface="Aptos" panose="020B0004020202020204" pitchFamily="34" charset="0"/>
              <a:buChar char="−"/>
            </a:pPr>
            <a:r>
              <a:rPr lang="nb-NO" sz="2200" dirty="0"/>
              <a:t>Nasjonal rett eller unionsretten, eller</a:t>
            </a:r>
          </a:p>
          <a:p>
            <a:pPr lvl="2">
              <a:buFont typeface="Aptos" panose="020B0004020202020204" pitchFamily="34" charset="0"/>
              <a:buChar char="−"/>
            </a:pPr>
            <a:r>
              <a:rPr lang="nb-NO" sz="2200" dirty="0"/>
              <a:t>En konkret vurdering, jf. art. 6(4)(a – e)</a:t>
            </a:r>
          </a:p>
          <a:p>
            <a:r>
              <a:rPr lang="nb-NO" sz="2600" dirty="0">
                <a:solidFill>
                  <a:srgbClr val="002060"/>
                </a:solidFill>
              </a:rPr>
              <a:t>Behandlingsgrunnlag (PVF artikkel 6 og 9)</a:t>
            </a:r>
          </a:p>
          <a:p>
            <a:pPr lvl="1"/>
            <a:r>
              <a:rPr lang="nb-NO" dirty="0">
                <a:solidFill>
                  <a:srgbClr val="002060"/>
                </a:solidFill>
              </a:rPr>
              <a:t>I offentlig forvaltning er særlig art. 6(1)(e) og i art. 9(2) er særlig (g) aktuelt behandlingsgrunnlag</a:t>
            </a:r>
          </a:p>
          <a:p>
            <a:pPr lvl="1"/>
            <a:r>
              <a:rPr lang="nb-NO" dirty="0">
                <a:solidFill>
                  <a:srgbClr val="002060"/>
                </a:solidFill>
              </a:rPr>
              <a:t>Begge behandlingsgrunnlag krever nasjonal lovgivning</a:t>
            </a:r>
          </a:p>
          <a:p>
            <a:pPr lvl="1"/>
            <a:endParaRPr lang="nb-NO" dirty="0"/>
          </a:p>
        </p:txBody>
      </p:sp>
    </p:spTree>
    <p:extLst>
      <p:ext uri="{BB962C8B-B14F-4D97-AF65-F5344CB8AC3E}">
        <p14:creationId xmlns:p14="http://schemas.microsoft.com/office/powerpoint/2010/main" val="25745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1655F2-3E4B-C10C-09B0-81DE2CEE93AD}"/>
              </a:ext>
            </a:extLst>
          </p:cNvPr>
          <p:cNvSpPr>
            <a:spLocks noGrp="1"/>
          </p:cNvSpPr>
          <p:nvPr>
            <p:ph type="title"/>
          </p:nvPr>
        </p:nvSpPr>
        <p:spPr/>
        <p:txBody>
          <a:bodyPr>
            <a:normAutofit/>
          </a:bodyPr>
          <a:lstStyle/>
          <a:p>
            <a:r>
              <a:rPr lang="nb-NO" sz="3600" dirty="0">
                <a:solidFill>
                  <a:schemeClr val="accent5">
                    <a:lumMod val="75000"/>
                  </a:schemeClr>
                </a:solidFill>
              </a:rPr>
              <a:t>I hvilken grad blir forvaltningens KI-systemer regulert av KI-forordningen</a:t>
            </a:r>
          </a:p>
        </p:txBody>
      </p:sp>
      <p:sp>
        <p:nvSpPr>
          <p:cNvPr id="3" name="Plassholder for innhold 2">
            <a:extLst>
              <a:ext uri="{FF2B5EF4-FFF2-40B4-BE49-F238E27FC236}">
                <a16:creationId xmlns:a16="http://schemas.microsoft.com/office/drawing/2014/main" id="{E69CA479-6FFE-41A0-4B15-7B72A2DF78BF}"/>
              </a:ext>
            </a:extLst>
          </p:cNvPr>
          <p:cNvSpPr>
            <a:spLocks noGrp="1"/>
          </p:cNvSpPr>
          <p:nvPr>
            <p:ph idx="1"/>
          </p:nvPr>
        </p:nvSpPr>
        <p:spPr>
          <a:xfrm>
            <a:off x="259931" y="1825625"/>
            <a:ext cx="11330205" cy="4459134"/>
          </a:xfrm>
        </p:spPr>
        <p:txBody>
          <a:bodyPr>
            <a:normAutofit fontScale="70000" lnSpcReduction="20000"/>
          </a:bodyPr>
          <a:lstStyle/>
          <a:p>
            <a:r>
              <a:rPr lang="nb-NO" dirty="0"/>
              <a:t>Krav om </a:t>
            </a:r>
            <a:r>
              <a:rPr lang="nb-NO" dirty="0">
                <a:solidFill>
                  <a:srgbClr val="C00000"/>
                </a:solidFill>
              </a:rPr>
              <a:t>KI-kyndig personell </a:t>
            </a:r>
            <a:r>
              <a:rPr lang="nb-NO" dirty="0"/>
              <a:t>(art. 4)</a:t>
            </a:r>
          </a:p>
          <a:p>
            <a:r>
              <a:rPr lang="nb-NO" dirty="0">
                <a:solidFill>
                  <a:srgbClr val="C00000"/>
                </a:solidFill>
              </a:rPr>
              <a:t>Forbud </a:t>
            </a:r>
            <a:r>
              <a:rPr lang="nb-NO" dirty="0"/>
              <a:t>mot visse KI-systemer (art. 5)</a:t>
            </a:r>
          </a:p>
          <a:p>
            <a:r>
              <a:rPr lang="nb-NO" dirty="0"/>
              <a:t>Krav til </a:t>
            </a:r>
            <a:r>
              <a:rPr lang="nb-NO" dirty="0">
                <a:solidFill>
                  <a:srgbClr val="C00000"/>
                </a:solidFill>
              </a:rPr>
              <a:t>Høy risiko KI-systemer </a:t>
            </a:r>
            <a:r>
              <a:rPr lang="nb-NO" dirty="0"/>
              <a:t>(art. 6 – 49), f.eks.</a:t>
            </a:r>
          </a:p>
          <a:p>
            <a:pPr lvl="1"/>
            <a:r>
              <a:rPr lang="en-US" b="0" i="0" u="none" strike="noStrike" baseline="0" dirty="0" err="1">
                <a:solidFill>
                  <a:srgbClr val="000000"/>
                </a:solidFill>
                <a:latin typeface="Times New Roman" panose="02020603050405020304" pitchFamily="18" charset="0"/>
              </a:rPr>
              <a:t>Visse</a:t>
            </a:r>
            <a:r>
              <a:rPr lang="en-US" b="0" i="0" u="none" strike="noStrike" baseline="0" dirty="0">
                <a:solidFill>
                  <a:srgbClr val="000000"/>
                </a:solidFill>
                <a:latin typeface="Times New Roman" panose="02020603050405020304" pitchFamily="18" charset="0"/>
              </a:rPr>
              <a:t> KI-</a:t>
            </a:r>
            <a:r>
              <a:rPr lang="en-US" b="0" i="0" u="none" strike="noStrike" baseline="0" dirty="0" err="1">
                <a:solidFill>
                  <a:srgbClr val="000000"/>
                </a:solidFill>
                <a:latin typeface="Times New Roman" panose="02020603050405020304" pitchFamily="18" charset="0"/>
              </a:rPr>
              <a:t>systemer</a:t>
            </a:r>
            <a:r>
              <a:rPr lang="en-US" b="0" i="0" u="none" strike="noStrike" baseline="0" dirty="0">
                <a:solidFill>
                  <a:srgbClr val="000000"/>
                </a:solidFill>
                <a:latin typeface="Times New Roman" panose="02020603050405020304" pitchFamily="18" charset="0"/>
              </a:rPr>
              <a:t> </a:t>
            </a:r>
            <a:r>
              <a:rPr lang="en-US" b="0" i="0" u="none" strike="noStrike" baseline="0" dirty="0" err="1">
                <a:solidFill>
                  <a:srgbClr val="000000"/>
                </a:solidFill>
                <a:latin typeface="Times New Roman" panose="02020603050405020304" pitchFamily="18" charset="0"/>
              </a:rPr>
              <a:t>som</a:t>
            </a:r>
            <a:r>
              <a:rPr lang="en-US" b="0" i="0" u="none" strike="noStrike" baseline="0" dirty="0">
                <a:solidFill>
                  <a:srgbClr val="000000"/>
                </a:solidFill>
                <a:latin typeface="Times New Roman" panose="02020603050405020304" pitchFamily="18" charset="0"/>
              </a:rPr>
              <a:t> </a:t>
            </a:r>
            <a:r>
              <a:rPr lang="en-US" b="0" i="1" u="none" strike="noStrike" baseline="0" dirty="0">
                <a:solidFill>
                  <a:srgbClr val="000000"/>
                </a:solidFill>
                <a:latin typeface="Times New Roman" panose="02020603050405020304" pitchFamily="18" charset="0"/>
              </a:rPr>
              <a:t>er</a:t>
            </a:r>
            <a:r>
              <a:rPr lang="en-US" b="0" i="0" u="none" strike="noStrike" baseline="0" dirty="0">
                <a:solidFill>
                  <a:srgbClr val="000000"/>
                </a:solidFill>
                <a:latin typeface="Times New Roman" panose="02020603050405020304" pitchFamily="18" charset="0"/>
              </a:rPr>
              <a:t> </a:t>
            </a:r>
            <a:r>
              <a:rPr lang="en-US" b="0" i="0" u="none" strike="noStrike" baseline="0" dirty="0" err="1">
                <a:solidFill>
                  <a:srgbClr val="000000"/>
                </a:solidFill>
                <a:latin typeface="Times New Roman" panose="02020603050405020304" pitchFamily="18" charset="0"/>
              </a:rPr>
              <a:t>eller</a:t>
            </a:r>
            <a:r>
              <a:rPr lang="en-US" b="0" i="0" u="none" strike="noStrike" baseline="0" dirty="0">
                <a:solidFill>
                  <a:srgbClr val="000000"/>
                </a:solidFill>
                <a:latin typeface="Times New Roman" panose="02020603050405020304" pitchFamily="18" charset="0"/>
              </a:rPr>
              <a:t> </a:t>
            </a:r>
            <a:r>
              <a:rPr lang="en-US" b="0" i="1" u="none" strike="noStrike" baseline="0" dirty="0" err="1">
                <a:solidFill>
                  <a:srgbClr val="000000"/>
                </a:solidFill>
                <a:latin typeface="Times New Roman" panose="02020603050405020304" pitchFamily="18" charset="0"/>
              </a:rPr>
              <a:t>inngår</a:t>
            </a:r>
            <a:r>
              <a:rPr lang="en-US" b="0" i="1" u="none" strike="noStrike" baseline="0" dirty="0">
                <a:solidFill>
                  <a:srgbClr val="000000"/>
                </a:solidFill>
                <a:latin typeface="Times New Roman" panose="02020603050405020304" pitchFamily="18" charset="0"/>
              </a:rPr>
              <a:t> </a:t>
            </a:r>
            <a:r>
              <a:rPr lang="en-US" b="0" i="1" u="none" strike="noStrike" baseline="0" dirty="0" err="1">
                <a:solidFill>
                  <a:srgbClr val="000000"/>
                </a:solidFill>
                <a:latin typeface="Times New Roman" panose="02020603050405020304" pitchFamily="18" charset="0"/>
              </a:rPr>
              <a:t>i</a:t>
            </a:r>
            <a:r>
              <a:rPr lang="en-US" b="0" i="0" u="none" strike="noStrike" baseline="0" dirty="0">
                <a:solidFill>
                  <a:srgbClr val="000000"/>
                </a:solidFill>
                <a:latin typeface="Times New Roman" panose="02020603050405020304" pitchFamily="18" charset="0"/>
              </a:rPr>
              <a:t> </a:t>
            </a:r>
            <a:r>
              <a:rPr lang="en-US" b="0" i="0" u="none" strike="noStrike" baseline="0" dirty="0" err="1">
                <a:solidFill>
                  <a:srgbClr val="000000"/>
                </a:solidFill>
                <a:latin typeface="Times New Roman" panose="02020603050405020304" pitchFamily="18" charset="0"/>
              </a:rPr>
              <a:t>sikkerhetsprodukter</a:t>
            </a:r>
            <a:r>
              <a:rPr lang="en-US" b="0" i="0" u="none" strike="noStrike" baseline="0" dirty="0">
                <a:solidFill>
                  <a:srgbClr val="000000"/>
                </a:solidFill>
                <a:latin typeface="Times New Roman" panose="02020603050405020304" pitchFamily="18" charset="0"/>
              </a:rPr>
              <a:t> (“safety”) (art. 6(1))</a:t>
            </a:r>
          </a:p>
          <a:p>
            <a:pPr lvl="1"/>
            <a:r>
              <a:rPr lang="en-US" b="0" i="0" u="none" strike="noStrike" baseline="0" dirty="0">
                <a:solidFill>
                  <a:srgbClr val="000000"/>
                </a:solidFill>
                <a:latin typeface="Times New Roman" panose="02020603050405020304" pitchFamily="18" charset="0"/>
              </a:rPr>
              <a:t>Employment, workers management and access to self-employment  </a:t>
            </a:r>
            <a:r>
              <a:rPr lang="en-US" dirty="0">
                <a:solidFill>
                  <a:srgbClr val="000000"/>
                </a:solidFill>
                <a:latin typeface="Times New Roman" panose="02020603050405020304" pitchFamily="18" charset="0"/>
              </a:rPr>
              <a:t>(</a:t>
            </a:r>
            <a:r>
              <a:rPr lang="en-US" b="0" i="0" u="none" strike="noStrike" baseline="0" dirty="0" err="1">
                <a:solidFill>
                  <a:srgbClr val="000000"/>
                </a:solidFill>
                <a:latin typeface="Times New Roman" panose="02020603050405020304" pitchFamily="18" charset="0"/>
              </a:rPr>
              <a:t>jf</a:t>
            </a:r>
            <a:r>
              <a:rPr lang="en-US" dirty="0">
                <a:solidFill>
                  <a:srgbClr val="000000"/>
                </a:solidFill>
                <a:latin typeface="Times New Roman" panose="02020603050405020304" pitchFamily="18" charset="0"/>
              </a:rPr>
              <a:t>. </a:t>
            </a:r>
            <a:r>
              <a:rPr lang="en-US" b="0" i="0" u="none" strike="noStrike" baseline="0" dirty="0">
                <a:solidFill>
                  <a:srgbClr val="000000"/>
                </a:solidFill>
                <a:latin typeface="Times New Roman" panose="02020603050405020304" pitchFamily="18" charset="0"/>
              </a:rPr>
              <a:t>Annex III (4))</a:t>
            </a:r>
            <a:endParaRPr lang="en-US" dirty="0"/>
          </a:p>
          <a:p>
            <a:pPr lvl="1"/>
            <a:r>
              <a:rPr lang="en-US" dirty="0"/>
              <a:t>Access to and enjoyment of essential private services and essential public services and benefits (Annex III (5))</a:t>
            </a:r>
          </a:p>
          <a:p>
            <a:pPr lvl="1"/>
            <a:r>
              <a:rPr lang="en-US" b="0" i="0" u="none" strike="noStrike" baseline="0" dirty="0">
                <a:solidFill>
                  <a:srgbClr val="000000"/>
                </a:solidFill>
                <a:latin typeface="Times New Roman" panose="02020603050405020304" pitchFamily="18" charset="0"/>
              </a:rPr>
              <a:t>Migration, asylum and border control management, insofar as their use is permitted under relevant Union or national law (Annex III (7))</a:t>
            </a:r>
          </a:p>
          <a:p>
            <a:pPr lvl="1">
              <a:buFont typeface="Wingdings" panose="05000000000000000000" pitchFamily="2" charset="2"/>
              <a:buChar char="v"/>
            </a:pPr>
            <a:r>
              <a:rPr lang="nb-NO" dirty="0" err="1"/>
              <a:t>Annex</a:t>
            </a:r>
            <a:r>
              <a:rPr lang="nb-NO" dirty="0"/>
              <a:t> III kan endres av Kommisjonen ved delegert lovgivning (jf. art. 7)</a:t>
            </a:r>
          </a:p>
          <a:p>
            <a:r>
              <a:rPr lang="nb-NO" dirty="0"/>
              <a:t>Krav til </a:t>
            </a:r>
            <a:r>
              <a:rPr lang="nb-NO" dirty="0">
                <a:solidFill>
                  <a:srgbClr val="C00000"/>
                </a:solidFill>
              </a:rPr>
              <a:t>transparens</a:t>
            </a:r>
            <a:r>
              <a:rPr lang="nb-NO" dirty="0"/>
              <a:t> for visse </a:t>
            </a:r>
            <a:r>
              <a:rPr lang="nb-NO" dirty="0">
                <a:solidFill>
                  <a:srgbClr val="C00000"/>
                </a:solidFill>
              </a:rPr>
              <a:t>KI-systemer som interagerer med mennesker</a:t>
            </a:r>
            <a:r>
              <a:rPr lang="nb-NO" dirty="0"/>
              <a:t> (uavhengig av om Høy KI-risiko (art. 50(1) og (2))</a:t>
            </a:r>
          </a:p>
          <a:p>
            <a:r>
              <a:rPr lang="nb-NO" dirty="0">
                <a:solidFill>
                  <a:srgbClr val="C00000"/>
                </a:solidFill>
              </a:rPr>
              <a:t>Krav til generelle KI-modeller </a:t>
            </a:r>
            <a:r>
              <a:rPr lang="nb-NO" dirty="0"/>
              <a:t>(art. 51 – 56)</a:t>
            </a:r>
          </a:p>
          <a:p>
            <a:r>
              <a:rPr lang="nb-NO" dirty="0" err="1">
                <a:solidFill>
                  <a:srgbClr val="C00000"/>
                </a:solidFill>
              </a:rPr>
              <a:t>Adferdsnormer</a:t>
            </a:r>
            <a:r>
              <a:rPr lang="nb-NO" dirty="0"/>
              <a:t> for KI-systemer som ikke er Høy risiko KI-systemer (art. 95, jf. art. 8 - 15)</a:t>
            </a:r>
          </a:p>
          <a:p>
            <a:r>
              <a:rPr lang="nb-NO" dirty="0"/>
              <a:t>Plikt for nasjonale myndigheter til å tilby minst én </a:t>
            </a:r>
            <a:r>
              <a:rPr lang="nb-NO" dirty="0">
                <a:solidFill>
                  <a:srgbClr val="C00000"/>
                </a:solidFill>
              </a:rPr>
              <a:t>regulatorisk sandkasse </a:t>
            </a:r>
            <a:r>
              <a:rPr lang="nb-NO" dirty="0"/>
              <a:t>for KI (art. 57(1))</a:t>
            </a:r>
          </a:p>
        </p:txBody>
      </p:sp>
    </p:spTree>
    <p:extLst>
      <p:ext uri="{BB962C8B-B14F-4D97-AF65-F5344CB8AC3E}">
        <p14:creationId xmlns:p14="http://schemas.microsoft.com/office/powerpoint/2010/main" val="91385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A40EA805-4553-C824-5B35-912BAE7E2E4F}"/>
              </a:ext>
            </a:extLst>
          </p:cNvPr>
          <p:cNvSpPr txBox="1"/>
          <p:nvPr/>
        </p:nvSpPr>
        <p:spPr>
          <a:xfrm>
            <a:off x="377907" y="515927"/>
            <a:ext cx="6096772" cy="3693319"/>
          </a:xfrm>
          <a:prstGeom prst="rect">
            <a:avLst/>
          </a:prstGeom>
          <a:solidFill>
            <a:srgbClr val="FFFF99"/>
          </a:solidFill>
          <a:ln w="19050">
            <a:solidFill>
              <a:schemeClr val="accent1">
                <a:shade val="15000"/>
              </a:schemeClr>
            </a:solidFill>
          </a:ln>
        </p:spPr>
        <p:txBody>
          <a:bodyPr wrap="square">
            <a:spAutoFit/>
          </a:bodyPr>
          <a:lstStyle/>
          <a:p>
            <a:pPr algn="l" fontAlgn="base"/>
            <a:r>
              <a:rPr lang="en-US" b="0" i="0" dirty="0">
                <a:solidFill>
                  <a:srgbClr val="333333"/>
                </a:solidFill>
                <a:effectLst/>
                <a:latin typeface="inherit"/>
              </a:rPr>
              <a:t>4. Employment, workers’ management and access to self-employment:</a:t>
            </a:r>
          </a:p>
          <a:p>
            <a:pPr marL="800100" lvl="1" indent="-342900" algn="l" fontAlgn="base">
              <a:buFont typeface="+mj-lt"/>
              <a:buAutoNum type="alphaLcParenR"/>
            </a:pPr>
            <a:r>
              <a:rPr lang="en-US" b="0" i="0" dirty="0">
                <a:solidFill>
                  <a:srgbClr val="333333"/>
                </a:solidFill>
                <a:effectLst/>
                <a:latin typeface="inherit"/>
              </a:rPr>
              <a:t>AI systems intended to be used for the recruitment or selection of natural persons, in particular to place targeted job advertisements, to </a:t>
            </a:r>
            <a:r>
              <a:rPr lang="en-US" b="0" i="0" dirty="0" err="1">
                <a:solidFill>
                  <a:srgbClr val="333333"/>
                </a:solidFill>
                <a:effectLst/>
                <a:latin typeface="inherit"/>
              </a:rPr>
              <a:t>analyse</a:t>
            </a:r>
            <a:r>
              <a:rPr lang="en-US" b="0" i="0" dirty="0">
                <a:solidFill>
                  <a:srgbClr val="333333"/>
                </a:solidFill>
                <a:effectLst/>
                <a:latin typeface="inherit"/>
              </a:rPr>
              <a:t> and filter job applications, and to evaluate candidates;</a:t>
            </a:r>
          </a:p>
          <a:p>
            <a:pPr marL="800100" lvl="1" indent="-342900" algn="l" fontAlgn="base">
              <a:buFont typeface="+mj-lt"/>
              <a:buAutoNum type="alphaLcParenR"/>
            </a:pPr>
            <a:r>
              <a:rPr lang="en-US" b="0" i="0" dirty="0">
                <a:solidFill>
                  <a:srgbClr val="333333"/>
                </a:solidFill>
                <a:effectLst/>
                <a:latin typeface="inherit"/>
              </a:rPr>
              <a:t>AI systems intended to be used to make decisions affecting terms of work-related relationships, the promotion or termination of work-related contractual relationships, to allocate tasks based on individual </a:t>
            </a:r>
            <a:r>
              <a:rPr lang="en-US" b="0" i="0" dirty="0" err="1">
                <a:solidFill>
                  <a:srgbClr val="333333"/>
                </a:solidFill>
                <a:effectLst/>
                <a:latin typeface="inherit"/>
              </a:rPr>
              <a:t>behaviour</a:t>
            </a:r>
            <a:r>
              <a:rPr lang="en-US" b="0" i="0" dirty="0">
                <a:solidFill>
                  <a:srgbClr val="333333"/>
                </a:solidFill>
                <a:effectLst/>
                <a:latin typeface="inherit"/>
              </a:rPr>
              <a:t> or personal traits or characteristics or to monitor and evaluate the performance and </a:t>
            </a:r>
            <a:r>
              <a:rPr lang="en-US" b="0" i="0" dirty="0" err="1">
                <a:solidFill>
                  <a:srgbClr val="333333"/>
                </a:solidFill>
                <a:effectLst/>
                <a:latin typeface="inherit"/>
              </a:rPr>
              <a:t>behaviour</a:t>
            </a:r>
            <a:r>
              <a:rPr lang="en-US" b="0" i="0" dirty="0">
                <a:solidFill>
                  <a:srgbClr val="333333"/>
                </a:solidFill>
                <a:effectLst/>
                <a:latin typeface="inherit"/>
              </a:rPr>
              <a:t> of persons in such relationships.</a:t>
            </a:r>
          </a:p>
        </p:txBody>
      </p:sp>
      <p:sp>
        <p:nvSpPr>
          <p:cNvPr id="7" name="TekstSylinder 6">
            <a:extLst>
              <a:ext uri="{FF2B5EF4-FFF2-40B4-BE49-F238E27FC236}">
                <a16:creationId xmlns:a16="http://schemas.microsoft.com/office/drawing/2014/main" id="{EEF40BDC-40DB-5BC5-3873-8713E42F338E}"/>
              </a:ext>
            </a:extLst>
          </p:cNvPr>
          <p:cNvSpPr txBox="1"/>
          <p:nvPr/>
        </p:nvSpPr>
        <p:spPr>
          <a:xfrm>
            <a:off x="4380534" y="754003"/>
            <a:ext cx="6096772" cy="5909310"/>
          </a:xfrm>
          <a:prstGeom prst="rect">
            <a:avLst/>
          </a:prstGeom>
          <a:solidFill>
            <a:schemeClr val="accent2">
              <a:lumMod val="20000"/>
              <a:lumOff val="80000"/>
            </a:schemeClr>
          </a:solidFill>
          <a:ln w="19050">
            <a:solidFill>
              <a:schemeClr val="accent1">
                <a:shade val="15000"/>
              </a:schemeClr>
            </a:solidFill>
          </a:ln>
        </p:spPr>
        <p:txBody>
          <a:bodyPr wrap="square">
            <a:spAutoFit/>
          </a:bodyPr>
          <a:lstStyle/>
          <a:p>
            <a:pPr algn="l" fontAlgn="base"/>
            <a:r>
              <a:rPr lang="en-US" b="0" i="0" dirty="0">
                <a:solidFill>
                  <a:srgbClr val="333333"/>
                </a:solidFill>
                <a:effectLst/>
                <a:latin typeface="inherit"/>
              </a:rPr>
              <a:t>5. Access to and enjoyment of essential private services and essential public services and benefits:</a:t>
            </a:r>
          </a:p>
          <a:p>
            <a:pPr marL="800100" lvl="1" indent="-342900" algn="l" fontAlgn="base">
              <a:buFont typeface="+mj-lt"/>
              <a:buAutoNum type="alphaLcParenR"/>
            </a:pPr>
            <a:r>
              <a:rPr lang="en-US" b="0" i="0" dirty="0">
                <a:solidFill>
                  <a:srgbClr val="333333"/>
                </a:solidFill>
                <a:effectLst/>
                <a:latin typeface="inherit"/>
              </a:rPr>
              <a:t>AI systems intended to be used by public authorities or on behalf of public authorities to evaluate the eligibility of natural persons for essential public assistance benefits and services, including healthcare services, as well as to grant, reduce, revoke, or reclaim such benefits and services;</a:t>
            </a:r>
          </a:p>
          <a:p>
            <a:pPr marL="800100" lvl="1" indent="-342900" algn="l" fontAlgn="base">
              <a:buFont typeface="+mj-lt"/>
              <a:buAutoNum type="alphaLcParenR"/>
            </a:pPr>
            <a:r>
              <a:rPr lang="en-US" b="0" i="0" dirty="0">
                <a:solidFill>
                  <a:srgbClr val="333333"/>
                </a:solidFill>
                <a:effectLst/>
                <a:latin typeface="inherit"/>
              </a:rPr>
              <a:t>AI systems intended to be used to evaluate the creditworthiness of natural persons or establish their credit score, with the exception of AI systems used for the purpose of detecting financial fraud;</a:t>
            </a:r>
          </a:p>
          <a:p>
            <a:pPr marL="800100" lvl="1" indent="-342900" algn="l" fontAlgn="base">
              <a:buFont typeface="+mj-lt"/>
              <a:buAutoNum type="alphaLcParenR"/>
            </a:pPr>
            <a:r>
              <a:rPr lang="en-US" b="0" i="0" dirty="0">
                <a:solidFill>
                  <a:srgbClr val="333333"/>
                </a:solidFill>
                <a:effectLst/>
                <a:latin typeface="inherit"/>
              </a:rPr>
              <a:t>AI systems intended to be used for risk assessment and pricing in relation to natural persons in the case of life and health insurance;</a:t>
            </a:r>
          </a:p>
          <a:p>
            <a:pPr marL="800100" lvl="1" indent="-342900" algn="l" fontAlgn="base">
              <a:buFont typeface="+mj-lt"/>
              <a:buAutoNum type="alphaLcParenR"/>
            </a:pPr>
            <a:r>
              <a:rPr lang="en-US" b="0" i="0" dirty="0">
                <a:solidFill>
                  <a:srgbClr val="333333"/>
                </a:solidFill>
                <a:effectLst/>
                <a:latin typeface="inherit"/>
              </a:rPr>
              <a:t>AI systems intended to evaluate and classify emergency calls by natural persons or to be used to dispatch, or to establish priority in the dispatching of, emergency first response services, including by police, firefighters and medical aid, as well as of emergency healthcare patient triage systems.</a:t>
            </a:r>
          </a:p>
        </p:txBody>
      </p:sp>
    </p:spTree>
    <p:extLst>
      <p:ext uri="{BB962C8B-B14F-4D97-AF65-F5344CB8AC3E}">
        <p14:creationId xmlns:p14="http://schemas.microsoft.com/office/powerpoint/2010/main" val="209742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A9DEE6-A3B2-2A98-7221-74CBC7F79E11}"/>
              </a:ext>
            </a:extLst>
          </p:cNvPr>
          <p:cNvSpPr>
            <a:spLocks noGrp="1"/>
          </p:cNvSpPr>
          <p:nvPr>
            <p:ph type="title"/>
          </p:nvPr>
        </p:nvSpPr>
        <p:spPr>
          <a:xfrm>
            <a:off x="633017" y="102974"/>
            <a:ext cx="10781371" cy="1325563"/>
          </a:xfrm>
        </p:spPr>
        <p:txBody>
          <a:bodyPr>
            <a:normAutofit/>
          </a:bodyPr>
          <a:lstStyle/>
          <a:p>
            <a:r>
              <a:rPr lang="nb-NO" sz="3600" dirty="0">
                <a:solidFill>
                  <a:schemeClr val="accent5">
                    <a:lumMod val="75000"/>
                  </a:schemeClr>
                </a:solidFill>
              </a:rPr>
              <a:t>Trolig, vanlig(</a:t>
            </a:r>
            <a:r>
              <a:rPr lang="nb-NO" sz="3600" dirty="0" err="1">
                <a:solidFill>
                  <a:schemeClr val="accent5">
                    <a:lumMod val="75000"/>
                  </a:schemeClr>
                </a:solidFill>
              </a:rPr>
              <a:t>st</a:t>
            </a:r>
            <a:r>
              <a:rPr lang="nb-NO" sz="3600" dirty="0">
                <a:solidFill>
                  <a:schemeClr val="accent5">
                    <a:lumMod val="75000"/>
                  </a:schemeClr>
                </a:solidFill>
              </a:rPr>
              <a:t>) situasjon for KI i norsk offentlig forvaltning</a:t>
            </a:r>
          </a:p>
        </p:txBody>
      </p:sp>
      <p:sp>
        <p:nvSpPr>
          <p:cNvPr id="6" name="TekstSylinder 5">
            <a:extLst>
              <a:ext uri="{FF2B5EF4-FFF2-40B4-BE49-F238E27FC236}">
                <a16:creationId xmlns:a16="http://schemas.microsoft.com/office/drawing/2014/main" id="{2546D0FC-8347-CBC7-560D-B7981250EA7C}"/>
              </a:ext>
            </a:extLst>
          </p:cNvPr>
          <p:cNvSpPr txBox="1"/>
          <p:nvPr/>
        </p:nvSpPr>
        <p:spPr>
          <a:xfrm>
            <a:off x="4235530" y="1528591"/>
            <a:ext cx="3342815" cy="426848"/>
          </a:xfrm>
          <a:prstGeom prst="rect">
            <a:avLst/>
          </a:prstGeom>
          <a:solidFill>
            <a:srgbClr val="FFFF99"/>
          </a:solidFill>
        </p:spPr>
        <p:txBody>
          <a:bodyPr wrap="square" rtlCol="0">
            <a:spAutoFit/>
          </a:body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prstClr val="black"/>
                </a:solidFill>
                <a:effectLst/>
                <a:uLnTx/>
                <a:uFillTx/>
                <a:latin typeface="Aptos" panose="02110004020202020204"/>
                <a:ea typeface="+mn-ea"/>
                <a:cs typeface="+mn-cs"/>
              </a:rPr>
              <a:t>Ikke Høy risiko KI</a:t>
            </a:r>
          </a:p>
        </p:txBody>
      </p:sp>
      <p:grpSp>
        <p:nvGrpSpPr>
          <p:cNvPr id="10" name="Gruppe 9">
            <a:extLst>
              <a:ext uri="{FF2B5EF4-FFF2-40B4-BE49-F238E27FC236}">
                <a16:creationId xmlns:a16="http://schemas.microsoft.com/office/drawing/2014/main" id="{C3485685-EBC5-4F4E-35B9-7F3EDC6C5A0C}"/>
              </a:ext>
            </a:extLst>
          </p:cNvPr>
          <p:cNvGrpSpPr/>
          <p:nvPr/>
        </p:nvGrpSpPr>
        <p:grpSpPr>
          <a:xfrm>
            <a:off x="3005735" y="2176002"/>
            <a:ext cx="6797758" cy="3889057"/>
            <a:chOff x="2987169" y="2626239"/>
            <a:chExt cx="6797758" cy="3889057"/>
          </a:xfrm>
        </p:grpSpPr>
        <p:sp>
          <p:nvSpPr>
            <p:cNvPr id="8" name="TekstSylinder 7">
              <a:extLst>
                <a:ext uri="{FF2B5EF4-FFF2-40B4-BE49-F238E27FC236}">
                  <a16:creationId xmlns:a16="http://schemas.microsoft.com/office/drawing/2014/main" id="{2FA34B3F-C0F4-E82D-9849-28B2A33F9C3A}"/>
                </a:ext>
              </a:extLst>
            </p:cNvPr>
            <p:cNvSpPr txBox="1"/>
            <p:nvPr/>
          </p:nvSpPr>
          <p:spPr>
            <a:xfrm>
              <a:off x="2987169" y="3098976"/>
              <a:ext cx="6797758" cy="3416320"/>
            </a:xfrm>
            <a:prstGeom prst="rect">
              <a:avLst/>
            </a:prstGeom>
            <a:noFill/>
          </p:spPr>
          <p:txBody>
            <a:bodyPr wrap="none" rtlCol="0">
              <a:spAutoFit/>
            </a:bodyPr>
            <a:lstStyle/>
            <a:p>
              <a:pPr marL="285750" indent="-285750">
                <a:buFont typeface="Arial" panose="020B0604020202020204" pitchFamily="34" charset="0"/>
                <a:buChar char="•"/>
              </a:pPr>
              <a:r>
                <a:rPr lang="nb-NO" dirty="0"/>
                <a:t>Krav om KI-kyndig personell (art. 4)</a:t>
              </a:r>
            </a:p>
            <a:p>
              <a:pPr marL="285750" indent="-285750">
                <a:buFont typeface="Arial" panose="020B0604020202020204" pitchFamily="34" charset="0"/>
                <a:buChar char="•"/>
              </a:pPr>
              <a:r>
                <a:rPr lang="nb-NO" dirty="0"/>
                <a:t>Transparenskrav for KI med menneskelig interaksjon (jf. art. 50)</a:t>
              </a:r>
            </a:p>
            <a:p>
              <a:pPr marL="285750" indent="-285750">
                <a:buFont typeface="Arial" panose="020B0604020202020204" pitchFamily="34" charset="0"/>
                <a:buChar char="•"/>
              </a:pPr>
              <a:r>
                <a:rPr lang="nb-NO" dirty="0"/>
                <a:t>Krav om tilrettelegging for nasjonale atferdsnormer mv, jf. </a:t>
              </a:r>
              <a:r>
                <a:rPr lang="nb-NO" dirty="0" err="1"/>
                <a:t>Title</a:t>
              </a:r>
              <a:r>
                <a:rPr lang="nb-NO" dirty="0"/>
                <a:t> III</a:t>
              </a:r>
            </a:p>
            <a:p>
              <a:pPr marL="742950" lvl="1" indent="-285750" defTabSz="180975">
                <a:buFont typeface="Arial" panose="020B0604020202020204" pitchFamily="34" charset="0"/>
                <a:buChar char="•"/>
              </a:pPr>
              <a:r>
                <a:rPr lang="nb-NO" dirty="0"/>
                <a:t>	Krav til etterlevelse (jf. art. 8)</a:t>
              </a:r>
            </a:p>
            <a:p>
              <a:pPr marL="742950" lvl="1" indent="-285750" defTabSz="180975">
                <a:buFont typeface="Arial" panose="020B0604020202020204" pitchFamily="34" charset="0"/>
                <a:buChar char="•"/>
              </a:pPr>
              <a:r>
                <a:rPr lang="nb-NO" dirty="0"/>
                <a:t>   Risk management system (jf. art. 9)</a:t>
              </a:r>
            </a:p>
            <a:p>
              <a:pPr marL="742950" lvl="1" indent="-285750" defTabSz="180975">
                <a:buFont typeface="Arial" panose="020B0604020202020204" pitchFamily="34" charset="0"/>
                <a:buChar char="•"/>
                <a:defRPr/>
              </a:pPr>
              <a:r>
                <a:rPr lang="nb-NO" dirty="0"/>
                <a:t>	Data and data governance </a:t>
              </a: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(jf. art. 10)</a:t>
              </a:r>
              <a:endParaRPr lang="nb-NO" dirty="0"/>
            </a:p>
            <a:p>
              <a:pPr marL="742950" lvl="1" indent="-285750" defTabSz="180975">
                <a:buFont typeface="Arial" panose="020B0604020202020204" pitchFamily="34" charset="0"/>
                <a:buChar char="•"/>
              </a:pPr>
              <a:r>
                <a:rPr lang="nb-NO" dirty="0"/>
                <a:t>	Technical documentation (jf. art. 11)</a:t>
              </a:r>
            </a:p>
            <a:p>
              <a:pPr marL="742950" lvl="1" indent="-285750" defTabSz="180975">
                <a:buFont typeface="Arial" panose="020B0604020202020204" pitchFamily="34" charset="0"/>
                <a:buChar char="•"/>
              </a:pPr>
              <a:r>
                <a:rPr lang="nb-NO" dirty="0"/>
                <a:t>	Record-</a:t>
              </a:r>
              <a:r>
                <a:rPr lang="nb-NO" dirty="0" err="1"/>
                <a:t>keeping</a:t>
              </a:r>
              <a:r>
                <a:rPr lang="nb-NO" dirty="0"/>
                <a:t> (jf. art. 12)</a:t>
              </a:r>
            </a:p>
            <a:p>
              <a:pPr marL="742950" lvl="1" indent="-285750" defTabSz="180975">
                <a:buFont typeface="Arial" panose="020B0604020202020204" pitchFamily="34" charset="0"/>
                <a:buChar char="•"/>
              </a:pPr>
              <a:r>
                <a:rPr lang="nb-NO" dirty="0"/>
                <a:t>	</a:t>
              </a:r>
              <a:r>
                <a:rPr lang="nb-NO" dirty="0" err="1"/>
                <a:t>Transparency</a:t>
              </a:r>
              <a:r>
                <a:rPr lang="nb-NO" dirty="0"/>
                <a:t> and information </a:t>
              </a: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(jf. art. 13)</a:t>
              </a:r>
              <a:endParaRPr lang="nb-NO" dirty="0"/>
            </a:p>
            <a:p>
              <a:pPr marL="742950" lvl="1" indent="-285750" defTabSz="180975">
                <a:buFont typeface="Arial" panose="020B0604020202020204" pitchFamily="34" charset="0"/>
                <a:buChar char="•"/>
              </a:pPr>
              <a:r>
                <a:rPr lang="nb-NO" dirty="0"/>
                <a:t>	Human oversight </a:t>
              </a: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(jf. art. 14)</a:t>
              </a:r>
              <a:endParaRPr lang="nb-NO" dirty="0"/>
            </a:p>
            <a:p>
              <a:pPr marL="742950" lvl="1" indent="-285750" defTabSz="180975">
                <a:buFont typeface="Arial" panose="020B0604020202020204" pitchFamily="34" charset="0"/>
                <a:buChar char="•"/>
              </a:pPr>
              <a:r>
                <a:rPr lang="nb-NO" dirty="0"/>
                <a:t>	</a:t>
              </a:r>
              <a:r>
                <a:rPr lang="nb-NO" dirty="0" err="1"/>
                <a:t>Accuracy</a:t>
              </a:r>
              <a:r>
                <a:rPr lang="nb-NO" dirty="0"/>
                <a:t>, </a:t>
              </a:r>
              <a:r>
                <a:rPr lang="nb-NO" dirty="0" err="1"/>
                <a:t>robustness</a:t>
              </a:r>
              <a:r>
                <a:rPr lang="nb-NO" dirty="0"/>
                <a:t> and cybersecurity </a:t>
              </a:r>
              <a:r>
                <a:rPr kumimoji="0" lang="nb-NO" b="0" i="0" u="none" strike="noStrike" kern="1200" cap="none" spc="0" normalizeH="0" baseline="0" noProof="0" dirty="0">
                  <a:ln>
                    <a:noFill/>
                  </a:ln>
                  <a:solidFill>
                    <a:prstClr val="black"/>
                  </a:solidFill>
                  <a:effectLst/>
                  <a:uLnTx/>
                  <a:uFillTx/>
                  <a:latin typeface="Aptos" panose="02110004020202020204"/>
                  <a:ea typeface="+mn-ea"/>
                  <a:cs typeface="+mn-cs"/>
                </a:rPr>
                <a:t>(jf. art. 15)</a:t>
              </a:r>
            </a:p>
            <a:p>
              <a:pPr marL="285750" indent="-285750" defTabSz="180975">
                <a:buFont typeface="Arial" panose="020B0604020202020204" pitchFamily="34" charset="0"/>
                <a:buChar char="•"/>
              </a:pPr>
              <a:r>
                <a:rPr lang="nb-NO" dirty="0"/>
                <a:t>Krav til regulatoriske sandkasser</a:t>
              </a:r>
            </a:p>
          </p:txBody>
        </p:sp>
        <p:sp>
          <p:nvSpPr>
            <p:cNvPr id="9" name="TekstSylinder 8">
              <a:extLst>
                <a:ext uri="{FF2B5EF4-FFF2-40B4-BE49-F238E27FC236}">
                  <a16:creationId xmlns:a16="http://schemas.microsoft.com/office/drawing/2014/main" id="{D73DE428-1DE0-D3EE-9ED7-B739A8CB2376}"/>
                </a:ext>
              </a:extLst>
            </p:cNvPr>
            <p:cNvSpPr txBox="1"/>
            <p:nvPr/>
          </p:nvSpPr>
          <p:spPr>
            <a:xfrm>
              <a:off x="5221337" y="2626239"/>
              <a:ext cx="874663" cy="369332"/>
            </a:xfrm>
            <a:prstGeom prst="rect">
              <a:avLst/>
            </a:prstGeom>
            <a:noFill/>
          </p:spPr>
          <p:txBody>
            <a:bodyPr wrap="none" rtlCol="0">
              <a:spAutoFit/>
            </a:bodyPr>
            <a:lstStyle/>
            <a:p>
              <a:pPr algn="ctr"/>
              <a:r>
                <a:rPr lang="nb-NO" b="1" i="1" dirty="0">
                  <a:solidFill>
                    <a:srgbClr val="C00000"/>
                  </a:solidFill>
                </a:rPr>
                <a:t>likevel</a:t>
              </a:r>
            </a:p>
          </p:txBody>
        </p:sp>
      </p:grpSp>
    </p:spTree>
    <p:extLst>
      <p:ext uri="{BB962C8B-B14F-4D97-AF65-F5344CB8AC3E}">
        <p14:creationId xmlns:p14="http://schemas.microsoft.com/office/powerpoint/2010/main" val="302426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1648</Words>
  <Application>Microsoft Office PowerPoint</Application>
  <PresentationFormat>Widescreen</PresentationFormat>
  <Paragraphs>154</Paragraphs>
  <Slides>13</Slides>
  <Notes>1</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13</vt:i4>
      </vt:variant>
    </vt:vector>
  </HeadingPairs>
  <TitlesOfParts>
    <vt:vector size="22" baseType="lpstr">
      <vt:lpstr>inherit</vt:lpstr>
      <vt:lpstr>Roboto-Light</vt:lpstr>
      <vt:lpstr>Aptos</vt:lpstr>
      <vt:lpstr>Aptos Display</vt:lpstr>
      <vt:lpstr>Arial</vt:lpstr>
      <vt:lpstr>Open Sans</vt:lpstr>
      <vt:lpstr>Times New Roman</vt:lpstr>
      <vt:lpstr>Wingdings</vt:lpstr>
      <vt:lpstr>Office-tema</vt:lpstr>
      <vt:lpstr>KI-systemer i offentlig forvaltning og rettslige rammer for utvikling av slike systemer</vt:lpstr>
      <vt:lpstr>PowerPoint-presentasjon</vt:lpstr>
      <vt:lpstr>«KI-system» i KI-forordningen (AIA)?</vt:lpstr>
      <vt:lpstr>Rettslig regulering av KI-systemer</vt:lpstr>
      <vt:lpstr>Rettslig regulering av KI-systemer</vt:lpstr>
      <vt:lpstr>Oversikt over kapitlene i KI-forordningen</vt:lpstr>
      <vt:lpstr>Virkeområde (artikkel 2)</vt:lpstr>
      <vt:lpstr>Personvernforordningen (PVF) – KI-forordningen (KIF)</vt:lpstr>
      <vt:lpstr>Utvikling av KI-systemer ved hjelp av personopplysninger</vt:lpstr>
      <vt:lpstr>Hva er hovedutfordringen med utvikling av KI-systemer og personvernforordningen?</vt:lpstr>
      <vt:lpstr>I hvilken grad blir forvaltningens KI-systemer regulert av KI-forordningen</vt:lpstr>
      <vt:lpstr>PowerPoint-presentasjon</vt:lpstr>
      <vt:lpstr>Trolig, vanlig(st) situasjon for KI i norsk offentlig forvaltning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dag wiese schartum</dc:creator>
  <cp:lastModifiedBy>dag wiese schartum</cp:lastModifiedBy>
  <cp:revision>23</cp:revision>
  <dcterms:created xsi:type="dcterms:W3CDTF">2024-03-07T19:53:57Z</dcterms:created>
  <dcterms:modified xsi:type="dcterms:W3CDTF">2024-10-21T22:03:26Z</dcterms:modified>
</cp:coreProperties>
</file>