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4"/>
  </p:notesMasterIdLst>
  <p:sldIdLst>
    <p:sldId id="260" r:id="rId5"/>
    <p:sldId id="424" r:id="rId6"/>
    <p:sldId id="412" r:id="rId7"/>
    <p:sldId id="420" r:id="rId8"/>
    <p:sldId id="426" r:id="rId9"/>
    <p:sldId id="425" r:id="rId10"/>
    <p:sldId id="422" r:id="rId11"/>
    <p:sldId id="423" r:id="rId12"/>
    <p:sldId id="392" r:id="rId13"/>
  </p:sldIdLst>
  <p:sldSz cx="9144000" cy="5143500" type="screen16x9"/>
  <p:notesSz cx="6797675" cy="9926638"/>
  <p:embeddedFontLst>
    <p:embeddedFont>
      <p:font typeface="Helvetica Neue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90" autoAdjust="0"/>
  </p:normalViewPr>
  <p:slideViewPr>
    <p:cSldViewPr snapToGrid="0">
      <p:cViewPr varScale="1">
        <p:scale>
          <a:sx n="105" d="100"/>
          <a:sy n="105" d="100"/>
        </p:scale>
        <p:origin x="77" y="14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0016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8299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55393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24277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nb-NO" sz="11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Kulepunkt 3: jf. også diskurs om digitalt utenforskap og tiltak for å sikre digital inkludering (ref.  </a:t>
            </a:r>
            <a:endParaRPr lang="nb-NO" sz="11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5875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0010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nb-NO" dirty="0"/>
              <a:t>En enkel tekstanalyse av 16 </a:t>
            </a:r>
            <a:r>
              <a:rPr lang="nb-NO" dirty="0" err="1"/>
              <a:t>tilfdelingsbrev</a:t>
            </a:r>
            <a:r>
              <a:rPr lang="nb-NO" dirty="0"/>
              <a:t> for 2022. </a:t>
            </a:r>
          </a:p>
        </p:txBody>
      </p:sp>
    </p:spTree>
    <p:extLst>
      <p:ext uri="{BB962C8B-B14F-4D97-AF65-F5344CB8AC3E}">
        <p14:creationId xmlns:p14="http://schemas.microsoft.com/office/powerpoint/2010/main" val="882482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1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Om tillitsreform: fortsatt veldig utbredt med tydelige begrensninger og mye kontroll </a:t>
            </a:r>
          </a:p>
          <a:p>
            <a:r>
              <a:rPr lang="nb-NO" sz="11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Holdninger til brukerne hos medarbeidere som må være gatekeepere og hindre overforbruk av offentlige «gratis»-tjenester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8358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nb-NO" dirty="0"/>
              <a:t>Kulepunkt 3: Heller ikke bare brukertest av halvferdige løsninger – når mye allerede er bestemt! 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nb-NO" dirty="0"/>
              <a:t>Kulepunkt 4: </a:t>
            </a:r>
            <a:r>
              <a:rPr lang="nb-NO" sz="11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God digitalisering kan bety å unngå å eksponere for brukerne og heller tenke automatisering! Jf. også Singapore med flere tusen apper utviklet av offentlig sektor. 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nb-NO" sz="1100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309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279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AAD197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360000" y="1488775"/>
            <a:ext cx="4856400" cy="12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60050" y="2862125"/>
            <a:ext cx="4856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  <p:sp>
        <p:nvSpPr>
          <p:cNvPr id="19" name="Google Shape;19;p3"/>
          <p:cNvSpPr txBox="1"/>
          <p:nvPr/>
        </p:nvSpPr>
        <p:spPr>
          <a:xfrm>
            <a:off x="546999" y="4777273"/>
            <a:ext cx="7989293" cy="366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tx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" name="Google Shape;18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79392" y="4772573"/>
            <a:ext cx="590925" cy="22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rgbClr val="17290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ctrTitle"/>
          </p:nvPr>
        </p:nvSpPr>
        <p:spPr>
          <a:xfrm>
            <a:off x="360000" y="1488775"/>
            <a:ext cx="4856400" cy="12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300">
                <a:solidFill>
                  <a:schemeClr val="lt1"/>
                </a:solidFill>
                <a:latin typeface="+mn-l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ubTitle" idx="1"/>
          </p:nvPr>
        </p:nvSpPr>
        <p:spPr>
          <a:xfrm>
            <a:off x="360000" y="2862125"/>
            <a:ext cx="4856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/>
          <p:nvPr/>
        </p:nvSpPr>
        <p:spPr>
          <a:xfrm>
            <a:off x="546999" y="4771053"/>
            <a:ext cx="8012011" cy="37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bg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7" name="Google Shape;5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16513" y="4768609"/>
            <a:ext cx="589500" cy="22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/>
        </p:nvSpPr>
        <p:spPr>
          <a:xfrm>
            <a:off x="1791478" y="4662351"/>
            <a:ext cx="5844222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00" dirty="0"/>
              <a:t>Halvdagsseminar 24.09.24: </a:t>
            </a:r>
            <a:r>
              <a:rPr lang="nb-NO" sz="1000" i="1" dirty="0"/>
              <a:t>En brukerorientert digital forvaltning - hva er det og hvordan gjør vi det?</a:t>
            </a:r>
            <a:endParaRPr sz="800" i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9F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60000" y="445025"/>
            <a:ext cx="486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Helvetica Neue"/>
              <a:buNone/>
              <a:defRPr sz="3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8424000" cy="27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Google Shape;6;p1"/>
          <p:cNvSpPr/>
          <p:nvPr/>
        </p:nvSpPr>
        <p:spPr>
          <a:xfrm>
            <a:off x="-21575" y="4783500"/>
            <a:ext cx="381600" cy="38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8784000" y="-24000"/>
            <a:ext cx="381600" cy="38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27">
          <p15:clr>
            <a:srgbClr val="E46962"/>
          </p15:clr>
        </p15:guide>
        <p15:guide id="2" pos="5533">
          <p15:clr>
            <a:srgbClr val="E46962"/>
          </p15:clr>
        </p15:guide>
        <p15:guide id="3" orient="horz" pos="227">
          <p15:clr>
            <a:srgbClr val="E46962"/>
          </p15:clr>
        </p15:guide>
        <p15:guide id="4" orient="horz" pos="301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gjermund@capto.n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30DD95-0929-9967-12CE-F2CE82662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997" y="1434790"/>
            <a:ext cx="7156094" cy="157164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nb-NO" sz="3200" b="1" dirty="0">
                <a:latin typeface="+mj-lt"/>
              </a:rPr>
              <a:t>Brukerorientering i offentlig sektor</a:t>
            </a:r>
            <a:endParaRPr lang="nb-NO" sz="3200" dirty="0">
              <a:latin typeface="+mj-lt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E6FFA0-9D97-49CC-ECE7-DFB358152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97" y="3147186"/>
            <a:ext cx="3527572" cy="90725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ct val="100000"/>
            </a:pPr>
            <a:r>
              <a:rPr lang="nb-NO" sz="1600" b="1" dirty="0">
                <a:latin typeface="+mj-lt"/>
              </a:rPr>
              <a:t>Gjermund Lanestedt </a:t>
            </a:r>
            <a:r>
              <a:rPr lang="nb-NO" sz="1600" dirty="0">
                <a:latin typeface="+mj-lt"/>
              </a:rPr>
              <a:t> </a:t>
            </a:r>
          </a:p>
          <a:p>
            <a:pPr marL="0" indent="0">
              <a:lnSpc>
                <a:spcPct val="120000"/>
              </a:lnSpc>
              <a:buSzPct val="100000"/>
            </a:pPr>
            <a:r>
              <a:rPr lang="nb-NO" sz="1200" dirty="0">
                <a:latin typeface="+mj-lt"/>
              </a:rPr>
              <a:t>Daglig leder, Capto 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100000"/>
            </a:pPr>
            <a:endParaRPr lang="nb-NO" sz="1800" b="1" dirty="0">
              <a:latin typeface="+mj-lt"/>
            </a:endParaRPr>
          </a:p>
        </p:txBody>
      </p:sp>
      <p:sp>
        <p:nvSpPr>
          <p:cNvPr id="4" name="Google Shape;59;p11">
            <a:extLst>
              <a:ext uri="{FF2B5EF4-FFF2-40B4-BE49-F238E27FC236}">
                <a16:creationId xmlns:a16="http://schemas.microsoft.com/office/drawing/2014/main" id="{B08DA610-4AEC-843E-785E-35D7D90FEC39}"/>
              </a:ext>
            </a:extLst>
          </p:cNvPr>
          <p:cNvSpPr txBox="1"/>
          <p:nvPr/>
        </p:nvSpPr>
        <p:spPr>
          <a:xfrm>
            <a:off x="359997" y="4089072"/>
            <a:ext cx="5844222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00" dirty="0">
                <a:solidFill>
                  <a:schemeClr val="bg1"/>
                </a:solidFill>
              </a:rPr>
              <a:t>Halvdagsseminar 24.09.24: </a:t>
            </a:r>
            <a:r>
              <a:rPr lang="nb-NO" sz="1000" i="1" dirty="0">
                <a:solidFill>
                  <a:schemeClr val="bg1"/>
                </a:solidFill>
              </a:rPr>
              <a:t>En brukerorientert digital forvaltning - hva er det og hvordan gjør vi det?</a:t>
            </a:r>
            <a:endParaRPr sz="800" i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4637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C67CF528-A23E-5197-FE95-C652275B2892}"/>
              </a:ext>
            </a:extLst>
          </p:cNvPr>
          <p:cNvGrpSpPr/>
          <p:nvPr/>
        </p:nvGrpSpPr>
        <p:grpSpPr>
          <a:xfrm>
            <a:off x="2060839" y="535259"/>
            <a:ext cx="4927259" cy="5954751"/>
            <a:chOff x="5935607" y="584141"/>
            <a:chExt cx="2620478" cy="3641123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DA175877-32ED-E77F-02AC-14310D2FC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42680">
              <a:off x="6030885" y="644391"/>
              <a:ext cx="2525200" cy="35808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47EC3B99-73D7-AE5F-D18C-085F668BE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42680">
              <a:off x="5935607" y="584141"/>
              <a:ext cx="2525200" cy="35808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04789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01250C5C-5B42-E241-7858-3C9DB2F70549}"/>
              </a:ext>
            </a:extLst>
          </p:cNvPr>
          <p:cNvSpPr txBox="1">
            <a:spLocks/>
          </p:cNvSpPr>
          <p:nvPr/>
        </p:nvSpPr>
        <p:spPr>
          <a:xfrm>
            <a:off x="2417617" y="210315"/>
            <a:ext cx="6109349" cy="53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700"/>
              </a:spcAft>
            </a:pPr>
            <a:r>
              <a:rPr lang="nb-NO" sz="2400" b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Brukerorientering er ambisjonen</a:t>
            </a:r>
            <a:endParaRPr lang="nb-NO" sz="2400" b="1" kern="0" dirty="0">
              <a:solidFill>
                <a:srgbClr val="0D0D0D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4FA29E-2887-CB40-BFE5-B274AE710E1C}"/>
              </a:ext>
            </a:extLst>
          </p:cNvPr>
          <p:cNvSpPr txBox="1">
            <a:spLocks/>
          </p:cNvSpPr>
          <p:nvPr/>
        </p:nvSpPr>
        <p:spPr>
          <a:xfrm>
            <a:off x="2417617" y="865909"/>
            <a:ext cx="6456219" cy="3913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Prinsippene om brukerorientering er blant annet inspirert av New Public Management-ideologien, og er også sterkt påvirket av digitaliseringen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Er etter hvert nedfelt i en rekke lover og regelverk. Fellesføringer til statlige etater om å ha fokus på brukerne, og at brukerne skal ha reell innflytelse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Regjeringens digitaliseringsstrategi og ambisjonene om sammenhengende tjenester til brukerne. Også stortingsmeldingen om innovasjon i offentlig sektor</a:t>
            </a:r>
            <a:r>
              <a:rPr lang="nb-NO" sz="1600" baseline="40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nb-NO" sz="16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satte brukeren i sentrum </a:t>
            </a:r>
          </a:p>
          <a:p>
            <a:pPr marL="266700" indent="-266700">
              <a:lnSpc>
                <a:spcPct val="102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Mange etater og tjenester har etablert brukerråd, brukerpaneler og andre mekanismer for å innhente brukerperspektiver</a:t>
            </a:r>
          </a:p>
          <a:p>
            <a:pPr marL="0" indent="0">
              <a:lnSpc>
                <a:spcPct val="102000"/>
              </a:lnSpc>
              <a:spcAft>
                <a:spcPts val="700"/>
              </a:spcAft>
              <a:buSzPct val="120000"/>
            </a:pPr>
            <a:endParaRPr lang="nb-NO" sz="1600" i="1" baseline="30000" dirty="0">
              <a:solidFill>
                <a:srgbClr val="0D0D0D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1400"/>
              </a:spcAft>
            </a:pPr>
            <a:r>
              <a:rPr lang="nb-NO" sz="1600" i="1" baseline="30000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*)</a:t>
            </a:r>
            <a:r>
              <a:rPr lang="nb-NO" sz="1600" i="1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900" i="1" dirty="0" err="1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Meld.St</a:t>
            </a:r>
            <a:r>
              <a:rPr lang="nb-NO" sz="900" i="1" dirty="0">
                <a:solidFill>
                  <a:srgbClr val="0D0D0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30 (2019-2020) En innovativ offentlig sektor – Kultur, ledelse og kompetanse</a:t>
            </a:r>
            <a:endParaRPr lang="nb-NO" sz="1600" dirty="0">
              <a:solidFill>
                <a:srgbClr val="0D0D0D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6700" indent="0">
              <a:lnSpc>
                <a:spcPct val="100000"/>
              </a:lnSpc>
              <a:spcAft>
                <a:spcPts val="1400"/>
              </a:spcAft>
            </a:pPr>
            <a:endParaRPr lang="nb-NO" sz="1600" i="1" dirty="0">
              <a:solidFill>
                <a:srgbClr val="0D0D0D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400"/>
              </a:spcAft>
            </a:pPr>
            <a:endParaRPr lang="nb-NO" sz="1600" i="1" dirty="0">
              <a:solidFill>
                <a:srgbClr val="0D0D0D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9AC1996-9176-BD80-F96D-A8837146B5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3"/>
                    </a14:imgEffect>
                  </a14:imgLayer>
                </a14:imgProps>
              </a:ext>
            </a:extLst>
          </a:blip>
          <a:srcRect t="297" r="24588" b="297"/>
          <a:stretch/>
        </p:blipFill>
        <p:spPr>
          <a:xfrm>
            <a:off x="0" y="1"/>
            <a:ext cx="2094754" cy="459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7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01250C5C-5B42-E241-7858-3C9DB2F70549}"/>
              </a:ext>
            </a:extLst>
          </p:cNvPr>
          <p:cNvSpPr txBox="1">
            <a:spLocks/>
          </p:cNvSpPr>
          <p:nvPr/>
        </p:nvSpPr>
        <p:spPr>
          <a:xfrm>
            <a:off x="2410691" y="210315"/>
            <a:ext cx="6116275" cy="53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700"/>
              </a:spcAft>
            </a:pPr>
            <a:r>
              <a:rPr lang="nb-NO" sz="2400" b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 som også er krevende</a:t>
            </a:r>
            <a:endParaRPr lang="nb-NO" sz="2400" b="1" kern="0" dirty="0">
              <a:solidFill>
                <a:srgbClr val="0D0D0D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4FA29E-2887-CB40-BFE5-B274AE710E1C}"/>
              </a:ext>
            </a:extLst>
          </p:cNvPr>
          <p:cNvSpPr txBox="1">
            <a:spLocks/>
          </p:cNvSpPr>
          <p:nvPr/>
        </p:nvSpPr>
        <p:spPr>
          <a:xfrm>
            <a:off x="2410691" y="858982"/>
            <a:ext cx="6504710" cy="3948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 som utvikler politikk, regelverk, systemer og ordninger har ofte stor avstand til tjenestene. Mange har aldri møtt eller sett brukerne de skal være orientert mot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Mye annet må ivaretas samtidig, slik som tilgjengelige ressurser, krav om likebehandling, forutsigbarhet mv. (som kanskje ikke tillater differensiering)</a:t>
            </a:r>
            <a:endParaRPr lang="nb-NO" sz="1600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Regelverk utviklet for en svunnen tid og er lite digitaliseringsvennlig (les: tjenestene forblir tungvinte og lite brukervennlige)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Forvaltningen er organisert for å definere brukerinteresser stykkevis og delt. Er «brukeren i fokus» mulig i en sektorisert stat?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Det styres lite på brukerorientering. Det måles mye mer på etterlevelse av </a:t>
            </a:r>
            <a:r>
              <a:rPr lang="nb-NO" sz="1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standarder og regelverk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AAF5F63-A6EE-78DD-3D9E-5CD6168EBF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6"/>
                    </a14:imgEffect>
                  </a14:imgLayer>
                </a14:imgProps>
              </a:ext>
            </a:extLst>
          </a:blip>
          <a:srcRect l="23512" r="13979"/>
          <a:stretch/>
        </p:blipFill>
        <p:spPr>
          <a:xfrm>
            <a:off x="2" y="-1"/>
            <a:ext cx="2071254" cy="458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7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01250C5C-5B42-E241-7858-3C9DB2F70549}"/>
              </a:ext>
            </a:extLst>
          </p:cNvPr>
          <p:cNvSpPr txBox="1">
            <a:spLocks/>
          </p:cNvSpPr>
          <p:nvPr/>
        </p:nvSpPr>
        <p:spPr>
          <a:xfrm>
            <a:off x="2417619" y="210315"/>
            <a:ext cx="6109348" cy="53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700"/>
              </a:spcAft>
            </a:pPr>
            <a:r>
              <a:rPr lang="nb-NO" sz="2400" b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… forts. </a:t>
            </a:r>
            <a:endParaRPr lang="nb-NO" sz="2400" b="1" kern="0" dirty="0">
              <a:solidFill>
                <a:srgbClr val="0D0D0D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4FA29E-2887-CB40-BFE5-B274AE710E1C}"/>
              </a:ext>
            </a:extLst>
          </p:cNvPr>
          <p:cNvSpPr txBox="1">
            <a:spLocks/>
          </p:cNvSpPr>
          <p:nvPr/>
        </p:nvSpPr>
        <p:spPr>
          <a:xfrm>
            <a:off x="2417618" y="865910"/>
            <a:ext cx="6359237" cy="3941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Ledere er lite opptatt av brukerorientering, og det står svært lite om brukerorientering i lederplakater og i budskap som ledere eksponeres for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latin typeface="+mn-lt"/>
              </a:rPr>
              <a:t>Etatene ser ikke sin rolle i brukernes økosystem, og det e</a:t>
            </a:r>
            <a:r>
              <a:rPr lang="nb-NO" sz="1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 forvirring rundt brukerbegrepet som sådan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Mange synes det er krevende å vite </a:t>
            </a:r>
            <a:r>
              <a:rPr lang="nb-NO" sz="1600" i="1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hvilke</a:t>
            </a: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brukergrupper som skal prioriteres – gitt begrensede ressurser. Dette gjelder også i utviklingen av digitale tjenester 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 en digital tid er brukerne mer illojale og finner fort andre løsninger</a:t>
            </a:r>
          </a:p>
          <a:p>
            <a:pPr marL="266700" indent="-266700">
              <a:lnSpc>
                <a:spcPct val="102000"/>
              </a:lnSpc>
              <a:spcAft>
                <a:spcPts val="700"/>
              </a:spcAft>
              <a:buSzPct val="100000"/>
              <a:buFont typeface="Arial" panose="020B0604020202020204" pitchFamily="34" charset="0"/>
              <a:buChar char="•"/>
            </a:pPr>
            <a:endParaRPr lang="nb-NO" sz="1600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66700" indent="-266700">
              <a:lnSpc>
                <a:spcPct val="102000"/>
              </a:lnSpc>
              <a:spcAft>
                <a:spcPts val="700"/>
              </a:spcAft>
              <a:buSzPct val="115000"/>
              <a:buFont typeface="Arial" panose="020B0604020202020204" pitchFamily="34" charset="0"/>
              <a:buChar char="•"/>
            </a:pPr>
            <a:endParaRPr lang="nb-NO" sz="1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BCF739F-87CD-33EB-00E7-896938927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5"/>
                    </a14:imgEffect>
                  </a14:imgLayer>
                </a14:imgProps>
              </a:ext>
            </a:extLst>
          </a:blip>
          <a:srcRect l="10662" r="27856"/>
          <a:stretch/>
        </p:blipFill>
        <p:spPr>
          <a:xfrm>
            <a:off x="0" y="0"/>
            <a:ext cx="2064327" cy="457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5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94FC7ECC-00E4-182B-C12C-0E2C8F1787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7" t="12156" r="1236" b="-475"/>
          <a:stretch/>
        </p:blipFill>
        <p:spPr>
          <a:xfrm>
            <a:off x="588950" y="881310"/>
            <a:ext cx="6878650" cy="3823579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317FA163-DED0-5DF3-A00F-31CD73BAC4E9}"/>
              </a:ext>
            </a:extLst>
          </p:cNvPr>
          <p:cNvSpPr txBox="1">
            <a:spLocks/>
          </p:cNvSpPr>
          <p:nvPr/>
        </p:nvSpPr>
        <p:spPr>
          <a:xfrm>
            <a:off x="494581" y="210315"/>
            <a:ext cx="8032385" cy="53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700"/>
              </a:spcAft>
            </a:pPr>
            <a:r>
              <a:rPr lang="nb-NO" sz="2400" b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Nedslående tall (2022)</a:t>
            </a:r>
            <a:endParaRPr lang="nb-NO" sz="2400" b="1" kern="0" dirty="0">
              <a:solidFill>
                <a:srgbClr val="0D0D0D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9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01250C5C-5B42-E241-7858-3C9DB2F70549}"/>
              </a:ext>
            </a:extLst>
          </p:cNvPr>
          <p:cNvSpPr txBox="1">
            <a:spLocks/>
          </p:cNvSpPr>
          <p:nvPr/>
        </p:nvSpPr>
        <p:spPr>
          <a:xfrm>
            <a:off x="2410691" y="210315"/>
            <a:ext cx="6215724" cy="681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700"/>
              </a:spcAft>
            </a:pPr>
            <a:r>
              <a:rPr lang="nb-NO" sz="2400" b="1" kern="0" dirty="0">
                <a:solidFill>
                  <a:srgbClr val="0D0D0D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Noen erfaringer som konsulent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4FA29E-2887-CB40-BFE5-B274AE710E1C}"/>
              </a:ext>
            </a:extLst>
          </p:cNvPr>
          <p:cNvSpPr txBox="1">
            <a:spLocks/>
          </p:cNvSpPr>
          <p:nvPr/>
        </p:nvSpPr>
        <p:spPr>
          <a:xfrm>
            <a:off x="2410691" y="891395"/>
            <a:ext cx="6471040" cy="3758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66700" indent="-266700">
              <a:lnSpc>
                <a:spcPct val="107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Ofte stor avstand mellom kartlagte brukerbehov og de tjenester som faktisk tilbys (jf. kartleggingsverktøy i livshendelsen «Alvorlig sykt barn») </a:t>
            </a:r>
          </a:p>
          <a:p>
            <a:pPr marL="266700" indent="-266700">
              <a:lnSpc>
                <a:spcPct val="107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latin typeface="+mn-lt"/>
              </a:rPr>
              <a:t>Svært l</a:t>
            </a: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ite </a:t>
            </a:r>
            <a:r>
              <a:rPr lang="nb-NO" sz="1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samskaping</a:t>
            </a:r>
            <a:r>
              <a:rPr lang="nb-NO" sz="1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i tjenesteutviklingen, men det finnes unntak </a:t>
            </a:r>
          </a:p>
          <a:p>
            <a:pPr marL="266700" indent="-266700">
              <a:lnSpc>
                <a:spcPct val="107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Kanalvalg med internt fokus: mange etater og tjenester har gjort seg helt utilgjengelige for brukerne </a:t>
            </a:r>
          </a:p>
          <a:p>
            <a:pPr marL="266700" indent="-266700">
              <a:lnSpc>
                <a:spcPct val="107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Smidigbevegelsen og produktorganiseringen – et litt geriljapreget forsøk på å lytte mer til brukerne</a:t>
            </a:r>
          </a:p>
          <a:p>
            <a:pPr marL="266700" indent="-266700">
              <a:lnSpc>
                <a:spcPct val="107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Førstelinja sin mulighet til fleksibilitet og gode møter med brukerbehov: har tillitsreformen gjort noen forskjell?  </a:t>
            </a:r>
          </a:p>
          <a:p>
            <a:pPr marL="266700" indent="-266700">
              <a:lnSpc>
                <a:spcPct val="107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Holdningene hos ansatte er også et tema</a:t>
            </a:r>
          </a:p>
        </p:txBody>
      </p:sp>
      <p:pic>
        <p:nvPicPr>
          <p:cNvPr id="4" name="Bilde 3" descr="Kvinne som står i konferanserom">
            <a:extLst>
              <a:ext uri="{FF2B5EF4-FFF2-40B4-BE49-F238E27FC236}">
                <a16:creationId xmlns:a16="http://schemas.microsoft.com/office/drawing/2014/main" id="{F7501469-C582-7D5E-4AAF-F6152335C1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92" r="6954"/>
          <a:stretch/>
        </p:blipFill>
        <p:spPr>
          <a:xfrm>
            <a:off x="0" y="0"/>
            <a:ext cx="2057399" cy="456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7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01250C5C-5B42-E241-7858-3C9DB2F70549}"/>
              </a:ext>
            </a:extLst>
          </p:cNvPr>
          <p:cNvSpPr txBox="1">
            <a:spLocks/>
          </p:cNvSpPr>
          <p:nvPr/>
        </p:nvSpPr>
        <p:spPr>
          <a:xfrm>
            <a:off x="2401229" y="210315"/>
            <a:ext cx="6305699" cy="53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700"/>
              </a:spcAft>
            </a:pPr>
            <a:r>
              <a:rPr lang="nb-NO" sz="2400" b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Råd til offentlig sektor om veien videre</a:t>
            </a:r>
            <a:endParaRPr lang="nb-NO" sz="2400" b="1" kern="0" dirty="0">
              <a:solidFill>
                <a:srgbClr val="0D0D0D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F4FA29E-2887-CB40-BFE5-B274AE710E1C}"/>
              </a:ext>
            </a:extLst>
          </p:cNvPr>
          <p:cNvSpPr txBox="1">
            <a:spLocks/>
          </p:cNvSpPr>
          <p:nvPr/>
        </p:nvSpPr>
        <p:spPr>
          <a:xfrm>
            <a:off x="2401229" y="877229"/>
            <a:ext cx="6480502" cy="3772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Tenk utenfra og inn – og hvem dere er til for. Samarbeid med andre og tenk på at brukerne ofte vil oppfatte offentlig sektor som én aktør!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dirty="0">
                <a:latin typeface="+mn-lt"/>
              </a:rPr>
              <a:t>Skaff til veie brukerinnsikt tidligere. Bruk tverrfaglig kompetanse og designtilnærming til å definere samfunnsproblem og behov </a:t>
            </a:r>
            <a:endParaRPr lang="nb-NO" sz="1600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Involver mer i tjenesteutviklingen. Ikke bare brukerundersøkelser i ettertid, men la brukerne påvirke mye tidligere: hva trenger de? 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Men fokuser ikke FOR mye på spesifikke behov i hver enkelt tjeneste. Fragmentering kan gi suboptimalisering og en lite brukervennlig helhet </a:t>
            </a:r>
          </a:p>
          <a:p>
            <a:pPr marL="266700" indent="-266700">
              <a:lnSpc>
                <a:spcPct val="102000"/>
              </a:lnSpc>
              <a:spcAft>
                <a:spcPts val="1200"/>
              </a:spcAft>
              <a:buSzPct val="125000"/>
              <a:buFont typeface="Arial" panose="020B0604020202020204" pitchFamily="34" charset="0"/>
              <a:buChar char="•"/>
            </a:pPr>
            <a:r>
              <a:rPr lang="nb-NO" sz="1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Bruk digitaliseringen til å øke tilgjengeligheten, ikke til å redusere den! </a:t>
            </a:r>
          </a:p>
          <a:p>
            <a:pPr marL="266700" indent="-266700">
              <a:lnSpc>
                <a:spcPct val="104000"/>
              </a:lnSpc>
              <a:spcAft>
                <a:spcPts val="900"/>
              </a:spcAft>
              <a:buSzPct val="100000"/>
              <a:buFont typeface="Arial" panose="020B0604020202020204" pitchFamily="34" charset="0"/>
              <a:buChar char="•"/>
            </a:pPr>
            <a:endParaRPr lang="nb-NO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66700" indent="-266700">
              <a:lnSpc>
                <a:spcPct val="107000"/>
              </a:lnSpc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endParaRPr lang="nb-NO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 descr="Lys på veien om natten">
            <a:extLst>
              <a:ext uri="{FF2B5EF4-FFF2-40B4-BE49-F238E27FC236}">
                <a16:creationId xmlns:a16="http://schemas.microsoft.com/office/drawing/2014/main" id="{9D3B7393-79B9-FFCF-FAA5-69CF254EBE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6"/>
                    </a14:imgEffect>
                  </a14:imgLayer>
                </a14:imgProps>
              </a:ext>
            </a:extLst>
          </a:blip>
          <a:srcRect l="59464" t="-1297" r="16561" b="1297"/>
          <a:stretch/>
        </p:blipFill>
        <p:spPr>
          <a:xfrm>
            <a:off x="0" y="-59473"/>
            <a:ext cx="2066693" cy="463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9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7E6FFA0-9D97-49CC-ECE7-DFB358152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97" y="2126983"/>
            <a:ext cx="3430122" cy="1411347"/>
          </a:xfrm>
        </p:spPr>
        <p:txBody>
          <a:bodyPr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nb-NO" sz="1800" dirty="0">
                <a:latin typeface="+mj-lt"/>
              </a:rPr>
              <a:t>Gjermund Lanestedt </a:t>
            </a: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nb-NO" sz="1300" dirty="0">
                <a:latin typeface="+mj-lt"/>
                <a:hlinkClick r:id="rId3"/>
              </a:rPr>
              <a:t>gjermund@capto.no</a:t>
            </a:r>
            <a:r>
              <a:rPr lang="nb-NO" sz="1300" dirty="0">
                <a:latin typeface="+mj-lt"/>
              </a:rPr>
              <a:t> </a:t>
            </a: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endParaRPr lang="nb-NO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103425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71f459-feda-4667-8552-4e9da1c9cbc6">
      <Terms xmlns="http://schemas.microsoft.com/office/infopath/2007/PartnerControls"/>
    </lcf76f155ced4ddcb4097134ff3c332f>
    <TaxCatchAll xmlns="7111a9ed-349f-4e96-ad78-a234a1fb126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327B7770B06643BE08F0D8DF787637" ma:contentTypeVersion="14" ma:contentTypeDescription="Opprett et nytt dokument." ma:contentTypeScope="" ma:versionID="ad3d77ba5c4991008f0406a128b83510">
  <xsd:schema xmlns:xsd="http://www.w3.org/2001/XMLSchema" xmlns:xs="http://www.w3.org/2001/XMLSchema" xmlns:p="http://schemas.microsoft.com/office/2006/metadata/properties" xmlns:ns2="c471f459-feda-4667-8552-4e9da1c9cbc6" xmlns:ns3="7111a9ed-349f-4e96-ad78-a234a1fb126d" targetNamespace="http://schemas.microsoft.com/office/2006/metadata/properties" ma:root="true" ma:fieldsID="524ed626dc8e537167cc699c23ad2371" ns2:_="" ns3:_="">
    <xsd:import namespace="c471f459-feda-4667-8552-4e9da1c9cbc6"/>
    <xsd:import namespace="7111a9ed-349f-4e96-ad78-a234a1fb12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71f459-feda-4667-8552-4e9da1c9cb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emerkelapper" ma:readOnly="false" ma:fieldId="{5cf76f15-5ced-4ddc-b409-7134ff3c332f}" ma:taxonomyMulti="true" ma:sspId="62fad8c7-251e-4a5d-94b5-c6f93f3e1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11a9ed-349f-4e96-ad78-a234a1fb126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4c75c0e-2af3-4d42-9705-d7905ccf25be}" ma:internalName="TaxCatchAll" ma:showField="CatchAllData" ma:web="7111a9ed-349f-4e96-ad78-a234a1fb12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07CA7A-5CC6-463F-BACF-CD1C5C7016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08FB87-7CF1-4280-A77A-F48615C8C4B5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7111a9ed-349f-4e96-ad78-a234a1fb126d"/>
    <ds:schemaRef ds:uri="http://schemas.microsoft.com/office/infopath/2007/PartnerControls"/>
    <ds:schemaRef ds:uri="http://schemas.openxmlformats.org/package/2006/metadata/core-properties"/>
    <ds:schemaRef ds:uri="c471f459-feda-4667-8552-4e9da1c9cbc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F7A5579-1A0B-4368-8F3C-57D3043E3F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71f459-feda-4667-8552-4e9da1c9cbc6"/>
    <ds:schemaRef ds:uri="7111a9ed-349f-4e96-ad78-a234a1fb12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12855</TotalTime>
  <Words>657</Words>
  <Application>Microsoft Office PowerPoint</Application>
  <PresentationFormat>Skjermfremvisning (16:9)</PresentationFormat>
  <Paragraphs>46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Aptos</vt:lpstr>
      <vt:lpstr>Helvetica Neue</vt:lpstr>
      <vt:lpstr>Arial</vt:lpstr>
      <vt:lpstr>Simple Light</vt:lpstr>
      <vt:lpstr>Brukerorientering i offentlig sektor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Gjermund Lanestedt</dc:creator>
  <cp:lastModifiedBy>Gjermund Lanestedt</cp:lastModifiedBy>
  <cp:revision>64</cp:revision>
  <cp:lastPrinted>2024-03-04T16:57:40Z</cp:lastPrinted>
  <dcterms:modified xsi:type="dcterms:W3CDTF">2024-09-22T16:05:45Z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0x010100D1327B7770B06643BE08F0D8DF787637</vt:lpwstr>
  </property>
</Properties>
</file>