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60" r:id="rId4"/>
    <p:sldId id="257" r:id="rId5"/>
    <p:sldId id="259" r:id="rId6"/>
    <p:sldId id="263" r:id="rId7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FF"/>
    <a:srgbClr val="1D6DE3"/>
    <a:srgbClr val="0066FF"/>
    <a:srgbClr val="CC00FF"/>
    <a:srgbClr val="9933FF"/>
    <a:srgbClr val="D60093"/>
    <a:srgbClr val="9999FF"/>
    <a:srgbClr val="6600F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B2FCE52-D031-41A2-8F44-1ADD1B9C75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3F29854-63E3-4373-9624-5B461C02D8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CFA5F67-7079-4DF3-920E-0247B2B4B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D1AFE-D459-4398-8090-0BBD91598FD1}" type="datetimeFigureOut">
              <a:rPr lang="nb-NO" smtClean="0"/>
              <a:t>28.10.2024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EC311A0-DA01-46C8-B878-1D6EF9DEA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3596880-73F2-45AA-906E-AEAE81572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84AEB-4FFD-4EBD-AB38-9028113779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5376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7216382-D844-42D1-B285-DF65DE033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63BEF9D-8420-47C0-A2E0-69548F9889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AB6C09B-47AB-426D-88A2-07D11773F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D1AFE-D459-4398-8090-0BBD91598FD1}" type="datetimeFigureOut">
              <a:rPr lang="nb-NO" smtClean="0"/>
              <a:t>28.10.2024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C60CFC1-8324-4625-B490-7F309CACB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BA0D987-8FE5-4D94-B17B-519FF0D2E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84AEB-4FFD-4EBD-AB38-9028113779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9775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5B38357-A1E4-4CC8-B81A-E6B00AEC5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75D78A3-AC12-47A9-A12A-C2A772A3AF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9DF4192-E68B-4136-8EA9-FB3160E73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D1AFE-D459-4398-8090-0BBD91598FD1}" type="datetimeFigureOut">
              <a:rPr lang="nb-NO" smtClean="0"/>
              <a:t>28.10.2024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2908EEE-0A56-4857-891A-CD9FC7440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2CB347D-9DD5-44DE-A8DA-2DA70034B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84AEB-4FFD-4EBD-AB38-9028113779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3972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2A856BF-3216-48D0-8888-AAA453FDC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BB5756A-F503-41A8-9927-DEA48B1942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2CAEA25-C61B-417C-9696-F1D82A1763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1511B7A-2CCB-4AD9-B371-B6D4A6085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D1AFE-D459-4398-8090-0BBD91598FD1}" type="datetimeFigureOut">
              <a:rPr lang="nb-NO" smtClean="0"/>
              <a:t>28.10.2024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5CDBC77-1545-4A8F-90CC-02E3E0492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DDE9CAC-112B-4DB5-90A8-35D7A9239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84AEB-4FFD-4EBD-AB38-9028113779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1145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79668E0-ADA0-47A9-B731-893E0F93D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255BD6C-997B-4459-85B8-DEE7A16D1D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481BFD0-943E-42EE-B822-902A4BE8F2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461B4685-EE61-4BF9-8670-FBFFC3357D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AF6D141F-F231-47E6-8DE7-49AEC42EA1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EB014DA2-E759-4B67-B457-8F4111D08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D1AFE-D459-4398-8090-0BBD91598FD1}" type="datetimeFigureOut">
              <a:rPr lang="nb-NO" smtClean="0"/>
              <a:t>28.10.2024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AA0707F6-864C-4810-9083-5BCE5924D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6D9572E3-A46A-4AA8-A8BD-25F255D01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84AEB-4FFD-4EBD-AB38-9028113779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8731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6AD86D2-51A0-4432-A96F-D4291C44E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DFA4393-6703-4531-8661-DAEEE2FF5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D1AFE-D459-4398-8090-0BBD91598FD1}" type="datetimeFigureOut">
              <a:rPr lang="nb-NO" smtClean="0"/>
              <a:t>28.10.2024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8EA188E-958E-4D3C-843F-DCDB436BF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51182D4-7913-4317-8208-950425835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84AEB-4FFD-4EBD-AB38-9028113779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61832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DD08CE88-CCED-4965-81D3-71668CA35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D1AFE-D459-4398-8090-0BBD91598FD1}" type="datetimeFigureOut">
              <a:rPr lang="nb-NO" smtClean="0"/>
              <a:t>28.10.2024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4094EC3B-5BB0-4180-B552-7F89E713B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5ECF18A-E9DA-490A-BA4E-733E9CDEC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84AEB-4FFD-4EBD-AB38-9028113779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27749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8A273E7-3DF1-4114-BDE3-DD651B4A1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72C038E-A3B6-41DD-B95D-C3D6CFA4FF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703FC78-0C6D-40DC-8DE2-EA0DA85E52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2AACCB1-AE6C-46A8-A3A7-090C7ECD2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D1AFE-D459-4398-8090-0BBD91598FD1}" type="datetimeFigureOut">
              <a:rPr lang="nb-NO" smtClean="0"/>
              <a:t>28.10.2024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502E48B-10DB-4AE2-B327-646C47258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3066AC0-2DE5-40D7-A673-EE589267F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84AEB-4FFD-4EBD-AB38-9028113779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1504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246773A-B79E-4660-A891-5C5A76EA3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0195735-CB70-451F-A418-7FF2FC2E0D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D206CBC-ED91-494F-9AC2-B3DB5B8B8A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74FCD89-1C9B-4789-ACBE-8E19FA721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D1AFE-D459-4398-8090-0BBD91598FD1}" type="datetimeFigureOut">
              <a:rPr lang="nb-NO" smtClean="0"/>
              <a:t>28.10.2024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2BAC95E-B019-4A62-A6BB-B92ECFBDF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3A59EF5-EA6E-4A1A-BB3D-B104EA41A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84AEB-4FFD-4EBD-AB38-9028113779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080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2831986-BA45-42F1-A9EB-E5B771446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FB2E0FFF-549D-476D-9C4D-2ECAA65795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7A6A0AF-D34B-4DF9-AD2A-7FCFDD9BC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D1AFE-D459-4398-8090-0BBD91598FD1}" type="datetimeFigureOut">
              <a:rPr lang="nb-NO" smtClean="0"/>
              <a:t>28.10.2024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78AF20D-20D7-4DFA-A0D4-9B2482E07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10F1B4F-D987-4240-80A9-DE85A2DAE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84AEB-4FFD-4EBD-AB38-9028113779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49316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7FD20D2D-D1BC-478A-99B4-FEE99C79B3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46A63D35-FC41-4BB8-BFC0-240F5309FF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C8C7C1C-B17B-443B-8E14-5551886CC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D1AFE-D459-4398-8090-0BBD91598FD1}" type="datetimeFigureOut">
              <a:rPr lang="nb-NO" smtClean="0"/>
              <a:t>28.10.2024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6A93979-6513-428A-8621-C8591252B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BA638D0-A3A0-43B0-AE9F-B64ABAF51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84AEB-4FFD-4EBD-AB38-9028113779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40737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AAC4CDCD-D72E-47D6-8D0C-AA1E7098F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0903620-2A94-41B3-84A3-07C7A52803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C79AF7C-50DB-4825-8423-DCC8246CEC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D1AFE-D459-4398-8090-0BBD91598FD1}" type="datetimeFigureOut">
              <a:rPr lang="nb-NO" smtClean="0"/>
              <a:t>28.10.2024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D30F90E-937C-4081-9366-57E9436CDD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3F2DACD-C5CB-4113-BC26-3400EB700E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E84AEB-4FFD-4EBD-AB38-9028113779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98831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studier/emner/jus/afin/FINF4010/h23/forelesningsvideoer-supplement/Digitaliseringsrundskrivet.mp4?vrtx=view-as-webpage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jus.uio.no/studier/regelverk/hjelpemidler-eksamen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0AEB92B-2573-4239-8B84-E65CFF5234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b-NO" sz="4000" dirty="0"/>
              <a:t>Tverrfaglige perspektiver på digital forvaltning (FINF4010)</a:t>
            </a:r>
            <a:br>
              <a:rPr lang="nb-NO" sz="4000" dirty="0"/>
            </a:br>
            <a:br>
              <a:rPr lang="nb-NO" sz="4000" dirty="0"/>
            </a:br>
            <a:r>
              <a:rPr lang="nb-NO" sz="2800" b="1" dirty="0"/>
              <a:t>Oppsummering</a:t>
            </a:r>
            <a:r>
              <a:rPr lang="nb-NO" sz="2800" dirty="0"/>
              <a:t> i form av sentrale figurer, ordnede stikkord</a:t>
            </a:r>
            <a:br>
              <a:rPr lang="nb-NO" sz="2800" dirty="0"/>
            </a:br>
            <a:r>
              <a:rPr lang="nb-NO" sz="2800" dirty="0"/>
              <a:t>og litt om eksamen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AD190FE-0FB4-4931-A068-252BE7737A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60789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4049296" y="2216179"/>
            <a:ext cx="4589880" cy="3737046"/>
            <a:chOff x="4408" y="12445"/>
            <a:chExt cx="3593" cy="2917"/>
          </a:xfrm>
          <a:noFill/>
        </p:grpSpPr>
        <p:sp>
          <p:nvSpPr>
            <p:cNvPr id="5" name="Text Box 3"/>
            <p:cNvSpPr txBox="1">
              <a:spLocks noChangeArrowheads="1"/>
            </p:cNvSpPr>
            <p:nvPr/>
          </p:nvSpPr>
          <p:spPr bwMode="auto">
            <a:xfrm>
              <a:off x="5382" y="13413"/>
              <a:ext cx="1100" cy="73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Digitalisering</a:t>
              </a:r>
              <a:endPara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4408" y="12445"/>
              <a:ext cx="3593" cy="2917"/>
              <a:chOff x="4408" y="11186"/>
              <a:chExt cx="3593" cy="2917"/>
            </a:xfrm>
            <a:grpFill/>
          </p:grpSpPr>
          <p:sp>
            <p:nvSpPr>
              <p:cNvPr id="7" name="Text Box 5"/>
              <p:cNvSpPr txBox="1">
                <a:spLocks noChangeArrowheads="1"/>
              </p:cNvSpPr>
              <p:nvPr/>
            </p:nvSpPr>
            <p:spPr bwMode="auto">
              <a:xfrm>
                <a:off x="6510" y="12902"/>
                <a:ext cx="1491" cy="63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5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itchFamily="34" charset="0"/>
                    <a:ea typeface="+mn-ea"/>
                    <a:cs typeface="Arial" pitchFamily="34" charset="0"/>
                  </a:rPr>
                  <a:t>Organisasjons</a:t>
                </a:r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itchFamily="34" charset="0"/>
                    <a:ea typeface="+mn-ea"/>
                    <a:cs typeface="Arial" pitchFamily="34" charset="0"/>
                  </a:rPr>
                  <a:t>-</a:t>
                </a: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5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itchFamily="34" charset="0"/>
                    <a:ea typeface="+mn-ea"/>
                    <a:cs typeface="Arial" pitchFamily="34" charset="0"/>
                  </a:rPr>
                  <a:t>utvikling</a:t>
                </a:r>
                <a:endParaRPr kumimoji="0" lang="nb-NO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8" name="Text Box 7"/>
              <p:cNvSpPr txBox="1">
                <a:spLocks noChangeArrowheads="1"/>
              </p:cNvSpPr>
              <p:nvPr/>
            </p:nvSpPr>
            <p:spPr bwMode="auto">
              <a:xfrm>
                <a:off x="4747" y="11186"/>
                <a:ext cx="2046" cy="94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Calibri" pitchFamily="34" charset="0"/>
                    <a:ea typeface="+mn-ea"/>
                    <a:cs typeface="Arial" pitchFamily="34" charset="0"/>
                  </a:rPr>
                  <a:t>IKT-</a:t>
                </a:r>
                <a:br>
                  <a:rPr kumimoji="0" 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Calibri" pitchFamily="34" charset="0"/>
                    <a:ea typeface="+mn-ea"/>
                    <a:cs typeface="Arial" pitchFamily="34" charset="0"/>
                  </a:rPr>
                </a:br>
                <a:r>
                  <a:rPr kumimoji="0" lang="en-GB" sz="1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Calibri" pitchFamily="34" charset="0"/>
                    <a:ea typeface="+mn-ea"/>
                    <a:cs typeface="Arial" pitchFamily="34" charset="0"/>
                  </a:rPr>
                  <a:t>utvikling</a:t>
                </a:r>
                <a:endParaRPr kumimoji="0" lang="nb-NO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9" name="Text Box 8"/>
              <p:cNvSpPr txBox="1">
                <a:spLocks noChangeArrowheads="1"/>
              </p:cNvSpPr>
              <p:nvPr/>
            </p:nvSpPr>
            <p:spPr bwMode="auto">
              <a:xfrm>
                <a:off x="4408" y="12828"/>
                <a:ext cx="1135" cy="60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990033"/>
                    </a:solidFill>
                    <a:effectLst/>
                    <a:uLnTx/>
                    <a:uFillTx/>
                    <a:latin typeface="Calibri" pitchFamily="34" charset="0"/>
                    <a:ea typeface="+mn-ea"/>
                    <a:cs typeface="Arial" pitchFamily="34" charset="0"/>
                  </a:rPr>
                  <a:t>Regel-</a:t>
                </a:r>
                <a:br>
                  <a:rPr kumimoji="0" 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990033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Arial" pitchFamily="34" charset="0"/>
                  </a:rPr>
                </a:br>
                <a:r>
                  <a:rPr kumimoji="0" lang="en-GB" sz="1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990033"/>
                    </a:solidFill>
                    <a:effectLst/>
                    <a:uLnTx/>
                    <a:uFillTx/>
                    <a:latin typeface="Calibri" pitchFamily="34" charset="0"/>
                    <a:ea typeface="+mn-ea"/>
                    <a:cs typeface="Arial" pitchFamily="34" charset="0"/>
                  </a:rPr>
                  <a:t>utvikling</a:t>
                </a:r>
                <a:endParaRPr kumimoji="0" lang="nb-NO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990033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10" name="Arc 9"/>
              <p:cNvSpPr>
                <a:spLocks/>
              </p:cNvSpPr>
              <p:nvPr/>
            </p:nvSpPr>
            <p:spPr bwMode="auto">
              <a:xfrm rot="7181264" flipH="1">
                <a:off x="6323" y="11608"/>
                <a:ext cx="1098" cy="1187"/>
              </a:xfrm>
              <a:custGeom>
                <a:avLst/>
                <a:gdLst>
                  <a:gd name="G0" fmla="+- 5270 0 0"/>
                  <a:gd name="G1" fmla="+- 21600 0 0"/>
                  <a:gd name="G2" fmla="+- 21600 0 0"/>
                  <a:gd name="T0" fmla="*/ 0 w 26870"/>
                  <a:gd name="T1" fmla="*/ 653 h 30371"/>
                  <a:gd name="T2" fmla="*/ 25009 w 26870"/>
                  <a:gd name="T3" fmla="*/ 30371 h 30371"/>
                  <a:gd name="T4" fmla="*/ 5270 w 26870"/>
                  <a:gd name="T5" fmla="*/ 21600 h 30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870" h="30371" fill="none" extrusionOk="0">
                    <a:moveTo>
                      <a:pt x="-1" y="652"/>
                    </a:moveTo>
                    <a:cubicBezTo>
                      <a:pt x="1723" y="219"/>
                      <a:pt x="3493" y="-1"/>
                      <a:pt x="5270" y="0"/>
                    </a:cubicBezTo>
                    <a:cubicBezTo>
                      <a:pt x="17199" y="0"/>
                      <a:pt x="26870" y="9670"/>
                      <a:pt x="26870" y="21600"/>
                    </a:cubicBezTo>
                    <a:cubicBezTo>
                      <a:pt x="26870" y="24621"/>
                      <a:pt x="26236" y="27609"/>
                      <a:pt x="25009" y="30371"/>
                    </a:cubicBezTo>
                  </a:path>
                  <a:path w="26870" h="30371" stroke="0" extrusionOk="0">
                    <a:moveTo>
                      <a:pt x="-1" y="652"/>
                    </a:moveTo>
                    <a:cubicBezTo>
                      <a:pt x="1723" y="219"/>
                      <a:pt x="3493" y="-1"/>
                      <a:pt x="5270" y="0"/>
                    </a:cubicBezTo>
                    <a:cubicBezTo>
                      <a:pt x="17199" y="0"/>
                      <a:pt x="26870" y="9670"/>
                      <a:pt x="26870" y="21600"/>
                    </a:cubicBezTo>
                    <a:cubicBezTo>
                      <a:pt x="26870" y="24621"/>
                      <a:pt x="26236" y="27609"/>
                      <a:pt x="25009" y="30371"/>
                    </a:cubicBezTo>
                    <a:lnTo>
                      <a:pt x="5270" y="21600"/>
                    </a:lnTo>
                    <a:close/>
                  </a:path>
                </a:pathLst>
              </a:custGeom>
              <a:grpFill/>
              <a:ln w="25400">
                <a:solidFill>
                  <a:srgbClr val="C0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Arc 10"/>
              <p:cNvSpPr>
                <a:spLocks/>
              </p:cNvSpPr>
              <p:nvPr/>
            </p:nvSpPr>
            <p:spPr bwMode="auto">
              <a:xfrm rot="21094188" flipH="1">
                <a:off x="4488" y="11564"/>
                <a:ext cx="734" cy="1187"/>
              </a:xfrm>
              <a:custGeom>
                <a:avLst/>
                <a:gdLst>
                  <a:gd name="G0" fmla="+- 5270 0 0"/>
                  <a:gd name="G1" fmla="+- 21600 0 0"/>
                  <a:gd name="G2" fmla="+- 21600 0 0"/>
                  <a:gd name="T0" fmla="*/ 0 w 26870"/>
                  <a:gd name="T1" fmla="*/ 653 h 30371"/>
                  <a:gd name="T2" fmla="*/ 25009 w 26870"/>
                  <a:gd name="T3" fmla="*/ 30371 h 30371"/>
                  <a:gd name="T4" fmla="*/ 5270 w 26870"/>
                  <a:gd name="T5" fmla="*/ 21600 h 30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870" h="30371" fill="none" extrusionOk="0">
                    <a:moveTo>
                      <a:pt x="-1" y="652"/>
                    </a:moveTo>
                    <a:cubicBezTo>
                      <a:pt x="1723" y="219"/>
                      <a:pt x="3493" y="-1"/>
                      <a:pt x="5270" y="0"/>
                    </a:cubicBezTo>
                    <a:cubicBezTo>
                      <a:pt x="17199" y="0"/>
                      <a:pt x="26870" y="9670"/>
                      <a:pt x="26870" y="21600"/>
                    </a:cubicBezTo>
                    <a:cubicBezTo>
                      <a:pt x="26870" y="24621"/>
                      <a:pt x="26236" y="27609"/>
                      <a:pt x="25009" y="30371"/>
                    </a:cubicBezTo>
                  </a:path>
                  <a:path w="26870" h="30371" stroke="0" extrusionOk="0">
                    <a:moveTo>
                      <a:pt x="-1" y="652"/>
                    </a:moveTo>
                    <a:cubicBezTo>
                      <a:pt x="1723" y="219"/>
                      <a:pt x="3493" y="-1"/>
                      <a:pt x="5270" y="0"/>
                    </a:cubicBezTo>
                    <a:cubicBezTo>
                      <a:pt x="17199" y="0"/>
                      <a:pt x="26870" y="9670"/>
                      <a:pt x="26870" y="21600"/>
                    </a:cubicBezTo>
                    <a:cubicBezTo>
                      <a:pt x="26870" y="24621"/>
                      <a:pt x="26236" y="27609"/>
                      <a:pt x="25009" y="30371"/>
                    </a:cubicBezTo>
                    <a:lnTo>
                      <a:pt x="5270" y="21600"/>
                    </a:lnTo>
                    <a:close/>
                  </a:path>
                </a:pathLst>
              </a:custGeom>
              <a:grpFill/>
              <a:ln w="25400">
                <a:solidFill>
                  <a:srgbClr val="C0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" name="Arc 11"/>
              <p:cNvSpPr>
                <a:spLocks/>
              </p:cNvSpPr>
              <p:nvPr/>
            </p:nvSpPr>
            <p:spPr bwMode="auto">
              <a:xfrm rot="13920600" flipH="1">
                <a:off x="5349" y="12960"/>
                <a:ext cx="1098" cy="1187"/>
              </a:xfrm>
              <a:custGeom>
                <a:avLst/>
                <a:gdLst>
                  <a:gd name="G0" fmla="+- 5270 0 0"/>
                  <a:gd name="G1" fmla="+- 21600 0 0"/>
                  <a:gd name="G2" fmla="+- 21600 0 0"/>
                  <a:gd name="T0" fmla="*/ 0 w 26870"/>
                  <a:gd name="T1" fmla="*/ 653 h 30371"/>
                  <a:gd name="T2" fmla="*/ 25009 w 26870"/>
                  <a:gd name="T3" fmla="*/ 30371 h 30371"/>
                  <a:gd name="T4" fmla="*/ 5270 w 26870"/>
                  <a:gd name="T5" fmla="*/ 21600 h 30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870" h="30371" fill="none" extrusionOk="0">
                    <a:moveTo>
                      <a:pt x="-1" y="652"/>
                    </a:moveTo>
                    <a:cubicBezTo>
                      <a:pt x="1723" y="219"/>
                      <a:pt x="3493" y="-1"/>
                      <a:pt x="5270" y="0"/>
                    </a:cubicBezTo>
                    <a:cubicBezTo>
                      <a:pt x="17199" y="0"/>
                      <a:pt x="26870" y="9670"/>
                      <a:pt x="26870" y="21600"/>
                    </a:cubicBezTo>
                    <a:cubicBezTo>
                      <a:pt x="26870" y="24621"/>
                      <a:pt x="26236" y="27609"/>
                      <a:pt x="25009" y="30371"/>
                    </a:cubicBezTo>
                  </a:path>
                  <a:path w="26870" h="30371" stroke="0" extrusionOk="0">
                    <a:moveTo>
                      <a:pt x="-1" y="652"/>
                    </a:moveTo>
                    <a:cubicBezTo>
                      <a:pt x="1723" y="219"/>
                      <a:pt x="3493" y="-1"/>
                      <a:pt x="5270" y="0"/>
                    </a:cubicBezTo>
                    <a:cubicBezTo>
                      <a:pt x="17199" y="0"/>
                      <a:pt x="26870" y="9670"/>
                      <a:pt x="26870" y="21600"/>
                    </a:cubicBezTo>
                    <a:cubicBezTo>
                      <a:pt x="26870" y="24621"/>
                      <a:pt x="26236" y="27609"/>
                      <a:pt x="25009" y="30371"/>
                    </a:cubicBezTo>
                    <a:lnTo>
                      <a:pt x="5270" y="21600"/>
                    </a:lnTo>
                    <a:close/>
                  </a:path>
                </a:pathLst>
              </a:custGeom>
              <a:grpFill/>
              <a:ln w="25400">
                <a:solidFill>
                  <a:srgbClr val="C0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62994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33"/>
          <p:cNvGrpSpPr/>
          <p:nvPr/>
        </p:nvGrpSpPr>
        <p:grpSpPr>
          <a:xfrm>
            <a:off x="4046378" y="2321595"/>
            <a:ext cx="4034568" cy="2950966"/>
            <a:chOff x="1905000" y="2133600"/>
            <a:chExt cx="4991100" cy="3276600"/>
          </a:xfrm>
        </p:grpSpPr>
        <p:sp>
          <p:nvSpPr>
            <p:cNvPr id="3110" name="Line 6"/>
            <p:cNvSpPr>
              <a:spLocks noChangeShapeType="1"/>
            </p:cNvSpPr>
            <p:nvPr/>
          </p:nvSpPr>
          <p:spPr bwMode="auto">
            <a:xfrm>
              <a:off x="1905000" y="4800600"/>
              <a:ext cx="4953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08" name="Line 4"/>
            <p:cNvSpPr>
              <a:spLocks noChangeShapeType="1"/>
            </p:cNvSpPr>
            <p:nvPr/>
          </p:nvSpPr>
          <p:spPr bwMode="auto">
            <a:xfrm>
              <a:off x="1943100" y="3733800"/>
              <a:ext cx="4953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06" name="Line 3"/>
            <p:cNvSpPr>
              <a:spLocks noChangeShapeType="1"/>
            </p:cNvSpPr>
            <p:nvPr/>
          </p:nvSpPr>
          <p:spPr bwMode="auto">
            <a:xfrm>
              <a:off x="1905000" y="2743200"/>
              <a:ext cx="4953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02" name="Line 18"/>
            <p:cNvSpPr>
              <a:spLocks noChangeShapeType="1"/>
            </p:cNvSpPr>
            <p:nvPr/>
          </p:nvSpPr>
          <p:spPr bwMode="auto">
            <a:xfrm flipV="1">
              <a:off x="4343400" y="2133600"/>
              <a:ext cx="0" cy="3276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03" name="Oval 19"/>
            <p:cNvSpPr>
              <a:spLocks noChangeArrowheads="1"/>
            </p:cNvSpPr>
            <p:nvPr/>
          </p:nvSpPr>
          <p:spPr bwMode="auto">
            <a:xfrm>
              <a:off x="4267200" y="35814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04" name="Oval 20"/>
            <p:cNvSpPr>
              <a:spLocks noChangeArrowheads="1"/>
            </p:cNvSpPr>
            <p:nvPr/>
          </p:nvSpPr>
          <p:spPr bwMode="auto">
            <a:xfrm>
              <a:off x="4267200" y="47244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05" name="Oval 23"/>
            <p:cNvSpPr>
              <a:spLocks noChangeArrowheads="1"/>
            </p:cNvSpPr>
            <p:nvPr/>
          </p:nvSpPr>
          <p:spPr bwMode="auto">
            <a:xfrm>
              <a:off x="4267200" y="25908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97" name="Line 26"/>
            <p:cNvSpPr>
              <a:spLocks noChangeShapeType="1"/>
            </p:cNvSpPr>
            <p:nvPr/>
          </p:nvSpPr>
          <p:spPr bwMode="auto">
            <a:xfrm flipV="1">
              <a:off x="2590800" y="2133600"/>
              <a:ext cx="0" cy="3276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98" name="Oval 27"/>
            <p:cNvSpPr>
              <a:spLocks noChangeArrowheads="1"/>
            </p:cNvSpPr>
            <p:nvPr/>
          </p:nvSpPr>
          <p:spPr bwMode="auto">
            <a:xfrm>
              <a:off x="2514600" y="35814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99" name="Oval 28"/>
            <p:cNvSpPr>
              <a:spLocks noChangeArrowheads="1"/>
            </p:cNvSpPr>
            <p:nvPr/>
          </p:nvSpPr>
          <p:spPr bwMode="auto">
            <a:xfrm>
              <a:off x="2514600" y="47244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00" name="Oval 29"/>
            <p:cNvSpPr>
              <a:spLocks noChangeArrowheads="1"/>
            </p:cNvSpPr>
            <p:nvPr/>
          </p:nvSpPr>
          <p:spPr bwMode="auto">
            <a:xfrm>
              <a:off x="2514600" y="25908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92" name="Line 31"/>
            <p:cNvSpPr>
              <a:spLocks noChangeShapeType="1"/>
            </p:cNvSpPr>
            <p:nvPr/>
          </p:nvSpPr>
          <p:spPr bwMode="auto">
            <a:xfrm flipV="1">
              <a:off x="6248400" y="2133600"/>
              <a:ext cx="0" cy="3276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93" name="Oval 32"/>
            <p:cNvSpPr>
              <a:spLocks noChangeArrowheads="1"/>
            </p:cNvSpPr>
            <p:nvPr/>
          </p:nvSpPr>
          <p:spPr bwMode="auto">
            <a:xfrm>
              <a:off x="6137221" y="3609983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94" name="Oval 33"/>
            <p:cNvSpPr>
              <a:spLocks noChangeArrowheads="1"/>
            </p:cNvSpPr>
            <p:nvPr/>
          </p:nvSpPr>
          <p:spPr bwMode="auto">
            <a:xfrm>
              <a:off x="6172200" y="4724400"/>
              <a:ext cx="228600" cy="228600"/>
            </a:xfrm>
            <a:prstGeom prst="ellipse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95" name="Oval 34"/>
            <p:cNvSpPr>
              <a:spLocks noChangeArrowheads="1"/>
            </p:cNvSpPr>
            <p:nvPr/>
          </p:nvSpPr>
          <p:spPr bwMode="auto">
            <a:xfrm>
              <a:off x="6172200" y="25908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81" name="Line 42"/>
            <p:cNvSpPr>
              <a:spLocks noChangeShapeType="1"/>
            </p:cNvSpPr>
            <p:nvPr/>
          </p:nvSpPr>
          <p:spPr bwMode="auto">
            <a:xfrm flipH="1">
              <a:off x="2057400" y="4724400"/>
              <a:ext cx="2133600" cy="0"/>
            </a:xfrm>
            <a:prstGeom prst="line">
              <a:avLst/>
            </a:prstGeom>
            <a:noFill/>
            <a:ln w="9525">
              <a:noFill/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" name="Gruppe 31"/>
          <p:cNvGrpSpPr/>
          <p:nvPr/>
        </p:nvGrpSpPr>
        <p:grpSpPr>
          <a:xfrm>
            <a:off x="2657840" y="1614837"/>
            <a:ext cx="2220091" cy="3657724"/>
            <a:chOff x="187262" y="1348853"/>
            <a:chExt cx="2746439" cy="4061347"/>
          </a:xfrm>
        </p:grpSpPr>
        <p:sp>
          <p:nvSpPr>
            <p:cNvPr id="3090" name="Line 53"/>
            <p:cNvSpPr>
              <a:spLocks noChangeShapeType="1"/>
            </p:cNvSpPr>
            <p:nvPr/>
          </p:nvSpPr>
          <p:spPr bwMode="auto">
            <a:xfrm flipV="1">
              <a:off x="1905000" y="2057400"/>
              <a:ext cx="0" cy="33528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5" name="Gruppe 30"/>
            <p:cNvGrpSpPr/>
            <p:nvPr/>
          </p:nvGrpSpPr>
          <p:grpSpPr>
            <a:xfrm>
              <a:off x="187262" y="1348853"/>
              <a:ext cx="2746439" cy="3562139"/>
              <a:chOff x="187262" y="1348853"/>
              <a:chExt cx="2746439" cy="3562139"/>
            </a:xfrm>
          </p:grpSpPr>
          <p:sp>
            <p:nvSpPr>
              <p:cNvPr id="3111" name="Text Box 9"/>
              <p:cNvSpPr txBox="1">
                <a:spLocks noChangeArrowheads="1"/>
              </p:cNvSpPr>
              <p:nvPr/>
            </p:nvSpPr>
            <p:spPr bwMode="auto">
              <a:xfrm>
                <a:off x="381001" y="4535079"/>
                <a:ext cx="1390278" cy="3759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Personvern</a:t>
                </a:r>
              </a:p>
            </p:txBody>
          </p:sp>
          <p:sp>
            <p:nvSpPr>
              <p:cNvPr id="3109" name="Text Box 11"/>
              <p:cNvSpPr txBox="1">
                <a:spLocks noChangeArrowheads="1"/>
              </p:cNvSpPr>
              <p:nvPr/>
            </p:nvSpPr>
            <p:spPr bwMode="auto">
              <a:xfrm>
                <a:off x="187262" y="3505200"/>
                <a:ext cx="1685990" cy="3759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Rettssikkerhet</a:t>
                </a:r>
              </a:p>
            </p:txBody>
          </p:sp>
          <p:sp>
            <p:nvSpPr>
              <p:cNvPr id="3107" name="Text Box 13"/>
              <p:cNvSpPr txBox="1">
                <a:spLocks noChangeArrowheads="1"/>
              </p:cNvSpPr>
              <p:nvPr/>
            </p:nvSpPr>
            <p:spPr bwMode="auto">
              <a:xfrm>
                <a:off x="441746" y="2576442"/>
                <a:ext cx="1463252" cy="3759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Offentlighet</a:t>
                </a:r>
              </a:p>
            </p:txBody>
          </p:sp>
          <p:sp>
            <p:nvSpPr>
              <p:cNvPr id="3087" name="Text Box 54"/>
              <p:cNvSpPr txBox="1">
                <a:spLocks noChangeArrowheads="1"/>
              </p:cNvSpPr>
              <p:nvPr/>
            </p:nvSpPr>
            <p:spPr bwMode="auto">
              <a:xfrm>
                <a:off x="420543" y="1348853"/>
                <a:ext cx="2513158" cy="7176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C33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Idealer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C33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/prinsipper </a:t>
                </a:r>
                <a:r>
                  <a:rPr kumimoji="0" lang="nb-NO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C33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(eksempler)</a:t>
                </a:r>
              </a:p>
            </p:txBody>
          </p:sp>
        </p:grpSp>
      </p:grpSp>
      <p:grpSp>
        <p:nvGrpSpPr>
          <p:cNvPr id="6" name="Gruppe 32"/>
          <p:cNvGrpSpPr/>
          <p:nvPr/>
        </p:nvGrpSpPr>
        <p:grpSpPr>
          <a:xfrm>
            <a:off x="4046378" y="5216802"/>
            <a:ext cx="6074080" cy="810657"/>
            <a:chOff x="1905000" y="5348288"/>
            <a:chExt cx="7514149" cy="900112"/>
          </a:xfrm>
        </p:grpSpPr>
        <p:sp>
          <p:nvSpPr>
            <p:cNvPr id="3101" name="Text Box 16"/>
            <p:cNvSpPr txBox="1">
              <a:spLocks noChangeArrowheads="1"/>
            </p:cNvSpPr>
            <p:nvPr/>
          </p:nvSpPr>
          <p:spPr bwMode="auto">
            <a:xfrm>
              <a:off x="3771900" y="5486400"/>
              <a:ext cx="1275973" cy="375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Databaser</a:t>
              </a:r>
            </a:p>
          </p:txBody>
        </p:sp>
        <p:sp>
          <p:nvSpPr>
            <p:cNvPr id="3096" name="Text Box 15"/>
            <p:cNvSpPr txBox="1">
              <a:spLocks noChangeArrowheads="1"/>
            </p:cNvSpPr>
            <p:nvPr/>
          </p:nvSpPr>
          <p:spPr bwMode="auto">
            <a:xfrm>
              <a:off x="1905000" y="5486400"/>
              <a:ext cx="1570893" cy="375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Søkemotorer</a:t>
              </a:r>
            </a:p>
          </p:txBody>
        </p:sp>
        <p:sp>
          <p:nvSpPr>
            <p:cNvPr id="3091" name="Text Box 17"/>
            <p:cNvSpPr txBox="1">
              <a:spLocks noChangeArrowheads="1"/>
            </p:cNvSpPr>
            <p:nvPr/>
          </p:nvSpPr>
          <p:spPr bwMode="auto">
            <a:xfrm>
              <a:off x="5632450" y="5348288"/>
              <a:ext cx="1515447" cy="6493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Beslutnings-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systemer</a:t>
              </a:r>
            </a:p>
          </p:txBody>
        </p:sp>
        <p:sp>
          <p:nvSpPr>
            <p:cNvPr id="3082" name="Line 44"/>
            <p:cNvSpPr>
              <a:spLocks noChangeShapeType="1"/>
            </p:cNvSpPr>
            <p:nvPr/>
          </p:nvSpPr>
          <p:spPr bwMode="auto">
            <a:xfrm flipH="1">
              <a:off x="2057400" y="6248400"/>
              <a:ext cx="1752600" cy="0"/>
            </a:xfrm>
            <a:prstGeom prst="line">
              <a:avLst/>
            </a:prstGeom>
            <a:noFill/>
            <a:ln w="9525">
              <a:noFill/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89" name="Line 52"/>
            <p:cNvSpPr>
              <a:spLocks noChangeShapeType="1"/>
            </p:cNvSpPr>
            <p:nvPr/>
          </p:nvSpPr>
          <p:spPr bwMode="auto">
            <a:xfrm>
              <a:off x="1905000" y="5410200"/>
              <a:ext cx="4953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88" name="Text Box 55"/>
            <p:cNvSpPr txBox="1">
              <a:spLocks noChangeArrowheads="1"/>
            </p:cNvSpPr>
            <p:nvPr/>
          </p:nvSpPr>
          <p:spPr bwMode="auto">
            <a:xfrm>
              <a:off x="6858001" y="5555993"/>
              <a:ext cx="2561148" cy="4100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CC33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Teknologier </a:t>
              </a:r>
              <a:r>
                <a:rPr kumimoji="0" lang="nb-NO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C33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(eksempler)</a:t>
              </a:r>
            </a:p>
          </p:txBody>
        </p:sp>
      </p:grpSp>
      <p:cxnSp>
        <p:nvCxnSpPr>
          <p:cNvPr id="36" name="Vinkel 35"/>
          <p:cNvCxnSpPr/>
          <p:nvPr/>
        </p:nvCxnSpPr>
        <p:spPr bwMode="auto">
          <a:xfrm rot="10800000">
            <a:off x="4065612" y="4710685"/>
            <a:ext cx="3522572" cy="579045"/>
          </a:xfrm>
          <a:prstGeom prst="bentConnector3">
            <a:avLst>
              <a:gd name="adj1" fmla="val 356"/>
            </a:avLst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7" name="Gruppe 62"/>
          <p:cNvGrpSpPr/>
          <p:nvPr/>
        </p:nvGrpSpPr>
        <p:grpSpPr>
          <a:xfrm>
            <a:off x="4065611" y="4646346"/>
            <a:ext cx="3571319" cy="643384"/>
            <a:chOff x="1928794" y="4714884"/>
            <a:chExt cx="4357718" cy="714380"/>
          </a:xfrm>
        </p:grpSpPr>
        <p:cxnSp>
          <p:nvCxnSpPr>
            <p:cNvPr id="59" name="Rett linje 58"/>
            <p:cNvCxnSpPr>
              <a:endCxn id="3094" idx="0"/>
            </p:cNvCxnSpPr>
            <p:nvPr/>
          </p:nvCxnSpPr>
          <p:spPr bwMode="auto">
            <a:xfrm>
              <a:off x="1928794" y="4714884"/>
              <a:ext cx="4357706" cy="9516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1" name="Rett pil 60"/>
            <p:cNvCxnSpPr>
              <a:stCxn id="3094" idx="0"/>
            </p:cNvCxnSpPr>
            <p:nvPr/>
          </p:nvCxnSpPr>
          <p:spPr bwMode="auto">
            <a:xfrm rot="16200000" flipH="1">
              <a:off x="5934074" y="5076826"/>
              <a:ext cx="704864" cy="1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799727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61FAFF6F-4A0F-4B7A-A588-D410FC87C812}"/>
              </a:ext>
            </a:extLst>
          </p:cNvPr>
          <p:cNvSpPr txBox="1"/>
          <p:nvPr/>
        </p:nvSpPr>
        <p:spPr>
          <a:xfrm>
            <a:off x="354922" y="5448754"/>
            <a:ext cx="1397947" cy="584775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rgbClr val="6600FF"/>
                </a:solidFill>
              </a:rPr>
              <a:t>Politikk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79CDB9A2-0234-4284-B14F-ECB89B71AA35}"/>
              </a:ext>
            </a:extLst>
          </p:cNvPr>
          <p:cNvSpPr txBox="1"/>
          <p:nvPr/>
        </p:nvSpPr>
        <p:spPr>
          <a:xfrm>
            <a:off x="293990" y="2886908"/>
            <a:ext cx="21357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chemeClr val="accent2">
                    <a:lumMod val="75000"/>
                  </a:schemeClr>
                </a:solidFill>
              </a:rPr>
              <a:t>Iverksetting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712E06C0-ED2A-429D-8E7C-89874950EF9A}"/>
              </a:ext>
            </a:extLst>
          </p:cNvPr>
          <p:cNvSpPr txBox="1"/>
          <p:nvPr/>
        </p:nvSpPr>
        <p:spPr>
          <a:xfrm>
            <a:off x="293990" y="1066570"/>
            <a:ext cx="19044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chemeClr val="accent6">
                    <a:lumMod val="75000"/>
                  </a:schemeClr>
                </a:solidFill>
              </a:rPr>
              <a:t>Virkninger</a:t>
            </a:r>
          </a:p>
        </p:txBody>
      </p:sp>
      <p:sp>
        <p:nvSpPr>
          <p:cNvPr id="5" name="Pil: ned 4">
            <a:extLst>
              <a:ext uri="{FF2B5EF4-FFF2-40B4-BE49-F238E27FC236}">
                <a16:creationId xmlns:a16="http://schemas.microsoft.com/office/drawing/2014/main" id="{F77FDC54-8D66-477F-8572-F194B9CFBCE8}"/>
              </a:ext>
            </a:extLst>
          </p:cNvPr>
          <p:cNvSpPr/>
          <p:nvPr/>
        </p:nvSpPr>
        <p:spPr>
          <a:xfrm rot="10800000">
            <a:off x="761606" y="3953815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il: ned 5">
            <a:extLst>
              <a:ext uri="{FF2B5EF4-FFF2-40B4-BE49-F238E27FC236}">
                <a16:creationId xmlns:a16="http://schemas.microsoft.com/office/drawing/2014/main" id="{486A8CA8-3D1C-4A52-A33A-BBB21FEDECB6}"/>
              </a:ext>
            </a:extLst>
          </p:cNvPr>
          <p:cNvSpPr/>
          <p:nvPr/>
        </p:nvSpPr>
        <p:spPr>
          <a:xfrm rot="10800000">
            <a:off x="755441" y="1694839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38D0BBB7-7F40-4ADE-841C-AF7B86C7A517}"/>
              </a:ext>
            </a:extLst>
          </p:cNvPr>
          <p:cNvGrpSpPr/>
          <p:nvPr/>
        </p:nvGrpSpPr>
        <p:grpSpPr>
          <a:xfrm>
            <a:off x="3080221" y="2444955"/>
            <a:ext cx="3042333" cy="836101"/>
            <a:chOff x="3994365" y="3384707"/>
            <a:chExt cx="3042333" cy="836101"/>
          </a:xfrm>
        </p:grpSpPr>
        <p:sp>
          <p:nvSpPr>
            <p:cNvPr id="11" name="TekstSylinder 10">
              <a:extLst>
                <a:ext uri="{FF2B5EF4-FFF2-40B4-BE49-F238E27FC236}">
                  <a16:creationId xmlns:a16="http://schemas.microsoft.com/office/drawing/2014/main" id="{B7D8E738-3595-4392-B8C2-9273B8EF1110}"/>
                </a:ext>
              </a:extLst>
            </p:cNvPr>
            <p:cNvSpPr txBox="1"/>
            <p:nvPr/>
          </p:nvSpPr>
          <p:spPr>
            <a:xfrm>
              <a:off x="5421191" y="3820698"/>
              <a:ext cx="95096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>
                  <a:solidFill>
                    <a:schemeClr val="accent2">
                      <a:lumMod val="75000"/>
                    </a:schemeClr>
                  </a:solidFill>
                </a:rPr>
                <a:t>i staten</a:t>
              </a:r>
            </a:p>
          </p:txBody>
        </p:sp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16F27602-EF02-411A-BC69-CC1B6CC5FFB4}"/>
                </a:ext>
              </a:extLst>
            </p:cNvPr>
            <p:cNvSpPr txBox="1"/>
            <p:nvPr/>
          </p:nvSpPr>
          <p:spPr>
            <a:xfrm>
              <a:off x="3994365" y="3562516"/>
              <a:ext cx="153926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>
                  <a:solidFill>
                    <a:schemeClr val="accent2">
                      <a:lumMod val="75000"/>
                    </a:schemeClr>
                  </a:solidFill>
                </a:rPr>
                <a:t>Digitalisering</a:t>
              </a:r>
            </a:p>
          </p:txBody>
        </p:sp>
        <p:sp>
          <p:nvSpPr>
            <p:cNvPr id="13" name="TekstSylinder 12">
              <a:extLst>
                <a:ext uri="{FF2B5EF4-FFF2-40B4-BE49-F238E27FC236}">
                  <a16:creationId xmlns:a16="http://schemas.microsoft.com/office/drawing/2014/main" id="{1BBDB410-6E76-4546-B96D-225AC4FA4A61}"/>
                </a:ext>
              </a:extLst>
            </p:cNvPr>
            <p:cNvSpPr txBox="1"/>
            <p:nvPr/>
          </p:nvSpPr>
          <p:spPr>
            <a:xfrm>
              <a:off x="5421191" y="3384707"/>
              <a:ext cx="161550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>
                  <a:solidFill>
                    <a:schemeClr val="accent2">
                      <a:lumMod val="75000"/>
                    </a:schemeClr>
                  </a:solidFill>
                </a:rPr>
                <a:t>i kommunene</a:t>
              </a:r>
            </a:p>
          </p:txBody>
        </p:sp>
      </p:grp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11012B3F-E238-4276-BB47-EC8D6196A7F2}"/>
              </a:ext>
            </a:extLst>
          </p:cNvPr>
          <p:cNvSpPr txBox="1"/>
          <p:nvPr/>
        </p:nvSpPr>
        <p:spPr>
          <a:xfrm rot="5400000">
            <a:off x="10494735" y="5037860"/>
            <a:ext cx="2145139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rgbClr val="C00000"/>
                </a:solidFill>
              </a:rPr>
              <a:t>Gjeldende lov-</a:t>
            </a:r>
            <a:br>
              <a:rPr lang="nb-NO" dirty="0">
                <a:solidFill>
                  <a:srgbClr val="C00000"/>
                </a:solidFill>
              </a:rPr>
            </a:br>
            <a:r>
              <a:rPr lang="nb-NO" dirty="0" err="1">
                <a:solidFill>
                  <a:srgbClr val="C00000"/>
                </a:solidFill>
              </a:rPr>
              <a:t>givning</a:t>
            </a:r>
            <a:r>
              <a:rPr lang="nb-NO" dirty="0">
                <a:solidFill>
                  <a:srgbClr val="C00000"/>
                </a:solidFill>
              </a:rPr>
              <a:t> </a:t>
            </a:r>
            <a:r>
              <a:rPr lang="nb-NO" dirty="0">
                <a:solidFill>
                  <a:srgbClr val="C00000"/>
                </a:solidFill>
                <a:sym typeface="Wingdings" panose="05000000000000000000" pitchFamily="2" charset="2"/>
              </a:rPr>
              <a:t> </a:t>
            </a:r>
            <a:r>
              <a:rPr lang="nb-NO" dirty="0">
                <a:solidFill>
                  <a:srgbClr val="C00000"/>
                </a:solidFill>
              </a:rPr>
              <a:t>FINF4012]</a:t>
            </a:r>
          </a:p>
        </p:txBody>
      </p:sp>
      <p:cxnSp>
        <p:nvCxnSpPr>
          <p:cNvPr id="22" name="Rett linje 21">
            <a:extLst>
              <a:ext uri="{FF2B5EF4-FFF2-40B4-BE49-F238E27FC236}">
                <a16:creationId xmlns:a16="http://schemas.microsoft.com/office/drawing/2014/main" id="{A80E7EE8-8DF9-4ED1-BE0E-EC78AD0301B3}"/>
              </a:ext>
            </a:extLst>
          </p:cNvPr>
          <p:cNvCxnSpPr/>
          <p:nvPr/>
        </p:nvCxnSpPr>
        <p:spPr>
          <a:xfrm>
            <a:off x="2933240" y="393700"/>
            <a:ext cx="0" cy="6125633"/>
          </a:xfrm>
          <a:prstGeom prst="line">
            <a:avLst/>
          </a:prstGeom>
          <a:ln w="38100" cap="rnd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ett linje 22">
            <a:extLst>
              <a:ext uri="{FF2B5EF4-FFF2-40B4-BE49-F238E27FC236}">
                <a16:creationId xmlns:a16="http://schemas.microsoft.com/office/drawing/2014/main" id="{009D3180-2B01-47FD-B157-0E8BDE6100A3}"/>
              </a:ext>
            </a:extLst>
          </p:cNvPr>
          <p:cNvCxnSpPr/>
          <p:nvPr/>
        </p:nvCxnSpPr>
        <p:spPr>
          <a:xfrm>
            <a:off x="6171154" y="465465"/>
            <a:ext cx="0" cy="6125633"/>
          </a:xfrm>
          <a:prstGeom prst="line">
            <a:avLst/>
          </a:prstGeom>
          <a:ln w="38100" cap="rnd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Gruppe 58">
            <a:extLst>
              <a:ext uri="{FF2B5EF4-FFF2-40B4-BE49-F238E27FC236}">
                <a16:creationId xmlns:a16="http://schemas.microsoft.com/office/drawing/2014/main" id="{03A1660E-6467-B95A-25D3-345D23DF39A8}"/>
              </a:ext>
            </a:extLst>
          </p:cNvPr>
          <p:cNvGrpSpPr/>
          <p:nvPr/>
        </p:nvGrpSpPr>
        <p:grpSpPr>
          <a:xfrm>
            <a:off x="6264304" y="5046625"/>
            <a:ext cx="4829784" cy="1033703"/>
            <a:chOff x="6264304" y="5046625"/>
            <a:chExt cx="4829784" cy="1033703"/>
          </a:xfrm>
        </p:grpSpPr>
        <p:grpSp>
          <p:nvGrpSpPr>
            <p:cNvPr id="58" name="Gruppe 57">
              <a:extLst>
                <a:ext uri="{FF2B5EF4-FFF2-40B4-BE49-F238E27FC236}">
                  <a16:creationId xmlns:a16="http://schemas.microsoft.com/office/drawing/2014/main" id="{9EFE92CD-4488-4510-BAAE-BBF9F53595C3}"/>
                </a:ext>
              </a:extLst>
            </p:cNvPr>
            <p:cNvGrpSpPr/>
            <p:nvPr/>
          </p:nvGrpSpPr>
          <p:grpSpPr>
            <a:xfrm>
              <a:off x="6264304" y="5395241"/>
              <a:ext cx="3338808" cy="685087"/>
              <a:chOff x="6264304" y="5395241"/>
              <a:chExt cx="3338808" cy="685087"/>
            </a:xfrm>
          </p:grpSpPr>
          <p:sp>
            <p:nvSpPr>
              <p:cNvPr id="16" name="TekstSylinder 15">
                <a:extLst>
                  <a:ext uri="{FF2B5EF4-FFF2-40B4-BE49-F238E27FC236}">
                    <a16:creationId xmlns:a16="http://schemas.microsoft.com/office/drawing/2014/main" id="{65276688-4B37-4184-8354-361985B11D61}"/>
                  </a:ext>
                </a:extLst>
              </p:cNvPr>
              <p:cNvSpPr txBox="1"/>
              <p:nvPr/>
            </p:nvSpPr>
            <p:spPr>
              <a:xfrm>
                <a:off x="6264304" y="5527069"/>
                <a:ext cx="125611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sz="2000" dirty="0">
                    <a:solidFill>
                      <a:srgbClr val="7030A0"/>
                    </a:solidFill>
                  </a:rPr>
                  <a:t>Lovreform</a:t>
                </a:r>
              </a:p>
            </p:txBody>
          </p:sp>
          <p:sp>
            <p:nvSpPr>
              <p:cNvPr id="17" name="TekstSylinder 16">
                <a:extLst>
                  <a:ext uri="{FF2B5EF4-FFF2-40B4-BE49-F238E27FC236}">
                    <a16:creationId xmlns:a16="http://schemas.microsoft.com/office/drawing/2014/main" id="{487850C3-3AEB-42BA-A240-FC51B9E3D711}"/>
                  </a:ext>
                </a:extLst>
              </p:cNvPr>
              <p:cNvSpPr txBox="1"/>
              <p:nvPr/>
            </p:nvSpPr>
            <p:spPr>
              <a:xfrm>
                <a:off x="7728047" y="5395241"/>
                <a:ext cx="18750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>
                    <a:solidFill>
                      <a:srgbClr val="7030A0"/>
                    </a:solidFill>
                  </a:rPr>
                  <a:t>Ny forvaltningslov</a:t>
                </a:r>
              </a:p>
            </p:txBody>
          </p:sp>
          <p:sp>
            <p:nvSpPr>
              <p:cNvPr id="18" name="TekstSylinder 17">
                <a:extLst>
                  <a:ext uri="{FF2B5EF4-FFF2-40B4-BE49-F238E27FC236}">
                    <a16:creationId xmlns:a16="http://schemas.microsoft.com/office/drawing/2014/main" id="{5086368F-32F2-4785-BBB3-C5FE755178B0}"/>
                  </a:ext>
                </a:extLst>
              </p:cNvPr>
              <p:cNvSpPr txBox="1"/>
              <p:nvPr/>
            </p:nvSpPr>
            <p:spPr>
              <a:xfrm>
                <a:off x="7728047" y="5710996"/>
                <a:ext cx="122078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>
                    <a:solidFill>
                      <a:srgbClr val="7030A0"/>
                    </a:solidFill>
                  </a:rPr>
                  <a:t>Ny arkivlov</a:t>
                </a:r>
              </a:p>
            </p:txBody>
          </p:sp>
        </p:grpSp>
        <p:sp>
          <p:nvSpPr>
            <p:cNvPr id="27" name="TekstSylinder 26">
              <a:extLst>
                <a:ext uri="{FF2B5EF4-FFF2-40B4-BE49-F238E27FC236}">
                  <a16:creationId xmlns:a16="http://schemas.microsoft.com/office/drawing/2014/main" id="{41DBE634-4C16-4431-A22F-E4FA0F0F8507}"/>
                </a:ext>
              </a:extLst>
            </p:cNvPr>
            <p:cNvSpPr txBox="1"/>
            <p:nvPr/>
          </p:nvSpPr>
          <p:spPr>
            <a:xfrm>
              <a:off x="6264304" y="5046625"/>
              <a:ext cx="48297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rgbClr val="7030A0"/>
                  </a:solidFill>
                </a:rPr>
                <a:t>Digitaliserings-/automatiseringsvennlig lovgivning</a:t>
              </a:r>
            </a:p>
          </p:txBody>
        </p:sp>
      </p:grp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F58FF6DA-C634-46EC-B7F4-DB1193CB0526}"/>
              </a:ext>
            </a:extLst>
          </p:cNvPr>
          <p:cNvSpPr txBox="1"/>
          <p:nvPr/>
        </p:nvSpPr>
        <p:spPr>
          <a:xfrm>
            <a:off x="622639" y="98476"/>
            <a:ext cx="15381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4000" dirty="0"/>
              <a:t>Nivåer</a:t>
            </a:r>
          </a:p>
        </p:txBody>
      </p:sp>
      <p:sp>
        <p:nvSpPr>
          <p:cNvPr id="38" name="TekstSylinder 37">
            <a:extLst>
              <a:ext uri="{FF2B5EF4-FFF2-40B4-BE49-F238E27FC236}">
                <a16:creationId xmlns:a16="http://schemas.microsoft.com/office/drawing/2014/main" id="{F7396054-4B43-47C9-9483-16D4363AB6C8}"/>
              </a:ext>
            </a:extLst>
          </p:cNvPr>
          <p:cNvSpPr txBox="1"/>
          <p:nvPr/>
        </p:nvSpPr>
        <p:spPr>
          <a:xfrm>
            <a:off x="3113046" y="111522"/>
            <a:ext cx="30780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4000" dirty="0"/>
              <a:t>Mål og midler</a:t>
            </a:r>
          </a:p>
        </p:txBody>
      </p:sp>
      <p:sp>
        <p:nvSpPr>
          <p:cNvPr id="39" name="TekstSylinder 38">
            <a:extLst>
              <a:ext uri="{FF2B5EF4-FFF2-40B4-BE49-F238E27FC236}">
                <a16:creationId xmlns:a16="http://schemas.microsoft.com/office/drawing/2014/main" id="{96A75105-5A6D-4866-965B-6A848CC4FC1B}"/>
              </a:ext>
            </a:extLst>
          </p:cNvPr>
          <p:cNvSpPr txBox="1"/>
          <p:nvPr/>
        </p:nvSpPr>
        <p:spPr>
          <a:xfrm>
            <a:off x="7267279" y="102129"/>
            <a:ext cx="32309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4000" dirty="0"/>
              <a:t>Viktige temaer</a:t>
            </a:r>
          </a:p>
        </p:txBody>
      </p:sp>
      <p:grpSp>
        <p:nvGrpSpPr>
          <p:cNvPr id="68" name="Gruppe 67">
            <a:extLst>
              <a:ext uri="{FF2B5EF4-FFF2-40B4-BE49-F238E27FC236}">
                <a16:creationId xmlns:a16="http://schemas.microsoft.com/office/drawing/2014/main" id="{E79F4916-04A5-49E8-88BA-37EC77ECF807}"/>
              </a:ext>
            </a:extLst>
          </p:cNvPr>
          <p:cNvGrpSpPr/>
          <p:nvPr/>
        </p:nvGrpSpPr>
        <p:grpSpPr>
          <a:xfrm>
            <a:off x="3084837" y="981636"/>
            <a:ext cx="1670333" cy="1018757"/>
            <a:chOff x="3111141" y="803341"/>
            <a:chExt cx="1670333" cy="1018757"/>
          </a:xfrm>
        </p:grpSpPr>
        <p:sp>
          <p:nvSpPr>
            <p:cNvPr id="40" name="TekstSylinder 39">
              <a:extLst>
                <a:ext uri="{FF2B5EF4-FFF2-40B4-BE49-F238E27FC236}">
                  <a16:creationId xmlns:a16="http://schemas.microsoft.com/office/drawing/2014/main" id="{1EF7F45F-C319-412F-9A18-EEA8C58CE0A3}"/>
                </a:ext>
              </a:extLst>
            </p:cNvPr>
            <p:cNvSpPr txBox="1"/>
            <p:nvPr/>
          </p:nvSpPr>
          <p:spPr>
            <a:xfrm>
              <a:off x="3112299" y="803341"/>
              <a:ext cx="166917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>
                  <a:solidFill>
                    <a:schemeClr val="accent6">
                      <a:lumMod val="75000"/>
                    </a:schemeClr>
                  </a:solidFill>
                </a:rPr>
                <a:t>Rettssikkerhet</a:t>
              </a:r>
            </a:p>
          </p:txBody>
        </p:sp>
        <p:sp>
          <p:nvSpPr>
            <p:cNvPr id="41" name="TekstSylinder 40">
              <a:extLst>
                <a:ext uri="{FF2B5EF4-FFF2-40B4-BE49-F238E27FC236}">
                  <a16:creationId xmlns:a16="http://schemas.microsoft.com/office/drawing/2014/main" id="{0B8E3852-EE38-41BC-8EE6-5B297DC827F2}"/>
                </a:ext>
              </a:extLst>
            </p:cNvPr>
            <p:cNvSpPr txBox="1"/>
            <p:nvPr/>
          </p:nvSpPr>
          <p:spPr>
            <a:xfrm>
              <a:off x="3111141" y="1114212"/>
              <a:ext cx="135787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>
                  <a:solidFill>
                    <a:schemeClr val="accent6">
                      <a:lumMod val="75000"/>
                    </a:schemeClr>
                  </a:solidFill>
                </a:rPr>
                <a:t>Personvern</a:t>
              </a:r>
            </a:p>
            <a:p>
              <a:r>
                <a:rPr lang="nb-NO" sz="2000" dirty="0">
                  <a:solidFill>
                    <a:schemeClr val="accent6">
                      <a:lumMod val="75000"/>
                    </a:schemeClr>
                  </a:solidFill>
                </a:rPr>
                <a:t>Deltakelse</a:t>
              </a:r>
            </a:p>
          </p:txBody>
        </p:sp>
      </p:grpSp>
      <p:grpSp>
        <p:nvGrpSpPr>
          <p:cNvPr id="57" name="Gruppe 56">
            <a:extLst>
              <a:ext uri="{FF2B5EF4-FFF2-40B4-BE49-F238E27FC236}">
                <a16:creationId xmlns:a16="http://schemas.microsoft.com/office/drawing/2014/main" id="{4D021A95-1F29-4BD3-9430-CFA0A11679BF}"/>
              </a:ext>
            </a:extLst>
          </p:cNvPr>
          <p:cNvGrpSpPr/>
          <p:nvPr/>
        </p:nvGrpSpPr>
        <p:grpSpPr>
          <a:xfrm>
            <a:off x="2991017" y="3679106"/>
            <a:ext cx="3064209" cy="1253117"/>
            <a:chOff x="2991017" y="3679106"/>
            <a:chExt cx="3064209" cy="1253117"/>
          </a:xfrm>
        </p:grpSpPr>
        <p:sp>
          <p:nvSpPr>
            <p:cNvPr id="8" name="TekstSylinder 7">
              <a:extLst>
                <a:ext uri="{FF2B5EF4-FFF2-40B4-BE49-F238E27FC236}">
                  <a16:creationId xmlns:a16="http://schemas.microsoft.com/office/drawing/2014/main" id="{1546618E-B830-4379-8029-5D2CAEE871E0}"/>
                </a:ext>
              </a:extLst>
            </p:cNvPr>
            <p:cNvSpPr txBox="1"/>
            <p:nvPr/>
          </p:nvSpPr>
          <p:spPr>
            <a:xfrm>
              <a:off x="2991017" y="3941326"/>
              <a:ext cx="232909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/>
                <a:t>Forvaltningspolitiske</a:t>
              </a:r>
            </a:p>
            <a:p>
              <a:r>
                <a:rPr lang="nb-NO" sz="2000" dirty="0"/>
                <a:t>instrumenter</a:t>
              </a:r>
            </a:p>
          </p:txBody>
        </p:sp>
        <p:sp>
          <p:nvSpPr>
            <p:cNvPr id="45" name="TekstSylinder 44">
              <a:extLst>
                <a:ext uri="{FF2B5EF4-FFF2-40B4-BE49-F238E27FC236}">
                  <a16:creationId xmlns:a16="http://schemas.microsoft.com/office/drawing/2014/main" id="{22586AB4-AA2A-4767-8147-3006A2EF9E35}"/>
                </a:ext>
              </a:extLst>
            </p:cNvPr>
            <p:cNvSpPr txBox="1"/>
            <p:nvPr/>
          </p:nvSpPr>
          <p:spPr>
            <a:xfrm>
              <a:off x="5222673" y="3679106"/>
              <a:ext cx="81701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>
                  <a:solidFill>
                    <a:srgbClr val="CC00FF"/>
                  </a:solidFill>
                </a:rPr>
                <a:t>Norge</a:t>
              </a:r>
            </a:p>
          </p:txBody>
        </p:sp>
        <p:sp>
          <p:nvSpPr>
            <p:cNvPr id="46" name="TekstSylinder 45">
              <a:extLst>
                <a:ext uri="{FF2B5EF4-FFF2-40B4-BE49-F238E27FC236}">
                  <a16:creationId xmlns:a16="http://schemas.microsoft.com/office/drawing/2014/main" id="{9E767DC0-BC55-410E-94D9-00CA0EC113CD}"/>
                </a:ext>
              </a:extLst>
            </p:cNvPr>
            <p:cNvSpPr txBox="1"/>
            <p:nvPr/>
          </p:nvSpPr>
          <p:spPr>
            <a:xfrm>
              <a:off x="5067455" y="4532113"/>
              <a:ext cx="9877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>
                  <a:solidFill>
                    <a:srgbClr val="9999FF"/>
                  </a:solidFill>
                </a:rPr>
                <a:t>EU/EØS</a:t>
              </a:r>
            </a:p>
          </p:txBody>
        </p:sp>
      </p:grpSp>
      <p:grpSp>
        <p:nvGrpSpPr>
          <p:cNvPr id="63" name="Gruppe 62">
            <a:extLst>
              <a:ext uri="{FF2B5EF4-FFF2-40B4-BE49-F238E27FC236}">
                <a16:creationId xmlns:a16="http://schemas.microsoft.com/office/drawing/2014/main" id="{22698BCB-B228-4FAF-98BD-058BFE74F479}"/>
              </a:ext>
            </a:extLst>
          </p:cNvPr>
          <p:cNvGrpSpPr/>
          <p:nvPr/>
        </p:nvGrpSpPr>
        <p:grpSpPr>
          <a:xfrm>
            <a:off x="6236967" y="4564518"/>
            <a:ext cx="4504917" cy="1899782"/>
            <a:chOff x="6236967" y="4564518"/>
            <a:chExt cx="4504917" cy="1899782"/>
          </a:xfrm>
        </p:grpSpPr>
        <p:sp>
          <p:nvSpPr>
            <p:cNvPr id="47" name="TekstSylinder 46">
              <a:extLst>
                <a:ext uri="{FF2B5EF4-FFF2-40B4-BE49-F238E27FC236}">
                  <a16:creationId xmlns:a16="http://schemas.microsoft.com/office/drawing/2014/main" id="{99CB6080-8B56-4300-A38C-0007E158E509}"/>
                </a:ext>
              </a:extLst>
            </p:cNvPr>
            <p:cNvSpPr txBox="1"/>
            <p:nvPr/>
          </p:nvSpPr>
          <p:spPr>
            <a:xfrm>
              <a:off x="6299704" y="4564518"/>
              <a:ext cx="16387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rgbClr val="9999FF"/>
                  </a:solidFill>
                </a:rPr>
                <a:t>White </a:t>
              </a:r>
              <a:r>
                <a:rPr lang="nb-NO" dirty="0" err="1">
                  <a:solidFill>
                    <a:srgbClr val="9999FF"/>
                  </a:solidFill>
                </a:rPr>
                <a:t>paper</a:t>
              </a:r>
              <a:r>
                <a:rPr lang="nb-NO" dirty="0">
                  <a:solidFill>
                    <a:srgbClr val="9999FF"/>
                  </a:solidFill>
                </a:rPr>
                <a:t>, AI</a:t>
              </a:r>
            </a:p>
          </p:txBody>
        </p:sp>
        <p:sp>
          <p:nvSpPr>
            <p:cNvPr id="48" name="TekstSylinder 47">
              <a:extLst>
                <a:ext uri="{FF2B5EF4-FFF2-40B4-BE49-F238E27FC236}">
                  <a16:creationId xmlns:a16="http://schemas.microsoft.com/office/drawing/2014/main" id="{36DF6F13-E926-4E66-A527-6618C3B12A15}"/>
                </a:ext>
              </a:extLst>
            </p:cNvPr>
            <p:cNvSpPr txBox="1"/>
            <p:nvPr/>
          </p:nvSpPr>
          <p:spPr>
            <a:xfrm>
              <a:off x="8050979" y="4574712"/>
              <a:ext cx="17428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err="1">
                  <a:solidFill>
                    <a:srgbClr val="9999FF"/>
                  </a:solidFill>
                </a:rPr>
                <a:t>Strategy</a:t>
              </a:r>
              <a:r>
                <a:rPr lang="nb-NO" dirty="0">
                  <a:solidFill>
                    <a:srgbClr val="9999FF"/>
                  </a:solidFill>
                </a:rPr>
                <a:t> for data</a:t>
              </a:r>
            </a:p>
          </p:txBody>
        </p:sp>
        <p:sp>
          <p:nvSpPr>
            <p:cNvPr id="49" name="TekstSylinder 48">
              <a:extLst>
                <a:ext uri="{FF2B5EF4-FFF2-40B4-BE49-F238E27FC236}">
                  <a16:creationId xmlns:a16="http://schemas.microsoft.com/office/drawing/2014/main" id="{4B41AE76-9ED6-480B-BCBB-214BC1039D63}"/>
                </a:ext>
              </a:extLst>
            </p:cNvPr>
            <p:cNvSpPr txBox="1"/>
            <p:nvPr/>
          </p:nvSpPr>
          <p:spPr>
            <a:xfrm>
              <a:off x="6236967" y="6094968"/>
              <a:ext cx="2671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rgbClr val="C00000"/>
                  </a:solidFill>
                </a:rPr>
                <a:t>Forordning om datastyring</a:t>
              </a:r>
            </a:p>
          </p:txBody>
        </p:sp>
        <p:sp>
          <p:nvSpPr>
            <p:cNvPr id="51" name="TekstSylinder 50">
              <a:extLst>
                <a:ext uri="{FF2B5EF4-FFF2-40B4-BE49-F238E27FC236}">
                  <a16:creationId xmlns:a16="http://schemas.microsoft.com/office/drawing/2014/main" id="{F72DF580-4635-40EF-91CA-89C714336FC1}"/>
                </a:ext>
              </a:extLst>
            </p:cNvPr>
            <p:cNvSpPr txBox="1"/>
            <p:nvPr/>
          </p:nvSpPr>
          <p:spPr>
            <a:xfrm>
              <a:off x="9083288" y="6094968"/>
              <a:ext cx="16585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rgbClr val="C00000"/>
                  </a:solidFill>
                </a:rPr>
                <a:t>KI-forordningen</a:t>
              </a:r>
            </a:p>
          </p:txBody>
        </p:sp>
      </p:grpSp>
      <p:grpSp>
        <p:nvGrpSpPr>
          <p:cNvPr id="56" name="Gruppe 55">
            <a:extLst>
              <a:ext uri="{FF2B5EF4-FFF2-40B4-BE49-F238E27FC236}">
                <a16:creationId xmlns:a16="http://schemas.microsoft.com/office/drawing/2014/main" id="{3C63D6A2-53CA-4EF2-8801-D70857445C72}"/>
              </a:ext>
            </a:extLst>
          </p:cNvPr>
          <p:cNvGrpSpPr/>
          <p:nvPr/>
        </p:nvGrpSpPr>
        <p:grpSpPr>
          <a:xfrm>
            <a:off x="3067977" y="5133169"/>
            <a:ext cx="2931839" cy="1264837"/>
            <a:chOff x="3067977" y="5133169"/>
            <a:chExt cx="2931839" cy="1264837"/>
          </a:xfrm>
        </p:grpSpPr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BA226035-F67B-4BC1-BC82-A25791C74127}"/>
                </a:ext>
              </a:extLst>
            </p:cNvPr>
            <p:cNvSpPr txBox="1"/>
            <p:nvPr/>
          </p:nvSpPr>
          <p:spPr>
            <a:xfrm>
              <a:off x="3067977" y="5476254"/>
              <a:ext cx="128124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/>
                <a:t>Lovgivning</a:t>
              </a:r>
            </a:p>
          </p:txBody>
        </p:sp>
        <p:sp>
          <p:nvSpPr>
            <p:cNvPr id="52" name="TekstSylinder 51">
              <a:extLst>
                <a:ext uri="{FF2B5EF4-FFF2-40B4-BE49-F238E27FC236}">
                  <a16:creationId xmlns:a16="http://schemas.microsoft.com/office/drawing/2014/main" id="{23E9B46A-61C1-492D-A923-64491C87BEDF}"/>
                </a:ext>
              </a:extLst>
            </p:cNvPr>
            <p:cNvSpPr txBox="1"/>
            <p:nvPr/>
          </p:nvSpPr>
          <p:spPr>
            <a:xfrm>
              <a:off x="5182797" y="5133169"/>
              <a:ext cx="81701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>
                  <a:solidFill>
                    <a:srgbClr val="7030A0"/>
                  </a:solidFill>
                </a:rPr>
                <a:t>Norge</a:t>
              </a:r>
            </a:p>
          </p:txBody>
        </p:sp>
        <p:sp>
          <p:nvSpPr>
            <p:cNvPr id="53" name="TekstSylinder 52">
              <a:extLst>
                <a:ext uri="{FF2B5EF4-FFF2-40B4-BE49-F238E27FC236}">
                  <a16:creationId xmlns:a16="http://schemas.microsoft.com/office/drawing/2014/main" id="{2A0AD014-79ED-4ADB-AAAA-EF619F7F1DE7}"/>
                </a:ext>
              </a:extLst>
            </p:cNvPr>
            <p:cNvSpPr txBox="1"/>
            <p:nvPr/>
          </p:nvSpPr>
          <p:spPr>
            <a:xfrm>
              <a:off x="5000251" y="5997896"/>
              <a:ext cx="9877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>
                  <a:solidFill>
                    <a:srgbClr val="C00000"/>
                  </a:solidFill>
                </a:rPr>
                <a:t>EU/EØS</a:t>
              </a:r>
            </a:p>
          </p:txBody>
        </p:sp>
      </p:grpSp>
      <p:grpSp>
        <p:nvGrpSpPr>
          <p:cNvPr id="34" name="Gruppe 33">
            <a:extLst>
              <a:ext uri="{FF2B5EF4-FFF2-40B4-BE49-F238E27FC236}">
                <a16:creationId xmlns:a16="http://schemas.microsoft.com/office/drawing/2014/main" id="{D852967C-53F4-136C-E9CD-D5EC36B772D0}"/>
              </a:ext>
            </a:extLst>
          </p:cNvPr>
          <p:cNvGrpSpPr/>
          <p:nvPr/>
        </p:nvGrpSpPr>
        <p:grpSpPr>
          <a:xfrm>
            <a:off x="6264304" y="3473798"/>
            <a:ext cx="4451774" cy="822160"/>
            <a:chOff x="6264304" y="3473798"/>
            <a:chExt cx="4451774" cy="822160"/>
          </a:xfrm>
        </p:grpSpPr>
        <p:grpSp>
          <p:nvGrpSpPr>
            <p:cNvPr id="69" name="Gruppe 68">
              <a:extLst>
                <a:ext uri="{FF2B5EF4-FFF2-40B4-BE49-F238E27FC236}">
                  <a16:creationId xmlns:a16="http://schemas.microsoft.com/office/drawing/2014/main" id="{F5408162-D0C3-4927-B0FE-CA81C5B8AD0D}"/>
                </a:ext>
              </a:extLst>
            </p:cNvPr>
            <p:cNvGrpSpPr/>
            <p:nvPr/>
          </p:nvGrpSpPr>
          <p:grpSpPr>
            <a:xfrm>
              <a:off x="6264304" y="3603848"/>
              <a:ext cx="4451774" cy="692110"/>
              <a:chOff x="6278070" y="3776675"/>
              <a:chExt cx="4451774" cy="692110"/>
            </a:xfrm>
          </p:grpSpPr>
          <p:sp>
            <p:nvSpPr>
              <p:cNvPr id="24" name="TekstSylinder 23">
                <a:extLst>
                  <a:ext uri="{FF2B5EF4-FFF2-40B4-BE49-F238E27FC236}">
                    <a16:creationId xmlns:a16="http://schemas.microsoft.com/office/drawing/2014/main" id="{9259D932-D142-427F-A9D7-286E616719FE}"/>
                  </a:ext>
                </a:extLst>
              </p:cNvPr>
              <p:cNvSpPr txBox="1"/>
              <p:nvPr/>
            </p:nvSpPr>
            <p:spPr>
              <a:xfrm>
                <a:off x="6278070" y="4099453"/>
                <a:ext cx="374852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>
                    <a:solidFill>
                      <a:srgbClr val="CC00FF"/>
                    </a:solidFill>
                  </a:rPr>
                  <a:t>Digitaliseringsstrategien 2019, jf. 2024</a:t>
                </a:r>
              </a:p>
            </p:txBody>
          </p:sp>
          <p:sp>
            <p:nvSpPr>
              <p:cNvPr id="25" name="TekstSylinder 24">
                <a:extLst>
                  <a:ext uri="{FF2B5EF4-FFF2-40B4-BE49-F238E27FC236}">
                    <a16:creationId xmlns:a16="http://schemas.microsoft.com/office/drawing/2014/main" id="{449869DD-5004-4DD8-A8E1-58A642E7F9CF}"/>
                  </a:ext>
                </a:extLst>
              </p:cNvPr>
              <p:cNvSpPr txBox="1"/>
              <p:nvPr/>
            </p:nvSpPr>
            <p:spPr>
              <a:xfrm>
                <a:off x="9346837" y="3776675"/>
                <a:ext cx="138300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>
                    <a:solidFill>
                      <a:srgbClr val="CC00FF"/>
                    </a:solidFill>
                  </a:rPr>
                  <a:t>AI-strategien</a:t>
                </a:r>
              </a:p>
            </p:txBody>
          </p:sp>
        </p:grpSp>
        <p:sp>
          <p:nvSpPr>
            <p:cNvPr id="26" name="TekstSylinder 25">
              <a:extLst>
                <a:ext uri="{FF2B5EF4-FFF2-40B4-BE49-F238E27FC236}">
                  <a16:creationId xmlns:a16="http://schemas.microsoft.com/office/drawing/2014/main" id="{C1E58260-0073-46D3-9895-CDCCFA21FAD2}"/>
                </a:ext>
              </a:extLst>
            </p:cNvPr>
            <p:cNvSpPr txBox="1"/>
            <p:nvPr/>
          </p:nvSpPr>
          <p:spPr>
            <a:xfrm>
              <a:off x="6287083" y="3473798"/>
              <a:ext cx="25572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rgbClr val="CC00FF"/>
                  </a:solidFill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Digitaliseringsrundskrivet</a:t>
              </a:r>
              <a:endParaRPr lang="nb-NO" dirty="0">
                <a:solidFill>
                  <a:srgbClr val="CC00FF"/>
                </a:solidFill>
              </a:endParaRPr>
            </a:p>
          </p:txBody>
        </p:sp>
      </p:grpSp>
      <p:grpSp>
        <p:nvGrpSpPr>
          <p:cNvPr id="35" name="Gruppe 34">
            <a:extLst>
              <a:ext uri="{FF2B5EF4-FFF2-40B4-BE49-F238E27FC236}">
                <a16:creationId xmlns:a16="http://schemas.microsoft.com/office/drawing/2014/main" id="{AB51C519-822B-CE81-0DA7-B470FD082B85}"/>
              </a:ext>
            </a:extLst>
          </p:cNvPr>
          <p:cNvGrpSpPr/>
          <p:nvPr/>
        </p:nvGrpSpPr>
        <p:grpSpPr>
          <a:xfrm>
            <a:off x="6310575" y="2055507"/>
            <a:ext cx="5282105" cy="1329095"/>
            <a:chOff x="6310575" y="2055507"/>
            <a:chExt cx="5282105" cy="1329095"/>
          </a:xfrm>
        </p:grpSpPr>
        <p:sp>
          <p:nvSpPr>
            <p:cNvPr id="29" name="TekstSylinder 28">
              <a:extLst>
                <a:ext uri="{FF2B5EF4-FFF2-40B4-BE49-F238E27FC236}">
                  <a16:creationId xmlns:a16="http://schemas.microsoft.com/office/drawing/2014/main" id="{4649431C-3DB7-4D8C-80FF-B78251B2B6E8}"/>
                </a:ext>
              </a:extLst>
            </p:cNvPr>
            <p:cNvSpPr txBox="1"/>
            <p:nvPr/>
          </p:nvSpPr>
          <p:spPr>
            <a:xfrm>
              <a:off x="6310575" y="3015270"/>
              <a:ext cx="18091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chemeClr val="accent2">
                      <a:lumMod val="75000"/>
                    </a:schemeClr>
                  </a:solidFill>
                </a:rPr>
                <a:t>Beslutningsstøtte</a:t>
              </a:r>
            </a:p>
          </p:txBody>
        </p:sp>
        <p:sp>
          <p:nvSpPr>
            <p:cNvPr id="28" name="TekstSylinder 27">
              <a:extLst>
                <a:ext uri="{FF2B5EF4-FFF2-40B4-BE49-F238E27FC236}">
                  <a16:creationId xmlns:a16="http://schemas.microsoft.com/office/drawing/2014/main" id="{C82DCCE1-B946-47BB-A815-F4CCED59F7D2}"/>
                </a:ext>
              </a:extLst>
            </p:cNvPr>
            <p:cNvSpPr txBox="1"/>
            <p:nvPr/>
          </p:nvSpPr>
          <p:spPr>
            <a:xfrm>
              <a:off x="6310575" y="2596361"/>
              <a:ext cx="276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chemeClr val="accent2">
                      <a:lumMod val="75000"/>
                    </a:schemeClr>
                  </a:solidFill>
                </a:rPr>
                <a:t>Automatiserte beslutninger</a:t>
              </a:r>
            </a:p>
          </p:txBody>
        </p:sp>
        <p:grpSp>
          <p:nvGrpSpPr>
            <p:cNvPr id="20" name="Gruppe 19">
              <a:extLst>
                <a:ext uri="{FF2B5EF4-FFF2-40B4-BE49-F238E27FC236}">
                  <a16:creationId xmlns:a16="http://schemas.microsoft.com/office/drawing/2014/main" id="{9BA45D7B-56A4-9E73-6376-FB3F918BC95B}"/>
                </a:ext>
              </a:extLst>
            </p:cNvPr>
            <p:cNvGrpSpPr/>
            <p:nvPr/>
          </p:nvGrpSpPr>
          <p:grpSpPr>
            <a:xfrm>
              <a:off x="6316812" y="2055507"/>
              <a:ext cx="5275868" cy="664811"/>
              <a:chOff x="6268784" y="2825455"/>
              <a:chExt cx="5275868" cy="664811"/>
            </a:xfrm>
          </p:grpSpPr>
          <p:sp>
            <p:nvSpPr>
              <p:cNvPr id="21" name="TekstSylinder 20">
                <a:extLst>
                  <a:ext uri="{FF2B5EF4-FFF2-40B4-BE49-F238E27FC236}">
                    <a16:creationId xmlns:a16="http://schemas.microsoft.com/office/drawing/2014/main" id="{647DF1F7-80F3-8B2D-62B3-6EFE70D7E8D8}"/>
                  </a:ext>
                </a:extLst>
              </p:cNvPr>
              <p:cNvSpPr txBox="1"/>
              <p:nvPr/>
            </p:nvSpPr>
            <p:spPr>
              <a:xfrm>
                <a:off x="6268784" y="2954695"/>
                <a:ext cx="349820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>
                    <a:solidFill>
                      <a:schemeClr val="accent2">
                        <a:lumMod val="75000"/>
                      </a:schemeClr>
                    </a:solidFill>
                  </a:rPr>
                  <a:t>Veiledning og selvbetjent rettshjelp</a:t>
                </a:r>
              </a:p>
            </p:txBody>
          </p:sp>
          <p:sp>
            <p:nvSpPr>
              <p:cNvPr id="32" name="TekstSylinder 31">
                <a:extLst>
                  <a:ext uri="{FF2B5EF4-FFF2-40B4-BE49-F238E27FC236}">
                    <a16:creationId xmlns:a16="http://schemas.microsoft.com/office/drawing/2014/main" id="{75A1C4A7-1431-C931-7950-5AF3DC773867}"/>
                  </a:ext>
                </a:extLst>
              </p:cNvPr>
              <p:cNvSpPr txBox="1"/>
              <p:nvPr/>
            </p:nvSpPr>
            <p:spPr>
              <a:xfrm>
                <a:off x="9766986" y="2825455"/>
                <a:ext cx="112902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 err="1">
                    <a:solidFill>
                      <a:schemeClr val="accent2">
                        <a:lumMod val="75000"/>
                      </a:schemeClr>
                    </a:solidFill>
                  </a:rPr>
                  <a:t>Chatboter</a:t>
                </a:r>
                <a:endParaRPr lang="nb-NO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  <p:sp>
            <p:nvSpPr>
              <p:cNvPr id="33" name="TekstSylinder 32">
                <a:extLst>
                  <a:ext uri="{FF2B5EF4-FFF2-40B4-BE49-F238E27FC236}">
                    <a16:creationId xmlns:a16="http://schemas.microsoft.com/office/drawing/2014/main" id="{35219F75-159E-7E28-5FED-7D504DEEF408}"/>
                  </a:ext>
                </a:extLst>
              </p:cNvPr>
              <p:cNvSpPr txBox="1"/>
              <p:nvPr/>
            </p:nvSpPr>
            <p:spPr>
              <a:xfrm>
                <a:off x="9766986" y="3120934"/>
                <a:ext cx="177766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>
                    <a:solidFill>
                      <a:schemeClr val="accent2">
                        <a:lumMod val="75000"/>
                      </a:schemeClr>
                    </a:solidFill>
                  </a:rPr>
                  <a:t>Rettskalkulatorer</a:t>
                </a:r>
              </a:p>
            </p:txBody>
          </p:sp>
        </p:grpSp>
      </p:grpSp>
      <p:grpSp>
        <p:nvGrpSpPr>
          <p:cNvPr id="10" name="Gruppe 9">
            <a:extLst>
              <a:ext uri="{FF2B5EF4-FFF2-40B4-BE49-F238E27FC236}">
                <a16:creationId xmlns:a16="http://schemas.microsoft.com/office/drawing/2014/main" id="{1FA9E770-06CD-D7EE-E746-58537063925F}"/>
              </a:ext>
            </a:extLst>
          </p:cNvPr>
          <p:cNvGrpSpPr/>
          <p:nvPr/>
        </p:nvGrpSpPr>
        <p:grpSpPr>
          <a:xfrm>
            <a:off x="6299704" y="818375"/>
            <a:ext cx="5590766" cy="1327350"/>
            <a:chOff x="6299704" y="818375"/>
            <a:chExt cx="5590766" cy="1327350"/>
          </a:xfrm>
        </p:grpSpPr>
        <p:grpSp>
          <p:nvGrpSpPr>
            <p:cNvPr id="50" name="Gruppe 49">
              <a:extLst>
                <a:ext uri="{FF2B5EF4-FFF2-40B4-BE49-F238E27FC236}">
                  <a16:creationId xmlns:a16="http://schemas.microsoft.com/office/drawing/2014/main" id="{DB8FC563-B056-CF67-A0DD-6DFA56414507}"/>
                </a:ext>
              </a:extLst>
            </p:cNvPr>
            <p:cNvGrpSpPr/>
            <p:nvPr/>
          </p:nvGrpSpPr>
          <p:grpSpPr>
            <a:xfrm>
              <a:off x="6299704" y="818375"/>
              <a:ext cx="5578118" cy="1327350"/>
              <a:chOff x="6299704" y="818375"/>
              <a:chExt cx="5578118" cy="1327350"/>
            </a:xfrm>
          </p:grpSpPr>
          <p:sp>
            <p:nvSpPr>
              <p:cNvPr id="42" name="TekstSylinder 41">
                <a:extLst>
                  <a:ext uri="{FF2B5EF4-FFF2-40B4-BE49-F238E27FC236}">
                    <a16:creationId xmlns:a16="http://schemas.microsoft.com/office/drawing/2014/main" id="{E7BB18FC-BE6A-4ACB-81E2-DC39825DDA5A}"/>
                  </a:ext>
                </a:extLst>
              </p:cNvPr>
              <p:cNvSpPr txBox="1"/>
              <p:nvPr/>
            </p:nvSpPr>
            <p:spPr>
              <a:xfrm>
                <a:off x="6299704" y="818375"/>
                <a:ext cx="447430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>
                    <a:solidFill>
                      <a:schemeClr val="accent6">
                        <a:lumMod val="75000"/>
                      </a:schemeClr>
                    </a:solidFill>
                  </a:rPr>
                  <a:t>Transformering fra rettskilder til programkode</a:t>
                </a:r>
              </a:p>
            </p:txBody>
          </p:sp>
          <p:sp>
            <p:nvSpPr>
              <p:cNvPr id="43" name="TekstSylinder 42">
                <a:extLst>
                  <a:ext uri="{FF2B5EF4-FFF2-40B4-BE49-F238E27FC236}">
                    <a16:creationId xmlns:a16="http://schemas.microsoft.com/office/drawing/2014/main" id="{55185BA9-4DCC-4BDB-916A-AD40EDB1ECD8}"/>
                  </a:ext>
                </a:extLst>
              </p:cNvPr>
              <p:cNvSpPr txBox="1"/>
              <p:nvPr/>
            </p:nvSpPr>
            <p:spPr>
              <a:xfrm>
                <a:off x="6304551" y="1463456"/>
                <a:ext cx="367363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>
                    <a:solidFill>
                      <a:schemeClr val="accent6">
                        <a:lumMod val="75000"/>
                      </a:schemeClr>
                    </a:solidFill>
                  </a:rPr>
                  <a:t>Kriterier for vellykkede IKT-prosjekter</a:t>
                </a:r>
              </a:p>
            </p:txBody>
          </p:sp>
          <p:sp>
            <p:nvSpPr>
              <p:cNvPr id="73" name="TekstSylinder 72">
                <a:extLst>
                  <a:ext uri="{FF2B5EF4-FFF2-40B4-BE49-F238E27FC236}">
                    <a16:creationId xmlns:a16="http://schemas.microsoft.com/office/drawing/2014/main" id="{A5470AE2-7D31-453D-A0B6-2E8F0DFDFAFB}"/>
                  </a:ext>
                </a:extLst>
              </p:cNvPr>
              <p:cNvSpPr txBox="1"/>
              <p:nvPr/>
            </p:nvSpPr>
            <p:spPr>
              <a:xfrm>
                <a:off x="6316812" y="1121470"/>
                <a:ext cx="55610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>
                    <a:solidFill>
                      <a:schemeClr val="accent6">
                        <a:lumMod val="75000"/>
                      </a:schemeClr>
                    </a:solidFill>
                  </a:rPr>
                  <a:t>«Kun én gang», og gjenbruk og </a:t>
                </a:r>
                <a:r>
                  <a:rPr lang="nb-NO" dirty="0" err="1">
                    <a:solidFill>
                      <a:schemeClr val="accent6">
                        <a:lumMod val="75000"/>
                      </a:schemeClr>
                    </a:solidFill>
                  </a:rPr>
                  <a:t>viderebruk</a:t>
                </a:r>
                <a:r>
                  <a:rPr lang="nb-NO" dirty="0">
                    <a:solidFill>
                      <a:schemeClr val="accent6">
                        <a:lumMod val="75000"/>
                      </a:schemeClr>
                    </a:solidFill>
                  </a:rPr>
                  <a:t> av informasjon</a:t>
                </a:r>
              </a:p>
            </p:txBody>
          </p:sp>
          <p:sp>
            <p:nvSpPr>
              <p:cNvPr id="19" name="TekstSylinder 18">
                <a:extLst>
                  <a:ext uri="{FF2B5EF4-FFF2-40B4-BE49-F238E27FC236}">
                    <a16:creationId xmlns:a16="http://schemas.microsoft.com/office/drawing/2014/main" id="{A671BDE1-7FC6-545C-BBF7-9EB434C91251}"/>
                  </a:ext>
                </a:extLst>
              </p:cNvPr>
              <p:cNvSpPr txBox="1"/>
              <p:nvPr/>
            </p:nvSpPr>
            <p:spPr>
              <a:xfrm>
                <a:off x="6310575" y="1776393"/>
                <a:ext cx="2027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>
                    <a:solidFill>
                      <a:schemeClr val="accent6">
                        <a:lumMod val="75000"/>
                      </a:schemeClr>
                    </a:solidFill>
                  </a:rPr>
                  <a:t>Digitalt utenforskap</a:t>
                </a:r>
              </a:p>
            </p:txBody>
          </p:sp>
        </p:grpSp>
        <p:sp>
          <p:nvSpPr>
            <p:cNvPr id="9" name="TekstSylinder 8">
              <a:extLst>
                <a:ext uri="{FF2B5EF4-FFF2-40B4-BE49-F238E27FC236}">
                  <a16:creationId xmlns:a16="http://schemas.microsoft.com/office/drawing/2014/main" id="{1BE2B86B-A1C4-8FF5-E69B-8BCD91558B4E}"/>
                </a:ext>
              </a:extLst>
            </p:cNvPr>
            <p:cNvSpPr txBox="1"/>
            <p:nvPr/>
          </p:nvSpPr>
          <p:spPr>
            <a:xfrm>
              <a:off x="10024575" y="1461784"/>
              <a:ext cx="18658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chemeClr val="accent6">
                      <a:lumMod val="75000"/>
                    </a:schemeClr>
                  </a:solidFill>
                </a:rPr>
                <a:t>Gevinstrealisering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9239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kstSylinder 8">
            <a:extLst>
              <a:ext uri="{FF2B5EF4-FFF2-40B4-BE49-F238E27FC236}">
                <a16:creationId xmlns:a16="http://schemas.microsoft.com/office/drawing/2014/main" id="{8D12AE0F-48DE-7D5E-6A28-94ABA65430CF}"/>
              </a:ext>
            </a:extLst>
          </p:cNvPr>
          <p:cNvSpPr txBox="1"/>
          <p:nvPr/>
        </p:nvSpPr>
        <p:spPr>
          <a:xfrm>
            <a:off x="448734" y="1442108"/>
            <a:ext cx="4710112" cy="417088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Tar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hensyn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faktisk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gjennomført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undervisning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når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eksamensspørsmål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blir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formuert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Spørsmål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bygge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på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kombina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sjoner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av pensum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  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tasjoner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herunder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videoer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Stoff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presentasjoner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ha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stor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verdi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jf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både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semestersiden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Canvas)</a:t>
            </a: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Innsikter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undervisning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bety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mye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for god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forståelse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av pensum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presentasjoner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Annet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stoff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også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være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relevant, men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ikke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ha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stor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betydning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C0FA4C09-24E0-DC42-EE9A-3CC7420503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8685" y="969101"/>
            <a:ext cx="6389346" cy="491979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6258F736-B256-8039-9DC6-F4E49A5C5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0B4520A-996E-330C-99DA-69CA4D89E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C8FA945-E356-695F-18D6-CAD4EF34FE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ekstSylinder 1">
            <a:extLst>
              <a:ext uri="{FF2B5EF4-FFF2-40B4-BE49-F238E27FC236}">
                <a16:creationId xmlns:a16="http://schemas.microsoft.com/office/drawing/2014/main" id="{0A3DAF0B-731B-8369-EBA9-2566488D5344}"/>
              </a:ext>
            </a:extLst>
          </p:cNvPr>
          <p:cNvSpPr txBox="1"/>
          <p:nvPr/>
        </p:nvSpPr>
        <p:spPr>
          <a:xfrm>
            <a:off x="8201532" y="1646766"/>
            <a:ext cx="1005403" cy="40011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nb-NO" sz="2000" dirty="0">
                <a:solidFill>
                  <a:schemeClr val="bg1"/>
                </a:solidFill>
              </a:rPr>
              <a:t>Videoer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39FB5C64-6969-8207-9A13-D10616983C68}"/>
              </a:ext>
            </a:extLst>
          </p:cNvPr>
          <p:cNvSpPr txBox="1"/>
          <p:nvPr/>
        </p:nvSpPr>
        <p:spPr>
          <a:xfrm>
            <a:off x="7678986" y="2926318"/>
            <a:ext cx="1968744" cy="369332"/>
          </a:xfrm>
          <a:prstGeom prst="rect">
            <a:avLst/>
          </a:prstGeom>
          <a:solidFill>
            <a:srgbClr val="3366FF"/>
          </a:solidFill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Halvdagsseminaret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18202D88-38C4-9E63-AE9B-0703A8EC07F5}"/>
              </a:ext>
            </a:extLst>
          </p:cNvPr>
          <p:cNvSpPr/>
          <p:nvPr/>
        </p:nvSpPr>
        <p:spPr>
          <a:xfrm>
            <a:off x="8302066" y="1964267"/>
            <a:ext cx="804333" cy="2662766"/>
          </a:xfrm>
          <a:prstGeom prst="ellipse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5147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2066" y="-273315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Om eksamen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42433"/>
            <a:ext cx="10583333" cy="5626100"/>
          </a:xfrm>
        </p:spPr>
        <p:txBody>
          <a:bodyPr>
            <a:normAutofit fontScale="70000" lnSpcReduction="20000"/>
          </a:bodyPr>
          <a:lstStyle/>
          <a:p>
            <a:r>
              <a:rPr lang="nb-NO" dirty="0"/>
              <a:t>4 timers digital skoleeksamen den 13. desember kl. 15:00 </a:t>
            </a:r>
          </a:p>
          <a:p>
            <a:r>
              <a:rPr lang="nb-NO" dirty="0"/>
              <a:t>To- eller tredelt oppgave innen sentrale emner i pensum og undervisning</a:t>
            </a:r>
          </a:p>
          <a:p>
            <a:r>
              <a:rPr lang="nb-NO" dirty="0"/>
              <a:t>Spørsmål kan også delvis gjelde stoff som bare er behandlet i pensum (og ikke er forelest)</a:t>
            </a:r>
          </a:p>
          <a:p>
            <a:r>
              <a:rPr lang="nb-NO" dirty="0"/>
              <a:t>Spørsmålene krever nesten alltid både redegjørelser og drøftelser</a:t>
            </a:r>
          </a:p>
          <a:p>
            <a:r>
              <a:rPr lang="nb-NO" dirty="0"/>
              <a:t>Fordi FINF4010 var nytt i 2021, finnes det bare tre tidligere eksamensoppgave i emnet</a:t>
            </a:r>
          </a:p>
          <a:p>
            <a:r>
              <a:rPr lang="nb-NO" dirty="0"/>
              <a:t>Lurer du på faglige spørsmål i innspurten kan du maile Dag og spørre (d.w.schartum@jus.uio.no)</a:t>
            </a:r>
          </a:p>
          <a:p>
            <a:r>
              <a:rPr lang="nb-NO" dirty="0"/>
              <a:t>Gode råd</a:t>
            </a:r>
          </a:p>
          <a:p>
            <a:pPr lvl="1"/>
            <a:r>
              <a:rPr lang="nb-NO" dirty="0"/>
              <a:t>Legg vekt på å systematisere stoffet så godt som mulig før du begynner å skrive, ved at du først utarbeider disposisjon for besvarelsen</a:t>
            </a:r>
          </a:p>
          <a:p>
            <a:pPr lvl="1"/>
            <a:r>
              <a:rPr lang="nb-NO" dirty="0"/>
              <a:t>Disposisjonen viser ofte hvor god oversikt du har over stoffet</a:t>
            </a:r>
          </a:p>
          <a:p>
            <a:pPr lvl="1"/>
            <a:r>
              <a:rPr lang="nb-NO" dirty="0"/>
              <a:t>Legg vekt på å skrive klart og enkelt språk (korte setninger, ikke jål deg til med «fine ord»)</a:t>
            </a:r>
          </a:p>
          <a:p>
            <a:pPr lvl="1"/>
            <a:r>
              <a:rPr lang="nb-NO" dirty="0"/>
              <a:t>Unngå å skrive «leksikon»; det er som regel best å integrere forklaring av begreper</a:t>
            </a:r>
          </a:p>
          <a:p>
            <a:pPr lvl="1"/>
            <a:r>
              <a:rPr lang="nb-NO" dirty="0"/>
              <a:t>Det er nesten alltid en fordel å la figurer og eksempler inngå i besvarelsen</a:t>
            </a:r>
          </a:p>
          <a:p>
            <a:r>
              <a:rPr lang="nb-NO" dirty="0"/>
              <a:t>Hjelpemidler</a:t>
            </a:r>
          </a:p>
          <a:p>
            <a:pPr lvl="1" fontAlgn="base"/>
            <a:r>
              <a:rPr lang="nb-NO" dirty="0"/>
              <a:t>Studenter med annet morsmål enn norsk kan medbringe en ordbok som må leveres inn til kontroll minst 3 virkedager i forkant av eksamen, se hjelpemiddelreglementet </a:t>
            </a:r>
            <a:r>
              <a:rPr lang="nb-NO" dirty="0">
                <a:hlinkClick r:id="rId2"/>
              </a:rPr>
              <a:t>kapittel 1.1</a:t>
            </a:r>
            <a:r>
              <a:rPr lang="nb-NO" dirty="0"/>
              <a:t> </a:t>
            </a:r>
          </a:p>
          <a:p>
            <a:pPr lvl="1" fontAlgn="base"/>
            <a:r>
              <a:rPr lang="nb-NO" dirty="0"/>
              <a:t>FINF4010 er ikke et jusfag, og det er derfor ikke adgang til (</a:t>
            </a:r>
            <a:r>
              <a:rPr lang="nb-NO"/>
              <a:t>eller behov </a:t>
            </a:r>
            <a:r>
              <a:rPr lang="nb-NO" dirty="0"/>
              <a:t>for) </a:t>
            </a:r>
            <a:r>
              <a:rPr lang="nb-NO" dirty="0" err="1"/>
              <a:t>LovdataPro</a:t>
            </a:r>
            <a:endParaRPr lang="nb-NO" dirty="0"/>
          </a:p>
          <a:p>
            <a:r>
              <a:rPr lang="nb-NO" dirty="0"/>
              <a:t>Dag kommer på trøsterunde ca. 15 minutter etter at oppgaven er gitt</a:t>
            </a:r>
          </a:p>
          <a:p>
            <a:pPr lvl="1"/>
            <a:r>
              <a:rPr lang="nb-NO" dirty="0"/>
              <a:t>Kan svare på spørsmål om hvordan oppgaven skal forstås</a:t>
            </a:r>
          </a:p>
          <a:p>
            <a:pPr lvl="1"/>
            <a:r>
              <a:rPr lang="nb-NO" dirty="0"/>
              <a:t>Kan uansett være lurt å snakke med Dag dersom du – mot formodning – skulle få jernteppe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09790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490</Words>
  <Application>Microsoft Office PowerPoint</Application>
  <PresentationFormat>Widescreen</PresentationFormat>
  <Paragraphs>94</Paragraphs>
  <Slides>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Wingdings</vt:lpstr>
      <vt:lpstr>Office-tema</vt:lpstr>
      <vt:lpstr>Tverrfaglige perspektiver på digital forvaltning (FINF4010)  Oppsummering i form av sentrale figurer, ordnede stikkord og litt om eksamen</vt:lpstr>
      <vt:lpstr>PowerPoint-presentasjon</vt:lpstr>
      <vt:lpstr>PowerPoint-presentasjon</vt:lpstr>
      <vt:lpstr>PowerPoint-presentasjon</vt:lpstr>
      <vt:lpstr>PowerPoint-presentasjon</vt:lpstr>
      <vt:lpstr>Om eksamen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dag wiese schartum</dc:creator>
  <cp:lastModifiedBy>dag wiese schartum</cp:lastModifiedBy>
  <cp:revision>17</cp:revision>
  <cp:lastPrinted>2023-11-06T19:31:31Z</cp:lastPrinted>
  <dcterms:created xsi:type="dcterms:W3CDTF">2021-11-02T19:50:42Z</dcterms:created>
  <dcterms:modified xsi:type="dcterms:W3CDTF">2024-10-28T22:28:15Z</dcterms:modified>
</cp:coreProperties>
</file>