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8"/>
  </p:notesMasterIdLst>
  <p:handoutMasterIdLst>
    <p:handoutMasterId r:id="rId49"/>
  </p:handoutMasterIdLst>
  <p:sldIdLst>
    <p:sldId id="271" r:id="rId2"/>
    <p:sldId id="311" r:id="rId3"/>
    <p:sldId id="308" r:id="rId4"/>
    <p:sldId id="340" r:id="rId5"/>
    <p:sldId id="369" r:id="rId6"/>
    <p:sldId id="374" r:id="rId7"/>
    <p:sldId id="375" r:id="rId8"/>
    <p:sldId id="354" r:id="rId9"/>
    <p:sldId id="357" r:id="rId10"/>
    <p:sldId id="402" r:id="rId11"/>
    <p:sldId id="382" r:id="rId12"/>
    <p:sldId id="394" r:id="rId13"/>
    <p:sldId id="395" r:id="rId14"/>
    <p:sldId id="434" r:id="rId15"/>
    <p:sldId id="371" r:id="rId16"/>
    <p:sldId id="372" r:id="rId17"/>
    <p:sldId id="396" r:id="rId18"/>
    <p:sldId id="435" r:id="rId19"/>
    <p:sldId id="408" r:id="rId20"/>
    <p:sldId id="377" r:id="rId21"/>
    <p:sldId id="400" r:id="rId22"/>
    <p:sldId id="393" r:id="rId23"/>
    <p:sldId id="406" r:id="rId24"/>
    <p:sldId id="407" r:id="rId25"/>
    <p:sldId id="445" r:id="rId26"/>
    <p:sldId id="420" r:id="rId27"/>
    <p:sldId id="409" r:id="rId28"/>
    <p:sldId id="362" r:id="rId29"/>
    <p:sldId id="378" r:id="rId30"/>
    <p:sldId id="418" r:id="rId31"/>
    <p:sldId id="416" r:id="rId32"/>
    <p:sldId id="436" r:id="rId33"/>
    <p:sldId id="437" r:id="rId34"/>
    <p:sldId id="438" r:id="rId35"/>
    <p:sldId id="439" r:id="rId36"/>
    <p:sldId id="440" r:id="rId37"/>
    <p:sldId id="441" r:id="rId38"/>
    <p:sldId id="442" r:id="rId39"/>
    <p:sldId id="443" r:id="rId40"/>
    <p:sldId id="421" r:id="rId41"/>
    <p:sldId id="384" r:id="rId42"/>
    <p:sldId id="392" r:id="rId43"/>
    <p:sldId id="424" r:id="rId44"/>
    <p:sldId id="366" r:id="rId45"/>
    <p:sldId id="444" r:id="rId46"/>
    <p:sldId id="280" r:id="rId47"/>
  </p:sldIdLst>
  <p:sldSz cx="12192000" cy="6858000"/>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3" userDrawn="1">
          <p15:clr>
            <a:srgbClr val="A4A3A4"/>
          </p15:clr>
        </p15:guide>
        <p15:guide id="3" orient="horz" pos="904" userDrawn="1">
          <p15:clr>
            <a:srgbClr val="A4A3A4"/>
          </p15:clr>
        </p15:guide>
        <p15:guide id="4" orient="horz" pos="3856" userDrawn="1">
          <p15:clr>
            <a:srgbClr val="A4A3A4"/>
          </p15:clr>
        </p15:guide>
        <p15:guide id="5" pos="3840" userDrawn="1">
          <p15:clr>
            <a:srgbClr val="A4A3A4"/>
          </p15:clr>
        </p15:guide>
        <p15:guide id="7" pos="6928" userDrawn="1">
          <p15:clr>
            <a:srgbClr val="A4A3A4"/>
          </p15:clr>
        </p15:guide>
        <p15:guide id="8" pos="7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323"/>
    <a:srgbClr val="FF6600"/>
    <a:srgbClr val="FF33CC"/>
    <a:srgbClr val="9AE37D"/>
    <a:srgbClr val="DF17B4"/>
    <a:srgbClr val="FDE3F4"/>
    <a:srgbClr val="F6CADE"/>
    <a:srgbClr val="556E82"/>
    <a:srgbClr val="978439"/>
    <a:srgbClr val="897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72598" autoAdjust="0"/>
  </p:normalViewPr>
  <p:slideViewPr>
    <p:cSldViewPr showGuides="1">
      <p:cViewPr varScale="1">
        <p:scale>
          <a:sx n="77" d="100"/>
          <a:sy n="77" d="100"/>
        </p:scale>
        <p:origin x="1779" y="60"/>
      </p:cViewPr>
      <p:guideLst>
        <p:guide orient="horz" pos="2160"/>
        <p:guide orient="horz" pos="1003"/>
        <p:guide orient="horz" pos="904"/>
        <p:guide orient="horz" pos="3856"/>
        <p:guide pos="3840"/>
        <p:guide pos="6928"/>
        <p:guide pos="752"/>
      </p:guideLst>
    </p:cSldViewPr>
  </p:slideViewPr>
  <p:outlineViewPr>
    <p:cViewPr>
      <p:scale>
        <a:sx n="33" d="100"/>
        <a:sy n="33" d="100"/>
      </p:scale>
      <p:origin x="48" y="1296"/>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168" d="100"/>
          <a:sy n="168" d="100"/>
        </p:scale>
        <p:origin x="492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CF24DE-A009-47EC-A994-2C17E4B067A3}" type="datetimeFigureOut">
              <a:rPr lang="nb-NO" smtClean="0"/>
              <a:t>24.08.2017</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1D7869-2FA0-46F6-845B-C2F49CB8A068}" type="slidenum">
              <a:rPr lang="nb-NO" smtClean="0"/>
              <a:t>‹#›</a:t>
            </a:fld>
            <a:endParaRPr lang="nb-NO"/>
          </a:p>
        </p:txBody>
      </p:sp>
    </p:spTree>
    <p:extLst>
      <p:ext uri="{BB962C8B-B14F-4D97-AF65-F5344CB8AC3E}">
        <p14:creationId xmlns:p14="http://schemas.microsoft.com/office/powerpoint/2010/main" val="1787536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C18B6A-70AD-4AB0-A02D-C0FC08D14F91}" type="datetimeFigureOut">
              <a:rPr lang="nb-NO"/>
              <a:pPr>
                <a:defRPr/>
              </a:pPr>
              <a:t>24.08.2017</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773A84-FC95-4064-B83F-81CB4A0C49A5}" type="slidenum">
              <a:rPr lang="nb-NO"/>
              <a:pPr>
                <a:defRPr/>
              </a:pPr>
              <a:t>‹#›</a:t>
            </a:fld>
            <a:endParaRPr lang="nb-NO"/>
          </a:p>
        </p:txBody>
      </p:sp>
    </p:spTree>
    <p:extLst>
      <p:ext uri="{BB962C8B-B14F-4D97-AF65-F5344CB8AC3E}">
        <p14:creationId xmlns:p14="http://schemas.microsoft.com/office/powerpoint/2010/main" val="3570969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a:t>
            </a:fld>
            <a:endParaRPr lang="nb-NO"/>
          </a:p>
        </p:txBody>
      </p:sp>
    </p:spTree>
    <p:extLst>
      <p:ext uri="{BB962C8B-B14F-4D97-AF65-F5344CB8AC3E}">
        <p14:creationId xmlns:p14="http://schemas.microsoft.com/office/powerpoint/2010/main" val="1871232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Kø foran Rådhuset for innlevering av selvangivelsen, 31. januar 1963</a:t>
            </a:r>
          </a:p>
          <a:p>
            <a:br>
              <a:rPr lang="nb-NO" baseline="0" dirty="0"/>
            </a:br>
            <a:r>
              <a:rPr lang="nb-NO" baseline="0" dirty="0"/>
              <a:t>PÅ 1980-tallet (senere enn disse bildene) brukte den norske skattebetaler i snitt 2,5 timer på selvangivelsen. I dag leveres den med et tastetrykk.</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10</a:t>
            </a:fld>
            <a:endParaRPr lang="nb-NO"/>
          </a:p>
        </p:txBody>
      </p:sp>
    </p:spTree>
    <p:extLst>
      <p:ext uri="{BB962C8B-B14F-4D97-AF65-F5344CB8AC3E}">
        <p14:creationId xmlns:p14="http://schemas.microsoft.com/office/powerpoint/2010/main" val="58921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DESI (digital </a:t>
            </a:r>
            <a:r>
              <a:rPr lang="nb-NO" dirty="0" err="1"/>
              <a:t>economy</a:t>
            </a:r>
            <a:r>
              <a:rPr lang="nb-NO" dirty="0"/>
              <a:t> and </a:t>
            </a:r>
            <a:r>
              <a:rPr lang="nb-NO" dirty="0" err="1"/>
              <a:t>society</a:t>
            </a:r>
            <a:r>
              <a:rPr lang="nb-NO" baseline="0" dirty="0"/>
              <a:t> </a:t>
            </a:r>
            <a:r>
              <a:rPr lang="nb-NO" baseline="0" dirty="0" err="1"/>
              <a:t>index</a:t>
            </a:r>
            <a:r>
              <a:rPr lang="nb-NO" baseline="0" dirty="0"/>
              <a:t>): Norge på 2. plass (etter Danmark).</a:t>
            </a:r>
          </a:p>
          <a:p>
            <a:endParaRPr lang="nb-NO" baseline="0" dirty="0"/>
          </a:p>
          <a:p>
            <a:r>
              <a:rPr lang="nb-NO" baseline="0" dirty="0"/>
              <a:t>Fem mål:</a:t>
            </a:r>
          </a:p>
          <a:p>
            <a:r>
              <a:rPr lang="nb-NO" baseline="0" dirty="0"/>
              <a:t>Digital </a:t>
            </a:r>
            <a:r>
              <a:rPr lang="nb-NO" baseline="0" dirty="0" err="1"/>
              <a:t>public</a:t>
            </a:r>
            <a:r>
              <a:rPr lang="nb-NO" baseline="0" dirty="0"/>
              <a:t> services/ digitalisering av offentlige tjenester</a:t>
            </a:r>
          </a:p>
          <a:p>
            <a:r>
              <a:rPr lang="nb-NO" baseline="0" dirty="0"/>
              <a:t>Integration </a:t>
            </a:r>
            <a:r>
              <a:rPr lang="nb-NO" baseline="0" dirty="0" err="1"/>
              <a:t>of</a:t>
            </a:r>
            <a:r>
              <a:rPr lang="nb-NO" baseline="0" dirty="0"/>
              <a:t> digital </a:t>
            </a:r>
            <a:r>
              <a:rPr lang="nb-NO" baseline="0" dirty="0" err="1"/>
              <a:t>technology</a:t>
            </a:r>
            <a:r>
              <a:rPr lang="nb-NO" baseline="0" dirty="0"/>
              <a:t>/ digitalisering i næringslivet</a:t>
            </a:r>
          </a:p>
          <a:p>
            <a:r>
              <a:rPr lang="nb-NO" baseline="0" dirty="0" err="1"/>
              <a:t>Use</a:t>
            </a:r>
            <a:r>
              <a:rPr lang="nb-NO" baseline="0" dirty="0"/>
              <a:t> </a:t>
            </a:r>
            <a:r>
              <a:rPr lang="nb-NO" baseline="0" dirty="0" err="1"/>
              <a:t>of</a:t>
            </a:r>
            <a:r>
              <a:rPr lang="nb-NO" baseline="0" dirty="0"/>
              <a:t> </a:t>
            </a:r>
            <a:r>
              <a:rPr lang="nb-NO" baseline="0" dirty="0" err="1"/>
              <a:t>internet</a:t>
            </a:r>
            <a:r>
              <a:rPr lang="nb-NO" baseline="0" dirty="0"/>
              <a:t>/ bruk av internett</a:t>
            </a:r>
          </a:p>
          <a:p>
            <a:r>
              <a:rPr lang="nb-NO" baseline="0" dirty="0"/>
              <a:t>Human </a:t>
            </a:r>
            <a:r>
              <a:rPr lang="nb-NO" baseline="0" dirty="0" err="1"/>
              <a:t>capital</a:t>
            </a:r>
            <a:r>
              <a:rPr lang="nb-NO" baseline="0" dirty="0"/>
              <a:t>/ menneskelig kapital</a:t>
            </a:r>
          </a:p>
          <a:p>
            <a:r>
              <a:rPr lang="nb-NO" baseline="0" dirty="0"/>
              <a:t>Connectivity/ tilkoblingsmuligheter</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11</a:t>
            </a:fld>
            <a:endParaRPr lang="nb-NO"/>
          </a:p>
        </p:txBody>
      </p:sp>
    </p:spTree>
    <p:extLst>
      <p:ext uri="{BB962C8B-B14F-4D97-AF65-F5344CB8AC3E}">
        <p14:creationId xmlns:p14="http://schemas.microsoft.com/office/powerpoint/2010/main" val="53614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12</a:t>
            </a:fld>
            <a:endParaRPr lang="nb-NO"/>
          </a:p>
        </p:txBody>
      </p:sp>
    </p:spTree>
    <p:extLst>
      <p:ext uri="{BB962C8B-B14F-4D97-AF65-F5344CB8AC3E}">
        <p14:creationId xmlns:p14="http://schemas.microsoft.com/office/powerpoint/2010/main" val="3485326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13</a:t>
            </a:fld>
            <a:endParaRPr lang="nb-NO"/>
          </a:p>
        </p:txBody>
      </p:sp>
    </p:spTree>
    <p:extLst>
      <p:ext uri="{BB962C8B-B14F-4D97-AF65-F5344CB8AC3E}">
        <p14:creationId xmlns:p14="http://schemas.microsoft.com/office/powerpoint/2010/main" val="261021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15</a:t>
            </a:fld>
            <a:endParaRPr lang="nb-NO"/>
          </a:p>
        </p:txBody>
      </p:sp>
    </p:spTree>
    <p:extLst>
      <p:ext uri="{BB962C8B-B14F-4D97-AF65-F5344CB8AC3E}">
        <p14:creationId xmlns:p14="http://schemas.microsoft.com/office/powerpoint/2010/main" val="139022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Tx/>
              <a:buNone/>
            </a:pPr>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solidFill>
                  <a:prstClr val="black"/>
                </a:solidFill>
              </a:rPr>
              <a:pPr>
                <a:defRPr/>
              </a:pPr>
              <a:t>16</a:t>
            </a:fld>
            <a:endParaRPr lang="nb-NO">
              <a:solidFill>
                <a:prstClr val="black"/>
              </a:solidFill>
            </a:endParaRPr>
          </a:p>
        </p:txBody>
      </p:sp>
    </p:spTree>
    <p:extLst>
      <p:ext uri="{BB962C8B-B14F-4D97-AF65-F5344CB8AC3E}">
        <p14:creationId xmlns:p14="http://schemas.microsoft.com/office/powerpoint/2010/main" val="2788994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17</a:t>
            </a:fld>
            <a:endParaRPr lang="nb-NO"/>
          </a:p>
        </p:txBody>
      </p:sp>
    </p:spTree>
    <p:extLst>
      <p:ext uri="{BB962C8B-B14F-4D97-AF65-F5344CB8AC3E}">
        <p14:creationId xmlns:p14="http://schemas.microsoft.com/office/powerpoint/2010/main" val="669754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Digital Government Review of Norway, </a:t>
            </a:r>
            <a:r>
              <a:rPr lang="en-US" sz="1200" kern="1200" dirty="0" err="1">
                <a:solidFill>
                  <a:schemeClr val="tx1"/>
                </a:solidFill>
                <a:effectLst/>
                <a:latin typeface="+mn-lt"/>
                <a:ea typeface="+mn-ea"/>
                <a:cs typeface="+mn-cs"/>
              </a:rPr>
              <a:t>kommer</a:t>
            </a:r>
            <a:r>
              <a:rPr lang="en-US" sz="1200" kern="1200" dirty="0">
                <a:solidFill>
                  <a:schemeClr val="tx1"/>
                </a:solidFill>
                <a:effectLst/>
                <a:latin typeface="+mn-lt"/>
                <a:ea typeface="+mn-ea"/>
                <a:cs typeface="+mn-cs"/>
              </a:rPr>
              <a:t> 1. September 2017</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18</a:t>
            </a:fld>
            <a:endParaRPr lang="nb-NO"/>
          </a:p>
        </p:txBody>
      </p:sp>
    </p:spTree>
    <p:extLst>
      <p:ext uri="{BB962C8B-B14F-4D97-AF65-F5344CB8AC3E}">
        <p14:creationId xmlns:p14="http://schemas.microsoft.com/office/powerpoint/2010/main" val="3990156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19</a:t>
            </a:fld>
            <a:endParaRPr lang="nb-NO"/>
          </a:p>
        </p:txBody>
      </p:sp>
    </p:spTree>
    <p:extLst>
      <p:ext uri="{BB962C8B-B14F-4D97-AF65-F5344CB8AC3E}">
        <p14:creationId xmlns:p14="http://schemas.microsoft.com/office/powerpoint/2010/main" val="3320815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nb-NO" sz="1200" kern="1200" dirty="0">
                <a:solidFill>
                  <a:schemeClr val="tx1"/>
                </a:solidFill>
                <a:effectLst/>
                <a:latin typeface="+mn-lt"/>
                <a:ea typeface="+mn-ea"/>
                <a:cs typeface="+mn-cs"/>
              </a:rPr>
              <a:t>Den foretrukne kommunikasjonsformen med offentlig sektor er via nettside eller elektronisk selvbetjening, dernest e-post, så brev, så telefon, så personlig fremmøte.</a:t>
            </a:r>
          </a:p>
          <a:p>
            <a:pPr marL="0" marR="0" lvl="1" indent="0" algn="l" defTabSz="914400" rtl="0" eaLnBrk="0" fontAlgn="base" latinLnBrk="0" hangingPunct="0">
              <a:lnSpc>
                <a:spcPct val="100000"/>
              </a:lnSpc>
              <a:spcBef>
                <a:spcPct val="30000"/>
              </a:spcBef>
              <a:spcAft>
                <a:spcPct val="0"/>
              </a:spcAft>
              <a:buClrTx/>
              <a:buSzTx/>
              <a:buFontTx/>
              <a:buNone/>
              <a:tabLst/>
              <a:defRPr/>
            </a:pPr>
            <a:r>
              <a:rPr lang="nb-NO" sz="1200" kern="1200" dirty="0">
                <a:solidFill>
                  <a:schemeClr val="tx1"/>
                </a:solidFill>
                <a:effectLst/>
                <a:latin typeface="+mn-lt"/>
                <a:ea typeface="+mn-ea"/>
                <a:cs typeface="+mn-cs"/>
              </a:rPr>
              <a:t>Viktig</a:t>
            </a:r>
            <a:r>
              <a:rPr lang="nb-NO" sz="1200" kern="1200" baseline="0" dirty="0">
                <a:solidFill>
                  <a:schemeClr val="tx1"/>
                </a:solidFill>
                <a:effectLst/>
                <a:latin typeface="+mn-lt"/>
                <a:ea typeface="+mn-ea"/>
                <a:cs typeface="+mn-cs"/>
              </a:rPr>
              <a:t> likevel å huske at ikke alle har forutsetningene for å ta i bruk digitale verktøy.</a:t>
            </a:r>
            <a:endParaRPr lang="nb-NO" sz="1200" kern="1200" dirty="0">
              <a:solidFill>
                <a:schemeClr val="tx1"/>
              </a:solidFill>
              <a:effectLst/>
              <a:latin typeface="+mn-lt"/>
              <a:ea typeface="+mn-ea"/>
              <a:cs typeface="+mn-cs"/>
            </a:endParaRPr>
          </a:p>
          <a:p>
            <a:endParaRPr lang="nb-NO" dirty="0"/>
          </a:p>
          <a:p>
            <a:r>
              <a:rPr lang="nb-NO" sz="1200" kern="1200" dirty="0">
                <a:solidFill>
                  <a:schemeClr val="tx1"/>
                </a:solidFill>
                <a:effectLst/>
                <a:latin typeface="+mn-lt"/>
                <a:ea typeface="+mn-ea"/>
                <a:cs typeface="+mn-cs"/>
              </a:rPr>
              <a:t>50 % av virksomhetene leverer hoveddelen av sine nettbaserte tjenester som en individuell tjeneste eller høyere. Dette er en milepæl i innsatsen for et digitalt førstevalg</a:t>
            </a:r>
          </a:p>
          <a:p>
            <a:r>
              <a:rPr lang="nb-NO" sz="1200" kern="1200" dirty="0">
                <a:solidFill>
                  <a:schemeClr val="tx1"/>
                </a:solidFill>
                <a:effectLst/>
                <a:latin typeface="+mn-lt"/>
                <a:ea typeface="+mn-ea"/>
                <a:cs typeface="+mn-cs"/>
              </a:rPr>
              <a:t>Men det er fortsatt mindre avanserte digitale løsninger som dominerer offentlig sektors tjenestetilbud.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Brukerne er mindre fornøyde med tjenestene i år – forvaltningen sliter med å holde tritt med innbyggernes forventninger.</a:t>
            </a:r>
          </a:p>
          <a:p>
            <a:endParaRPr lang="nb-NO"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kern="1200" dirty="0">
                <a:solidFill>
                  <a:schemeClr val="tx1"/>
                </a:solidFill>
                <a:effectLst/>
                <a:latin typeface="+mn-lt"/>
                <a:ea typeface="+mn-ea"/>
                <a:cs typeface="+mn-cs"/>
              </a:rPr>
              <a:t>Selv om offentlige virksomheter mener de tar utgangspunkt i brukernes behov, er det fortsatt et mindretall som legger vesentlig innsats ned i å kartlegge brukernes behov og erfaringer</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20</a:t>
            </a:fld>
            <a:endParaRPr lang="nb-NO"/>
          </a:p>
        </p:txBody>
      </p:sp>
    </p:spTree>
    <p:extLst>
      <p:ext uri="{BB962C8B-B14F-4D97-AF65-F5344CB8AC3E}">
        <p14:creationId xmlns:p14="http://schemas.microsoft.com/office/powerpoint/2010/main" val="63163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a:t>
            </a:fld>
            <a:endParaRPr lang="nb-NO"/>
          </a:p>
        </p:txBody>
      </p:sp>
    </p:spTree>
    <p:extLst>
      <p:ext uri="{BB962C8B-B14F-4D97-AF65-F5344CB8AC3E}">
        <p14:creationId xmlns:p14="http://schemas.microsoft.com/office/powerpoint/2010/main" val="2445296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sz="1200" kern="1200" dirty="0">
                <a:solidFill>
                  <a:schemeClr val="tx1"/>
                </a:solidFill>
                <a:effectLst/>
                <a:latin typeface="+mn-lt"/>
                <a:ea typeface="+mn-ea"/>
                <a:cs typeface="+mn-cs"/>
              </a:rPr>
              <a:t>Med brukeren menes innbyggere, ansatte, offentlige og private virksomheter, samt frivillig sektor.</a:t>
            </a:r>
          </a:p>
          <a:p>
            <a:pPr marL="0" indent="0">
              <a:buFontTx/>
              <a:buNone/>
            </a:pP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21</a:t>
            </a:fld>
            <a:endParaRPr lang="nb-NO"/>
          </a:p>
        </p:txBody>
      </p:sp>
    </p:spTree>
    <p:extLst>
      <p:ext uri="{BB962C8B-B14F-4D97-AF65-F5344CB8AC3E}">
        <p14:creationId xmlns:p14="http://schemas.microsoft.com/office/powerpoint/2010/main" val="631634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sz="1200" kern="1200" dirty="0">
                <a:solidFill>
                  <a:schemeClr val="tx1"/>
                </a:solidFill>
                <a:effectLst/>
                <a:latin typeface="+mn-lt"/>
                <a:ea typeface="+mn-ea"/>
                <a:cs typeface="+mn-cs"/>
              </a:rPr>
              <a:t>Digitalt førstevalg innebærer at forvaltningen så langt som mulig er tilgjengelig på nett, og at nettbaserte tjenester er hovedregelen for forvaltningens kommunikasjon med brukerne. Innbyggerne må aktivt velge manuelle løsninger hvis de foretrekker det.</a:t>
            </a:r>
            <a:endParaRPr lang="nb-NO" baseline="0" dirty="0"/>
          </a:p>
          <a:p>
            <a:pPr marL="0" indent="0">
              <a:buFontTx/>
              <a:buNone/>
            </a:pPr>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22</a:t>
            </a:fld>
            <a:endParaRPr lang="nb-NO"/>
          </a:p>
        </p:txBody>
      </p:sp>
    </p:spTree>
    <p:extLst>
      <p:ext uri="{BB962C8B-B14F-4D97-AF65-F5344CB8AC3E}">
        <p14:creationId xmlns:p14="http://schemas.microsoft.com/office/powerpoint/2010/main" val="631634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Tx/>
              <a:buNone/>
            </a:pPr>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23</a:t>
            </a:fld>
            <a:endParaRPr lang="nb-NO"/>
          </a:p>
        </p:txBody>
      </p:sp>
    </p:spTree>
    <p:extLst>
      <p:ext uri="{BB962C8B-B14F-4D97-AF65-F5344CB8AC3E}">
        <p14:creationId xmlns:p14="http://schemas.microsoft.com/office/powerpoint/2010/main" val="63163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Tx/>
              <a:buNone/>
            </a:pPr>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24</a:t>
            </a:fld>
            <a:endParaRPr lang="nb-NO"/>
          </a:p>
        </p:txBody>
      </p:sp>
    </p:spTree>
    <p:extLst>
      <p:ext uri="{BB962C8B-B14F-4D97-AF65-F5344CB8AC3E}">
        <p14:creationId xmlns:p14="http://schemas.microsoft.com/office/powerpoint/2010/main" val="3141933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Tx/>
              <a:buNone/>
            </a:pPr>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25</a:t>
            </a:fld>
            <a:endParaRPr lang="nb-NO"/>
          </a:p>
        </p:txBody>
      </p:sp>
    </p:spTree>
    <p:extLst>
      <p:ext uri="{BB962C8B-B14F-4D97-AF65-F5344CB8AC3E}">
        <p14:creationId xmlns:p14="http://schemas.microsoft.com/office/powerpoint/2010/main" val="2944530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Tx/>
              <a:buNone/>
            </a:pPr>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26</a:t>
            </a:fld>
            <a:endParaRPr lang="nb-NO"/>
          </a:p>
        </p:txBody>
      </p:sp>
    </p:spTree>
    <p:extLst>
      <p:ext uri="{BB962C8B-B14F-4D97-AF65-F5344CB8AC3E}">
        <p14:creationId xmlns:p14="http://schemas.microsoft.com/office/powerpoint/2010/main" val="631634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err="1"/>
              <a:t>Once</a:t>
            </a:r>
            <a:r>
              <a:rPr lang="nb-NO" dirty="0"/>
              <a:t> </a:t>
            </a:r>
            <a:r>
              <a:rPr lang="nb-NO" dirty="0" err="1"/>
              <a:t>only</a:t>
            </a:r>
            <a:r>
              <a:rPr lang="nb-NO" dirty="0"/>
              <a:t>/ gjenbruk av</a:t>
            </a:r>
            <a:r>
              <a:rPr lang="nb-NO" baseline="0" dirty="0"/>
              <a:t> informasjon.</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27</a:t>
            </a:fld>
            <a:endParaRPr lang="nb-NO"/>
          </a:p>
        </p:txBody>
      </p:sp>
    </p:spTree>
    <p:extLst>
      <p:ext uri="{BB962C8B-B14F-4D97-AF65-F5344CB8AC3E}">
        <p14:creationId xmlns:p14="http://schemas.microsoft.com/office/powerpoint/2010/main" val="984315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baseline="0" dirty="0">
              <a:sym typeface="Wingdings" panose="05000000000000000000" pitchFamily="2" charset="2"/>
            </a:endParaRP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28</a:t>
            </a:fld>
            <a:endParaRPr lang="nb-NO"/>
          </a:p>
        </p:txBody>
      </p:sp>
    </p:spTree>
    <p:extLst>
      <p:ext uri="{BB962C8B-B14F-4D97-AF65-F5344CB8AC3E}">
        <p14:creationId xmlns:p14="http://schemas.microsoft.com/office/powerpoint/2010/main" val="2974839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Tx/>
              <a:buNone/>
            </a:pPr>
            <a:endParaRPr lang="nb-NO" baseline="0" dirty="0">
              <a:sym typeface="Wingdings" panose="05000000000000000000" pitchFamily="2" charset="2"/>
            </a:endParaRP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29</a:t>
            </a:fld>
            <a:endParaRPr lang="nb-NO"/>
          </a:p>
        </p:txBody>
      </p:sp>
    </p:spTree>
    <p:extLst>
      <p:ext uri="{BB962C8B-B14F-4D97-AF65-F5344CB8AC3E}">
        <p14:creationId xmlns:p14="http://schemas.microsoft.com/office/powerpoint/2010/main" val="2974839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Tx/>
              <a:buNone/>
            </a:pPr>
            <a:endParaRPr lang="nb-NO" baseline="0" dirty="0">
              <a:sym typeface="Wingdings" panose="05000000000000000000" pitchFamily="2" charset="2"/>
            </a:endParaRP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30</a:t>
            </a:fld>
            <a:endParaRPr lang="nb-NO"/>
          </a:p>
        </p:txBody>
      </p:sp>
    </p:spTree>
    <p:extLst>
      <p:ext uri="{BB962C8B-B14F-4D97-AF65-F5344CB8AC3E}">
        <p14:creationId xmlns:p14="http://schemas.microsoft.com/office/powerpoint/2010/main" val="335664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a:t>
            </a:fld>
            <a:endParaRPr lang="nb-NO"/>
          </a:p>
        </p:txBody>
      </p:sp>
    </p:spTree>
    <p:extLst>
      <p:ext uri="{BB962C8B-B14F-4D97-AF65-F5344CB8AC3E}">
        <p14:creationId xmlns:p14="http://schemas.microsoft.com/office/powerpoint/2010/main" val="3607181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Tx/>
              <a:buNone/>
            </a:pPr>
            <a:endParaRPr lang="nb-NO" baseline="0" dirty="0">
              <a:sym typeface="Wingdings" panose="05000000000000000000" pitchFamily="2" charset="2"/>
            </a:endParaRP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31</a:t>
            </a:fld>
            <a:endParaRPr lang="nb-NO"/>
          </a:p>
        </p:txBody>
      </p:sp>
    </p:spTree>
    <p:extLst>
      <p:ext uri="{BB962C8B-B14F-4D97-AF65-F5344CB8AC3E}">
        <p14:creationId xmlns:p14="http://schemas.microsoft.com/office/powerpoint/2010/main" val="2974839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32</a:t>
            </a:fld>
            <a:endParaRPr lang="nb-NO"/>
          </a:p>
        </p:txBody>
      </p:sp>
    </p:spTree>
    <p:extLst>
      <p:ext uri="{BB962C8B-B14F-4D97-AF65-F5344CB8AC3E}">
        <p14:creationId xmlns:p14="http://schemas.microsoft.com/office/powerpoint/2010/main" val="984315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33</a:t>
            </a:fld>
            <a:endParaRPr lang="nb-NO"/>
          </a:p>
        </p:txBody>
      </p:sp>
    </p:spTree>
    <p:extLst>
      <p:ext uri="{BB962C8B-B14F-4D97-AF65-F5344CB8AC3E}">
        <p14:creationId xmlns:p14="http://schemas.microsoft.com/office/powerpoint/2010/main" val="473703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34</a:t>
            </a:fld>
            <a:endParaRPr lang="nb-NO"/>
          </a:p>
        </p:txBody>
      </p:sp>
    </p:spTree>
    <p:extLst>
      <p:ext uri="{BB962C8B-B14F-4D97-AF65-F5344CB8AC3E}">
        <p14:creationId xmlns:p14="http://schemas.microsoft.com/office/powerpoint/2010/main" val="3860701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36</a:t>
            </a:fld>
            <a:endParaRPr lang="nb-NO"/>
          </a:p>
        </p:txBody>
      </p:sp>
    </p:spTree>
    <p:extLst>
      <p:ext uri="{BB962C8B-B14F-4D97-AF65-F5344CB8AC3E}">
        <p14:creationId xmlns:p14="http://schemas.microsoft.com/office/powerpoint/2010/main" val="3860701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7 nasjonale</a:t>
            </a:r>
            <a:r>
              <a:rPr lang="nb-NO" baseline="0" dirty="0"/>
              <a:t> felleskomponenter.</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37</a:t>
            </a:fld>
            <a:endParaRPr lang="nb-NO"/>
          </a:p>
        </p:txBody>
      </p:sp>
    </p:spTree>
    <p:extLst>
      <p:ext uri="{BB962C8B-B14F-4D97-AF65-F5344CB8AC3E}">
        <p14:creationId xmlns:p14="http://schemas.microsoft.com/office/powerpoint/2010/main" val="984315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38</a:t>
            </a:fld>
            <a:endParaRPr lang="nb-NO"/>
          </a:p>
        </p:txBody>
      </p:sp>
    </p:spTree>
    <p:extLst>
      <p:ext uri="{BB962C8B-B14F-4D97-AF65-F5344CB8AC3E}">
        <p14:creationId xmlns:p14="http://schemas.microsoft.com/office/powerpoint/2010/main" val="741155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39</a:t>
            </a:fld>
            <a:endParaRPr lang="nb-NO"/>
          </a:p>
        </p:txBody>
      </p:sp>
    </p:spTree>
    <p:extLst>
      <p:ext uri="{BB962C8B-B14F-4D97-AF65-F5344CB8AC3E}">
        <p14:creationId xmlns:p14="http://schemas.microsoft.com/office/powerpoint/2010/main" val="2747108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40</a:t>
            </a:fld>
            <a:endParaRPr lang="nb-NO"/>
          </a:p>
        </p:txBody>
      </p:sp>
    </p:spTree>
    <p:extLst>
      <p:ext uri="{BB962C8B-B14F-4D97-AF65-F5344CB8AC3E}">
        <p14:creationId xmlns:p14="http://schemas.microsoft.com/office/powerpoint/2010/main" val="984315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41</a:t>
            </a:fld>
            <a:endParaRPr lang="nb-NO"/>
          </a:p>
        </p:txBody>
      </p:sp>
    </p:spTree>
    <p:extLst>
      <p:ext uri="{BB962C8B-B14F-4D97-AF65-F5344CB8AC3E}">
        <p14:creationId xmlns:p14="http://schemas.microsoft.com/office/powerpoint/2010/main" val="213492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a:t>
            </a:fld>
            <a:endParaRPr lang="nb-NO"/>
          </a:p>
        </p:txBody>
      </p:sp>
    </p:spTree>
    <p:extLst>
      <p:ext uri="{BB962C8B-B14F-4D97-AF65-F5344CB8AC3E}">
        <p14:creationId xmlns:p14="http://schemas.microsoft.com/office/powerpoint/2010/main" val="1390221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42</a:t>
            </a:fld>
            <a:endParaRPr lang="nb-NO"/>
          </a:p>
        </p:txBody>
      </p:sp>
    </p:spTree>
    <p:extLst>
      <p:ext uri="{BB962C8B-B14F-4D97-AF65-F5344CB8AC3E}">
        <p14:creationId xmlns:p14="http://schemas.microsoft.com/office/powerpoint/2010/main" val="3990156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Tx/>
              <a:buNone/>
            </a:pP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43</a:t>
            </a:fld>
            <a:endParaRPr lang="nb-NO"/>
          </a:p>
        </p:txBody>
      </p:sp>
    </p:spTree>
    <p:extLst>
      <p:ext uri="{BB962C8B-B14F-4D97-AF65-F5344CB8AC3E}">
        <p14:creationId xmlns:p14="http://schemas.microsoft.com/office/powerpoint/2010/main" val="1360498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Tx/>
              <a:buNone/>
            </a:pP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44</a:t>
            </a:fld>
            <a:endParaRPr lang="nb-NO"/>
          </a:p>
        </p:txBody>
      </p:sp>
    </p:spTree>
    <p:extLst>
      <p:ext uri="{BB962C8B-B14F-4D97-AF65-F5344CB8AC3E}">
        <p14:creationId xmlns:p14="http://schemas.microsoft.com/office/powerpoint/2010/main" val="1360498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Tx/>
              <a:buNone/>
            </a:pP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45</a:t>
            </a:fld>
            <a:endParaRPr lang="nb-NO"/>
          </a:p>
        </p:txBody>
      </p:sp>
    </p:spTree>
    <p:extLst>
      <p:ext uri="{BB962C8B-B14F-4D97-AF65-F5344CB8AC3E}">
        <p14:creationId xmlns:p14="http://schemas.microsoft.com/office/powerpoint/2010/main" val="134386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5</a:t>
            </a:fld>
            <a:endParaRPr lang="nb-NO"/>
          </a:p>
        </p:txBody>
      </p:sp>
    </p:spTree>
    <p:extLst>
      <p:ext uri="{BB962C8B-B14F-4D97-AF65-F5344CB8AC3E}">
        <p14:creationId xmlns:p14="http://schemas.microsoft.com/office/powerpoint/2010/main" val="268129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6</a:t>
            </a:fld>
            <a:endParaRPr lang="nb-NO"/>
          </a:p>
        </p:txBody>
      </p:sp>
    </p:spTree>
    <p:extLst>
      <p:ext uri="{BB962C8B-B14F-4D97-AF65-F5344CB8AC3E}">
        <p14:creationId xmlns:p14="http://schemas.microsoft.com/office/powerpoint/2010/main" val="236717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7</a:t>
            </a:fld>
            <a:endParaRPr lang="nb-NO"/>
          </a:p>
        </p:txBody>
      </p:sp>
    </p:spTree>
    <p:extLst>
      <p:ext uri="{BB962C8B-B14F-4D97-AF65-F5344CB8AC3E}">
        <p14:creationId xmlns:p14="http://schemas.microsoft.com/office/powerpoint/2010/main" val="147767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Tx/>
              <a:buNone/>
            </a:pP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8</a:t>
            </a:fld>
            <a:endParaRPr lang="nb-NO"/>
          </a:p>
        </p:txBody>
      </p:sp>
    </p:spTree>
    <p:extLst>
      <p:ext uri="{BB962C8B-B14F-4D97-AF65-F5344CB8AC3E}">
        <p14:creationId xmlns:p14="http://schemas.microsoft.com/office/powerpoint/2010/main" val="284053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9</a:t>
            </a:fld>
            <a:endParaRPr lang="nb-NO"/>
          </a:p>
        </p:txBody>
      </p:sp>
    </p:spTree>
    <p:extLst>
      <p:ext uri="{BB962C8B-B14F-4D97-AF65-F5344CB8AC3E}">
        <p14:creationId xmlns:p14="http://schemas.microsoft.com/office/powerpoint/2010/main" val="665477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okmål Startside Alt 1">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a:ext>
            </a:extLst>
          </a:blip>
          <a:srcRect l="1" r="25265"/>
          <a:stretch/>
        </p:blipFill>
        <p:spPr>
          <a:xfrm>
            <a:off x="5375920" y="1347857"/>
            <a:ext cx="6816080" cy="5498652"/>
          </a:xfrm>
          <a:prstGeom prst="rect">
            <a:avLst/>
          </a:prstGeom>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Bokmål mal: Startside Alternativ 1</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chemeClr val="tx1"/>
                </a:solidFill>
              </a:defRPr>
            </a:lvl1pPr>
          </a:lstStyle>
          <a:p>
            <a:pPr lvl="0"/>
            <a:r>
              <a:rPr lang="nb-NO" dirty="0"/>
              <a:t>Presentasjonstittel</a:t>
            </a:r>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2" name="TekstSylinder 11"/>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297553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kmål Tekst med liggende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Bokmål mal: Tekst med liggende bilde</a:t>
            </a:r>
          </a:p>
        </p:txBody>
      </p:sp>
      <p:sp>
        <p:nvSpPr>
          <p:cNvPr id="2" name="Tittel 1"/>
          <p:cNvSpPr>
            <a:spLocks noGrp="1"/>
          </p:cNvSpPr>
          <p:nvPr>
            <p:ph type="title"/>
          </p:nvPr>
        </p:nvSpPr>
        <p:spPr>
          <a:xfrm>
            <a:off x="1198800" y="296652"/>
            <a:ext cx="9792000" cy="1143000"/>
          </a:xfrm>
        </p:spPr>
        <p:txBody>
          <a:bodyPr/>
          <a:lstStyle/>
          <a:p>
            <a:r>
              <a:rPr lang="nb-NO" noProof="0"/>
              <a:t>Klikk for å redigere tittelstil</a:t>
            </a:r>
            <a:endParaRPr lang="nb-NO" dirty="0"/>
          </a:p>
        </p:txBody>
      </p:sp>
      <p:sp>
        <p:nvSpPr>
          <p:cNvPr id="3" name="Plassholder for innhold 2"/>
          <p:cNvSpPr>
            <a:spLocks noGrp="1"/>
          </p:cNvSpPr>
          <p:nvPr>
            <p:ph idx="1"/>
          </p:nvPr>
        </p:nvSpPr>
        <p:spPr>
          <a:xfrm>
            <a:off x="1198800" y="1592798"/>
            <a:ext cx="9792000" cy="2340258"/>
          </a:xfrm>
        </p:spPr>
        <p:txBody>
          <a:bodyPr/>
          <a:lstStyle/>
          <a:p>
            <a:pPr lvl="0"/>
            <a:r>
              <a:rPr lang="nb-NO"/>
              <a:t>Rediger tekststiler i malen</a:t>
            </a:r>
          </a:p>
          <a:p>
            <a:pPr lvl="1"/>
            <a:r>
              <a:rPr lang="nb-NO"/>
              <a:t>Andre nivå</a:t>
            </a:r>
          </a:p>
          <a:p>
            <a:pPr lvl="2"/>
            <a:r>
              <a:rPr lang="nb-NO"/>
              <a:t>Tredje nivå</a:t>
            </a:r>
          </a:p>
        </p:txBody>
      </p:sp>
      <p:sp>
        <p:nvSpPr>
          <p:cNvPr id="8" name="Plassholder for bilde 7"/>
          <p:cNvSpPr>
            <a:spLocks noGrp="1"/>
          </p:cNvSpPr>
          <p:nvPr>
            <p:ph type="pic" sz="quarter" idx="13"/>
          </p:nvPr>
        </p:nvSpPr>
        <p:spPr>
          <a:xfrm>
            <a:off x="-1430" y="3967520"/>
            <a:ext cx="12192000" cy="215124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24. august 2017</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kmål Tekst med utfallende bilde">
    <p:spTree>
      <p:nvGrpSpPr>
        <p:cNvPr id="1" name=""/>
        <p:cNvGrpSpPr/>
        <p:nvPr/>
      </p:nvGrpSpPr>
      <p:grpSpPr>
        <a:xfrm>
          <a:off x="0" y="0"/>
          <a:ext cx="0" cy="0"/>
          <a:chOff x="0" y="0"/>
          <a:chExt cx="0" cy="0"/>
        </a:xfrm>
      </p:grpSpPr>
      <p:sp>
        <p:nvSpPr>
          <p:cNvPr id="3" name="TekstSylinder 2"/>
          <p:cNvSpPr txBox="1"/>
          <p:nvPr userDrawn="1"/>
        </p:nvSpPr>
        <p:spPr>
          <a:xfrm>
            <a:off x="-95251" y="-304800"/>
            <a:ext cx="10128251" cy="277812"/>
          </a:xfrm>
          <a:prstGeom prst="rect">
            <a:avLst/>
          </a:prstGeom>
          <a:noFill/>
        </p:spPr>
        <p:txBody>
          <a:bodyPr>
            <a:spAutoFit/>
          </a:bodyPr>
          <a:lstStyle/>
          <a:p>
            <a:pPr>
              <a:defRPr/>
            </a:pPr>
            <a:r>
              <a:rPr lang="nb-NO" sz="1200" dirty="0"/>
              <a:t>Bokmål mal:1 utfallende bilde</a:t>
            </a:r>
          </a:p>
        </p:txBody>
      </p:sp>
      <p:sp>
        <p:nvSpPr>
          <p:cNvPr id="9" name="Plassholder for bilde 8"/>
          <p:cNvSpPr>
            <a:spLocks noGrp="1"/>
          </p:cNvSpPr>
          <p:nvPr>
            <p:ph type="pic" sz="quarter" idx="17" hasCustomPrompt="1"/>
          </p:nvPr>
        </p:nvSpPr>
        <p:spPr>
          <a:xfrm>
            <a:off x="0" y="1"/>
            <a:ext cx="12192000" cy="6117165"/>
          </a:xfrm>
          <a:solidFill>
            <a:schemeClr val="bg1">
              <a:lumMod val="95000"/>
            </a:schemeClr>
          </a:solidFill>
        </p:spPr>
        <p:txBody>
          <a:bodyPr/>
          <a:lstStyle>
            <a:lvl1pPr algn="ctr">
              <a:buNone/>
              <a:defRPr sz="1200">
                <a:solidFill>
                  <a:schemeClr val="bg1">
                    <a:lumMod val="50000"/>
                  </a:schemeClr>
                </a:solidFill>
              </a:defRPr>
            </a:lvl1pPr>
          </a:lstStyle>
          <a:p>
            <a:r>
              <a:rPr lang="nb-NO" dirty="0"/>
              <a:t>Klikk ikonet for å legge til bilde</a:t>
            </a:r>
          </a:p>
        </p:txBody>
      </p:sp>
      <p:sp>
        <p:nvSpPr>
          <p:cNvPr id="7"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24. august 2017</a:t>
            </a:fld>
            <a:endParaRPr lang="nb-NO" dirty="0"/>
          </a:p>
        </p:txBody>
      </p:sp>
      <p:sp>
        <p:nvSpPr>
          <p:cNvPr id="8"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kmål Diagram">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a:t>Bokmål mal: Diagram</a:t>
            </a:r>
          </a:p>
        </p:txBody>
      </p:sp>
      <p:sp>
        <p:nvSpPr>
          <p:cNvPr id="2" name="Tittel 1"/>
          <p:cNvSpPr>
            <a:spLocks noGrp="1"/>
          </p:cNvSpPr>
          <p:nvPr>
            <p:ph type="title"/>
          </p:nvPr>
        </p:nvSpPr>
        <p:spPr>
          <a:xfrm>
            <a:off x="1198398" y="296863"/>
            <a:ext cx="9792000" cy="1143000"/>
          </a:xfrm>
        </p:spPr>
        <p:txBody>
          <a:bodyPr/>
          <a:lstStyle>
            <a:lvl1pPr>
              <a:defRPr>
                <a:solidFill>
                  <a:srgbClr val="000000"/>
                </a:solidFill>
              </a:defRPr>
            </a:lvl1pPr>
          </a:lstStyle>
          <a:p>
            <a:r>
              <a:rPr lang="nb-NO"/>
              <a:t>Klikk for å redigere tittelstil</a:t>
            </a:r>
            <a:endParaRPr lang="nb-NO" dirty="0"/>
          </a:p>
        </p:txBody>
      </p:sp>
      <p:sp>
        <p:nvSpPr>
          <p:cNvPr id="9" name="Plassholder for diagram 8"/>
          <p:cNvSpPr>
            <a:spLocks noGrp="1"/>
          </p:cNvSpPr>
          <p:nvPr>
            <p:ph type="chart"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a:t>Klikk ikonet for å legge til et diagram</a:t>
            </a:r>
            <a:endParaRPr lang="nb-NO" noProof="0" dirty="0"/>
          </a:p>
        </p:txBody>
      </p:sp>
      <p:sp>
        <p:nvSpPr>
          <p:cNvPr id="15" name="TekstSylinder 1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16" name="Vinkel 1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24. august 2017</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kmål Tabell">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a:t>Bokmål mal: Tabell</a:t>
            </a:r>
          </a:p>
        </p:txBody>
      </p:sp>
      <p:sp>
        <p:nvSpPr>
          <p:cNvPr id="2" name="Tittel 1"/>
          <p:cNvSpPr>
            <a:spLocks noGrp="1"/>
          </p:cNvSpPr>
          <p:nvPr>
            <p:ph type="title"/>
          </p:nvPr>
        </p:nvSpPr>
        <p:spPr>
          <a:xfrm>
            <a:off x="1198800" y="296863"/>
            <a:ext cx="9792000" cy="1143000"/>
          </a:xfrm>
        </p:spPr>
        <p:txBody>
          <a:bodyPr/>
          <a:lstStyle>
            <a:lvl1pPr>
              <a:defRPr>
                <a:solidFill>
                  <a:schemeClr val="tx1"/>
                </a:solidFill>
              </a:defRPr>
            </a:lvl1pPr>
          </a:lstStyle>
          <a:p>
            <a:r>
              <a:rPr lang="nb-NO"/>
              <a:t>Klikk for å redigere tittelstil</a:t>
            </a:r>
            <a:endParaRPr lang="nb-NO" dirty="0"/>
          </a:p>
        </p:txBody>
      </p:sp>
      <p:sp>
        <p:nvSpPr>
          <p:cNvPr id="10" name="Plassholder for tabell 9"/>
          <p:cNvSpPr>
            <a:spLocks noGrp="1"/>
          </p:cNvSpPr>
          <p:nvPr>
            <p:ph type="tbl"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a:t>Klikk ikonet for å legge til en tabell</a:t>
            </a:r>
            <a:endParaRPr lang="nb-NO" noProof="0" dirty="0"/>
          </a:p>
        </p:txBody>
      </p:sp>
      <p:sp>
        <p:nvSpPr>
          <p:cNvPr id="8"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24. august 2017</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4"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Bokmål To innholdsdeler">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Bokmål mal: To innholdsdeler - Sammenlikning</a:t>
            </a:r>
          </a:p>
        </p:txBody>
      </p:sp>
      <p:sp>
        <p:nvSpPr>
          <p:cNvPr id="2" name="Tittel 1"/>
          <p:cNvSpPr>
            <a:spLocks noGrp="1"/>
          </p:cNvSpPr>
          <p:nvPr>
            <p:ph type="title"/>
          </p:nvPr>
        </p:nvSpPr>
        <p:spPr>
          <a:xfrm>
            <a:off x="1198398" y="296863"/>
            <a:ext cx="9792000" cy="1143000"/>
          </a:xfrm>
        </p:spPr>
        <p:txBody>
          <a:bodyPr/>
          <a:lstStyle>
            <a:lvl1pPr>
              <a:defRPr>
                <a:solidFill>
                  <a:schemeClr val="tx1"/>
                </a:solidFill>
              </a:defRPr>
            </a:lvl1pPr>
          </a:lstStyle>
          <a:p>
            <a:r>
              <a:rPr lang="nb-NO"/>
              <a:t>Klikk for å redigere tittelstil</a:t>
            </a:r>
            <a:endParaRPr lang="nb-NO" dirty="0"/>
          </a:p>
        </p:txBody>
      </p:sp>
      <p:sp>
        <p:nvSpPr>
          <p:cNvPr id="3" name="Plassholder for innhold 2"/>
          <p:cNvSpPr>
            <a:spLocks noGrp="1"/>
          </p:cNvSpPr>
          <p:nvPr>
            <p:ph sz="half" idx="1"/>
          </p:nvPr>
        </p:nvSpPr>
        <p:spPr>
          <a:xfrm>
            <a:off x="1198800" y="1591399"/>
            <a:ext cx="4860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p:txBody>
      </p:sp>
      <p:sp>
        <p:nvSpPr>
          <p:cNvPr id="4" name="Plassholder for innhold 3"/>
          <p:cNvSpPr>
            <a:spLocks noGrp="1"/>
          </p:cNvSpPr>
          <p:nvPr>
            <p:ph sz="half" idx="2"/>
          </p:nvPr>
        </p:nvSpPr>
        <p:spPr>
          <a:xfrm>
            <a:off x="6197600" y="1591399"/>
            <a:ext cx="4788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p:txBody>
      </p:sp>
      <p:sp>
        <p:nvSpPr>
          <p:cNvPr id="13" name="Plassholder for dato 3"/>
          <p:cNvSpPr>
            <a:spLocks noGrp="1"/>
          </p:cNvSpPr>
          <p:nvPr>
            <p:ph type="dt" sz="half" idx="10"/>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24. august 2017</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5"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okmål Sluttside Alt 2">
    <p:bg>
      <p:bgPr>
        <a:solidFill>
          <a:schemeClr val="bg2"/>
        </a:solidFill>
        <a:effectLst/>
      </p:bgPr>
    </p:bg>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a:ext>
            </a:extLst>
          </a:blip>
          <a:srcRect l="1" r="25265"/>
          <a:stretch/>
        </p:blipFill>
        <p:spPr>
          <a:xfrm>
            <a:off x="5375920" y="1347857"/>
            <a:ext cx="6816080" cy="5498652"/>
          </a:xfrm>
          <a:prstGeom prst="rect">
            <a:avLst/>
          </a:prstGeom>
        </p:spPr>
      </p:pic>
      <p:sp>
        <p:nvSpPr>
          <p:cNvPr id="8" name="TekstSylinder 7"/>
          <p:cNvSpPr txBox="1"/>
          <p:nvPr userDrawn="1"/>
        </p:nvSpPr>
        <p:spPr>
          <a:xfrm>
            <a:off x="1" y="-268288"/>
            <a:ext cx="3983567" cy="276999"/>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nb-NO" sz="1200" dirty="0"/>
              <a:t>Bokmål mal: Sluttside Alternativ</a:t>
            </a:r>
            <a:r>
              <a:rPr lang="nb-NO" sz="1200" baseline="0" dirty="0"/>
              <a:t> 1</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a:t>Bildekreditering: Slide X: </a:t>
            </a:r>
            <a:r>
              <a:rPr lang="nb-NO" sz="1300" dirty="0"/>
              <a:t>© </a:t>
            </a:r>
            <a:r>
              <a:rPr lang="nb-NO" dirty="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rgbClr val="000000"/>
                </a:solidFill>
              </a:defRPr>
            </a:lvl1pPr>
          </a:lstStyle>
          <a:p>
            <a:pPr lvl="0"/>
            <a:r>
              <a:rPr lang="nb-NO" dirty="0"/>
              <a:t>Takk for oppmerksomheten!</a:t>
            </a:r>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261050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okmålk Sluttside Alt 2">
    <p:bg>
      <p:bgPr>
        <a:gradFill>
          <a:gsLst>
            <a:gs pos="20000">
              <a:schemeClr val="bg2"/>
            </a:gs>
            <a:gs pos="83000">
              <a:schemeClr val="tx2"/>
            </a:gs>
          </a:gsLst>
          <a:lin ang="3900000" scaled="0"/>
        </a:gra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a:ext>
            </a:extLst>
          </a:blip>
          <a:srcRect r="24867"/>
          <a:stretch/>
        </p:blipFill>
        <p:spPr>
          <a:xfrm>
            <a:off x="5375920" y="1369497"/>
            <a:ext cx="6816080" cy="5469514"/>
          </a:xfrm>
          <a:prstGeom prst="rect">
            <a:avLst/>
          </a:prstGeom>
        </p:spPr>
      </p:pic>
      <p:sp>
        <p:nvSpPr>
          <p:cNvPr id="8" name="TekstSylinder 7"/>
          <p:cNvSpPr txBox="1"/>
          <p:nvPr userDrawn="1"/>
        </p:nvSpPr>
        <p:spPr>
          <a:xfrm>
            <a:off x="1" y="-268288"/>
            <a:ext cx="3983567" cy="276999"/>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nb-NO" sz="1200" dirty="0"/>
              <a:t>Bokmål mal: Sluttside Alternativ</a:t>
            </a:r>
            <a:r>
              <a:rPr lang="nb-NO" sz="1200" baseline="0" dirty="0"/>
              <a:t> 2</a:t>
            </a:r>
            <a:r>
              <a:rPr lang="nb-NO" sz="1200" dirty="0"/>
              <a:t> </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a:t>Bildekreditering: Slide X: </a:t>
            </a:r>
            <a:r>
              <a:rPr lang="nb-NO" sz="1300" dirty="0"/>
              <a:t>© </a:t>
            </a:r>
            <a:r>
              <a:rPr lang="nb-NO" dirty="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rgbClr val="000000"/>
                </a:solidFill>
              </a:defRPr>
            </a:lvl1pPr>
          </a:lstStyle>
          <a:p>
            <a:pPr lvl="0"/>
            <a:r>
              <a:rPr lang="nb-NO" dirty="0"/>
              <a:t>Takk for oppmerksomheten!</a:t>
            </a:r>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129037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609600" y="6356351"/>
            <a:ext cx="2844800" cy="365125"/>
          </a:xfrm>
          <a:prstGeom prst="rect">
            <a:avLst/>
          </a:prstGeom>
        </p:spPr>
        <p:txBody>
          <a:bodyPr/>
          <a:lstStyle/>
          <a:p>
            <a:fld id="{C071628C-F4E9-4B2C-98E4-C022C093D21F}" type="datetimeFigureOut">
              <a:rPr lang="nb-NO" smtClean="0"/>
              <a:pPr/>
              <a:t>24.08.2017</a:t>
            </a:fld>
            <a:endParaRPr lang="nb-NO"/>
          </a:p>
        </p:txBody>
      </p:sp>
      <p:sp>
        <p:nvSpPr>
          <p:cNvPr id="3" name="Plassholder for bunntekst 2"/>
          <p:cNvSpPr>
            <a:spLocks noGrp="1"/>
          </p:cNvSpPr>
          <p:nvPr>
            <p:ph type="ftr" sz="quarter" idx="11"/>
          </p:nvPr>
        </p:nvSpPr>
        <p:spPr>
          <a:xfrm>
            <a:off x="4165600" y="6356351"/>
            <a:ext cx="3860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4DF4C12D-F92D-4087-8C5B-F5AE8CB3E421}" type="slidenum">
              <a:rPr lang="nb-NO" smtClean="0"/>
              <a:pPr/>
              <a:t>‹#›</a:t>
            </a:fld>
            <a:endParaRPr lang="nb-NO"/>
          </a:p>
        </p:txBody>
      </p:sp>
    </p:spTree>
    <p:extLst>
      <p:ext uri="{BB962C8B-B14F-4D97-AF65-F5344CB8AC3E}">
        <p14:creationId xmlns:p14="http://schemas.microsoft.com/office/powerpoint/2010/main" val="3130618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orsk mal Tekst uten kulepunkt">
    <p:spTree>
      <p:nvGrpSpPr>
        <p:cNvPr id="1" name=""/>
        <p:cNvGrpSpPr/>
        <p:nvPr/>
      </p:nvGrpSpPr>
      <p:grpSpPr>
        <a:xfrm>
          <a:off x="0" y="0"/>
          <a:ext cx="0" cy="0"/>
          <a:chOff x="0" y="0"/>
          <a:chExt cx="0" cy="0"/>
        </a:xfrm>
      </p:grpSpPr>
      <p:pic>
        <p:nvPicPr>
          <p:cNvPr id="4" name="Bilde 8" descr="KMD_ENKEL_ill_fullfarge_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3600451" cy="65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Sylinder 9"/>
          <p:cNvSpPr txBox="1">
            <a:spLocks noChangeArrowheads="1"/>
          </p:cNvSpPr>
          <p:nvPr userDrawn="1"/>
        </p:nvSpPr>
        <p:spPr bwMode="auto">
          <a:xfrm>
            <a:off x="-95250" y="-408517"/>
            <a:ext cx="43666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b-NO" altLang="nb-NO" sz="1600"/>
              <a:t>Norsk mal: Tekst uten kulepunkt</a:t>
            </a:r>
          </a:p>
        </p:txBody>
      </p:sp>
      <p:sp>
        <p:nvSpPr>
          <p:cNvPr id="7" name="Plassholder for innhold 2"/>
          <p:cNvSpPr>
            <a:spLocks noGrp="1"/>
          </p:cNvSpPr>
          <p:nvPr>
            <p:ph idx="1"/>
          </p:nvPr>
        </p:nvSpPr>
        <p:spPr>
          <a:xfrm>
            <a:off x="960000" y="2123727"/>
            <a:ext cx="10175784" cy="4032000"/>
          </a:xfrm>
        </p:spPr>
        <p:txBody>
          <a:bodyPr/>
          <a:lstStyle>
            <a:lvl1pPr>
              <a:buNone/>
              <a:defRPr/>
            </a:lvl1pPr>
            <a:lvl2pPr>
              <a:buNone/>
              <a:defRPr/>
            </a:lvl2pPr>
            <a:lvl3pPr>
              <a:buNone/>
              <a:defRPr/>
            </a:lvl3pPr>
            <a:lvl4pPr>
              <a:buNone/>
              <a:defRPr/>
            </a:lvl4pPr>
            <a:lvl5pPr>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Tittel 1"/>
          <p:cNvSpPr>
            <a:spLocks noGrp="1"/>
          </p:cNvSpPr>
          <p:nvPr>
            <p:ph type="title"/>
          </p:nvPr>
        </p:nvSpPr>
        <p:spPr>
          <a:xfrm>
            <a:off x="959429" y="395536"/>
            <a:ext cx="10176355" cy="1524000"/>
          </a:xfrm>
        </p:spPr>
        <p:txBody>
          <a:bodyPr/>
          <a:lstStyle>
            <a:lvl1pPr algn="l">
              <a:defRPr b="0"/>
            </a:lvl1pPr>
          </a:lstStyle>
          <a:p>
            <a:r>
              <a:rPr lang="nb-NO"/>
              <a:t>Klikk for å redigere tittelstil</a:t>
            </a:r>
            <a:endParaRPr lang="nb-NO" dirty="0"/>
          </a:p>
        </p:txBody>
      </p:sp>
      <p:sp>
        <p:nvSpPr>
          <p:cNvPr id="6" name="Plassholder for dato 2"/>
          <p:cNvSpPr>
            <a:spLocks noGrp="1"/>
          </p:cNvSpPr>
          <p:nvPr>
            <p:ph type="dt" sz="half" idx="10"/>
          </p:nvPr>
        </p:nvSpPr>
        <p:spPr/>
        <p:txBody>
          <a:bodyPr/>
          <a:lstStyle>
            <a:lvl1pPr>
              <a:defRPr/>
            </a:lvl1pPr>
          </a:lstStyle>
          <a:p>
            <a:pPr>
              <a:defRPr/>
            </a:pPr>
            <a:fld id="{CC21DEE7-D00A-4C48-AB2E-A25ACCDCF551}" type="datetime4">
              <a:rPr lang="nb-NO"/>
              <a:pPr>
                <a:defRPr/>
              </a:pPr>
              <a:t>24. august 2017</a:t>
            </a:fld>
            <a:endParaRPr lang="nb-NO" dirty="0"/>
          </a:p>
        </p:txBody>
      </p:sp>
      <p:sp>
        <p:nvSpPr>
          <p:cNvPr id="8" name="Plassholder for bunntekst 3"/>
          <p:cNvSpPr>
            <a:spLocks noGrp="1"/>
          </p:cNvSpPr>
          <p:nvPr>
            <p:ph type="ftr" sz="quarter" idx="11"/>
          </p:nvPr>
        </p:nvSpPr>
        <p:spPr/>
        <p:txBody>
          <a:bodyPr/>
          <a:lstStyle>
            <a:lvl1pPr>
              <a:defRPr/>
            </a:lvl1pPr>
          </a:lstStyle>
          <a:p>
            <a:pPr>
              <a:defRPr/>
            </a:pPr>
            <a:r>
              <a:rPr lang="nb-NO"/>
              <a:t>Tittel på presentasjon</a:t>
            </a:r>
          </a:p>
        </p:txBody>
      </p:sp>
      <p:sp>
        <p:nvSpPr>
          <p:cNvPr id="10" name="Plassholder for lysbildenummer 4"/>
          <p:cNvSpPr>
            <a:spLocks noGrp="1"/>
          </p:cNvSpPr>
          <p:nvPr>
            <p:ph type="sldNum" sz="quarter" idx="12"/>
          </p:nvPr>
        </p:nvSpPr>
        <p:spPr/>
        <p:txBody>
          <a:bodyPr/>
          <a:lstStyle>
            <a:lvl1pPr>
              <a:defRPr smtClean="0"/>
            </a:lvl1pPr>
          </a:lstStyle>
          <a:p>
            <a:pPr>
              <a:defRPr/>
            </a:pPr>
            <a:fld id="{C4EC80F4-CC83-467A-8805-BF1DBE0BA8A8}" type="slidenum">
              <a:rPr lang="nb-NO" altLang="nb-NO"/>
              <a:pPr>
                <a:defRPr/>
              </a:pPr>
              <a:t>‹#›</a:t>
            </a:fld>
            <a:endParaRPr lang="nb-NO" altLang="nb-NO"/>
          </a:p>
        </p:txBody>
      </p:sp>
    </p:spTree>
    <p:extLst>
      <p:ext uri="{BB962C8B-B14F-4D97-AF65-F5344CB8AC3E}">
        <p14:creationId xmlns:p14="http://schemas.microsoft.com/office/powerpoint/2010/main" val="75111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kmål Startside Alt 2">
    <p:bg>
      <p:bgPr>
        <a:gradFill>
          <a:gsLst>
            <a:gs pos="20000">
              <a:schemeClr val="bg2"/>
            </a:gs>
            <a:gs pos="83000">
              <a:schemeClr val="tx2"/>
            </a:gs>
          </a:gsLst>
          <a:lin ang="3900000" scaled="0"/>
        </a:gra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a:ext>
            </a:extLst>
          </a:blip>
          <a:srcRect r="24867"/>
          <a:stretch/>
        </p:blipFill>
        <p:spPr>
          <a:xfrm>
            <a:off x="5375920" y="1369497"/>
            <a:ext cx="6816080" cy="5469514"/>
          </a:xfrm>
          <a:prstGeom prst="rect">
            <a:avLst/>
          </a:prstGeom>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Bokmål mal: Startside Alternativ 2</a:t>
            </a:r>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rgbClr val="000000"/>
                </a:solidFill>
              </a:defRPr>
            </a:lvl1pPr>
          </a:lstStyle>
          <a:p>
            <a:pPr lvl="0"/>
            <a:r>
              <a:rPr lang="nb-NO" dirty="0"/>
              <a:t>Presentasjonstittel</a:t>
            </a:r>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2" name="TekstSylinder 11"/>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206779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okmål Startside m eget bilde">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a:t>Klikk ikonet for å legge til bilde</a:t>
            </a:r>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chemeClr val="tx1"/>
                </a:solidFill>
              </a:defRPr>
            </a:lvl1pPr>
          </a:lstStyle>
          <a:p>
            <a:pPr lvl="0"/>
            <a:r>
              <a:rPr lang="nb-NO" dirty="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Bokmål mal: Startside</a:t>
            </a:r>
            <a:r>
              <a:rPr lang="nb-NO" sz="1200" baseline="0" dirty="0"/>
              <a:t> – sett inn eget bilde</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185164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okmål Kapittel/temaside">
    <p:bg>
      <p:bgPr>
        <a:solidFill>
          <a:schemeClr val="bg1"/>
        </a:solidFill>
        <a:effectLst/>
      </p:bgPr>
    </p:bg>
    <p:spTree>
      <p:nvGrpSpPr>
        <p:cNvPr id="1" name=""/>
        <p:cNvGrpSpPr/>
        <p:nvPr/>
      </p:nvGrpSpPr>
      <p:grpSpPr>
        <a:xfrm>
          <a:off x="0" y="0"/>
          <a:ext cx="0" cy="0"/>
          <a:chOff x="0" y="0"/>
          <a:chExt cx="0" cy="0"/>
        </a:xfrm>
      </p:grpSpPr>
      <p:sp>
        <p:nvSpPr>
          <p:cNvPr id="4" name="Plassholder for bilde 3"/>
          <p:cNvSpPr>
            <a:spLocks noGrp="1"/>
          </p:cNvSpPr>
          <p:nvPr>
            <p:ph type="pic" sz="quarter" idx="20"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a:t>Klikk ikonet for å legge til bilde</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Bokmål mal: Kapittel /</a:t>
            </a:r>
            <a:r>
              <a:rPr lang="nb-NO" sz="1200" baseline="0" dirty="0"/>
              <a:t> Temaside</a:t>
            </a:r>
            <a:endParaRPr lang="nb-NO" sz="1200" dirty="0"/>
          </a:p>
        </p:txBody>
      </p:sp>
      <p:sp>
        <p:nvSpPr>
          <p:cNvPr id="13" name="Plassholder for tekst 4"/>
          <p:cNvSpPr>
            <a:spLocks noGrp="1"/>
          </p:cNvSpPr>
          <p:nvPr>
            <p:ph type="body" sz="quarter" idx="21" hasCustomPrompt="1"/>
          </p:nvPr>
        </p:nvSpPr>
        <p:spPr>
          <a:xfrm>
            <a:off x="1198800" y="1124744"/>
            <a:ext cx="9792000" cy="1144800"/>
          </a:xfrm>
        </p:spPr>
        <p:txBody>
          <a:bodyPr lIns="0" anchor="b" anchorCtr="0"/>
          <a:lstStyle>
            <a:lvl1pPr marL="0" indent="0">
              <a:buNone/>
              <a:defRPr sz="3200" b="1">
                <a:solidFill>
                  <a:schemeClr val="tx1"/>
                </a:solidFill>
              </a:defRPr>
            </a:lvl1pPr>
          </a:lstStyle>
          <a:p>
            <a:pPr lvl="0"/>
            <a:r>
              <a:rPr lang="nb-NO" dirty="0"/>
              <a:t>Kapittel og temaside</a:t>
            </a:r>
          </a:p>
        </p:txBody>
      </p:sp>
      <p:sp>
        <p:nvSpPr>
          <p:cNvPr id="15"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a:t> </a:t>
            </a:r>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0" name="TekstSylinder 9"/>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a:t>Kommunal- og</a:t>
            </a:r>
            <a:br>
              <a:rPr lang="nb-NO" sz="1300" noProof="0" dirty="0"/>
            </a:br>
            <a:r>
              <a:rPr lang="nb-NO" sz="1300" noProof="0" dirty="0"/>
              <a:t>moderniseringsdepartementet</a:t>
            </a:r>
          </a:p>
        </p:txBody>
      </p:sp>
    </p:spTree>
    <p:extLst>
      <p:ext uri="{BB962C8B-B14F-4D97-AF65-F5344CB8AC3E}">
        <p14:creationId xmlns:p14="http://schemas.microsoft.com/office/powerpoint/2010/main" val="333581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kmål TEKST MED KULEPUNKT">
    <p:spTree>
      <p:nvGrpSpPr>
        <p:cNvPr id="1" name=""/>
        <p:cNvGrpSpPr/>
        <p:nvPr/>
      </p:nvGrpSpPr>
      <p:grpSpPr>
        <a:xfrm>
          <a:off x="0" y="0"/>
          <a:ext cx="0" cy="0"/>
          <a:chOff x="0" y="0"/>
          <a:chExt cx="0" cy="0"/>
        </a:xfrm>
      </p:grpSpPr>
      <p:sp>
        <p:nvSpPr>
          <p:cNvPr id="4" name="TekstSylinder 3"/>
          <p:cNvSpPr txBox="1"/>
          <p:nvPr userDrawn="1"/>
        </p:nvSpPr>
        <p:spPr>
          <a:xfrm>
            <a:off x="-95251" y="-276225"/>
            <a:ext cx="5566835" cy="276225"/>
          </a:xfrm>
          <a:prstGeom prst="rect">
            <a:avLst/>
          </a:prstGeom>
          <a:noFill/>
        </p:spPr>
        <p:txBody>
          <a:bodyPr>
            <a:spAutoFit/>
          </a:bodyPr>
          <a:lstStyle/>
          <a:p>
            <a:pPr>
              <a:defRPr/>
            </a:pPr>
            <a:r>
              <a:rPr lang="nb-NO" sz="1200" dirty="0"/>
              <a:t>Bokmål </a:t>
            </a:r>
            <a:r>
              <a:rPr lang="nb-NO" sz="1200" dirty="0" err="1"/>
              <a:t>mal:Tekst</a:t>
            </a:r>
            <a:r>
              <a:rPr lang="nb-NO" sz="1200" dirty="0"/>
              <a:t> med kulepunkter</a:t>
            </a:r>
          </a:p>
        </p:txBody>
      </p:sp>
      <p:sp>
        <p:nvSpPr>
          <p:cNvPr id="5" name="TekstSylinder 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6" name="Vinkel 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1198950" y="296652"/>
            <a:ext cx="9793225" cy="1143000"/>
          </a:xfrm>
        </p:spPr>
        <p:txBody>
          <a:bodyPr/>
          <a:lstStyle>
            <a:lvl1pPr>
              <a:defRPr>
                <a:solidFill>
                  <a:schemeClr val="tx1"/>
                </a:solidFill>
              </a:defRPr>
            </a:lvl1pPr>
          </a:lstStyle>
          <a:p>
            <a:r>
              <a:rPr lang="nb-NO"/>
              <a:t>Klikk for å redigere tittelstil</a:t>
            </a:r>
            <a:endParaRPr lang="nb-NO" dirty="0"/>
          </a:p>
        </p:txBody>
      </p:sp>
      <p:sp>
        <p:nvSpPr>
          <p:cNvPr id="3" name="Plassholder for innhold 2"/>
          <p:cNvSpPr>
            <a:spLocks noGrp="1"/>
          </p:cNvSpPr>
          <p:nvPr>
            <p:ph idx="1"/>
          </p:nvPr>
        </p:nvSpPr>
        <p:spPr>
          <a:xfrm>
            <a:off x="1198950" y="1592797"/>
            <a:ext cx="9793225" cy="4525963"/>
          </a:xfrm>
        </p:spPr>
        <p:txBody>
          <a:bodyPr/>
          <a:lstStyle>
            <a:lvl1pPr>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24. august 2017</a:t>
            </a:fld>
            <a:endParaRPr lang="nb-NO" dirty="0"/>
          </a:p>
        </p:txBody>
      </p:sp>
      <p:sp>
        <p:nvSpPr>
          <p:cNvPr id="12"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kmål TEKST UTEN KULEPUNKT">
    <p:spTree>
      <p:nvGrpSpPr>
        <p:cNvPr id="1" name=""/>
        <p:cNvGrpSpPr/>
        <p:nvPr/>
      </p:nvGrpSpPr>
      <p:grpSpPr>
        <a:xfrm>
          <a:off x="0" y="0"/>
          <a:ext cx="0" cy="0"/>
          <a:chOff x="0" y="0"/>
          <a:chExt cx="0" cy="0"/>
        </a:xfrm>
      </p:grpSpPr>
      <p:sp>
        <p:nvSpPr>
          <p:cNvPr id="4" name="TekstSylinder 3"/>
          <p:cNvSpPr txBox="1"/>
          <p:nvPr userDrawn="1"/>
        </p:nvSpPr>
        <p:spPr>
          <a:xfrm>
            <a:off x="-95250" y="-276225"/>
            <a:ext cx="4366684" cy="276225"/>
          </a:xfrm>
          <a:prstGeom prst="rect">
            <a:avLst/>
          </a:prstGeom>
          <a:noFill/>
        </p:spPr>
        <p:txBody>
          <a:bodyPr>
            <a:spAutoFit/>
          </a:bodyPr>
          <a:lstStyle/>
          <a:p>
            <a:pPr>
              <a:defRPr/>
            </a:pPr>
            <a:r>
              <a:rPr lang="nb-NO" sz="1200" dirty="0"/>
              <a:t>Bokmål mal: Tekst uten kulepunkter</a:t>
            </a:r>
          </a:p>
        </p:txBody>
      </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a:t>Klikk for å redigere tittelstil</a:t>
            </a:r>
            <a:endParaRPr lang="nb-NO" dirty="0"/>
          </a:p>
        </p:txBody>
      </p:sp>
      <p:sp>
        <p:nvSpPr>
          <p:cNvPr id="3" name="Plassholder for innhold 2"/>
          <p:cNvSpPr>
            <a:spLocks noGrp="1"/>
          </p:cNvSpPr>
          <p:nvPr>
            <p:ph idx="1"/>
          </p:nvPr>
        </p:nvSpPr>
        <p:spPr>
          <a:xfrm>
            <a:off x="1198800" y="1592797"/>
            <a:ext cx="9792000" cy="4525963"/>
          </a:xfrm>
        </p:spPr>
        <p:txBody>
          <a:bodyPr/>
          <a:lstStyle>
            <a:lvl1pPr>
              <a:buNone/>
              <a:defRPr/>
            </a:lvl1pPr>
            <a:lvl2pPr>
              <a:buNone/>
              <a:defRPr/>
            </a:lvl2pPr>
            <a:lvl3pPr>
              <a:buNone/>
              <a:defRPr/>
            </a:lvl3pPr>
            <a:lvl4pPr>
              <a:buNone/>
              <a:defRPr/>
            </a:lvl4pPr>
            <a:lvl5pPr>
              <a:buNone/>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TekstSylinder 11"/>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13" name="Vinkel 12"/>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24. august 2017</a:t>
            </a:fld>
            <a:endParaRPr lang="nb-NO" dirty="0"/>
          </a:p>
        </p:txBody>
      </p:sp>
      <p:sp>
        <p:nvSpPr>
          <p:cNvPr id="16"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kmål Tekst med 1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Bokmål mal: Tekst med kulepunkter - 1 vertikalt bilde</a:t>
            </a:r>
          </a:p>
        </p:txBody>
      </p:sp>
      <p:sp>
        <p:nvSpPr>
          <p:cNvPr id="2" name="Tittel 1"/>
          <p:cNvSpPr>
            <a:spLocks noGrp="1"/>
          </p:cNvSpPr>
          <p:nvPr>
            <p:ph type="title"/>
          </p:nvPr>
        </p:nvSpPr>
        <p:spPr>
          <a:xfrm>
            <a:off x="1198800" y="296652"/>
            <a:ext cx="7309958" cy="1143000"/>
          </a:xfrm>
        </p:spPr>
        <p:txBody>
          <a:bodyPr/>
          <a:lstStyle>
            <a:lvl1pPr>
              <a:defRPr>
                <a:solidFill>
                  <a:schemeClr val="tx1"/>
                </a:solidFill>
              </a:defRPr>
            </a:lvl1pPr>
          </a:lstStyle>
          <a:p>
            <a:r>
              <a:rPr lang="nb-NO"/>
              <a:t>Klikk for å redigere tittelstil</a:t>
            </a:r>
            <a:endParaRPr lang="nb-NO" dirty="0"/>
          </a:p>
        </p:txBody>
      </p:sp>
      <p:sp>
        <p:nvSpPr>
          <p:cNvPr id="3" name="Plassholder for innhold 2"/>
          <p:cNvSpPr>
            <a:spLocks noGrp="1"/>
          </p:cNvSpPr>
          <p:nvPr>
            <p:ph idx="1"/>
          </p:nvPr>
        </p:nvSpPr>
        <p:spPr>
          <a:xfrm>
            <a:off x="1198801" y="1592797"/>
            <a:ext cx="7309467" cy="45259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2000" y="-1"/>
            <a:ext cx="3420000" cy="6120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24. august 2017</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kmål Tekst med 3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a:t>Bokmål mal: Tekst med kulepunkter – 3 vertikale bilder</a:t>
            </a:r>
          </a:p>
        </p:txBody>
      </p:sp>
      <p:sp>
        <p:nvSpPr>
          <p:cNvPr id="2" name="Tittel 1"/>
          <p:cNvSpPr>
            <a:spLocks noGrp="1"/>
          </p:cNvSpPr>
          <p:nvPr>
            <p:ph type="title"/>
          </p:nvPr>
        </p:nvSpPr>
        <p:spPr>
          <a:xfrm>
            <a:off x="1198800" y="296652"/>
            <a:ext cx="7308000"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2000" y="228"/>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bilde 7"/>
          <p:cNvSpPr>
            <a:spLocks noGrp="1"/>
          </p:cNvSpPr>
          <p:nvPr>
            <p:ph type="pic" sz="quarter" idx="14"/>
          </p:nvPr>
        </p:nvSpPr>
        <p:spPr>
          <a:xfrm>
            <a:off x="8772000" y="2039935"/>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0" name="Plassholder for bilde 7"/>
          <p:cNvSpPr>
            <a:spLocks noGrp="1"/>
          </p:cNvSpPr>
          <p:nvPr>
            <p:ph type="pic" sz="quarter" idx="15"/>
          </p:nvPr>
        </p:nvSpPr>
        <p:spPr>
          <a:xfrm>
            <a:off x="8772000" y="4077300"/>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4" name="TekstSylinder 13"/>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anbefales </a:t>
            </a:r>
            <a:r>
              <a:rPr lang="nb-NO" sz="1200" dirty="0" err="1"/>
              <a:t>jpg</a:t>
            </a:r>
            <a:r>
              <a:rPr lang="nb-NO" sz="1200" dirty="0"/>
              <a:t> og </a:t>
            </a:r>
            <a:r>
              <a:rPr lang="nb-NO" sz="1200" dirty="0" err="1"/>
              <a:t>png-format</a:t>
            </a:r>
            <a:r>
              <a:rPr lang="nb-NO" sz="1200" dirty="0"/>
              <a:t>.</a:t>
            </a:r>
          </a:p>
        </p:txBody>
      </p:sp>
      <p:sp>
        <p:nvSpPr>
          <p:cNvPr id="12"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24. august 2017</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8"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kmål Tekst med 4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a:t>Bokmål mal: Tekst med kulepunkter – 4 vertikale bilder</a:t>
            </a:r>
          </a:p>
        </p:txBody>
      </p:sp>
      <p:sp>
        <p:nvSpPr>
          <p:cNvPr id="2" name="Tittel 1"/>
          <p:cNvSpPr>
            <a:spLocks noGrp="1"/>
          </p:cNvSpPr>
          <p:nvPr>
            <p:ph type="title"/>
          </p:nvPr>
        </p:nvSpPr>
        <p:spPr>
          <a:xfrm>
            <a:off x="1198800" y="296652"/>
            <a:ext cx="7308000"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3"/>
          </p:nvPr>
        </p:nvSpPr>
        <p:spPr>
          <a:xfrm>
            <a:off x="8770570" y="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9" name="Plassholder for bilde 7"/>
          <p:cNvSpPr>
            <a:spLocks noGrp="1"/>
          </p:cNvSpPr>
          <p:nvPr>
            <p:ph type="pic" sz="quarter" idx="14"/>
          </p:nvPr>
        </p:nvSpPr>
        <p:spPr>
          <a:xfrm>
            <a:off x="8770570" y="1556792"/>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0" name="Plassholder for bilde 7"/>
          <p:cNvSpPr>
            <a:spLocks noGrp="1"/>
          </p:cNvSpPr>
          <p:nvPr>
            <p:ph type="pic" sz="quarter" idx="15"/>
          </p:nvPr>
        </p:nvSpPr>
        <p:spPr>
          <a:xfrm>
            <a:off x="8770570" y="306896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4" name="Plassholder for bilde 7"/>
          <p:cNvSpPr>
            <a:spLocks noGrp="1"/>
          </p:cNvSpPr>
          <p:nvPr>
            <p:ph type="pic" sz="quarter" idx="19"/>
          </p:nvPr>
        </p:nvSpPr>
        <p:spPr>
          <a:xfrm>
            <a:off x="8770570" y="4606760"/>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a:t>Klikk ikonet for å legge til et bilde</a:t>
            </a:r>
            <a:endParaRPr lang="nb-NO" noProof="0" dirty="0"/>
          </a:p>
        </p:txBody>
      </p:sp>
      <p:sp>
        <p:nvSpPr>
          <p:cNvPr id="15" name="TekstSylinder 14"/>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anbefales </a:t>
            </a:r>
            <a:r>
              <a:rPr lang="nb-NO" sz="1200" dirty="0" err="1"/>
              <a:t>jpg</a:t>
            </a:r>
            <a:r>
              <a:rPr lang="nb-NO" sz="1200" dirty="0"/>
              <a:t> og </a:t>
            </a:r>
            <a:r>
              <a:rPr lang="nb-NO" sz="1200" dirty="0" err="1"/>
              <a:t>png-format</a:t>
            </a:r>
            <a:r>
              <a:rPr lang="nb-NO" sz="1200" dirty="0"/>
              <a:t>.</a:t>
            </a:r>
          </a:p>
        </p:txBody>
      </p: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24. august 2017</a:t>
            </a:fld>
            <a:endParaRPr lang="nb-NO" dirty="0"/>
          </a:p>
        </p:txBody>
      </p:sp>
      <p:sp>
        <p:nvSpPr>
          <p:cNvPr id="19"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20"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Plassholder for tittel 1"/>
          <p:cNvSpPr>
            <a:spLocks noGrp="1"/>
          </p:cNvSpPr>
          <p:nvPr>
            <p:ph type="title"/>
          </p:nvPr>
        </p:nvSpPr>
        <p:spPr bwMode="auto">
          <a:xfrm>
            <a:off x="1198950" y="296863"/>
            <a:ext cx="9360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dirty="0"/>
              <a:t>Klikk for å redigere tittelstil</a:t>
            </a:r>
          </a:p>
        </p:txBody>
      </p:sp>
      <p:sp>
        <p:nvSpPr>
          <p:cNvPr id="1028" name="Plassholder for tekst 2"/>
          <p:cNvSpPr>
            <a:spLocks noGrp="1"/>
          </p:cNvSpPr>
          <p:nvPr>
            <p:ph type="body" idx="1"/>
          </p:nvPr>
        </p:nvSpPr>
        <p:spPr bwMode="auto">
          <a:xfrm>
            <a:off x="1198950" y="1592263"/>
            <a:ext cx="93600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24. august 2017</a:t>
            </a:fld>
            <a:endParaRPr lang="nb-NO" dirty="0"/>
          </a:p>
        </p:txBody>
      </p:sp>
      <p:sp>
        <p:nvSpPr>
          <p:cNvPr id="2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2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
        <p:nvSpPr>
          <p:cNvPr id="2" name="TekstSylinder 1"/>
          <p:cNvSpPr txBox="1"/>
          <p:nvPr/>
        </p:nvSpPr>
        <p:spPr>
          <a:xfrm>
            <a:off x="595643" y="6304312"/>
            <a:ext cx="2592288" cy="203133"/>
          </a:xfrm>
          <a:prstGeom prst="rect">
            <a:avLst/>
          </a:prstGeom>
          <a:noFill/>
        </p:spPr>
        <p:txBody>
          <a:bodyPr wrap="square" rtlCol="0">
            <a:spAutoFit/>
          </a:bodyPr>
          <a:lstStyle/>
          <a:p>
            <a:pPr>
              <a:lnSpc>
                <a:spcPct val="90000"/>
              </a:lnSpc>
            </a:pPr>
            <a:r>
              <a:rPr lang="nb-NO" sz="800" noProof="0" dirty="0"/>
              <a:t>Kommunal- og moderniseringsdepartementet</a:t>
            </a:r>
          </a:p>
        </p:txBody>
      </p:sp>
      <p:pic>
        <p:nvPicPr>
          <p:cNvPr id="11" name="Bilde 10"/>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44884" y="6311701"/>
            <a:ext cx="180020" cy="218596"/>
          </a:xfrm>
          <a:prstGeom prst="rect">
            <a:avLst/>
          </a:prstGeom>
        </p:spPr>
      </p:pic>
      <p:cxnSp>
        <p:nvCxnSpPr>
          <p:cNvPr id="12" name="Rett linje 11"/>
          <p:cNvCxnSpPr/>
          <p:nvPr/>
        </p:nvCxnSpPr>
        <p:spPr>
          <a:xfrm>
            <a:off x="613868" y="6201308"/>
            <a:ext cx="0" cy="6566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96" r:id="rId1"/>
    <p:sldLayoutId id="2147483988" r:id="rId2"/>
    <p:sldLayoutId id="2147483995" r:id="rId3"/>
    <p:sldLayoutId id="2147483989" r:id="rId4"/>
    <p:sldLayoutId id="2147483962" r:id="rId5"/>
    <p:sldLayoutId id="2147483963" r:id="rId6"/>
    <p:sldLayoutId id="2147483964" r:id="rId7"/>
    <p:sldLayoutId id="2147483965" r:id="rId8"/>
    <p:sldLayoutId id="2147483983" r:id="rId9"/>
    <p:sldLayoutId id="2147483966" r:id="rId10"/>
    <p:sldLayoutId id="2147483967" r:id="rId11"/>
    <p:sldLayoutId id="2147483968" r:id="rId12"/>
    <p:sldLayoutId id="2147483969" r:id="rId13"/>
    <p:sldLayoutId id="2147483970" r:id="rId14"/>
    <p:sldLayoutId id="2147483993" r:id="rId15"/>
    <p:sldLayoutId id="2147483997" r:id="rId16"/>
    <p:sldLayoutId id="2147483999" r:id="rId17"/>
    <p:sldLayoutId id="214748400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fontAlgn="base" hangingPunct="1">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ClrTx/>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Tx/>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Tx/>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Tx/>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Tx/>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oslobilder.no/ARB/0038571" TargetMode="Externa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regjeringen.no/no/tema/statlig-forvaltning/ikt-politikk/hva-er-digitaliseringsrundskrivet/id2462894/"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hyperlink" Target="http://urn.nb.no/URN:NBN:no-56315"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hyperlink" Target="mailto:heje@kmd.dep.n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KA5RwSImQvQ"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hyperlink" Target="http://www.sprakradet.no/klarsprak/"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2.jpg"/><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hyperlink" Target="https://www.difi.no/fagomrader-og-tjenester/innovasjon/hva-tilbyr-difi/stimuleringsordningen/na-kan-du-soke-difi-om-mastergradsstipend" TargetMode="External"/><Relationship Id="rId4" Type="http://schemas.openxmlformats.org/officeDocument/2006/relationships/hyperlink" Target="https://www.difi.no/fagomrader-og-tjenester/innovasjon/hva-tilbyr-difi/stimuleringsordninge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www.difi.no/fagomrader-og-tjenester/digitalisering-og-samordning/nasjonal-arkitektur/informasjonsforvaltning" TargetMode="Externa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prosjektveiviseren.no/" TargetMode="Externa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www.riksrevisjonen.no/rapporter/Documents/2015-2016/DigitaliseringKommunaleTjenester.pdf"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0.gif"/></Relationships>
</file>

<file path=ppt/slides/_rels/slide42.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www.riksrevisjonen.no/rapporter/Documents/2015-2016/DigitaliseringKommunaleTjenester.pdf"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50.gif"/></Relationships>
</file>

<file path=ppt/slides/_rels/slide4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regjeringen.no/no/dokumenter/digitalisering-i-kommunal-sektor/id2524839/"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50.gif"/><Relationship Id="rId4" Type="http://schemas.openxmlformats.org/officeDocument/2006/relationships/image" Target="../media/image5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bilde 1"/>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29514" b="29514"/>
          <a:stretch>
            <a:fillRect/>
          </a:stretch>
        </p:blipFill>
        <p:spPr>
          <a:xfrm>
            <a:off x="0" y="3198176"/>
            <a:ext cx="12192000" cy="3644900"/>
          </a:xfrm>
        </p:spPr>
      </p:pic>
      <p:sp>
        <p:nvSpPr>
          <p:cNvPr id="18" name="Plassholder for tekst 17"/>
          <p:cNvSpPr>
            <a:spLocks noGrp="1"/>
          </p:cNvSpPr>
          <p:nvPr>
            <p:ph type="body" sz="quarter" idx="20"/>
          </p:nvPr>
        </p:nvSpPr>
        <p:spPr/>
        <p:txBody>
          <a:bodyPr/>
          <a:lstStyle/>
          <a:p>
            <a:r>
              <a:rPr lang="nb-NO" dirty="0"/>
              <a:t>Digital agenda for offentlig forvaltning</a:t>
            </a:r>
          </a:p>
        </p:txBody>
      </p:sp>
      <p:sp>
        <p:nvSpPr>
          <p:cNvPr id="16" name="Plassholder for tekst 15"/>
          <p:cNvSpPr>
            <a:spLocks noGrp="1"/>
          </p:cNvSpPr>
          <p:nvPr>
            <p:ph type="body" sz="quarter" idx="17"/>
          </p:nvPr>
        </p:nvSpPr>
        <p:spPr/>
        <p:txBody>
          <a:bodyPr/>
          <a:lstStyle/>
          <a:p>
            <a:r>
              <a:rPr lang="nb-NO" dirty="0"/>
              <a:t>Helga Jerven</a:t>
            </a:r>
          </a:p>
        </p:txBody>
      </p:sp>
      <p:sp>
        <p:nvSpPr>
          <p:cNvPr id="17" name="Plassholder for tekst 16"/>
          <p:cNvSpPr>
            <a:spLocks noGrp="1"/>
          </p:cNvSpPr>
          <p:nvPr>
            <p:ph type="body" sz="quarter" idx="18"/>
          </p:nvPr>
        </p:nvSpPr>
        <p:spPr/>
        <p:txBody>
          <a:bodyPr/>
          <a:lstStyle/>
          <a:p>
            <a:r>
              <a:rPr lang="nb-NO" dirty="0"/>
              <a:t>Forelesning i FINF4011, Universitetet i Oslo, 24.08.17</a:t>
            </a:r>
          </a:p>
        </p:txBody>
      </p:sp>
      <p:sp>
        <p:nvSpPr>
          <p:cNvPr id="20" name="Plassholder for tekst 19"/>
          <p:cNvSpPr>
            <a:spLocks noGrp="1"/>
          </p:cNvSpPr>
          <p:nvPr>
            <p:ph type="body" sz="quarter" idx="22"/>
          </p:nvPr>
        </p:nvSpPr>
        <p:spPr/>
        <p:txBody>
          <a:bodyPr/>
          <a:lstStyle/>
          <a:p>
            <a:endParaRPr lang="nb-NO"/>
          </a:p>
        </p:txBody>
      </p:sp>
    </p:spTree>
    <p:extLst>
      <p:ext uri="{BB962C8B-B14F-4D97-AF65-F5344CB8AC3E}">
        <p14:creationId xmlns:p14="http://schemas.microsoft.com/office/powerpoint/2010/main" val="353936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43572" y="296653"/>
            <a:ext cx="7632266" cy="967085"/>
          </a:xfrm>
        </p:spPr>
        <p:txBody>
          <a:bodyPr/>
          <a:lstStyle/>
          <a:p>
            <a:r>
              <a:rPr lang="nb-NO" sz="3600" b="1" dirty="0"/>
              <a:t>Det har skjedd en del...</a:t>
            </a:r>
          </a:p>
        </p:txBody>
      </p:sp>
      <p:pic>
        <p:nvPicPr>
          <p:cNvPr id="6" name="Plassholder for innhol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2406" y="1439652"/>
            <a:ext cx="3213433" cy="4525962"/>
          </a:xfrm>
        </p:spPr>
      </p:pic>
      <p:sp>
        <p:nvSpPr>
          <p:cNvPr id="4" name="Plassholder for bunntekst 3"/>
          <p:cNvSpPr>
            <a:spLocks noGrp="1"/>
          </p:cNvSpPr>
          <p:nvPr>
            <p:ph type="ftr" sz="quarter" idx="11"/>
          </p:nvPr>
        </p:nvSpPr>
        <p:spPr/>
        <p:txBody>
          <a:bodyPr/>
          <a:lstStyle/>
          <a:p>
            <a:pPr>
              <a:defRPr/>
            </a:pPr>
            <a:r>
              <a:rPr lang="nb-NO"/>
              <a:t>Tittel på presentasjon</a:t>
            </a:r>
            <a:endParaRPr lang="nb-NO" dirty="0"/>
          </a:p>
        </p:txBody>
      </p:sp>
      <p:sp>
        <p:nvSpPr>
          <p:cNvPr id="5" name="Plassholder for lysbildenummer 4"/>
          <p:cNvSpPr>
            <a:spLocks noGrp="1"/>
          </p:cNvSpPr>
          <p:nvPr>
            <p:ph type="sldNum" sz="quarter" idx="12"/>
          </p:nvPr>
        </p:nvSpPr>
        <p:spPr/>
        <p:txBody>
          <a:bodyPr/>
          <a:lstStyle/>
          <a:p>
            <a:pPr>
              <a:defRPr/>
            </a:pPr>
            <a:fld id="{915A8C69-1E23-4468-AC94-010B558DD334}" type="slidenum">
              <a:rPr lang="nb-NO" smtClean="0"/>
              <a:pPr>
                <a:defRPr/>
              </a:pPr>
              <a:t>10</a:t>
            </a:fld>
            <a:endParaRPr lang="nb-NO" dirty="0"/>
          </a:p>
        </p:txBody>
      </p:sp>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4213" y="1827077"/>
            <a:ext cx="3916102" cy="3863887"/>
          </a:xfrm>
          <a:prstGeom prst="rect">
            <a:avLst/>
          </a:prstGeom>
        </p:spPr>
      </p:pic>
      <p:sp>
        <p:nvSpPr>
          <p:cNvPr id="8" name="TekstSylinder 7"/>
          <p:cNvSpPr txBox="1"/>
          <p:nvPr/>
        </p:nvSpPr>
        <p:spPr>
          <a:xfrm>
            <a:off x="4583832" y="6007191"/>
            <a:ext cx="3960440" cy="261610"/>
          </a:xfrm>
          <a:prstGeom prst="rect">
            <a:avLst/>
          </a:prstGeom>
          <a:noFill/>
        </p:spPr>
        <p:txBody>
          <a:bodyPr wrap="square" rtlCol="0">
            <a:spAutoFit/>
          </a:bodyPr>
          <a:lstStyle/>
          <a:p>
            <a:r>
              <a:rPr lang="nb-NO" sz="1100" dirty="0">
                <a:hlinkClick r:id="rId5"/>
              </a:rPr>
              <a:t>http://oslobilder.no/ARB/0038571</a:t>
            </a:r>
            <a:r>
              <a:rPr lang="nb-NO" sz="1100" dirty="0"/>
              <a:t> CC 3.0-lisens</a:t>
            </a:r>
          </a:p>
        </p:txBody>
      </p:sp>
    </p:spTree>
    <p:extLst>
      <p:ext uri="{BB962C8B-B14F-4D97-AF65-F5344CB8AC3E}">
        <p14:creationId xmlns:p14="http://schemas.microsoft.com/office/powerpoint/2010/main" val="132536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stretch>
            <a:fillRect/>
          </a:stretch>
        </p:blipFill>
        <p:spPr>
          <a:xfrm>
            <a:off x="1343472" y="1700808"/>
            <a:ext cx="9219881" cy="4514033"/>
          </a:xfrm>
          <a:prstGeom prst="rect">
            <a:avLst/>
          </a:prstGeom>
        </p:spPr>
      </p:pic>
      <p:sp>
        <p:nvSpPr>
          <p:cNvPr id="3" name="Tittel 1"/>
          <p:cNvSpPr txBox="1">
            <a:spLocks/>
          </p:cNvSpPr>
          <p:nvPr/>
        </p:nvSpPr>
        <p:spPr>
          <a:xfrm>
            <a:off x="1378077" y="548680"/>
            <a:ext cx="9793225" cy="926976"/>
          </a:xfrm>
          <a:prstGeom prst="rect">
            <a:avLst/>
          </a:prstGeom>
        </p:spPr>
        <p:txBody>
          <a:bodyPr/>
          <a:lstStyle>
            <a:lvl1pPr algn="l" rtl="0" eaLnBrk="1" fontAlgn="base" hangingPunct="1">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a:lstStyle>
          <a:p>
            <a:pPr algn="ctr"/>
            <a:r>
              <a:rPr lang="nb-NO" sz="3600" dirty="0"/>
              <a:t>Norge i Europa-toppen på digitalisering</a:t>
            </a:r>
          </a:p>
        </p:txBody>
      </p:sp>
      <p:sp>
        <p:nvSpPr>
          <p:cNvPr id="4" name="Plassholder for innhold 2"/>
          <p:cNvSpPr txBox="1">
            <a:spLocks/>
          </p:cNvSpPr>
          <p:nvPr/>
        </p:nvSpPr>
        <p:spPr>
          <a:xfrm>
            <a:off x="5159896" y="6165304"/>
            <a:ext cx="2880826" cy="540059"/>
          </a:xfrm>
          <a:prstGeom prst="rect">
            <a:avLst/>
          </a:prstGeom>
        </p:spPr>
        <p:txBody>
          <a:bodyPr/>
          <a:lstStyle>
            <a:lvl1pPr marL="342900" indent="-342900" algn="l" rtl="0" eaLnBrk="1" fontAlgn="base" hangingPunct="1">
              <a:spcBef>
                <a:spcPct val="20000"/>
              </a:spcBef>
              <a:spcAft>
                <a:spcPct val="0"/>
              </a:spcAft>
              <a:buClrTx/>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Tx/>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Tx/>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Tx/>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Tx/>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nb-NO" sz="1400"/>
              <a:t>DESI-indeksen 2017</a:t>
            </a:r>
            <a:endParaRPr lang="nb-NO" sz="1400" dirty="0"/>
          </a:p>
        </p:txBody>
      </p:sp>
    </p:spTree>
    <p:extLst>
      <p:ext uri="{BB962C8B-B14F-4D97-AF65-F5344CB8AC3E}">
        <p14:creationId xmlns:p14="http://schemas.microsoft.com/office/powerpoint/2010/main" val="335806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tt linje 8"/>
          <p:cNvCxnSpPr/>
          <p:nvPr/>
        </p:nvCxnSpPr>
        <p:spPr>
          <a:xfrm flipH="1" flipV="1">
            <a:off x="6162085" y="5633864"/>
            <a:ext cx="3770" cy="139553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Stjerne med 5 tagger 2"/>
          <p:cNvSpPr/>
          <p:nvPr/>
        </p:nvSpPr>
        <p:spPr>
          <a:xfrm>
            <a:off x="2169411" y="593946"/>
            <a:ext cx="7992888" cy="585398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00"/>
              </a:solidFill>
            </a:endParaRP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824" y="1175420"/>
            <a:ext cx="3308062" cy="4691032"/>
          </a:xfrm>
          <a:prstGeom prst="rect">
            <a:avLst/>
          </a:prstGeom>
          <a:ln>
            <a:solidFill>
              <a:schemeClr val="tx1"/>
            </a:solidFill>
          </a:ln>
        </p:spPr>
      </p:pic>
      <p:cxnSp>
        <p:nvCxnSpPr>
          <p:cNvPr id="5" name="Rett linje 4"/>
          <p:cNvCxnSpPr/>
          <p:nvPr/>
        </p:nvCxnSpPr>
        <p:spPr>
          <a:xfrm flipH="1" flipV="1">
            <a:off x="2169411" y="836712"/>
            <a:ext cx="1766349" cy="122413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Rett linje 5"/>
          <p:cNvCxnSpPr/>
          <p:nvPr/>
        </p:nvCxnSpPr>
        <p:spPr>
          <a:xfrm flipV="1">
            <a:off x="8184232" y="836712"/>
            <a:ext cx="1296144" cy="13561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Rett linje 7"/>
          <p:cNvCxnSpPr/>
          <p:nvPr/>
        </p:nvCxnSpPr>
        <p:spPr>
          <a:xfrm flipH="1">
            <a:off x="1559496" y="4437112"/>
            <a:ext cx="2355726" cy="3262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flipH="1" flipV="1">
            <a:off x="8472264" y="4457328"/>
            <a:ext cx="2016224" cy="61206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64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4"/>
          <p:cNvSpPr txBox="1">
            <a:spLocks/>
          </p:cNvSpPr>
          <p:nvPr/>
        </p:nvSpPr>
        <p:spPr>
          <a:xfrm>
            <a:off x="960000" y="1700808"/>
            <a:ext cx="6490667" cy="4010977"/>
          </a:xfrm>
          <a:prstGeom prst="rect">
            <a:avLst/>
          </a:prstGeom>
        </p:spPr>
        <p:txBody>
          <a:bodyPr/>
          <a:lstStyle>
            <a:lvl1pPr marL="342900" indent="-342900" algn="l" rtl="0" eaLnBrk="1" fontAlgn="base" hangingPunct="1">
              <a:spcBef>
                <a:spcPct val="20000"/>
              </a:spcBef>
              <a:spcAft>
                <a:spcPct val="0"/>
              </a:spcAft>
              <a:buClrTx/>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Tx/>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Tx/>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Tx/>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Tx/>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dirty="0"/>
              <a:t>Del I: Innledning og bakgrunn</a:t>
            </a:r>
          </a:p>
          <a:p>
            <a:r>
              <a:rPr lang="nb-NO" b="1" dirty="0"/>
              <a:t>Del II: En brukerrettet og effektiv offentlig forvaltning </a:t>
            </a:r>
          </a:p>
          <a:p>
            <a:r>
              <a:rPr lang="nb-NO" dirty="0"/>
              <a:t>Del III: Verdiskaping og deltakelse for alle </a:t>
            </a:r>
          </a:p>
          <a:p>
            <a:r>
              <a:rPr lang="nb-NO" dirty="0"/>
              <a:t>Del IV: Nasjonal plan for elektronisk kommunikasjon</a:t>
            </a:r>
          </a:p>
          <a:p>
            <a:endParaRPr lang="nb-NO" dirty="0"/>
          </a:p>
          <a:p>
            <a:endParaRPr lang="nb-NO" dirty="0"/>
          </a:p>
        </p:txBody>
      </p:sp>
      <p:pic>
        <p:nvPicPr>
          <p:cNvPr id="3" name="Plassholder for bilde 6"/>
          <p:cNvPicPr>
            <a:picLocks noChangeAspect="1"/>
          </p:cNvPicPr>
          <p:nvPr/>
        </p:nvPicPr>
        <p:blipFill>
          <a:blip r:embed="rId3">
            <a:extLst>
              <a:ext uri="{28A0092B-C50C-407E-A947-70E740481C1C}">
                <a14:useLocalDpi xmlns:a14="http://schemas.microsoft.com/office/drawing/2010/main" val="0"/>
              </a:ext>
            </a:extLst>
          </a:blip>
          <a:srcRect l="2113" r="2113"/>
          <a:stretch>
            <a:fillRect/>
          </a:stretch>
        </p:blipFill>
        <p:spPr>
          <a:xfrm>
            <a:off x="7680176" y="188640"/>
            <a:ext cx="4320000" cy="6384363"/>
          </a:xfrm>
          <a:prstGeom prst="rect">
            <a:avLst/>
          </a:prstGeom>
          <a:noFill/>
          <a:ln w="12700">
            <a:solidFill>
              <a:schemeClr val="tx1"/>
            </a:solidFill>
          </a:ln>
          <a:effectLst>
            <a:outerShdw blurRad="292100" dist="139700" dir="2700000" algn="tl" rotWithShape="0">
              <a:srgbClr val="333333">
                <a:alpha val="65000"/>
              </a:srgbClr>
            </a:outerShdw>
          </a:effectLst>
        </p:spPr>
      </p:pic>
      <p:sp>
        <p:nvSpPr>
          <p:cNvPr id="4" name="Tittel 3"/>
          <p:cNvSpPr txBox="1">
            <a:spLocks/>
          </p:cNvSpPr>
          <p:nvPr/>
        </p:nvSpPr>
        <p:spPr>
          <a:xfrm>
            <a:off x="959430" y="395536"/>
            <a:ext cx="6491237" cy="1524000"/>
          </a:xfrm>
          <a:prstGeom prst="rect">
            <a:avLst/>
          </a:prstGeom>
        </p:spPr>
        <p:txBody>
          <a:bodyPr/>
          <a:lstStyle>
            <a:lvl1pPr algn="l" rtl="0" eaLnBrk="1" fontAlgn="base" hangingPunct="1">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a:lstStyle>
          <a:p>
            <a:r>
              <a:rPr lang="nb-NO" dirty="0"/>
              <a:t>Innholdet i meldingen</a:t>
            </a:r>
          </a:p>
        </p:txBody>
      </p:sp>
      <p:sp>
        <p:nvSpPr>
          <p:cNvPr id="6" name="Ellipse 5"/>
          <p:cNvSpPr/>
          <p:nvPr/>
        </p:nvSpPr>
        <p:spPr>
          <a:xfrm>
            <a:off x="7896200" y="2404206"/>
            <a:ext cx="3816424" cy="357491"/>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4827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Digitaliseringsrundskrivet</a:t>
            </a:r>
          </a:p>
        </p:txBody>
      </p:sp>
      <p:sp>
        <p:nvSpPr>
          <p:cNvPr id="3" name="Plassholder for innhold 2"/>
          <p:cNvSpPr>
            <a:spLocks noGrp="1"/>
          </p:cNvSpPr>
          <p:nvPr>
            <p:ph idx="1"/>
          </p:nvPr>
        </p:nvSpPr>
        <p:spPr>
          <a:xfrm>
            <a:off x="1198951" y="1700808"/>
            <a:ext cx="7057289" cy="4525963"/>
          </a:xfrm>
        </p:spPr>
        <p:txBody>
          <a:bodyPr/>
          <a:lstStyle/>
          <a:p>
            <a:pPr marL="342900" lvl="1" indent="-342900">
              <a:buFont typeface="Arial" charset="0"/>
              <a:buChar char="•"/>
            </a:pPr>
            <a:r>
              <a:rPr lang="nb-NO" dirty="0">
                <a:solidFill>
                  <a:schemeClr val="tx1">
                    <a:lumMod val="95000"/>
                    <a:lumOff val="5000"/>
                  </a:schemeClr>
                </a:solidFill>
                <a:hlinkClick r:id="rId2"/>
              </a:rPr>
              <a:t>Digitaliseringsrundskrivet</a:t>
            </a:r>
            <a:endParaRPr lang="nb-NO" dirty="0">
              <a:solidFill>
                <a:schemeClr val="tx1">
                  <a:lumMod val="95000"/>
                  <a:lumOff val="5000"/>
                </a:schemeClr>
              </a:solidFill>
            </a:endParaRPr>
          </a:p>
          <a:p>
            <a:pPr marL="342900" lvl="1" indent="-342900">
              <a:buFont typeface="Arial" charset="0"/>
              <a:buChar char="•"/>
            </a:pPr>
            <a:endParaRPr lang="nb-NO" dirty="0"/>
          </a:p>
          <a:p>
            <a:pPr marL="342900" lvl="1" indent="-342900">
              <a:buFont typeface="Arial" charset="0"/>
              <a:buChar char="•"/>
            </a:pPr>
            <a:r>
              <a:rPr lang="nb-NO" dirty="0"/>
              <a:t>Gjelder til det kommer et nytt rundskriv          (har pleid å komme årlig)</a:t>
            </a:r>
            <a:endParaRPr lang="nb-NO" dirty="0">
              <a:solidFill>
                <a:schemeClr val="tx1">
                  <a:lumMod val="95000"/>
                  <a:lumOff val="5000"/>
                </a:schemeClr>
              </a:solidFill>
            </a:endParaRPr>
          </a:p>
          <a:p>
            <a:pPr marL="342900" lvl="1" indent="-342900">
              <a:buFont typeface="Arial" charset="0"/>
              <a:buChar char="•"/>
            </a:pPr>
            <a:endParaRPr lang="nb-NO" dirty="0"/>
          </a:p>
          <a:p>
            <a:pPr marL="342900" lvl="1" indent="-342900">
              <a:buFont typeface="Arial" charset="0"/>
              <a:buChar char="•"/>
            </a:pPr>
            <a:r>
              <a:rPr lang="nb-NO" dirty="0"/>
              <a:t>Sammenstilling av krav og anbefalinger vedrørende digitalisering i offentlig sektor</a:t>
            </a:r>
          </a:p>
          <a:p>
            <a:pPr marL="742950" lvl="2" indent="-342900"/>
            <a:r>
              <a:rPr lang="nb-NO" dirty="0"/>
              <a:t>Mer oppdaterte krav enn i stortingsmeldingen</a:t>
            </a:r>
          </a:p>
          <a:p>
            <a:pPr marL="342900" lvl="1" indent="-342900">
              <a:buFont typeface="Arial" charset="0"/>
              <a:buChar char="•"/>
            </a:pPr>
            <a:endParaRPr lang="nb-NO" dirty="0"/>
          </a:p>
          <a:p>
            <a:pPr marL="171450" indent="-171450">
              <a:buFontTx/>
              <a:buChar char="-"/>
            </a:pPr>
            <a:endParaRPr lang="nb-NO" dirty="0"/>
          </a:p>
          <a:p>
            <a:pPr marL="342900" lvl="1" indent="-342900">
              <a:buFont typeface="Arial" charset="0"/>
              <a:buChar char="•"/>
            </a:pPr>
            <a:endParaRPr lang="nb-NO" dirty="0"/>
          </a:p>
        </p:txBody>
      </p:sp>
      <p:pic>
        <p:nvPicPr>
          <p:cNvPr id="5" name="Picture 2" descr="C:\Users\Helga\Documents\Jobb\Forelesning AFIN\digitaliseringsrundskriv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240" y="1340768"/>
            <a:ext cx="3431703" cy="471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85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1"/>
          </p:nvPr>
        </p:nvSpPr>
        <p:spPr>
          <a:xfrm>
            <a:off x="1199456" y="1484784"/>
            <a:ext cx="9792000" cy="1144800"/>
          </a:xfrm>
        </p:spPr>
        <p:txBody>
          <a:bodyPr/>
          <a:lstStyle/>
          <a:p>
            <a:pPr algn="ctr"/>
            <a:r>
              <a:rPr lang="nb-NO" sz="4000" dirty="0"/>
              <a:t>Utvalgte temaer for offentlig forvaltning</a:t>
            </a:r>
          </a:p>
        </p:txBody>
      </p:sp>
      <p:sp>
        <p:nvSpPr>
          <p:cNvPr id="4" name="Plassholder for tekst 3"/>
          <p:cNvSpPr>
            <a:spLocks noGrp="1"/>
          </p:cNvSpPr>
          <p:nvPr>
            <p:ph type="body" sz="quarter" idx="22"/>
          </p:nvPr>
        </p:nvSpPr>
        <p:spPr/>
        <p:txBody>
          <a:bodyPr/>
          <a:lstStyle/>
          <a:p>
            <a:endParaRPr lang="nb-NO"/>
          </a:p>
        </p:txBody>
      </p:sp>
      <p:pic>
        <p:nvPicPr>
          <p:cNvPr id="6" name="Plassholder for innho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9816" y="2994093"/>
            <a:ext cx="2944455" cy="3807485"/>
          </a:xfrm>
          <a:prstGeom prst="rect">
            <a:avLst/>
          </a:prstGeom>
        </p:spPr>
      </p:pic>
      <p:sp>
        <p:nvSpPr>
          <p:cNvPr id="14" name="Plassholder for bilde 13"/>
          <p:cNvSpPr>
            <a:spLocks noGrp="1"/>
          </p:cNvSpPr>
          <p:nvPr>
            <p:ph type="pic" sz="quarter" idx="20"/>
          </p:nvPr>
        </p:nvSpPr>
        <p:spPr>
          <a:solidFill>
            <a:srgbClr val="9AE37D"/>
          </a:solidFill>
        </p:spPr>
      </p:sp>
      <p:grpSp>
        <p:nvGrpSpPr>
          <p:cNvPr id="8" name="Gruppe 7"/>
          <p:cNvGrpSpPr/>
          <p:nvPr/>
        </p:nvGrpSpPr>
        <p:grpSpPr>
          <a:xfrm>
            <a:off x="2534956" y="3936419"/>
            <a:ext cx="2268000" cy="2268000"/>
            <a:chOff x="2561502" y="3609272"/>
            <a:chExt cx="2268000" cy="2268000"/>
          </a:xfrm>
        </p:grpSpPr>
        <p:pic>
          <p:nvPicPr>
            <p:cNvPr id="9" name="Bilde 8"/>
            <p:cNvPicPr>
              <a:picLocks noChangeAspect="1"/>
            </p:cNvPicPr>
            <p:nvPr/>
          </p:nvPicPr>
          <p:blipFill>
            <a:blip r:embed="rId4">
              <a:clrChange>
                <a:clrFrom>
                  <a:srgbClr val="FFFFFE"/>
                </a:clrFrom>
                <a:clrTo>
                  <a:srgbClr val="FFFF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100998" y="3877633"/>
              <a:ext cx="1191673" cy="1707414"/>
            </a:xfrm>
            <a:prstGeom prst="rect">
              <a:avLst/>
            </a:prstGeom>
          </p:spPr>
        </p:pic>
        <p:sp>
          <p:nvSpPr>
            <p:cNvPr id="10" name="Ellipse 9"/>
            <p:cNvSpPr/>
            <p:nvPr/>
          </p:nvSpPr>
          <p:spPr>
            <a:xfrm>
              <a:off x="2561502"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grpSp>
        <p:nvGrpSpPr>
          <p:cNvPr id="11" name="Gruppe 10"/>
          <p:cNvGrpSpPr/>
          <p:nvPr/>
        </p:nvGrpSpPr>
        <p:grpSpPr>
          <a:xfrm>
            <a:off x="131590" y="3936419"/>
            <a:ext cx="2268000" cy="2268000"/>
            <a:chOff x="158136" y="3609272"/>
            <a:chExt cx="2268000" cy="2268000"/>
          </a:xfrm>
        </p:grpSpPr>
        <p:pic>
          <p:nvPicPr>
            <p:cNvPr id="12" name="Bilde 11"/>
            <p:cNvPicPr>
              <a:picLocks noChangeAspect="1"/>
            </p:cNvPicPr>
            <p:nvPr/>
          </p:nvPicPr>
          <p:blipFill>
            <a:blip r:embed="rId5">
              <a:clrChange>
                <a:clrFrom>
                  <a:srgbClr val="FFFFFE"/>
                </a:clrFrom>
                <a:clrTo>
                  <a:srgbClr val="FFFF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52938" y="4143702"/>
              <a:ext cx="1849275" cy="1316712"/>
            </a:xfrm>
            <a:prstGeom prst="rect">
              <a:avLst/>
            </a:prstGeom>
          </p:spPr>
        </p:pic>
        <p:sp>
          <p:nvSpPr>
            <p:cNvPr id="13" name="Ellipse 12"/>
            <p:cNvSpPr/>
            <p:nvPr/>
          </p:nvSpPr>
          <p:spPr>
            <a:xfrm>
              <a:off x="15813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grpSp>
        <p:nvGrpSpPr>
          <p:cNvPr id="15" name="Gruppe 14"/>
          <p:cNvGrpSpPr/>
          <p:nvPr/>
        </p:nvGrpSpPr>
        <p:grpSpPr>
          <a:xfrm>
            <a:off x="4938322" y="3936419"/>
            <a:ext cx="2268000" cy="2268000"/>
            <a:chOff x="4914632" y="3830674"/>
            <a:chExt cx="2268000" cy="2268000"/>
          </a:xfrm>
        </p:grpSpPr>
        <p:pic>
          <p:nvPicPr>
            <p:cNvPr id="16" name="Bilde 15"/>
            <p:cNvPicPr>
              <a:picLocks noChangeAspect="1"/>
            </p:cNvPicPr>
            <p:nvPr/>
          </p:nvPicPr>
          <p:blipFill>
            <a:blip r:embed="rId6">
              <a:clrChange>
                <a:clrFrom>
                  <a:srgbClr val="FFFFFE"/>
                </a:clrFrom>
                <a:clrTo>
                  <a:srgbClr val="FFFF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050910" y="4409621"/>
              <a:ext cx="2006964" cy="1407714"/>
            </a:xfrm>
            <a:prstGeom prst="rect">
              <a:avLst/>
            </a:prstGeom>
          </p:spPr>
        </p:pic>
        <p:sp>
          <p:nvSpPr>
            <p:cNvPr id="17" name="Ellipse 16"/>
            <p:cNvSpPr/>
            <p:nvPr/>
          </p:nvSpPr>
          <p:spPr>
            <a:xfrm>
              <a:off x="4914632" y="3830674"/>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grpSp>
        <p:nvGrpSpPr>
          <p:cNvPr id="18" name="Gruppe 17"/>
          <p:cNvGrpSpPr/>
          <p:nvPr/>
        </p:nvGrpSpPr>
        <p:grpSpPr>
          <a:xfrm>
            <a:off x="7341688" y="3936419"/>
            <a:ext cx="2268000" cy="2268000"/>
            <a:chOff x="7257426" y="3609272"/>
            <a:chExt cx="2268000" cy="2268000"/>
          </a:xfrm>
        </p:grpSpPr>
        <p:pic>
          <p:nvPicPr>
            <p:cNvPr id="19" name="Bilde 18"/>
            <p:cNvPicPr>
              <a:picLocks noChangeAspect="1"/>
            </p:cNvPicPr>
            <p:nvPr/>
          </p:nvPicPr>
          <p:blipFill>
            <a:blip r:embed="rId7">
              <a:clrChange>
                <a:clrFrom>
                  <a:srgbClr val="FFFFFE"/>
                </a:clrFrom>
                <a:clrTo>
                  <a:srgbClr val="FFFF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442803" y="4011123"/>
              <a:ext cx="1880112" cy="1401088"/>
            </a:xfrm>
            <a:prstGeom prst="rect">
              <a:avLst/>
            </a:prstGeom>
          </p:spPr>
        </p:pic>
        <p:sp>
          <p:nvSpPr>
            <p:cNvPr id="20" name="Ellipse 19"/>
            <p:cNvSpPr/>
            <p:nvPr/>
          </p:nvSpPr>
          <p:spPr>
            <a:xfrm>
              <a:off x="725742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grpSp>
        <p:nvGrpSpPr>
          <p:cNvPr id="21" name="Gruppe 20"/>
          <p:cNvGrpSpPr/>
          <p:nvPr/>
        </p:nvGrpSpPr>
        <p:grpSpPr>
          <a:xfrm>
            <a:off x="9783854" y="3936419"/>
            <a:ext cx="2268000" cy="2268000"/>
            <a:chOff x="9771600" y="3609272"/>
            <a:chExt cx="2268000" cy="2268000"/>
          </a:xfrm>
        </p:grpSpPr>
        <p:sp>
          <p:nvSpPr>
            <p:cNvPr id="22" name="Ellipse 21"/>
            <p:cNvSpPr/>
            <p:nvPr/>
          </p:nvSpPr>
          <p:spPr>
            <a:xfrm>
              <a:off x="9771600"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pic>
          <p:nvPicPr>
            <p:cNvPr id="23" name="Bilde 22"/>
            <p:cNvPicPr>
              <a:picLocks noChangeAspect="1"/>
            </p:cNvPicPr>
            <p:nvPr/>
          </p:nvPicPr>
          <p:blipFill>
            <a:blip r:embed="rId8">
              <a:clrChange>
                <a:clrFrom>
                  <a:srgbClr val="FFFFFE"/>
                </a:clrFrom>
                <a:clrTo>
                  <a:srgbClr val="FFFF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513888" y="4011123"/>
              <a:ext cx="826298" cy="1396019"/>
            </a:xfrm>
            <a:prstGeom prst="rect">
              <a:avLst/>
            </a:prstGeom>
          </p:spPr>
        </p:pic>
      </p:grpSp>
    </p:spTree>
    <p:extLst>
      <p:ext uri="{BB962C8B-B14F-4D97-AF65-F5344CB8AC3E}">
        <p14:creationId xmlns:p14="http://schemas.microsoft.com/office/powerpoint/2010/main" val="28997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030292" y="1509494"/>
            <a:ext cx="2074450" cy="1847498"/>
          </a:xfrm>
        </p:spPr>
        <p:txBody>
          <a:bodyPr/>
          <a:lstStyle/>
          <a:p>
            <a:pPr marL="0" indent="0">
              <a:buNone/>
            </a:pPr>
            <a:r>
              <a:rPr lang="nb-NO" sz="2400" b="1" dirty="0"/>
              <a:t>5. </a:t>
            </a:r>
            <a:br>
              <a:rPr lang="nb-NO" sz="2400" b="1" dirty="0"/>
            </a:br>
            <a:r>
              <a:rPr lang="nb-NO" sz="2000" dirty="0"/>
              <a:t>Godt personvern og god informasjons-sikkerhet </a:t>
            </a:r>
          </a:p>
        </p:txBody>
      </p:sp>
      <p:sp>
        <p:nvSpPr>
          <p:cNvPr id="9" name="Plassholder for innhold 2"/>
          <p:cNvSpPr txBox="1">
            <a:spLocks/>
          </p:cNvSpPr>
          <p:nvPr/>
        </p:nvSpPr>
        <p:spPr bwMode="auto">
          <a:xfrm>
            <a:off x="2781394" y="1479405"/>
            <a:ext cx="2232248" cy="2153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Tx/>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Tx/>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Tx/>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Tx/>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nb-NO" sz="2400" b="1" dirty="0">
                <a:solidFill>
                  <a:srgbClr val="000000"/>
                </a:solidFill>
              </a:rPr>
              <a:t>2. </a:t>
            </a:r>
          </a:p>
          <a:p>
            <a:pPr marL="0" indent="0">
              <a:buFont typeface="Arial" charset="0"/>
              <a:buNone/>
            </a:pPr>
            <a:r>
              <a:rPr lang="nb-NO" sz="2000" dirty="0">
                <a:solidFill>
                  <a:srgbClr val="000000"/>
                </a:solidFill>
              </a:rPr>
              <a:t>IKT er en </a:t>
            </a:r>
            <a:br>
              <a:rPr lang="nb-NO" sz="2000" dirty="0">
                <a:solidFill>
                  <a:srgbClr val="000000"/>
                </a:solidFill>
              </a:rPr>
            </a:br>
            <a:r>
              <a:rPr lang="nb-NO" sz="2000" dirty="0">
                <a:solidFill>
                  <a:srgbClr val="000000"/>
                </a:solidFill>
              </a:rPr>
              <a:t>vesentlig </a:t>
            </a:r>
            <a:br>
              <a:rPr lang="nb-NO" sz="2000" dirty="0">
                <a:solidFill>
                  <a:srgbClr val="000000"/>
                </a:solidFill>
              </a:rPr>
            </a:br>
            <a:r>
              <a:rPr lang="nb-NO" sz="2000" dirty="0">
                <a:solidFill>
                  <a:srgbClr val="000000"/>
                </a:solidFill>
              </a:rPr>
              <a:t>innsatsfaktor for innovasjon og </a:t>
            </a:r>
            <a:br>
              <a:rPr lang="nb-NO" sz="2000" dirty="0">
                <a:solidFill>
                  <a:srgbClr val="000000"/>
                </a:solidFill>
              </a:rPr>
            </a:br>
            <a:r>
              <a:rPr lang="nb-NO" sz="2000" dirty="0">
                <a:solidFill>
                  <a:srgbClr val="000000"/>
                </a:solidFill>
              </a:rPr>
              <a:t>produktivitet</a:t>
            </a:r>
          </a:p>
        </p:txBody>
      </p:sp>
      <p:grpSp>
        <p:nvGrpSpPr>
          <p:cNvPr id="35" name="Gruppe 34"/>
          <p:cNvGrpSpPr/>
          <p:nvPr/>
        </p:nvGrpSpPr>
        <p:grpSpPr>
          <a:xfrm>
            <a:off x="2522702" y="3609272"/>
            <a:ext cx="2268000" cy="2268000"/>
            <a:chOff x="2561502" y="3609272"/>
            <a:chExt cx="2268000" cy="226800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998" y="3877633"/>
              <a:ext cx="1191673" cy="1707414"/>
            </a:xfrm>
            <a:prstGeom prst="rect">
              <a:avLst/>
            </a:prstGeom>
          </p:spPr>
        </p:pic>
        <p:sp>
          <p:nvSpPr>
            <p:cNvPr id="17" name="Ellipse 16"/>
            <p:cNvSpPr/>
            <p:nvPr/>
          </p:nvSpPr>
          <p:spPr>
            <a:xfrm>
              <a:off x="2561502"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
        <p:nvSpPr>
          <p:cNvPr id="8" name="TekstSylinder 7"/>
          <p:cNvSpPr txBox="1"/>
          <p:nvPr/>
        </p:nvSpPr>
        <p:spPr>
          <a:xfrm>
            <a:off x="378028" y="1479406"/>
            <a:ext cx="1624952" cy="1384995"/>
          </a:xfrm>
          <a:prstGeom prst="rect">
            <a:avLst/>
          </a:prstGeom>
          <a:noFill/>
        </p:spPr>
        <p:txBody>
          <a:bodyPr wrap="square" rtlCol="0">
            <a:spAutoFit/>
          </a:bodyPr>
          <a:lstStyle/>
          <a:p>
            <a:r>
              <a:rPr lang="nb-NO" sz="2400" b="1" dirty="0">
                <a:solidFill>
                  <a:srgbClr val="000000"/>
                </a:solidFill>
              </a:rPr>
              <a:t>1.</a:t>
            </a:r>
            <a:br>
              <a:rPr lang="nb-NO" sz="2000" dirty="0">
                <a:solidFill>
                  <a:srgbClr val="000000"/>
                </a:solidFill>
              </a:rPr>
            </a:br>
            <a:r>
              <a:rPr lang="nb-NO" sz="2000" dirty="0">
                <a:solidFill>
                  <a:srgbClr val="000000"/>
                </a:solidFill>
              </a:rPr>
              <a:t>Brukeren </a:t>
            </a:r>
          </a:p>
          <a:p>
            <a:r>
              <a:rPr lang="nb-NO" sz="2000" dirty="0">
                <a:solidFill>
                  <a:srgbClr val="000000"/>
                </a:solidFill>
              </a:rPr>
              <a:t>i sentrum </a:t>
            </a:r>
          </a:p>
          <a:p>
            <a:endParaRPr lang="nb-NO" sz="2000" dirty="0">
              <a:solidFill>
                <a:srgbClr val="000000"/>
              </a:solidFill>
            </a:endParaRPr>
          </a:p>
        </p:txBody>
      </p:sp>
      <p:grpSp>
        <p:nvGrpSpPr>
          <p:cNvPr id="34" name="Gruppe 33"/>
          <p:cNvGrpSpPr/>
          <p:nvPr/>
        </p:nvGrpSpPr>
        <p:grpSpPr>
          <a:xfrm>
            <a:off x="119336" y="3609272"/>
            <a:ext cx="2268000" cy="2268000"/>
            <a:chOff x="158136" y="3609272"/>
            <a:chExt cx="2268000" cy="2268000"/>
          </a:xfrm>
        </p:grpSpPr>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38" y="4143702"/>
              <a:ext cx="1849275" cy="1316712"/>
            </a:xfrm>
            <a:prstGeom prst="rect">
              <a:avLst/>
            </a:prstGeom>
          </p:spPr>
        </p:pic>
        <p:sp>
          <p:nvSpPr>
            <p:cNvPr id="21" name="Ellipse 20"/>
            <p:cNvSpPr/>
            <p:nvPr/>
          </p:nvSpPr>
          <p:spPr>
            <a:xfrm>
              <a:off x="15813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
        <p:nvSpPr>
          <p:cNvPr id="10" name="Plassholder for innhold 2"/>
          <p:cNvSpPr txBox="1">
            <a:spLocks/>
          </p:cNvSpPr>
          <p:nvPr/>
        </p:nvSpPr>
        <p:spPr bwMode="auto">
          <a:xfrm>
            <a:off x="5184760" y="1479406"/>
            <a:ext cx="2009308"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Tx/>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Tx/>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Tx/>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Tx/>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nb-NO" sz="2400" b="1" dirty="0">
                <a:solidFill>
                  <a:srgbClr val="000000"/>
                </a:solidFill>
              </a:rPr>
              <a:t>3. </a:t>
            </a:r>
          </a:p>
          <a:p>
            <a:pPr marL="0" indent="0">
              <a:buFont typeface="Arial" charset="0"/>
              <a:buNone/>
            </a:pPr>
            <a:r>
              <a:rPr lang="nb-NO" sz="2000" dirty="0">
                <a:solidFill>
                  <a:srgbClr val="000000"/>
                </a:solidFill>
              </a:rPr>
              <a:t>Styrket digital kompetanse og </a:t>
            </a:r>
            <a:br>
              <a:rPr lang="nb-NO" sz="2000" dirty="0">
                <a:solidFill>
                  <a:srgbClr val="000000"/>
                </a:solidFill>
              </a:rPr>
            </a:br>
            <a:r>
              <a:rPr lang="nb-NO" sz="2000" dirty="0">
                <a:solidFill>
                  <a:srgbClr val="000000"/>
                </a:solidFill>
              </a:rPr>
              <a:t>deltakelse </a:t>
            </a:r>
          </a:p>
        </p:txBody>
      </p:sp>
      <p:grpSp>
        <p:nvGrpSpPr>
          <p:cNvPr id="26" name="Gruppe 25"/>
          <p:cNvGrpSpPr/>
          <p:nvPr/>
        </p:nvGrpSpPr>
        <p:grpSpPr>
          <a:xfrm>
            <a:off x="4926068" y="3609272"/>
            <a:ext cx="2268000" cy="2268000"/>
            <a:chOff x="4914632" y="3830674"/>
            <a:chExt cx="2268000" cy="2268000"/>
          </a:xfrm>
        </p:grpSpPr>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0910" y="4409621"/>
              <a:ext cx="2006964" cy="1407714"/>
            </a:xfrm>
            <a:prstGeom prst="rect">
              <a:avLst/>
            </a:prstGeom>
          </p:spPr>
        </p:pic>
        <p:sp>
          <p:nvSpPr>
            <p:cNvPr id="22" name="Ellipse 21"/>
            <p:cNvSpPr/>
            <p:nvPr/>
          </p:nvSpPr>
          <p:spPr>
            <a:xfrm>
              <a:off x="4914632" y="3830674"/>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
        <p:nvSpPr>
          <p:cNvPr id="11" name="Plassholder for innhold 2"/>
          <p:cNvSpPr txBox="1">
            <a:spLocks/>
          </p:cNvSpPr>
          <p:nvPr/>
        </p:nvSpPr>
        <p:spPr bwMode="auto">
          <a:xfrm>
            <a:off x="7588126" y="1479406"/>
            <a:ext cx="1903332"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Tx/>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Tx/>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Tx/>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Tx/>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nb-NO" sz="2400" b="1" dirty="0">
                <a:solidFill>
                  <a:srgbClr val="000000"/>
                </a:solidFill>
              </a:rPr>
              <a:t>4. </a:t>
            </a:r>
          </a:p>
          <a:p>
            <a:pPr marL="0" indent="0">
              <a:buFont typeface="Arial" charset="0"/>
              <a:buNone/>
            </a:pPr>
            <a:r>
              <a:rPr lang="nb-NO" sz="2000" dirty="0">
                <a:solidFill>
                  <a:srgbClr val="000000"/>
                </a:solidFill>
              </a:rPr>
              <a:t>Effektiv </a:t>
            </a:r>
            <a:br>
              <a:rPr lang="nb-NO" sz="2000" dirty="0">
                <a:solidFill>
                  <a:srgbClr val="000000"/>
                </a:solidFill>
              </a:rPr>
            </a:br>
            <a:r>
              <a:rPr lang="nb-NO" sz="2000" dirty="0">
                <a:solidFill>
                  <a:srgbClr val="000000"/>
                </a:solidFill>
              </a:rPr>
              <a:t>digitalisering </a:t>
            </a:r>
            <a:br>
              <a:rPr lang="nb-NO" sz="2000" dirty="0">
                <a:solidFill>
                  <a:srgbClr val="000000"/>
                </a:solidFill>
              </a:rPr>
            </a:br>
            <a:r>
              <a:rPr lang="nb-NO" sz="2000" dirty="0">
                <a:solidFill>
                  <a:srgbClr val="000000"/>
                </a:solidFill>
              </a:rPr>
              <a:t>av offentlig </a:t>
            </a:r>
            <a:br>
              <a:rPr lang="nb-NO" sz="2000" dirty="0">
                <a:solidFill>
                  <a:srgbClr val="000000"/>
                </a:solidFill>
              </a:rPr>
            </a:br>
            <a:r>
              <a:rPr lang="nb-NO" sz="2000" dirty="0">
                <a:solidFill>
                  <a:srgbClr val="000000"/>
                </a:solidFill>
              </a:rPr>
              <a:t>sektor </a:t>
            </a:r>
          </a:p>
        </p:txBody>
      </p:sp>
      <p:grpSp>
        <p:nvGrpSpPr>
          <p:cNvPr id="36" name="Gruppe 35"/>
          <p:cNvGrpSpPr/>
          <p:nvPr/>
        </p:nvGrpSpPr>
        <p:grpSpPr>
          <a:xfrm>
            <a:off x="7329434" y="3609272"/>
            <a:ext cx="2268000" cy="2268000"/>
            <a:chOff x="7257426" y="3609272"/>
            <a:chExt cx="2268000" cy="2268000"/>
          </a:xfrm>
        </p:grpSpPr>
        <p:pic>
          <p:nvPicPr>
            <p:cNvPr id="15" name="Bild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2803" y="4011123"/>
              <a:ext cx="1880112" cy="1401088"/>
            </a:xfrm>
            <a:prstGeom prst="rect">
              <a:avLst/>
            </a:prstGeom>
          </p:spPr>
        </p:pic>
        <p:sp>
          <p:nvSpPr>
            <p:cNvPr id="23" name="Ellipse 22"/>
            <p:cNvSpPr/>
            <p:nvPr/>
          </p:nvSpPr>
          <p:spPr>
            <a:xfrm>
              <a:off x="725742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grpSp>
        <p:nvGrpSpPr>
          <p:cNvPr id="38" name="Gruppe 37"/>
          <p:cNvGrpSpPr/>
          <p:nvPr/>
        </p:nvGrpSpPr>
        <p:grpSpPr>
          <a:xfrm>
            <a:off x="9771600" y="3609272"/>
            <a:ext cx="2268000" cy="2268000"/>
            <a:chOff x="9771600" y="3609272"/>
            <a:chExt cx="2268000" cy="2268000"/>
          </a:xfrm>
        </p:grpSpPr>
        <p:sp>
          <p:nvSpPr>
            <p:cNvPr id="24" name="Ellipse 23"/>
            <p:cNvSpPr/>
            <p:nvPr/>
          </p:nvSpPr>
          <p:spPr>
            <a:xfrm>
              <a:off x="9771600"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pic>
          <p:nvPicPr>
            <p:cNvPr id="37" name="Bild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3888" y="4011123"/>
              <a:ext cx="826298" cy="1396019"/>
            </a:xfrm>
            <a:prstGeom prst="rect">
              <a:avLst/>
            </a:prstGeom>
          </p:spPr>
        </p:pic>
      </p:grpSp>
      <p:sp>
        <p:nvSpPr>
          <p:cNvPr id="25" name="Tittel 1"/>
          <p:cNvSpPr>
            <a:spLocks noGrp="1"/>
          </p:cNvSpPr>
          <p:nvPr>
            <p:ph type="title"/>
          </p:nvPr>
        </p:nvSpPr>
        <p:spPr>
          <a:xfrm>
            <a:off x="1198800" y="296652"/>
            <a:ext cx="9792000" cy="756084"/>
          </a:xfrm>
        </p:spPr>
        <p:txBody>
          <a:bodyPr/>
          <a:lstStyle/>
          <a:p>
            <a:r>
              <a:rPr lang="nb-NO" dirty="0"/>
              <a:t>Hovedprioriteringer i IKT-politikken</a:t>
            </a:r>
          </a:p>
        </p:txBody>
      </p:sp>
    </p:spTree>
    <p:extLst>
      <p:ext uri="{BB962C8B-B14F-4D97-AF65-F5344CB8AC3E}">
        <p14:creationId xmlns:p14="http://schemas.microsoft.com/office/powerpoint/2010/main" val="2520637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8"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Temaer</a:t>
            </a:r>
          </a:p>
        </p:txBody>
      </p:sp>
      <p:sp>
        <p:nvSpPr>
          <p:cNvPr id="3" name="Plassholder for innhold 2"/>
          <p:cNvSpPr>
            <a:spLocks noGrp="1"/>
          </p:cNvSpPr>
          <p:nvPr>
            <p:ph idx="1"/>
          </p:nvPr>
        </p:nvSpPr>
        <p:spPr>
          <a:xfrm>
            <a:off x="1255599" y="1663834"/>
            <a:ext cx="10441666" cy="4525963"/>
          </a:xfrm>
        </p:spPr>
        <p:txBody>
          <a:bodyPr/>
          <a:lstStyle/>
          <a:p>
            <a:r>
              <a:rPr lang="nb-NO" b="1" dirty="0"/>
              <a:t>Styring og samordning</a:t>
            </a:r>
            <a:endParaRPr lang="nb-NO" dirty="0"/>
          </a:p>
          <a:p>
            <a:r>
              <a:rPr lang="nb-NO" b="1" dirty="0">
                <a:solidFill>
                  <a:srgbClr val="0070C0"/>
                </a:solidFill>
              </a:rPr>
              <a:t>Brukeren i sentrum</a:t>
            </a:r>
          </a:p>
          <a:p>
            <a:pPr lvl="1"/>
            <a:r>
              <a:rPr lang="nb-NO" b="1" dirty="0">
                <a:solidFill>
                  <a:schemeClr val="accent2">
                    <a:lumMod val="75000"/>
                    <a:lumOff val="25000"/>
                  </a:schemeClr>
                </a:solidFill>
              </a:rPr>
              <a:t>Kun én gang-prinsippet</a:t>
            </a:r>
          </a:p>
          <a:p>
            <a:r>
              <a:rPr lang="nb-NO" b="1" dirty="0">
                <a:solidFill>
                  <a:srgbClr val="00B050"/>
                </a:solidFill>
              </a:rPr>
              <a:t>Effektiv digitalisering av offentlig sektor</a:t>
            </a:r>
          </a:p>
          <a:p>
            <a:pPr lvl="1"/>
            <a:r>
              <a:rPr lang="nb-NO" dirty="0">
                <a:solidFill>
                  <a:srgbClr val="00B050"/>
                </a:solidFill>
              </a:rPr>
              <a:t>Felles byggeklosser</a:t>
            </a:r>
          </a:p>
          <a:p>
            <a:pPr lvl="1"/>
            <a:r>
              <a:rPr lang="nb-NO" dirty="0">
                <a:solidFill>
                  <a:srgbClr val="00B050"/>
                </a:solidFill>
              </a:rPr>
              <a:t>Bedre styring av digitaliseringsprosjekter</a:t>
            </a:r>
          </a:p>
          <a:p>
            <a:r>
              <a:rPr lang="nb-NO" b="1" dirty="0">
                <a:solidFill>
                  <a:schemeClr val="accent6">
                    <a:lumMod val="75000"/>
                  </a:schemeClr>
                </a:solidFill>
              </a:rPr>
              <a:t>Samhandling mellom kommune og stat</a:t>
            </a:r>
          </a:p>
          <a:p>
            <a:endParaRPr lang="nb-NO" dirty="0">
              <a:solidFill>
                <a:srgbClr val="00B050"/>
              </a:solidFill>
            </a:endParaRPr>
          </a:p>
        </p:txBody>
      </p:sp>
      <p:grpSp>
        <p:nvGrpSpPr>
          <p:cNvPr id="4" name="Gruppe 3"/>
          <p:cNvGrpSpPr/>
          <p:nvPr/>
        </p:nvGrpSpPr>
        <p:grpSpPr>
          <a:xfrm>
            <a:off x="5663952" y="2282355"/>
            <a:ext cx="648072" cy="648072"/>
            <a:chOff x="158136" y="3609272"/>
            <a:chExt cx="2268000" cy="2268000"/>
          </a:xfrm>
        </p:grpSpPr>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38" y="4143702"/>
              <a:ext cx="1849275" cy="1316712"/>
            </a:xfrm>
            <a:prstGeom prst="rect">
              <a:avLst/>
            </a:prstGeom>
          </p:spPr>
        </p:pic>
        <p:sp>
          <p:nvSpPr>
            <p:cNvPr id="6" name="Ellipse 5"/>
            <p:cNvSpPr/>
            <p:nvPr/>
          </p:nvSpPr>
          <p:spPr>
            <a:xfrm>
              <a:off x="15813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grpSp>
        <p:nvGrpSpPr>
          <p:cNvPr id="7" name="Gruppe 6"/>
          <p:cNvGrpSpPr/>
          <p:nvPr/>
        </p:nvGrpSpPr>
        <p:grpSpPr>
          <a:xfrm>
            <a:off x="8033827" y="3215823"/>
            <a:ext cx="800882" cy="864096"/>
            <a:chOff x="7257426" y="3609272"/>
            <a:chExt cx="2268000" cy="2268000"/>
          </a:xfrm>
        </p:grpSpPr>
        <p:pic>
          <p:nvPicPr>
            <p:cNvPr id="8" name="Bil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803" y="4011123"/>
              <a:ext cx="1880112" cy="1401088"/>
            </a:xfrm>
            <a:prstGeom prst="rect">
              <a:avLst/>
            </a:prstGeom>
          </p:spPr>
        </p:pic>
        <p:sp>
          <p:nvSpPr>
            <p:cNvPr id="9" name="Ellipse 8"/>
            <p:cNvSpPr/>
            <p:nvPr/>
          </p:nvSpPr>
          <p:spPr>
            <a:xfrm>
              <a:off x="725742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398551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1052" y="402632"/>
            <a:ext cx="9793225" cy="762147"/>
          </a:xfrm>
        </p:spPr>
        <p:txBody>
          <a:bodyPr/>
          <a:lstStyle/>
          <a:p>
            <a:r>
              <a:rPr lang="nb-NO" dirty="0"/>
              <a:t>Styring og samordning </a:t>
            </a:r>
          </a:p>
        </p:txBody>
      </p:sp>
      <p:sp>
        <p:nvSpPr>
          <p:cNvPr id="3" name="Plassholder for innhold 2"/>
          <p:cNvSpPr>
            <a:spLocks noGrp="1"/>
          </p:cNvSpPr>
          <p:nvPr>
            <p:ph idx="1"/>
          </p:nvPr>
        </p:nvSpPr>
        <p:spPr>
          <a:xfrm>
            <a:off x="700386" y="1340768"/>
            <a:ext cx="8174632" cy="1296144"/>
          </a:xfrm>
        </p:spPr>
        <p:txBody>
          <a:bodyPr/>
          <a:lstStyle/>
          <a:p>
            <a:pPr marL="0" indent="0">
              <a:buNone/>
            </a:pPr>
            <a:r>
              <a:rPr lang="nb-NO" dirty="0"/>
              <a:t>OECD Digital </a:t>
            </a:r>
            <a:r>
              <a:rPr lang="nb-NO" dirty="0" err="1"/>
              <a:t>Government</a:t>
            </a:r>
            <a:r>
              <a:rPr lang="nb-NO" dirty="0"/>
              <a:t> </a:t>
            </a:r>
            <a:r>
              <a:rPr lang="nb-NO" dirty="0" err="1"/>
              <a:t>Review</a:t>
            </a:r>
            <a:r>
              <a:rPr lang="nb-NO" dirty="0"/>
              <a:t> (2017)</a:t>
            </a:r>
          </a:p>
          <a:p>
            <a:pPr marL="0" indent="0">
              <a:buNone/>
            </a:pPr>
            <a:r>
              <a:rPr lang="nb-NO" dirty="0"/>
              <a:t>- To sentrale kjennetegn ved norsk forvaltning:</a:t>
            </a:r>
          </a:p>
          <a:p>
            <a:endParaRPr lang="nb-NO" dirty="0"/>
          </a:p>
          <a:p>
            <a:pPr lvl="1"/>
            <a:endParaRPr lang="nb-NO" dirty="0"/>
          </a:p>
          <a:p>
            <a:endParaRPr lang="nb-NO" dirty="0"/>
          </a:p>
        </p:txBody>
      </p:sp>
      <p:sp>
        <p:nvSpPr>
          <p:cNvPr id="5" name="Rektangel 4"/>
          <p:cNvSpPr/>
          <p:nvPr/>
        </p:nvSpPr>
        <p:spPr>
          <a:xfrm>
            <a:off x="695400" y="2422367"/>
            <a:ext cx="7255024" cy="3323987"/>
          </a:xfrm>
          <a:prstGeom prst="rect">
            <a:avLst/>
          </a:prstGeom>
        </p:spPr>
        <p:txBody>
          <a:bodyPr wrap="square">
            <a:spAutoFit/>
          </a:bodyPr>
          <a:lstStyle/>
          <a:p>
            <a:pPr marL="914400" lvl="1" indent="-457200">
              <a:buAutoNum type="arabicPeriod"/>
            </a:pPr>
            <a:r>
              <a:rPr lang="nb-NO" sz="2400" dirty="0"/>
              <a:t>Desentralisert</a:t>
            </a:r>
          </a:p>
          <a:p>
            <a:pPr lvl="2"/>
            <a:r>
              <a:rPr lang="nb-NO" sz="2400" dirty="0">
                <a:sym typeface="Wingdings" panose="05000000000000000000" pitchFamily="2" charset="2"/>
              </a:rPr>
              <a:t> Ansvaret for digitalisering ligger i den enkelte virksomhet.</a:t>
            </a:r>
          </a:p>
          <a:p>
            <a:pPr marL="914400" lvl="1" indent="-457200">
              <a:buAutoNum type="arabicPeriod"/>
            </a:pPr>
            <a:endParaRPr lang="nb-NO" sz="2400" dirty="0"/>
          </a:p>
          <a:p>
            <a:pPr marL="914400" lvl="1" indent="-457200">
              <a:buAutoNum type="arabicPeriod"/>
            </a:pPr>
            <a:r>
              <a:rPr lang="nb-NO" sz="2400" dirty="0"/>
              <a:t>Konsensusbasert</a:t>
            </a:r>
          </a:p>
          <a:p>
            <a:pPr lvl="1"/>
            <a:r>
              <a:rPr lang="nb-NO" sz="2400" dirty="0">
                <a:sym typeface="Wingdings" panose="05000000000000000000" pitchFamily="2" charset="2"/>
              </a:rPr>
              <a:t>	 Stor grad av myke virkemidler</a:t>
            </a:r>
            <a:endParaRPr lang="nb-NO" sz="2400" dirty="0"/>
          </a:p>
          <a:p>
            <a:pPr marL="914400" lvl="1" indent="-457200">
              <a:buAutoNum type="arabicPeriod"/>
            </a:pPr>
            <a:endParaRPr lang="nb-NO" sz="2400" dirty="0"/>
          </a:p>
          <a:p>
            <a:pPr marL="342900" indent="-342900">
              <a:buFont typeface="Wingdings"/>
              <a:buChar char="à"/>
            </a:pPr>
            <a:endParaRPr lang="nb-NO" sz="2400" dirty="0"/>
          </a:p>
          <a:p>
            <a:pPr lvl="1"/>
            <a:endParaRPr lang="nb-NO" dirty="0"/>
          </a:p>
        </p:txBody>
      </p:sp>
      <p:pic>
        <p:nvPicPr>
          <p:cNvPr id="6146" name="Picture 2" descr="C:\Users\Helga\Documents\Jobb\Forelesning AFIN\Silo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834" y="410866"/>
            <a:ext cx="3666886" cy="2750165"/>
          </a:xfrm>
          <a:prstGeom prst="rect">
            <a:avLst/>
          </a:prstGeom>
          <a:noFill/>
          <a:ln w="28575">
            <a:solidFill>
              <a:schemeClr val="bg2">
                <a:lumMod val="25000"/>
              </a:schemeClr>
            </a:solidFill>
          </a:ln>
          <a:extLst>
            <a:ext uri="{909E8E84-426E-40DD-AFC4-6F175D3DCCD1}">
              <a14:hiddenFill xmlns:a14="http://schemas.microsoft.com/office/drawing/2010/main">
                <a:solidFill>
                  <a:srgbClr val="FFFFFF"/>
                </a:solidFill>
              </a14:hiddenFill>
            </a:ext>
          </a:extLst>
        </p:spPr>
      </p:pic>
      <p:pic>
        <p:nvPicPr>
          <p:cNvPr id="6147" name="Picture 3" descr="C:\Users\Helga\Documents\Jobb\Forelesning AFIN\carrot_sti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4507" y="3634127"/>
            <a:ext cx="3757493" cy="2856887"/>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p:cNvSpPr/>
          <p:nvPr/>
        </p:nvSpPr>
        <p:spPr>
          <a:xfrm>
            <a:off x="307768" y="5076890"/>
            <a:ext cx="8183066" cy="1200329"/>
          </a:xfrm>
          <a:prstGeom prst="rect">
            <a:avLst/>
          </a:prstGeom>
        </p:spPr>
        <p:txBody>
          <a:bodyPr wrap="square">
            <a:spAutoFit/>
          </a:bodyPr>
          <a:lstStyle/>
          <a:p>
            <a:pPr lvl="1"/>
            <a:r>
              <a:rPr lang="nb-NO" sz="2400" dirty="0"/>
              <a:t>Regjeringen ønsker en sterkere styring og samordning der oppgaveutførelsen involverer flere virksomheter, forvaltningsnivåer eller sektorer</a:t>
            </a:r>
          </a:p>
        </p:txBody>
      </p:sp>
    </p:spTree>
    <p:extLst>
      <p:ext uri="{BB962C8B-B14F-4D97-AF65-F5344CB8AC3E}">
        <p14:creationId xmlns:p14="http://schemas.microsoft.com/office/powerpoint/2010/main" val="229567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6146"/>
                                        </p:tgtEl>
                                        <p:attrNameLst>
                                          <p:attrName>style.visibility</p:attrName>
                                        </p:attrNameLst>
                                      </p:cBhvr>
                                      <p:to>
                                        <p:strVal val="visible"/>
                                      </p:to>
                                    </p:set>
                                    <p:animEffect transition="in" filter="fade">
                                      <p:cBhvr>
                                        <p:cTn id="26" dur="500"/>
                                        <p:tgtEl>
                                          <p:spTgt spid="61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47"/>
                                        </p:tgtEl>
                                        <p:attrNameLst>
                                          <p:attrName>style.visibility</p:attrName>
                                        </p:attrNameLst>
                                      </p:cBhvr>
                                      <p:to>
                                        <p:strVal val="visible"/>
                                      </p:to>
                                    </p:set>
                                    <p:animEffect transition="in" filter="fade">
                                      <p:cBhvr>
                                        <p:cTn id="39" dur="500"/>
                                        <p:tgtEl>
                                          <p:spTgt spid="614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9456" y="2708920"/>
            <a:ext cx="9793225" cy="900100"/>
          </a:xfrm>
        </p:spPr>
        <p:txBody>
          <a:bodyPr/>
          <a:lstStyle/>
          <a:p>
            <a:pPr algn="ctr"/>
            <a:r>
              <a:rPr lang="nb-NO" sz="4400" dirty="0">
                <a:solidFill>
                  <a:srgbClr val="0070C0"/>
                </a:solidFill>
              </a:rPr>
              <a:t>Brukeren i sentrum </a:t>
            </a:r>
          </a:p>
        </p:txBody>
      </p:sp>
      <p:pic>
        <p:nvPicPr>
          <p:cNvPr id="3074" name="Picture 2" descr="C:\Users\Helga\Documents\Jobb\Forelesning AFIN\Brukeren i sentrum - difi.jpg"/>
          <p:cNvPicPr>
            <a:picLocks noChangeAspect="1" noChangeArrowheads="1"/>
          </p:cNvPicPr>
          <p:nvPr/>
        </p:nvPicPr>
        <p:blipFill>
          <a:blip r:embed="rId3">
            <a:clrChange>
              <a:clrFrom>
                <a:srgbClr val="F5F8ED"/>
              </a:clrFrom>
              <a:clrTo>
                <a:srgbClr val="F5F8ED">
                  <a:alpha val="0"/>
                </a:srgbClr>
              </a:clrTo>
            </a:clrChange>
            <a:extLst>
              <a:ext uri="{28A0092B-C50C-407E-A947-70E740481C1C}">
                <a14:useLocalDpi xmlns:a14="http://schemas.microsoft.com/office/drawing/2010/main" val="0"/>
              </a:ext>
            </a:extLst>
          </a:blip>
          <a:srcRect/>
          <a:stretch>
            <a:fillRect/>
          </a:stretch>
        </p:blipFill>
        <p:spPr bwMode="auto">
          <a:xfrm>
            <a:off x="2828894" y="4581128"/>
            <a:ext cx="7253464" cy="227687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e 3"/>
          <p:cNvGrpSpPr/>
          <p:nvPr/>
        </p:nvGrpSpPr>
        <p:grpSpPr>
          <a:xfrm>
            <a:off x="5223955" y="1007859"/>
            <a:ext cx="1584176" cy="1419486"/>
            <a:chOff x="158136" y="3609272"/>
            <a:chExt cx="2268000" cy="2268000"/>
          </a:xfrm>
        </p:grpSpPr>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38" y="4143702"/>
              <a:ext cx="1849275" cy="1316712"/>
            </a:xfrm>
            <a:prstGeom prst="rect">
              <a:avLst/>
            </a:prstGeom>
          </p:spPr>
        </p:pic>
        <p:sp>
          <p:nvSpPr>
            <p:cNvPr id="6" name="Ellipse 5"/>
            <p:cNvSpPr/>
            <p:nvPr/>
          </p:nvSpPr>
          <p:spPr>
            <a:xfrm>
              <a:off x="15813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294383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Om meg</a:t>
            </a:r>
          </a:p>
        </p:txBody>
      </p:sp>
      <p:sp>
        <p:nvSpPr>
          <p:cNvPr id="3" name="Plassholder for innhold 2"/>
          <p:cNvSpPr>
            <a:spLocks noGrp="1"/>
          </p:cNvSpPr>
          <p:nvPr>
            <p:ph sz="half" idx="1"/>
          </p:nvPr>
        </p:nvSpPr>
        <p:spPr>
          <a:xfrm>
            <a:off x="1198800" y="1591399"/>
            <a:ext cx="5761296" cy="4525963"/>
          </a:xfrm>
        </p:spPr>
        <p:txBody>
          <a:bodyPr/>
          <a:lstStyle/>
          <a:p>
            <a:endParaRPr lang="nb-NO" dirty="0"/>
          </a:p>
          <a:p>
            <a:r>
              <a:rPr lang="nb-NO" dirty="0"/>
              <a:t>Leverte master juni 2016</a:t>
            </a:r>
          </a:p>
          <a:p>
            <a:pPr lvl="1"/>
            <a:r>
              <a:rPr lang="nb-NO" dirty="0">
                <a:hlinkClick r:id="rId3"/>
              </a:rPr>
              <a:t>http://urn.nb.no/URN:NBN:no-56315</a:t>
            </a:r>
            <a:endParaRPr lang="nb-NO" dirty="0"/>
          </a:p>
          <a:p>
            <a:pPr marL="0" indent="0">
              <a:buNone/>
            </a:pPr>
            <a:endParaRPr lang="nb-NO" dirty="0"/>
          </a:p>
          <a:p>
            <a:r>
              <a:rPr lang="nb-NO" dirty="0"/>
              <a:t>Jobber i kommunal- og moderniseringsdepartementet (KMD)</a:t>
            </a:r>
          </a:p>
          <a:p>
            <a:pPr lvl="1"/>
            <a:r>
              <a:rPr lang="nb-NO" dirty="0">
                <a:hlinkClick r:id="rId4"/>
              </a:rPr>
              <a:t>heje@kmd.dep.no</a:t>
            </a:r>
            <a:endParaRPr lang="nb-NO" dirty="0"/>
          </a:p>
          <a:p>
            <a:endParaRPr lang="nb-NO" dirty="0"/>
          </a:p>
          <a:p>
            <a:pPr marL="0" indent="0">
              <a:buNone/>
            </a:pPr>
            <a:endParaRPr lang="nb-NO" dirty="0"/>
          </a:p>
          <a:p>
            <a:pPr lvl="1"/>
            <a:endParaRPr lang="nb-NO" dirty="0"/>
          </a:p>
          <a:p>
            <a:endParaRPr lang="nb-NO" dirty="0"/>
          </a:p>
        </p:txBody>
      </p:sp>
      <p:pic>
        <p:nvPicPr>
          <p:cNvPr id="5" name="Plassholder for innhold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791983" y="1340768"/>
            <a:ext cx="3198415" cy="4525963"/>
          </a:xfrm>
          <a:ln>
            <a:solidFill>
              <a:schemeClr val="tx1"/>
            </a:solidFill>
          </a:ln>
        </p:spPr>
      </p:pic>
    </p:spTree>
    <p:extLst>
      <p:ext uri="{BB962C8B-B14F-4D97-AF65-F5344CB8AC3E}">
        <p14:creationId xmlns:p14="http://schemas.microsoft.com/office/powerpoint/2010/main" val="255374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92577" y="548680"/>
            <a:ext cx="9793225" cy="900100"/>
          </a:xfrm>
        </p:spPr>
        <p:txBody>
          <a:bodyPr/>
          <a:lstStyle/>
          <a:p>
            <a:r>
              <a:rPr lang="nb-NO" dirty="0">
                <a:solidFill>
                  <a:schemeClr val="accent2">
                    <a:lumMod val="75000"/>
                    <a:lumOff val="25000"/>
                  </a:schemeClr>
                </a:solidFill>
              </a:rPr>
              <a:t>Tilstand </a:t>
            </a:r>
          </a:p>
        </p:txBody>
      </p:sp>
      <p:sp>
        <p:nvSpPr>
          <p:cNvPr id="3" name="Plassholder for innhold 2"/>
          <p:cNvSpPr>
            <a:spLocks noGrp="1"/>
          </p:cNvSpPr>
          <p:nvPr>
            <p:ph idx="1"/>
          </p:nvPr>
        </p:nvSpPr>
        <p:spPr>
          <a:xfrm>
            <a:off x="1086425" y="1412776"/>
            <a:ext cx="9793225" cy="3600400"/>
          </a:xfrm>
        </p:spPr>
        <p:txBody>
          <a:bodyPr/>
          <a:lstStyle/>
          <a:p>
            <a:pPr marL="0" indent="0" eaLnBrk="0" hangingPunct="0">
              <a:spcBef>
                <a:spcPct val="30000"/>
              </a:spcBef>
              <a:buNone/>
              <a:defRPr/>
            </a:pPr>
            <a:endParaRPr lang="nb-NO" u="sng" dirty="0"/>
          </a:p>
          <a:p>
            <a:pPr marL="0" indent="0" eaLnBrk="0" hangingPunct="0">
              <a:spcBef>
                <a:spcPct val="30000"/>
              </a:spcBef>
              <a:buNone/>
              <a:defRPr/>
            </a:pPr>
            <a:r>
              <a:rPr lang="nb-NO" dirty="0"/>
              <a:t>IT i praksis 2017:</a:t>
            </a:r>
          </a:p>
          <a:p>
            <a:pPr eaLnBrk="0" hangingPunct="0">
              <a:spcBef>
                <a:spcPct val="30000"/>
              </a:spcBef>
              <a:defRPr/>
            </a:pPr>
            <a:r>
              <a:rPr lang="nb-NO" dirty="0"/>
              <a:t>Brukerne foretrekker digital kommunikasjon med forvaltningen</a:t>
            </a:r>
          </a:p>
          <a:p>
            <a:pPr eaLnBrk="0" hangingPunct="0">
              <a:spcBef>
                <a:spcPct val="30000"/>
              </a:spcBef>
              <a:defRPr/>
            </a:pPr>
            <a:r>
              <a:rPr lang="nb-NO" dirty="0">
                <a:solidFill>
                  <a:schemeClr val="tx1">
                    <a:lumMod val="95000"/>
                    <a:lumOff val="5000"/>
                  </a:schemeClr>
                </a:solidFill>
              </a:rPr>
              <a:t>Om lag 50 prosent av de offentlige tjenestene er digitale</a:t>
            </a:r>
          </a:p>
          <a:p>
            <a:pPr eaLnBrk="0" hangingPunct="0">
              <a:spcBef>
                <a:spcPct val="30000"/>
              </a:spcBef>
              <a:defRPr/>
            </a:pPr>
            <a:r>
              <a:rPr lang="nb-NO" dirty="0">
                <a:solidFill>
                  <a:schemeClr val="tx1">
                    <a:lumMod val="95000"/>
                    <a:lumOff val="5000"/>
                  </a:schemeClr>
                </a:solidFill>
              </a:rPr>
              <a:t>Nedgang i innbyggernes tilfredshet med offentlige digitale tjenester</a:t>
            </a:r>
          </a:p>
          <a:p>
            <a:pPr eaLnBrk="0" hangingPunct="0">
              <a:spcBef>
                <a:spcPct val="30000"/>
              </a:spcBef>
              <a:defRPr/>
            </a:pPr>
            <a:r>
              <a:rPr lang="nb-NO" dirty="0">
                <a:solidFill>
                  <a:schemeClr val="tx1">
                    <a:lumMod val="95000"/>
                    <a:lumOff val="5000"/>
                  </a:schemeClr>
                </a:solidFill>
              </a:rPr>
              <a:t>Mange går ut fra hva de </a:t>
            </a:r>
            <a:r>
              <a:rPr lang="nb-NO" i="1" dirty="0">
                <a:solidFill>
                  <a:schemeClr val="tx1">
                    <a:lumMod val="95000"/>
                    <a:lumOff val="5000"/>
                  </a:schemeClr>
                </a:solidFill>
              </a:rPr>
              <a:t>tror </a:t>
            </a:r>
            <a:r>
              <a:rPr lang="nb-NO" dirty="0">
                <a:solidFill>
                  <a:schemeClr val="tx1">
                    <a:lumMod val="95000"/>
                    <a:lumOff val="5000"/>
                  </a:schemeClr>
                </a:solidFill>
              </a:rPr>
              <a:t>brukeren ønsker</a:t>
            </a:r>
          </a:p>
          <a:p>
            <a:pPr marL="0" indent="0" eaLnBrk="0" hangingPunct="0">
              <a:spcBef>
                <a:spcPct val="30000"/>
              </a:spcBef>
              <a:buNone/>
              <a:defRPr/>
            </a:pPr>
            <a:endParaRPr lang="nb-NO" dirty="0">
              <a:solidFill>
                <a:schemeClr val="tx1">
                  <a:lumMod val="95000"/>
                  <a:lumOff val="5000"/>
                </a:schemeClr>
              </a:solidFill>
            </a:endParaRPr>
          </a:p>
          <a:p>
            <a:pPr marL="400050" lvl="1" indent="0">
              <a:buNone/>
            </a:pPr>
            <a:endParaRPr lang="nb-NO" dirty="0"/>
          </a:p>
        </p:txBody>
      </p:sp>
      <p:grpSp>
        <p:nvGrpSpPr>
          <p:cNvPr id="5" name="Gruppe 4"/>
          <p:cNvGrpSpPr/>
          <p:nvPr/>
        </p:nvGrpSpPr>
        <p:grpSpPr>
          <a:xfrm>
            <a:off x="9983525" y="332656"/>
            <a:ext cx="1792251" cy="1734649"/>
            <a:chOff x="158136" y="3609272"/>
            <a:chExt cx="2268000" cy="2268000"/>
          </a:xfrm>
        </p:grpSpPr>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38" y="4143702"/>
              <a:ext cx="1849275" cy="1316712"/>
            </a:xfrm>
            <a:prstGeom prst="rect">
              <a:avLst/>
            </a:prstGeom>
          </p:spPr>
        </p:pic>
        <p:sp>
          <p:nvSpPr>
            <p:cNvPr id="7" name="Ellipse 6"/>
            <p:cNvSpPr/>
            <p:nvPr/>
          </p:nvSpPr>
          <p:spPr>
            <a:xfrm>
              <a:off x="15813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29339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60611" y="175674"/>
            <a:ext cx="9793225" cy="900100"/>
          </a:xfrm>
        </p:spPr>
        <p:txBody>
          <a:bodyPr/>
          <a:lstStyle/>
          <a:p>
            <a:r>
              <a:rPr lang="nb-NO" dirty="0">
                <a:solidFill>
                  <a:schemeClr val="accent2">
                    <a:lumMod val="75000"/>
                    <a:lumOff val="25000"/>
                  </a:schemeClr>
                </a:solidFill>
              </a:rPr>
              <a:t>Mål </a:t>
            </a:r>
          </a:p>
        </p:txBody>
      </p:sp>
      <p:sp>
        <p:nvSpPr>
          <p:cNvPr id="3" name="Plassholder for innhold 2"/>
          <p:cNvSpPr>
            <a:spLocks noGrp="1"/>
          </p:cNvSpPr>
          <p:nvPr>
            <p:ph idx="1"/>
          </p:nvPr>
        </p:nvSpPr>
        <p:spPr>
          <a:xfrm>
            <a:off x="1160611" y="1300418"/>
            <a:ext cx="9793225" cy="2952328"/>
          </a:xfrm>
        </p:spPr>
        <p:txBody>
          <a:bodyPr/>
          <a:lstStyle/>
          <a:p>
            <a:pPr marL="0" indent="0" eaLnBrk="0" hangingPunct="0">
              <a:spcBef>
                <a:spcPct val="30000"/>
              </a:spcBef>
              <a:buNone/>
              <a:defRPr/>
            </a:pPr>
            <a:r>
              <a:rPr lang="nb-NO" dirty="0"/>
              <a:t>«Brukerens behov skal være det sentrale utgangspunktet ved digitalisering av offentlig sektor». </a:t>
            </a:r>
          </a:p>
          <a:p>
            <a:pPr marL="0" indent="0" eaLnBrk="0" hangingPunct="0">
              <a:spcBef>
                <a:spcPct val="30000"/>
              </a:spcBef>
              <a:buNone/>
              <a:defRPr/>
            </a:pPr>
            <a:endParaRPr lang="nb-NO" dirty="0"/>
          </a:p>
          <a:p>
            <a:pPr marL="0" indent="0" eaLnBrk="0" hangingPunct="0">
              <a:spcBef>
                <a:spcPct val="30000"/>
              </a:spcBef>
              <a:buNone/>
              <a:defRPr/>
            </a:pPr>
            <a:r>
              <a:rPr lang="nb-NO" dirty="0"/>
              <a:t>Tjenester skal blant annet…</a:t>
            </a:r>
          </a:p>
          <a:p>
            <a:r>
              <a:rPr lang="nb-NO" dirty="0"/>
              <a:t>Tilbys digitalt - men med alternativer </a:t>
            </a:r>
          </a:p>
          <a:p>
            <a:r>
              <a:rPr lang="nb-NO" dirty="0"/>
              <a:t>Fremstå sammenhengende</a:t>
            </a:r>
          </a:p>
          <a:p>
            <a:r>
              <a:rPr lang="nb-NO" dirty="0"/>
              <a:t>Være tilgjengelig hvor som helst og når som helst</a:t>
            </a:r>
          </a:p>
          <a:p>
            <a:r>
              <a:rPr lang="nb-NO" dirty="0"/>
              <a:t>Være enkle å bruke</a:t>
            </a:r>
          </a:p>
          <a:p>
            <a:r>
              <a:rPr lang="nb-NO" dirty="0"/>
              <a:t>Være proaktive eller automatiserte dersom egnet</a:t>
            </a:r>
          </a:p>
          <a:p>
            <a:r>
              <a:rPr lang="nb-NO" dirty="0"/>
              <a:t>Ivareta krav om innsyn</a:t>
            </a:r>
          </a:p>
          <a:p>
            <a:pPr marL="0" indent="0">
              <a:buNone/>
            </a:pPr>
            <a:endParaRPr lang="nb-NO" sz="2200" dirty="0">
              <a:solidFill>
                <a:schemeClr val="tx1">
                  <a:lumMod val="95000"/>
                  <a:lumOff val="5000"/>
                </a:schemeClr>
              </a:solidFill>
            </a:endParaRPr>
          </a:p>
          <a:p>
            <a:pPr marL="400050" lvl="1" indent="0">
              <a:buNone/>
            </a:pPr>
            <a:endParaRPr lang="nb-NO" dirty="0"/>
          </a:p>
        </p:txBody>
      </p:sp>
      <p:sp>
        <p:nvSpPr>
          <p:cNvPr id="6" name="TekstSylinder 5"/>
          <p:cNvSpPr txBox="1"/>
          <p:nvPr/>
        </p:nvSpPr>
        <p:spPr>
          <a:xfrm>
            <a:off x="9742040" y="5870247"/>
            <a:ext cx="2423592" cy="646331"/>
          </a:xfrm>
          <a:prstGeom prst="rect">
            <a:avLst/>
          </a:prstGeom>
          <a:noFill/>
        </p:spPr>
        <p:txBody>
          <a:bodyPr wrap="square" rtlCol="0">
            <a:spAutoFit/>
          </a:bodyPr>
          <a:lstStyle/>
          <a:p>
            <a:r>
              <a:rPr lang="nb-NO" dirty="0">
                <a:hlinkClick r:id="rId3"/>
              </a:rPr>
              <a:t>Historien om Tim (Oslo kommune)</a:t>
            </a:r>
            <a:endParaRPr lang="nb-NO" dirty="0"/>
          </a:p>
        </p:txBody>
      </p:sp>
      <p:grpSp>
        <p:nvGrpSpPr>
          <p:cNvPr id="7" name="Gruppe 6"/>
          <p:cNvGrpSpPr/>
          <p:nvPr/>
        </p:nvGrpSpPr>
        <p:grpSpPr>
          <a:xfrm>
            <a:off x="9742040" y="3830252"/>
            <a:ext cx="1792251" cy="1734649"/>
            <a:chOff x="158136" y="3609272"/>
            <a:chExt cx="2268000" cy="2268000"/>
          </a:xfrm>
        </p:grpSpPr>
        <p:pic>
          <p:nvPicPr>
            <p:cNvPr id="8" name="Bil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38" y="4143702"/>
              <a:ext cx="1849275" cy="1316712"/>
            </a:xfrm>
            <a:prstGeom prst="rect">
              <a:avLst/>
            </a:prstGeom>
          </p:spPr>
        </p:pic>
        <p:sp>
          <p:nvSpPr>
            <p:cNvPr id="9" name="Ellipse 8"/>
            <p:cNvSpPr/>
            <p:nvPr/>
          </p:nvSpPr>
          <p:spPr>
            <a:xfrm>
              <a:off x="15813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274432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lga\Documents\Jobb\Forelesning AFIN\digitaliseringsrundskriv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065" y="3356992"/>
            <a:ext cx="2538934" cy="3487828"/>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p:cNvSpPr>
            <a:spLocks noGrp="1"/>
          </p:cNvSpPr>
          <p:nvPr>
            <p:ph idx="1"/>
          </p:nvPr>
        </p:nvSpPr>
        <p:spPr>
          <a:xfrm>
            <a:off x="263352" y="1340768"/>
            <a:ext cx="9891349" cy="2952328"/>
          </a:xfrm>
        </p:spPr>
        <p:txBody>
          <a:bodyPr/>
          <a:lstStyle/>
          <a:p>
            <a:pPr marL="400050" lvl="1" indent="0">
              <a:lnSpc>
                <a:spcPct val="150000"/>
              </a:lnSpc>
              <a:buNone/>
            </a:pPr>
            <a:r>
              <a:rPr lang="nb-NO" dirty="0">
                <a:solidFill>
                  <a:schemeClr val="tx1">
                    <a:lumMod val="95000"/>
                    <a:lumOff val="5000"/>
                  </a:schemeClr>
                </a:solidFill>
              </a:rPr>
              <a:t>Krav i Digitaliseringsrundskrivet:</a:t>
            </a:r>
          </a:p>
          <a:p>
            <a:pPr lvl="2" indent="-342900">
              <a:lnSpc>
                <a:spcPct val="150000"/>
              </a:lnSpc>
              <a:buFont typeface="Arial" panose="020B0604020202020204" pitchFamily="34" charset="0"/>
              <a:buChar char="•"/>
            </a:pPr>
            <a:r>
              <a:rPr lang="nb-NO" sz="2000" dirty="0">
                <a:solidFill>
                  <a:schemeClr val="tx1">
                    <a:lumMod val="95000"/>
                    <a:lumOff val="5000"/>
                  </a:schemeClr>
                </a:solidFill>
              </a:rPr>
              <a:t>«Departementene skal innen utgangen av 2017 (…) utarbeide planer for hvordan alle egnede tjenester skal gjøres tilgjengelig digitalt»</a:t>
            </a:r>
          </a:p>
          <a:p>
            <a:pPr lvl="2" indent="-342900">
              <a:lnSpc>
                <a:spcPct val="150000"/>
              </a:lnSpc>
              <a:buFont typeface="Arial" panose="020B0604020202020204" pitchFamily="34" charset="0"/>
              <a:buChar char="•"/>
            </a:pPr>
            <a:endParaRPr lang="nb-NO" sz="2000" dirty="0">
              <a:solidFill>
                <a:schemeClr val="tx1">
                  <a:lumMod val="95000"/>
                  <a:lumOff val="5000"/>
                </a:schemeClr>
              </a:solidFill>
            </a:endParaRPr>
          </a:p>
          <a:p>
            <a:pPr lvl="2" indent="-342900">
              <a:lnSpc>
                <a:spcPct val="150000"/>
              </a:lnSpc>
              <a:buFont typeface="Arial" panose="020B0604020202020204" pitchFamily="34" charset="0"/>
              <a:buChar char="•"/>
            </a:pPr>
            <a:r>
              <a:rPr lang="nb-NO" sz="2000" dirty="0">
                <a:solidFill>
                  <a:schemeClr val="tx1">
                    <a:lumMod val="95000"/>
                    <a:lumOff val="5000"/>
                  </a:schemeClr>
                </a:solidFill>
              </a:rPr>
              <a:t>«Departementene skal innen utgangen av 2018 gjøre en vurdering av hvilke tjenester som bør ses i sammenheng med andre virksomheters tjenester»</a:t>
            </a:r>
          </a:p>
          <a:p>
            <a:pPr lvl="2" indent="-342900">
              <a:lnSpc>
                <a:spcPct val="150000"/>
              </a:lnSpc>
              <a:buFont typeface="Arial" panose="020B0604020202020204" pitchFamily="34" charset="0"/>
              <a:buChar char="•"/>
            </a:pPr>
            <a:endParaRPr lang="nb-NO" sz="2000" dirty="0"/>
          </a:p>
          <a:p>
            <a:pPr lvl="2" indent="-342900">
              <a:lnSpc>
                <a:spcPct val="150000"/>
              </a:lnSpc>
              <a:buFont typeface="Arial" panose="020B0604020202020204" pitchFamily="34" charset="0"/>
              <a:buChar char="•"/>
            </a:pPr>
            <a:r>
              <a:rPr lang="nb-NO" sz="2000" dirty="0"/>
              <a:t>«Kartleggingene bør blant annet omfatte hvilke tjenester (…) som egner seg for digital selvbetjening, straks-avgjørelser og automatisert saksbehandling»</a:t>
            </a:r>
            <a:endParaRPr lang="nb-NO" sz="2000" dirty="0">
              <a:solidFill>
                <a:schemeClr val="tx1">
                  <a:lumMod val="95000"/>
                  <a:lumOff val="5000"/>
                </a:schemeClr>
              </a:solidFill>
            </a:endParaRPr>
          </a:p>
        </p:txBody>
      </p:sp>
      <p:sp>
        <p:nvSpPr>
          <p:cNvPr id="7" name="Tittel 1"/>
          <p:cNvSpPr>
            <a:spLocks noGrp="1"/>
          </p:cNvSpPr>
          <p:nvPr>
            <p:ph type="title"/>
          </p:nvPr>
        </p:nvSpPr>
        <p:spPr>
          <a:xfrm>
            <a:off x="767408" y="260648"/>
            <a:ext cx="9793225" cy="900100"/>
          </a:xfrm>
        </p:spPr>
        <p:txBody>
          <a:bodyPr/>
          <a:lstStyle/>
          <a:p>
            <a:r>
              <a:rPr lang="nb-NO" dirty="0">
                <a:solidFill>
                  <a:schemeClr val="accent2">
                    <a:lumMod val="75000"/>
                    <a:lumOff val="25000"/>
                  </a:schemeClr>
                </a:solidFill>
              </a:rPr>
              <a:t>Digitalt førstevalg </a:t>
            </a:r>
          </a:p>
        </p:txBody>
      </p:sp>
      <p:grpSp>
        <p:nvGrpSpPr>
          <p:cNvPr id="8" name="Gruppe 7"/>
          <p:cNvGrpSpPr/>
          <p:nvPr/>
        </p:nvGrpSpPr>
        <p:grpSpPr>
          <a:xfrm>
            <a:off x="9768408" y="404664"/>
            <a:ext cx="1792251" cy="1734649"/>
            <a:chOff x="158136" y="3609272"/>
            <a:chExt cx="2268000" cy="2268000"/>
          </a:xfrm>
        </p:grpSpPr>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38" y="4143702"/>
              <a:ext cx="1849275" cy="1316712"/>
            </a:xfrm>
            <a:prstGeom prst="rect">
              <a:avLst/>
            </a:prstGeom>
          </p:spPr>
        </p:pic>
        <p:sp>
          <p:nvSpPr>
            <p:cNvPr id="10" name="Ellipse 9"/>
            <p:cNvSpPr/>
            <p:nvPr/>
          </p:nvSpPr>
          <p:spPr>
            <a:xfrm>
              <a:off x="15813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429233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98950" y="1340768"/>
            <a:ext cx="8857489" cy="2952328"/>
          </a:xfrm>
        </p:spPr>
        <p:txBody>
          <a:bodyPr/>
          <a:lstStyle/>
          <a:p>
            <a:pPr marL="400050" lvl="1" indent="0">
              <a:lnSpc>
                <a:spcPct val="150000"/>
              </a:lnSpc>
              <a:buNone/>
            </a:pPr>
            <a:r>
              <a:rPr lang="nb-NO" dirty="0">
                <a:solidFill>
                  <a:schemeClr val="tx1">
                    <a:lumMod val="95000"/>
                    <a:lumOff val="5000"/>
                  </a:schemeClr>
                </a:solidFill>
              </a:rPr>
              <a:t>Korrekt, klart og brukertilpasset språk i det offentlige</a:t>
            </a:r>
          </a:p>
          <a:p>
            <a:pPr lvl="1" indent="-342900">
              <a:lnSpc>
                <a:spcPct val="150000"/>
              </a:lnSpc>
            </a:pPr>
            <a:r>
              <a:rPr lang="nb-NO" dirty="0">
                <a:solidFill>
                  <a:schemeClr val="tx1">
                    <a:lumMod val="95000"/>
                    <a:lumOff val="5000"/>
                  </a:schemeClr>
                </a:solidFill>
              </a:rPr>
              <a:t>Viktig for å ivareta rettssikkerheten</a:t>
            </a:r>
          </a:p>
          <a:p>
            <a:pPr lvl="1" indent="-342900">
              <a:lnSpc>
                <a:spcPct val="150000"/>
              </a:lnSpc>
            </a:pPr>
            <a:r>
              <a:rPr lang="nb-NO" dirty="0">
                <a:solidFill>
                  <a:schemeClr val="tx1">
                    <a:lumMod val="95000"/>
                    <a:lumOff val="5000"/>
                  </a:schemeClr>
                </a:solidFill>
              </a:rPr>
              <a:t>Koster mye at folk ringer inn og spør</a:t>
            </a:r>
          </a:p>
          <a:p>
            <a:pPr lvl="1" indent="-342900">
              <a:lnSpc>
                <a:spcPct val="150000"/>
              </a:lnSpc>
            </a:pPr>
            <a:r>
              <a:rPr lang="nb-NO" dirty="0">
                <a:solidFill>
                  <a:schemeClr val="tx1">
                    <a:lumMod val="95000"/>
                    <a:lumOff val="5000"/>
                  </a:schemeClr>
                </a:solidFill>
              </a:rPr>
              <a:t>Veiledning på </a:t>
            </a:r>
            <a:r>
              <a:rPr lang="nb-NO" dirty="0">
                <a:solidFill>
                  <a:schemeClr val="tx1">
                    <a:lumMod val="95000"/>
                    <a:lumOff val="5000"/>
                  </a:schemeClr>
                </a:solidFill>
                <a:hlinkClick r:id="rId3"/>
              </a:rPr>
              <a:t>klarsprak.no</a:t>
            </a:r>
            <a:endParaRPr lang="nb-NO" dirty="0">
              <a:solidFill>
                <a:schemeClr val="tx1">
                  <a:lumMod val="95000"/>
                  <a:lumOff val="5000"/>
                </a:schemeClr>
              </a:solidFill>
            </a:endParaRPr>
          </a:p>
          <a:p>
            <a:pPr lvl="1" indent="-342900">
              <a:buFont typeface="Arial" panose="020B0604020202020204" pitchFamily="34" charset="0"/>
              <a:buChar char="•"/>
            </a:pPr>
            <a:endParaRPr lang="nb-NO" dirty="0"/>
          </a:p>
        </p:txBody>
      </p:sp>
      <p:sp>
        <p:nvSpPr>
          <p:cNvPr id="7" name="Tittel 1"/>
          <p:cNvSpPr>
            <a:spLocks noGrp="1"/>
          </p:cNvSpPr>
          <p:nvPr>
            <p:ph type="title"/>
          </p:nvPr>
        </p:nvSpPr>
        <p:spPr>
          <a:xfrm>
            <a:off x="1198950" y="296652"/>
            <a:ext cx="9793225" cy="900100"/>
          </a:xfrm>
        </p:spPr>
        <p:txBody>
          <a:bodyPr/>
          <a:lstStyle/>
          <a:p>
            <a:r>
              <a:rPr lang="nb-NO" dirty="0">
                <a:solidFill>
                  <a:schemeClr val="accent2">
                    <a:lumMod val="75000"/>
                    <a:lumOff val="25000"/>
                  </a:schemeClr>
                </a:solidFill>
              </a:rPr>
              <a:t>Klarspråk </a:t>
            </a:r>
          </a:p>
        </p:txBody>
      </p:sp>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2739" y="2025703"/>
            <a:ext cx="3367401" cy="2924944"/>
          </a:xfrm>
          <a:prstGeom prst="rect">
            <a:avLst/>
          </a:prstGeom>
        </p:spPr>
      </p:pic>
      <p:sp>
        <p:nvSpPr>
          <p:cNvPr id="4" name="Rektangel 3"/>
          <p:cNvSpPr/>
          <p:nvPr/>
        </p:nvSpPr>
        <p:spPr>
          <a:xfrm>
            <a:off x="839416" y="4291655"/>
            <a:ext cx="4752528" cy="22322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b-NO" i="1" dirty="0">
                <a:solidFill>
                  <a:schemeClr val="tx1"/>
                </a:solidFill>
              </a:rPr>
              <a:t>«NRK lisensavdelingen har oversendt ovennevnte krav til Statens innkrevingssentral (SI) for innkreving med hjemmel i lov om kringkasting av 4. desember 1992 §8-4, lov om tvangsfullbyrdelse av 1. november 2005 (</a:t>
            </a:r>
            <a:r>
              <a:rPr lang="nb-NO" i="1" dirty="0" err="1">
                <a:solidFill>
                  <a:schemeClr val="tx1"/>
                </a:solidFill>
              </a:rPr>
              <a:t>tvbfl</a:t>
            </a:r>
            <a:r>
              <a:rPr lang="nb-NO" i="1" dirty="0">
                <a:solidFill>
                  <a:schemeClr val="tx1"/>
                </a:solidFill>
              </a:rPr>
              <a:t>) §3-1 samt forskrift om saksøktes kostnadsansvar ved tvangsfullbyrdelse § 2, pkt. 2.»</a:t>
            </a:r>
            <a:endParaRPr lang="nb-NO" dirty="0">
              <a:solidFill>
                <a:schemeClr val="tx1"/>
              </a:solidFill>
            </a:endParaRPr>
          </a:p>
        </p:txBody>
      </p:sp>
      <p:sp>
        <p:nvSpPr>
          <p:cNvPr id="8" name="Rektangel 7"/>
          <p:cNvSpPr/>
          <p:nvPr/>
        </p:nvSpPr>
        <p:spPr>
          <a:xfrm>
            <a:off x="6312024" y="4293095"/>
            <a:ext cx="3024336" cy="22322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b-NO" i="1" dirty="0">
                <a:solidFill>
                  <a:schemeClr val="tx1"/>
                </a:solidFill>
              </a:rPr>
              <a:t>«Du har ikke betalt kringkastingsavgiften til NRK Lisensavdelingen. NRK har dermed bedt Statens innkrevingssentral (SI) om å ta utlegg, slik at de skal få pengene sine.»</a:t>
            </a:r>
            <a:endParaRPr lang="nb-NO" dirty="0">
              <a:solidFill>
                <a:schemeClr val="tx1"/>
              </a:solidFill>
            </a:endParaRPr>
          </a:p>
        </p:txBody>
      </p:sp>
      <p:cxnSp>
        <p:nvCxnSpPr>
          <p:cNvPr id="10" name="Rett pilkobling 9"/>
          <p:cNvCxnSpPr>
            <a:stCxn id="4" idx="3"/>
            <a:endCxn id="8" idx="1"/>
          </p:cNvCxnSpPr>
          <p:nvPr/>
        </p:nvCxnSpPr>
        <p:spPr>
          <a:xfrm>
            <a:off x="5591944" y="5407779"/>
            <a:ext cx="720080" cy="144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grpSp>
        <p:nvGrpSpPr>
          <p:cNvPr id="9" name="Gruppe 8"/>
          <p:cNvGrpSpPr/>
          <p:nvPr/>
        </p:nvGrpSpPr>
        <p:grpSpPr>
          <a:xfrm>
            <a:off x="9749680" y="4541895"/>
            <a:ext cx="1792251" cy="1734649"/>
            <a:chOff x="158136" y="3609272"/>
            <a:chExt cx="2268000" cy="2268000"/>
          </a:xfrm>
        </p:grpSpPr>
        <p:pic>
          <p:nvPicPr>
            <p:cNvPr id="11" name="Bild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938" y="4143702"/>
              <a:ext cx="1849275" cy="1316712"/>
            </a:xfrm>
            <a:prstGeom prst="rect">
              <a:avLst/>
            </a:prstGeom>
          </p:spPr>
        </p:pic>
        <p:sp>
          <p:nvSpPr>
            <p:cNvPr id="12" name="Ellipse 11"/>
            <p:cNvSpPr/>
            <p:nvPr/>
          </p:nvSpPr>
          <p:spPr>
            <a:xfrm>
              <a:off x="15813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30861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esultat for wheelc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50441">
            <a:off x="9857837" y="4519482"/>
            <a:ext cx="1857062" cy="1857062"/>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p:cNvSpPr>
            <a:spLocks noGrp="1"/>
          </p:cNvSpPr>
          <p:nvPr>
            <p:ph idx="1"/>
          </p:nvPr>
        </p:nvSpPr>
        <p:spPr>
          <a:xfrm>
            <a:off x="479376" y="1659919"/>
            <a:ext cx="10513168" cy="2952328"/>
          </a:xfrm>
        </p:spPr>
        <p:txBody>
          <a:bodyPr/>
          <a:lstStyle/>
          <a:p>
            <a:pPr lvl="1" indent="-342900">
              <a:lnSpc>
                <a:spcPct val="150000"/>
              </a:lnSpc>
            </a:pPr>
            <a:r>
              <a:rPr lang="nb-NO" dirty="0"/>
              <a:t>"Med universell utforming menes utforming (…) slik at virksomhetens alminnelige funksjon kan benyttes av flest mulig" (Diskriminerings- og tilgjengelighetsloven (DTL) § 13, 2. ledd)</a:t>
            </a:r>
          </a:p>
          <a:p>
            <a:pPr lvl="2" indent="-342900">
              <a:lnSpc>
                <a:spcPct val="150000"/>
              </a:lnSpc>
            </a:pPr>
            <a:r>
              <a:rPr lang="nb-NO" sz="2400" dirty="0"/>
              <a:t>Viktig for rettssikkerheten</a:t>
            </a:r>
          </a:p>
          <a:p>
            <a:pPr lvl="1" indent="-342900">
              <a:lnSpc>
                <a:spcPct val="150000"/>
              </a:lnSpc>
            </a:pPr>
            <a:r>
              <a:rPr lang="nb-NO" dirty="0"/>
              <a:t>Nye IKT-løsninger skal være universelt utformet (...) Alle IKT-løsninger skal være universelt utformet fra 1. januar 2021.  (DTL § 14, 2. ledd)</a:t>
            </a:r>
          </a:p>
          <a:p>
            <a:pPr lvl="1" indent="-342900">
              <a:lnSpc>
                <a:spcPct val="150000"/>
              </a:lnSpc>
            </a:pPr>
            <a:r>
              <a:rPr lang="nb-NO" dirty="0"/>
              <a:t>Forskrift om universell utforming av IKT-løsninger (2013)</a:t>
            </a:r>
            <a:endParaRPr lang="nb-NO" dirty="0">
              <a:solidFill>
                <a:schemeClr val="tx1">
                  <a:lumMod val="95000"/>
                  <a:lumOff val="5000"/>
                </a:schemeClr>
              </a:solidFill>
            </a:endParaRPr>
          </a:p>
          <a:p>
            <a:pPr lvl="1" indent="-342900">
              <a:buFont typeface="Arial" panose="020B0604020202020204" pitchFamily="34" charset="0"/>
              <a:buChar char="•"/>
            </a:pPr>
            <a:endParaRPr lang="nb-NO" dirty="0"/>
          </a:p>
        </p:txBody>
      </p:sp>
      <p:sp>
        <p:nvSpPr>
          <p:cNvPr id="7" name="Tittel 1"/>
          <p:cNvSpPr>
            <a:spLocks noGrp="1"/>
          </p:cNvSpPr>
          <p:nvPr>
            <p:ph type="title"/>
          </p:nvPr>
        </p:nvSpPr>
        <p:spPr>
          <a:xfrm>
            <a:off x="1199456" y="391748"/>
            <a:ext cx="9793225" cy="900100"/>
          </a:xfrm>
        </p:spPr>
        <p:txBody>
          <a:bodyPr/>
          <a:lstStyle/>
          <a:p>
            <a:r>
              <a:rPr lang="nb-NO" dirty="0">
                <a:solidFill>
                  <a:schemeClr val="accent2">
                    <a:lumMod val="75000"/>
                    <a:lumOff val="25000"/>
                  </a:schemeClr>
                </a:solidFill>
              </a:rPr>
              <a:t>Universell utforming </a:t>
            </a:r>
          </a:p>
        </p:txBody>
      </p:sp>
      <p:grpSp>
        <p:nvGrpSpPr>
          <p:cNvPr id="8" name="Gruppe 7"/>
          <p:cNvGrpSpPr/>
          <p:nvPr/>
        </p:nvGrpSpPr>
        <p:grpSpPr>
          <a:xfrm>
            <a:off x="9890242" y="332656"/>
            <a:ext cx="1792251" cy="1734649"/>
            <a:chOff x="158136" y="3609272"/>
            <a:chExt cx="2268000" cy="2268000"/>
          </a:xfrm>
        </p:grpSpPr>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38" y="4143702"/>
              <a:ext cx="1849275" cy="1316712"/>
            </a:xfrm>
            <a:prstGeom prst="rect">
              <a:avLst/>
            </a:prstGeom>
          </p:spPr>
        </p:pic>
        <p:sp>
          <p:nvSpPr>
            <p:cNvPr id="10" name="Ellipse 9"/>
            <p:cNvSpPr/>
            <p:nvPr/>
          </p:nvSpPr>
          <p:spPr>
            <a:xfrm>
              <a:off x="15813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358940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952" y="1659919"/>
            <a:ext cx="5576301" cy="4322714"/>
          </a:xfrm>
          <a:prstGeom prst="rect">
            <a:avLst/>
          </a:prstGeom>
        </p:spPr>
      </p:pic>
      <p:sp>
        <p:nvSpPr>
          <p:cNvPr id="3" name="Plassholder for innhold 2"/>
          <p:cNvSpPr>
            <a:spLocks noGrp="1"/>
          </p:cNvSpPr>
          <p:nvPr>
            <p:ph idx="1"/>
          </p:nvPr>
        </p:nvSpPr>
        <p:spPr>
          <a:xfrm>
            <a:off x="479376" y="1659919"/>
            <a:ext cx="4680520" cy="2952328"/>
          </a:xfrm>
        </p:spPr>
        <p:txBody>
          <a:bodyPr/>
          <a:lstStyle/>
          <a:p>
            <a:pPr lvl="1" indent="-342900">
              <a:buFont typeface="Arial" panose="020B0604020202020204" pitchFamily="34" charset="0"/>
              <a:buChar char="•"/>
            </a:pPr>
            <a:r>
              <a:rPr lang="nb-NO" dirty="0"/>
              <a:t>Veiviser til digitale tjenester (selvbetjeningsløsninger) fra statlige virksomheter, fylkeskommuner og kommuner</a:t>
            </a:r>
          </a:p>
        </p:txBody>
      </p:sp>
      <p:sp>
        <p:nvSpPr>
          <p:cNvPr id="7" name="Tittel 1"/>
          <p:cNvSpPr>
            <a:spLocks noGrp="1"/>
          </p:cNvSpPr>
          <p:nvPr>
            <p:ph type="title"/>
          </p:nvPr>
        </p:nvSpPr>
        <p:spPr>
          <a:xfrm>
            <a:off x="1199456" y="391748"/>
            <a:ext cx="9793225" cy="900100"/>
          </a:xfrm>
        </p:spPr>
        <p:txBody>
          <a:bodyPr/>
          <a:lstStyle/>
          <a:p>
            <a:r>
              <a:rPr lang="nb-NO" dirty="0">
                <a:solidFill>
                  <a:schemeClr val="accent2">
                    <a:lumMod val="75000"/>
                    <a:lumOff val="25000"/>
                  </a:schemeClr>
                </a:solidFill>
              </a:rPr>
              <a:t>Norge.no</a:t>
            </a:r>
          </a:p>
        </p:txBody>
      </p:sp>
      <p:grpSp>
        <p:nvGrpSpPr>
          <p:cNvPr id="8" name="Gruppe 7"/>
          <p:cNvGrpSpPr/>
          <p:nvPr/>
        </p:nvGrpSpPr>
        <p:grpSpPr>
          <a:xfrm>
            <a:off x="9890242" y="332656"/>
            <a:ext cx="1792251" cy="1734649"/>
            <a:chOff x="158136" y="3609272"/>
            <a:chExt cx="2268000" cy="2268000"/>
          </a:xfrm>
        </p:grpSpPr>
        <p:pic>
          <p:nvPicPr>
            <p:cNvPr id="9" name="Bilde 8"/>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2938" y="4143702"/>
              <a:ext cx="1849275" cy="1316712"/>
            </a:xfrm>
            <a:prstGeom prst="rect">
              <a:avLst/>
            </a:prstGeom>
          </p:spPr>
        </p:pic>
        <p:sp>
          <p:nvSpPr>
            <p:cNvPr id="10" name="Ellipse 9"/>
            <p:cNvSpPr/>
            <p:nvPr/>
          </p:nvSpPr>
          <p:spPr>
            <a:xfrm>
              <a:off x="15813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24331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elga\Documents\Jobb\Forelesning AFIN\tjenestedesignpr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340" y="1268760"/>
            <a:ext cx="5812918" cy="4387246"/>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p:cNvSpPr>
            <a:spLocks noGrp="1"/>
          </p:cNvSpPr>
          <p:nvPr>
            <p:ph idx="1"/>
          </p:nvPr>
        </p:nvSpPr>
        <p:spPr>
          <a:xfrm>
            <a:off x="874857" y="1700808"/>
            <a:ext cx="5201957" cy="2952328"/>
          </a:xfrm>
        </p:spPr>
        <p:txBody>
          <a:bodyPr/>
          <a:lstStyle/>
          <a:p>
            <a:pPr marL="400050" lvl="1" indent="0">
              <a:lnSpc>
                <a:spcPct val="150000"/>
              </a:lnSpc>
              <a:buNone/>
            </a:pPr>
            <a:r>
              <a:rPr lang="nb-NO" dirty="0">
                <a:hlinkClick r:id="rId4"/>
              </a:rPr>
              <a:t>Stimuleringsordning for innovasjon og tjenestedesign</a:t>
            </a:r>
            <a:endParaRPr lang="nb-NO" dirty="0"/>
          </a:p>
          <a:p>
            <a:pPr lvl="1" indent="-342900">
              <a:lnSpc>
                <a:spcPct val="150000"/>
              </a:lnSpc>
              <a:buFontTx/>
              <a:buChar char="-"/>
            </a:pPr>
            <a:r>
              <a:rPr lang="nb-NO" dirty="0">
                <a:solidFill>
                  <a:schemeClr val="tx1">
                    <a:lumMod val="95000"/>
                    <a:lumOff val="5000"/>
                  </a:schemeClr>
                </a:solidFill>
              </a:rPr>
              <a:t>Delt ut midler til åtte prosjekter</a:t>
            </a:r>
          </a:p>
          <a:p>
            <a:pPr lvl="1" indent="-342900">
              <a:lnSpc>
                <a:spcPct val="150000"/>
              </a:lnSpc>
              <a:buFontTx/>
              <a:buChar char="-"/>
            </a:pPr>
            <a:r>
              <a:rPr lang="nb-NO" dirty="0">
                <a:solidFill>
                  <a:schemeClr val="tx1">
                    <a:lumMod val="95000"/>
                    <a:lumOff val="5000"/>
                  </a:schemeClr>
                </a:solidFill>
                <a:hlinkClick r:id="rId5"/>
              </a:rPr>
              <a:t>Mastergradsstipend</a:t>
            </a:r>
            <a:endParaRPr lang="nb-NO" dirty="0">
              <a:solidFill>
                <a:schemeClr val="tx1">
                  <a:lumMod val="95000"/>
                  <a:lumOff val="5000"/>
                </a:schemeClr>
              </a:solidFill>
            </a:endParaRPr>
          </a:p>
          <a:p>
            <a:pPr lvl="1" indent="-342900">
              <a:lnSpc>
                <a:spcPct val="150000"/>
              </a:lnSpc>
              <a:buFontTx/>
              <a:buChar char="-"/>
            </a:pPr>
            <a:endParaRPr lang="nb-NO" dirty="0">
              <a:solidFill>
                <a:schemeClr val="tx1">
                  <a:lumMod val="95000"/>
                  <a:lumOff val="5000"/>
                </a:schemeClr>
              </a:solidFill>
            </a:endParaRPr>
          </a:p>
          <a:p>
            <a:pPr marL="400050" lvl="1" indent="0">
              <a:buNone/>
            </a:pPr>
            <a:endParaRPr lang="nb-NO" dirty="0"/>
          </a:p>
        </p:txBody>
      </p:sp>
      <p:sp>
        <p:nvSpPr>
          <p:cNvPr id="7" name="Tittel 1"/>
          <p:cNvSpPr>
            <a:spLocks noGrp="1"/>
          </p:cNvSpPr>
          <p:nvPr>
            <p:ph type="title"/>
          </p:nvPr>
        </p:nvSpPr>
        <p:spPr>
          <a:xfrm>
            <a:off x="1163383" y="556159"/>
            <a:ext cx="9793225" cy="900100"/>
          </a:xfrm>
        </p:spPr>
        <p:txBody>
          <a:bodyPr/>
          <a:lstStyle/>
          <a:p>
            <a:r>
              <a:rPr lang="nb-NO" dirty="0">
                <a:solidFill>
                  <a:schemeClr val="accent2">
                    <a:lumMod val="75000"/>
                    <a:lumOff val="25000"/>
                  </a:schemeClr>
                </a:solidFill>
              </a:rPr>
              <a:t>Tjenestedesign </a:t>
            </a:r>
          </a:p>
        </p:txBody>
      </p:sp>
      <p:grpSp>
        <p:nvGrpSpPr>
          <p:cNvPr id="8" name="Gruppe 7"/>
          <p:cNvGrpSpPr/>
          <p:nvPr/>
        </p:nvGrpSpPr>
        <p:grpSpPr>
          <a:xfrm>
            <a:off x="2669754" y="4330109"/>
            <a:ext cx="1792251" cy="1734649"/>
            <a:chOff x="158136" y="3609272"/>
            <a:chExt cx="2268000" cy="2268000"/>
          </a:xfrm>
        </p:grpSpPr>
        <p:pic>
          <p:nvPicPr>
            <p:cNvPr id="9" name="Bild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938" y="4143702"/>
              <a:ext cx="1849275" cy="1316712"/>
            </a:xfrm>
            <a:prstGeom prst="rect">
              <a:avLst/>
            </a:prstGeom>
          </p:spPr>
        </p:pic>
        <p:sp>
          <p:nvSpPr>
            <p:cNvPr id="10" name="Ellipse 9"/>
            <p:cNvSpPr/>
            <p:nvPr/>
          </p:nvSpPr>
          <p:spPr>
            <a:xfrm>
              <a:off x="15813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276137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43471" y="1268760"/>
            <a:ext cx="9793225" cy="900100"/>
          </a:xfrm>
        </p:spPr>
        <p:txBody>
          <a:bodyPr/>
          <a:lstStyle/>
          <a:p>
            <a:pPr algn="ctr"/>
            <a:r>
              <a:rPr lang="nb-NO" sz="4400" dirty="0">
                <a:solidFill>
                  <a:schemeClr val="accent2">
                    <a:lumMod val="75000"/>
                    <a:lumOff val="25000"/>
                  </a:schemeClr>
                </a:solidFill>
              </a:rPr>
              <a:t>Kun én gang-prinsippet</a:t>
            </a:r>
          </a:p>
        </p:txBody>
      </p:sp>
      <p:pic>
        <p:nvPicPr>
          <p:cNvPr id="4" name="Picture 4" descr="C:\Users\Helga\Documents\Jobb\Forelesning AFIN\Kunengang - glad.jpg"/>
          <p:cNvPicPr>
            <a:picLocks noChangeAspect="1" noChangeArrowheads="1"/>
          </p:cNvPicPr>
          <p:nvPr/>
        </p:nvPicPr>
        <p:blipFill rotWithShape="1">
          <a:blip r:embed="rId3">
            <a:extLst>
              <a:ext uri="{28A0092B-C50C-407E-A947-70E740481C1C}">
                <a14:useLocalDpi xmlns:a14="http://schemas.microsoft.com/office/drawing/2010/main" val="0"/>
              </a:ext>
            </a:extLst>
          </a:blip>
          <a:srcRect l="6708" t="16193" r="27917"/>
          <a:stretch/>
        </p:blipFill>
        <p:spPr bwMode="auto">
          <a:xfrm>
            <a:off x="4157246" y="2636912"/>
            <a:ext cx="4165676"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98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Helga\Documents\Jobb\Forelesning AFIN\kunengang-før.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274" t="16722" r="28101"/>
          <a:stretch/>
        </p:blipFill>
        <p:spPr bwMode="auto">
          <a:xfrm>
            <a:off x="7104112" y="1402956"/>
            <a:ext cx="5103168" cy="4856954"/>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a:xfrm>
            <a:off x="1199456" y="0"/>
            <a:ext cx="9793225" cy="1143000"/>
          </a:xfrm>
        </p:spPr>
        <p:txBody>
          <a:bodyPr/>
          <a:lstStyle/>
          <a:p>
            <a:r>
              <a:rPr lang="nb-NO" dirty="0">
                <a:solidFill>
                  <a:schemeClr val="accent2">
                    <a:lumMod val="75000"/>
                    <a:lumOff val="25000"/>
                  </a:schemeClr>
                </a:solidFill>
              </a:rPr>
              <a:t>Tilstand</a:t>
            </a:r>
            <a:r>
              <a:rPr lang="nb-NO" dirty="0">
                <a:solidFill>
                  <a:srgbClr val="7030A0"/>
                </a:solidFill>
              </a:rPr>
              <a:t> </a:t>
            </a:r>
          </a:p>
        </p:txBody>
      </p:sp>
      <p:sp>
        <p:nvSpPr>
          <p:cNvPr id="3" name="Plassholder for innhold 2"/>
          <p:cNvSpPr>
            <a:spLocks noGrp="1"/>
          </p:cNvSpPr>
          <p:nvPr>
            <p:ph idx="1"/>
          </p:nvPr>
        </p:nvSpPr>
        <p:spPr>
          <a:xfrm>
            <a:off x="1199456" y="1402956"/>
            <a:ext cx="6265202" cy="3467165"/>
          </a:xfrm>
        </p:spPr>
        <p:txBody>
          <a:bodyPr/>
          <a:lstStyle/>
          <a:p>
            <a:r>
              <a:rPr lang="nb-NO" dirty="0"/>
              <a:t>Brukeren må…</a:t>
            </a:r>
          </a:p>
          <a:p>
            <a:pPr lvl="1"/>
            <a:r>
              <a:rPr lang="nb-NO" dirty="0"/>
              <a:t>Koordinere mange prosesser for å løse én ting</a:t>
            </a:r>
          </a:p>
          <a:p>
            <a:pPr lvl="1"/>
            <a:r>
              <a:rPr lang="nb-NO" dirty="0"/>
              <a:t>Fylle inn samme data, mange ganger, flere steder</a:t>
            </a:r>
          </a:p>
          <a:p>
            <a:pPr lvl="1"/>
            <a:r>
              <a:rPr lang="nb-NO" dirty="0"/>
              <a:t>Finne det riktige tallet og fyll det inn</a:t>
            </a:r>
          </a:p>
          <a:p>
            <a:pPr lvl="1"/>
            <a:r>
              <a:rPr lang="nb-NO" dirty="0"/>
              <a:t>Fremskaffe mangelfullt beslutningsgrunnlag</a:t>
            </a:r>
          </a:p>
          <a:p>
            <a:endParaRPr lang="nb-NO" dirty="0"/>
          </a:p>
          <a:p>
            <a:r>
              <a:rPr lang="nb-NO" dirty="0"/>
              <a:t>Offentlige virksomheter bruker store ressurser på å finne igjen informasjon</a:t>
            </a:r>
          </a:p>
        </p:txBody>
      </p:sp>
    </p:spTree>
    <p:extLst>
      <p:ext uri="{BB962C8B-B14F-4D97-AF65-F5344CB8AC3E}">
        <p14:creationId xmlns:p14="http://schemas.microsoft.com/office/powerpoint/2010/main" val="3292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2">
                    <a:lumMod val="75000"/>
                    <a:lumOff val="25000"/>
                  </a:schemeClr>
                </a:solidFill>
              </a:rPr>
              <a:t>Mål</a:t>
            </a:r>
            <a:r>
              <a:rPr lang="nb-NO" dirty="0">
                <a:solidFill>
                  <a:srgbClr val="7030A0"/>
                </a:solidFill>
              </a:rPr>
              <a:t> </a:t>
            </a:r>
          </a:p>
        </p:txBody>
      </p:sp>
      <p:sp>
        <p:nvSpPr>
          <p:cNvPr id="3" name="Plassholder for innhold 2"/>
          <p:cNvSpPr>
            <a:spLocks noGrp="1"/>
          </p:cNvSpPr>
          <p:nvPr>
            <p:ph idx="1"/>
          </p:nvPr>
        </p:nvSpPr>
        <p:spPr>
          <a:xfrm>
            <a:off x="1198951" y="1592797"/>
            <a:ext cx="6265201" cy="4525963"/>
          </a:xfrm>
        </p:spPr>
        <p:txBody>
          <a:bodyPr/>
          <a:lstStyle/>
          <a:p>
            <a:r>
              <a:rPr lang="nb-NO" dirty="0"/>
              <a:t>Forvaltningen skal gjenbruke informasjon i stedet for å spørre brukerne på nytt om forhold de allerede har opplyst</a:t>
            </a:r>
          </a:p>
          <a:p>
            <a:endParaRPr lang="nb-NO" dirty="0"/>
          </a:p>
          <a:p>
            <a:r>
              <a:rPr lang="nb-NO" dirty="0"/>
              <a:t>Effekter: </a:t>
            </a:r>
          </a:p>
          <a:p>
            <a:pPr lvl="1"/>
            <a:r>
              <a:rPr lang="nb-NO" dirty="0"/>
              <a:t>Sparte ressurser for innbyggere, næringsliv og forvaltning </a:t>
            </a:r>
          </a:p>
          <a:p>
            <a:pPr lvl="1"/>
            <a:r>
              <a:rPr lang="nb-NO" dirty="0"/>
              <a:t>Bedre opplysningskvalitet, personvern og informasjonssikkerhet</a:t>
            </a:r>
          </a:p>
          <a:p>
            <a:endParaRPr lang="nb-NO" dirty="0"/>
          </a:p>
        </p:txBody>
      </p:sp>
      <p:pic>
        <p:nvPicPr>
          <p:cNvPr id="5" name="Picture 4" descr="C:\Users\Helga\Documents\Jobb\Forelesning AFIN\Kunengang - glad.jpg"/>
          <p:cNvPicPr>
            <a:picLocks noChangeAspect="1" noChangeArrowheads="1"/>
          </p:cNvPicPr>
          <p:nvPr/>
        </p:nvPicPr>
        <p:blipFill rotWithShape="1">
          <a:blip r:embed="rId3">
            <a:extLst>
              <a:ext uri="{28A0092B-C50C-407E-A947-70E740481C1C}">
                <a14:useLocalDpi xmlns:a14="http://schemas.microsoft.com/office/drawing/2010/main" val="0"/>
              </a:ext>
            </a:extLst>
          </a:blip>
          <a:srcRect l="6708" t="16193" r="27917"/>
          <a:stretch/>
        </p:blipFill>
        <p:spPr bwMode="auto">
          <a:xfrm>
            <a:off x="7341921" y="1556792"/>
            <a:ext cx="4890511" cy="470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14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Agenda for forelesningen</a:t>
            </a:r>
          </a:p>
        </p:txBody>
      </p:sp>
      <p:sp>
        <p:nvSpPr>
          <p:cNvPr id="3" name="Plassholder for innhold 2"/>
          <p:cNvSpPr>
            <a:spLocks noGrp="1"/>
          </p:cNvSpPr>
          <p:nvPr>
            <p:ph idx="1"/>
          </p:nvPr>
        </p:nvSpPr>
        <p:spPr>
          <a:xfrm>
            <a:off x="1198951" y="1592797"/>
            <a:ext cx="4897050" cy="4525963"/>
          </a:xfrm>
        </p:spPr>
        <p:txBody>
          <a:bodyPr/>
          <a:lstStyle/>
          <a:p>
            <a:pPr marL="514350" indent="-514350">
              <a:buFont typeface="+mj-lt"/>
              <a:buAutoNum type="arabicPeriod"/>
            </a:pPr>
            <a:r>
              <a:rPr lang="nb-NO" dirty="0"/>
              <a:t>Bakteppe: digital agenda og samfunnet</a:t>
            </a:r>
          </a:p>
          <a:p>
            <a:pPr marL="514350" indent="-514350">
              <a:buFont typeface="+mj-lt"/>
              <a:buAutoNum type="arabicPeriod"/>
            </a:pPr>
            <a:r>
              <a:rPr lang="nb-NO" dirty="0"/>
              <a:t>Gjennomgang av utvalgte temaer for offentlig forvaltning</a:t>
            </a:r>
          </a:p>
          <a:p>
            <a:pPr marL="514350" indent="-514350">
              <a:buFont typeface="+mj-lt"/>
              <a:buAutoNum type="arabicPeriod"/>
            </a:pPr>
            <a:endParaRPr lang="nb-NO" dirty="0"/>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113" y="1196752"/>
            <a:ext cx="3308062" cy="4691032"/>
          </a:xfrm>
          <a:prstGeom prst="rect">
            <a:avLst/>
          </a:prstGeom>
          <a:ln>
            <a:solidFill>
              <a:schemeClr val="tx1"/>
            </a:solidFill>
          </a:ln>
        </p:spPr>
      </p:pic>
    </p:spTree>
    <p:extLst>
      <p:ext uri="{BB962C8B-B14F-4D97-AF65-F5344CB8AC3E}">
        <p14:creationId xmlns:p14="http://schemas.microsoft.com/office/powerpoint/2010/main" val="424595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2">
                    <a:lumMod val="75000"/>
                    <a:lumOff val="25000"/>
                  </a:schemeClr>
                </a:solidFill>
              </a:rPr>
              <a:t>Tjenestekjeder</a:t>
            </a:r>
          </a:p>
        </p:txBody>
      </p:sp>
      <p:sp>
        <p:nvSpPr>
          <p:cNvPr id="3" name="Plassholder for innhold 2"/>
          <p:cNvSpPr>
            <a:spLocks noGrp="1"/>
          </p:cNvSpPr>
          <p:nvPr>
            <p:ph idx="1"/>
          </p:nvPr>
        </p:nvSpPr>
        <p:spPr>
          <a:xfrm>
            <a:off x="1198951" y="1592797"/>
            <a:ext cx="6481226" cy="4525963"/>
          </a:xfrm>
        </p:spPr>
        <p:txBody>
          <a:bodyPr/>
          <a:lstStyle/>
          <a:p>
            <a:r>
              <a:rPr lang="nb-NO" dirty="0"/>
              <a:t>Slår sammen skjemaer/ tjenester rundt brukergrupper</a:t>
            </a:r>
          </a:p>
          <a:p>
            <a:r>
              <a:rPr lang="nb-NO" dirty="0"/>
              <a:t>F.eks. A-ordningen</a:t>
            </a:r>
          </a:p>
          <a:p>
            <a:pPr lvl="1"/>
            <a:r>
              <a:rPr lang="nb-NO" dirty="0"/>
              <a:t>Arbeidsgivere må nå fylle ut ett månedlig skjema i stedet for fem</a:t>
            </a:r>
          </a:p>
          <a:p>
            <a:r>
              <a:rPr lang="nb-NO" dirty="0"/>
              <a:t>Forutsetter teknisk, organisatorisk og juridisk interoperabilitet</a:t>
            </a:r>
          </a:p>
          <a:p>
            <a:endParaRPr lang="nb-NO" dirty="0"/>
          </a:p>
        </p:txBody>
      </p:sp>
      <p:pic>
        <p:nvPicPr>
          <p:cNvPr id="5" name="Picture 4" descr="C:\Users\Helga\Documents\Jobb\Forelesning AFIN\Kunengang - glad.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708" t="16193" r="27917"/>
          <a:stretch/>
        </p:blipFill>
        <p:spPr bwMode="auto">
          <a:xfrm>
            <a:off x="10015315" y="1556792"/>
            <a:ext cx="2234766" cy="214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61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elga\Documents\Jobb\Forelesning AFIN\Gjenbruk stegvis tilnærm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2872076"/>
            <a:ext cx="9073008" cy="3755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Helga\Documents\Jobb\Forelesning AFIN\Kunengang - glad.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08" t="16193" r="27917"/>
          <a:stretch/>
        </p:blipFill>
        <p:spPr bwMode="auto">
          <a:xfrm>
            <a:off x="10015315" y="1556792"/>
            <a:ext cx="2234766" cy="2148602"/>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a:xfrm>
            <a:off x="1312089" y="188640"/>
            <a:ext cx="9793225" cy="1143000"/>
          </a:xfrm>
        </p:spPr>
        <p:txBody>
          <a:bodyPr/>
          <a:lstStyle/>
          <a:p>
            <a:r>
              <a:rPr lang="nb-NO" dirty="0">
                <a:solidFill>
                  <a:schemeClr val="accent2">
                    <a:lumMod val="75000"/>
                    <a:lumOff val="25000"/>
                  </a:schemeClr>
                </a:solidFill>
              </a:rPr>
              <a:t>Oversikt over data i forvaltningen</a:t>
            </a:r>
          </a:p>
        </p:txBody>
      </p:sp>
      <p:sp>
        <p:nvSpPr>
          <p:cNvPr id="3" name="Plassholder for innhold 2"/>
          <p:cNvSpPr>
            <a:spLocks noGrp="1"/>
          </p:cNvSpPr>
          <p:nvPr>
            <p:ph idx="1"/>
          </p:nvPr>
        </p:nvSpPr>
        <p:spPr>
          <a:xfrm>
            <a:off x="1198951" y="1592797"/>
            <a:ext cx="6481226" cy="4525963"/>
          </a:xfrm>
        </p:spPr>
        <p:txBody>
          <a:bodyPr/>
          <a:lstStyle/>
          <a:p>
            <a:r>
              <a:rPr lang="nb-NO" dirty="0">
                <a:hlinkClick r:id="rId5"/>
              </a:rPr>
              <a:t>Fellesoffentlig rammeverk for informasjonsforvaltning</a:t>
            </a:r>
            <a:endParaRPr lang="nb-NO" dirty="0"/>
          </a:p>
          <a:p>
            <a:r>
              <a:rPr lang="nb-NO" dirty="0"/>
              <a:t>Felles datakatalog</a:t>
            </a:r>
          </a:p>
          <a:p>
            <a:pPr lvl="1"/>
            <a:r>
              <a:rPr lang="nb-NO" dirty="0"/>
              <a:t>Lanseres i oktober 2017</a:t>
            </a:r>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294962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87919" y="1844824"/>
            <a:ext cx="9793225" cy="900100"/>
          </a:xfrm>
        </p:spPr>
        <p:txBody>
          <a:bodyPr/>
          <a:lstStyle/>
          <a:p>
            <a:pPr algn="ctr"/>
            <a:r>
              <a:rPr lang="nb-NO" sz="4400" dirty="0">
                <a:solidFill>
                  <a:srgbClr val="00B050"/>
                </a:solidFill>
              </a:rPr>
              <a:t>Effektiv digitalisering av offentlig sektor</a:t>
            </a:r>
          </a:p>
        </p:txBody>
      </p:sp>
      <p:grpSp>
        <p:nvGrpSpPr>
          <p:cNvPr id="9" name="Gruppe 8"/>
          <p:cNvGrpSpPr/>
          <p:nvPr/>
        </p:nvGrpSpPr>
        <p:grpSpPr>
          <a:xfrm>
            <a:off x="4850532" y="3278974"/>
            <a:ext cx="2268000" cy="2268000"/>
            <a:chOff x="7257426" y="3609272"/>
            <a:chExt cx="2268000" cy="2268000"/>
          </a:xfrm>
        </p:grpSpPr>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803" y="4011123"/>
              <a:ext cx="1880112" cy="1401088"/>
            </a:xfrm>
            <a:prstGeom prst="rect">
              <a:avLst/>
            </a:prstGeom>
          </p:spPr>
        </p:pic>
        <p:sp>
          <p:nvSpPr>
            <p:cNvPr id="11" name="Ellipse 10"/>
            <p:cNvSpPr/>
            <p:nvPr/>
          </p:nvSpPr>
          <p:spPr>
            <a:xfrm>
              <a:off x="725742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416710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00B050"/>
                </a:solidFill>
              </a:rPr>
              <a:t>Tilstand</a:t>
            </a:r>
          </a:p>
        </p:txBody>
      </p:sp>
      <p:sp>
        <p:nvSpPr>
          <p:cNvPr id="3" name="Plassholder for innhold 2"/>
          <p:cNvSpPr>
            <a:spLocks noGrp="1"/>
          </p:cNvSpPr>
          <p:nvPr>
            <p:ph idx="1"/>
          </p:nvPr>
        </p:nvSpPr>
        <p:spPr>
          <a:xfrm>
            <a:off x="1198951" y="1592797"/>
            <a:ext cx="7345322" cy="4525963"/>
          </a:xfrm>
        </p:spPr>
        <p:txBody>
          <a:bodyPr/>
          <a:lstStyle/>
          <a:p>
            <a:r>
              <a:rPr lang="nb-NO" dirty="0"/>
              <a:t>Offentlig sektor investerer hvert år flere milliarder kroner i IKT</a:t>
            </a:r>
          </a:p>
          <a:p>
            <a:r>
              <a:rPr lang="nb-NO" dirty="0"/>
              <a:t>Om lag 10 prosent av investeringene i IKT-utvikling gir ikke resultater, og mange prosjekter leverer vesentlig mindre nytte enn forutsatt</a:t>
            </a:r>
          </a:p>
        </p:txBody>
      </p:sp>
      <p:grpSp>
        <p:nvGrpSpPr>
          <p:cNvPr id="9" name="Gruppe 8"/>
          <p:cNvGrpSpPr/>
          <p:nvPr/>
        </p:nvGrpSpPr>
        <p:grpSpPr>
          <a:xfrm>
            <a:off x="10560496" y="160336"/>
            <a:ext cx="1331896" cy="1303488"/>
            <a:chOff x="7257426" y="3609272"/>
            <a:chExt cx="2268000" cy="2268000"/>
          </a:xfrm>
        </p:grpSpPr>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803" y="4011123"/>
              <a:ext cx="1880112" cy="1401088"/>
            </a:xfrm>
            <a:prstGeom prst="rect">
              <a:avLst/>
            </a:prstGeom>
          </p:spPr>
        </p:pic>
        <p:sp>
          <p:nvSpPr>
            <p:cNvPr id="11" name="Ellipse 10"/>
            <p:cNvSpPr/>
            <p:nvPr/>
          </p:nvSpPr>
          <p:spPr>
            <a:xfrm>
              <a:off x="725742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319561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27448" y="1484784"/>
            <a:ext cx="9793225" cy="756084"/>
          </a:xfrm>
        </p:spPr>
        <p:txBody>
          <a:bodyPr/>
          <a:lstStyle/>
          <a:p>
            <a:r>
              <a:rPr lang="nb-NO" dirty="0">
                <a:solidFill>
                  <a:srgbClr val="00B050"/>
                </a:solidFill>
              </a:rPr>
              <a:t>Fem prinsipper for redusert risiko og større gevinster</a:t>
            </a:r>
          </a:p>
        </p:txBody>
      </p:sp>
      <p:sp>
        <p:nvSpPr>
          <p:cNvPr id="3" name="Plassholder for innhold 2"/>
          <p:cNvSpPr>
            <a:spLocks noGrp="1"/>
          </p:cNvSpPr>
          <p:nvPr>
            <p:ph idx="1"/>
          </p:nvPr>
        </p:nvSpPr>
        <p:spPr>
          <a:xfrm>
            <a:off x="1199456" y="2276872"/>
            <a:ext cx="9793225" cy="3672408"/>
          </a:xfrm>
        </p:spPr>
        <p:txBody>
          <a:bodyPr/>
          <a:lstStyle/>
          <a:p>
            <a:pPr marL="0" indent="0">
              <a:buNone/>
            </a:pPr>
            <a:endParaRPr lang="nb-NO" dirty="0"/>
          </a:p>
          <a:p>
            <a:pPr marL="914400" lvl="1" indent="-457200">
              <a:buFont typeface="+mj-lt"/>
              <a:buAutoNum type="arabicPeriod"/>
            </a:pPr>
            <a:r>
              <a:rPr lang="nb-NO" dirty="0"/>
              <a:t>Start med behov</a:t>
            </a:r>
          </a:p>
          <a:p>
            <a:pPr marL="914400" lvl="1" indent="-457200">
              <a:buFont typeface="+mj-lt"/>
              <a:buAutoNum type="arabicPeriod"/>
            </a:pPr>
            <a:r>
              <a:rPr lang="nb-NO" dirty="0"/>
              <a:t>Tenk stort – start smått</a:t>
            </a:r>
          </a:p>
          <a:p>
            <a:pPr marL="914400" lvl="1" indent="-457200">
              <a:buFont typeface="+mj-lt"/>
              <a:buAutoNum type="arabicPeriod"/>
            </a:pPr>
            <a:r>
              <a:rPr lang="nb-NO" dirty="0"/>
              <a:t>Velg riktig samarbeidspartner</a:t>
            </a:r>
          </a:p>
          <a:p>
            <a:pPr marL="914400" lvl="1" indent="-457200">
              <a:buFont typeface="+mj-lt"/>
              <a:buAutoNum type="arabicPeriod"/>
            </a:pPr>
            <a:r>
              <a:rPr lang="nb-NO" dirty="0"/>
              <a:t>Sørg for riktig kompetanse og god lederforståelse</a:t>
            </a:r>
          </a:p>
          <a:p>
            <a:pPr marL="914400" lvl="1" indent="-457200">
              <a:buFont typeface="+mj-lt"/>
              <a:buAutoNum type="arabicPeriod"/>
            </a:pPr>
            <a:r>
              <a:rPr lang="nb-NO" dirty="0"/>
              <a:t>Lever hyppig – skap nytte hele veien</a:t>
            </a:r>
          </a:p>
          <a:p>
            <a:pPr marL="0" indent="0">
              <a:buNone/>
            </a:pPr>
            <a:endParaRPr lang="nb-NO" dirty="0"/>
          </a:p>
          <a:p>
            <a:pPr>
              <a:buFontTx/>
              <a:buChar char="-"/>
            </a:pPr>
            <a:endParaRPr lang="nb-NO" dirty="0"/>
          </a:p>
        </p:txBody>
      </p:sp>
      <p:grpSp>
        <p:nvGrpSpPr>
          <p:cNvPr id="8" name="Gruppe 7"/>
          <p:cNvGrpSpPr/>
          <p:nvPr/>
        </p:nvGrpSpPr>
        <p:grpSpPr>
          <a:xfrm>
            <a:off x="10560496" y="160336"/>
            <a:ext cx="1331896" cy="1303488"/>
            <a:chOff x="7257426" y="3609272"/>
            <a:chExt cx="2268000" cy="2268000"/>
          </a:xfrm>
        </p:grpSpPr>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803" y="4011123"/>
              <a:ext cx="1880112" cy="1401088"/>
            </a:xfrm>
            <a:prstGeom prst="rect">
              <a:avLst/>
            </a:prstGeom>
          </p:spPr>
        </p:pic>
        <p:sp>
          <p:nvSpPr>
            <p:cNvPr id="10" name="Ellipse 9"/>
            <p:cNvSpPr/>
            <p:nvPr/>
          </p:nvSpPr>
          <p:spPr>
            <a:xfrm>
              <a:off x="725742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103026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00B050"/>
                </a:solidFill>
              </a:rPr>
              <a:t>Veiledning for IKT-prosjekter</a:t>
            </a:r>
          </a:p>
        </p:txBody>
      </p:sp>
      <p:sp>
        <p:nvSpPr>
          <p:cNvPr id="3" name="Plassholder for innhold 2"/>
          <p:cNvSpPr>
            <a:spLocks noGrp="1"/>
          </p:cNvSpPr>
          <p:nvPr>
            <p:ph idx="1"/>
          </p:nvPr>
        </p:nvSpPr>
        <p:spPr/>
        <p:txBody>
          <a:bodyPr/>
          <a:lstStyle/>
          <a:p>
            <a:r>
              <a:rPr lang="nb-NO" dirty="0"/>
              <a:t>Digitaliseringsrådet tilbyr rådgivning</a:t>
            </a:r>
          </a:p>
          <a:p>
            <a:endParaRPr lang="nb-NO" dirty="0"/>
          </a:p>
          <a:p>
            <a:r>
              <a:rPr lang="nb-NO" dirty="0">
                <a:hlinkClick r:id="rId2"/>
              </a:rPr>
              <a:t>Prosjektveiviseren </a:t>
            </a:r>
            <a:r>
              <a:rPr lang="nb-NO" dirty="0"/>
              <a:t>er en prosjektmodell basert på god praksis</a:t>
            </a:r>
          </a:p>
          <a:p>
            <a:endParaRPr lang="nb-NO" dirty="0"/>
          </a:p>
        </p:txBody>
      </p:sp>
      <p:pic>
        <p:nvPicPr>
          <p:cNvPr id="4" name="Picture 2" descr="C:\Users\Helga\Documents\Jobb\Forelesning AFIN\prosjektveivise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3436184"/>
            <a:ext cx="9073008" cy="23581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e 4"/>
          <p:cNvGrpSpPr/>
          <p:nvPr/>
        </p:nvGrpSpPr>
        <p:grpSpPr>
          <a:xfrm>
            <a:off x="10560496" y="160336"/>
            <a:ext cx="1331896" cy="1303488"/>
            <a:chOff x="7257426" y="3609272"/>
            <a:chExt cx="2268000" cy="2268000"/>
          </a:xfrm>
        </p:grpSpPr>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803" y="4011123"/>
              <a:ext cx="1880112" cy="1401088"/>
            </a:xfrm>
            <a:prstGeom prst="rect">
              <a:avLst/>
            </a:prstGeom>
          </p:spPr>
        </p:pic>
        <p:sp>
          <p:nvSpPr>
            <p:cNvPr id="7" name="Ellipse 6"/>
            <p:cNvSpPr/>
            <p:nvPr/>
          </p:nvSpPr>
          <p:spPr>
            <a:xfrm>
              <a:off x="725742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5019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solidFill>
                  <a:srgbClr val="00B050"/>
                </a:solidFill>
              </a:rPr>
              <a:t>Medfinansieringsordningen</a:t>
            </a:r>
            <a:endParaRPr lang="nb-NO" dirty="0">
              <a:solidFill>
                <a:srgbClr val="00B050"/>
              </a:solidFill>
            </a:endParaRPr>
          </a:p>
        </p:txBody>
      </p:sp>
      <p:sp>
        <p:nvSpPr>
          <p:cNvPr id="3" name="Plassholder for innhold 2"/>
          <p:cNvSpPr>
            <a:spLocks noGrp="1"/>
          </p:cNvSpPr>
          <p:nvPr>
            <p:ph idx="1"/>
          </p:nvPr>
        </p:nvSpPr>
        <p:spPr>
          <a:xfrm>
            <a:off x="1199456" y="2146090"/>
            <a:ext cx="7669106" cy="4525963"/>
          </a:xfrm>
        </p:spPr>
        <p:txBody>
          <a:bodyPr/>
          <a:lstStyle/>
          <a:p>
            <a:r>
              <a:rPr lang="nn-NO" dirty="0"/>
              <a:t>Statlige </a:t>
            </a:r>
            <a:r>
              <a:rPr lang="nn-NO" dirty="0" err="1"/>
              <a:t>virksomheter</a:t>
            </a:r>
            <a:r>
              <a:rPr lang="nn-NO" dirty="0"/>
              <a:t> kan søke om støtte opp til 50 % av prosjektkostnadene til små og mellomstore IKT-</a:t>
            </a:r>
            <a:r>
              <a:rPr lang="nn-NO" dirty="0" err="1"/>
              <a:t>satsinger</a:t>
            </a:r>
            <a:endParaRPr lang="nn-NO" dirty="0"/>
          </a:p>
          <a:p>
            <a:r>
              <a:rPr lang="nb-NO" dirty="0"/>
              <a:t>I 2017 har 14 prosjekter fått innvilget totalt 111 millioner kroner i støtte</a:t>
            </a:r>
          </a:p>
          <a:p>
            <a:r>
              <a:rPr lang="nn-NO" dirty="0" err="1"/>
              <a:t>Samlet</a:t>
            </a:r>
            <a:r>
              <a:rPr lang="nn-NO" dirty="0"/>
              <a:t> samfunnsøkonomisk </a:t>
            </a:r>
            <a:r>
              <a:rPr lang="nn-NO" dirty="0" err="1"/>
              <a:t>lønnsomhet</a:t>
            </a:r>
            <a:r>
              <a:rPr lang="nn-NO" dirty="0"/>
              <a:t> over 10 år er regnet til 6,5 </a:t>
            </a:r>
            <a:r>
              <a:rPr lang="nn-NO" dirty="0" err="1"/>
              <a:t>milliarder</a:t>
            </a:r>
            <a:r>
              <a:rPr lang="nn-NO" dirty="0"/>
              <a:t> kroner</a:t>
            </a:r>
            <a:endParaRPr lang="nb-NO" dirty="0"/>
          </a:p>
        </p:txBody>
      </p:sp>
      <p:grpSp>
        <p:nvGrpSpPr>
          <p:cNvPr id="8" name="Gruppe 7"/>
          <p:cNvGrpSpPr/>
          <p:nvPr/>
        </p:nvGrpSpPr>
        <p:grpSpPr>
          <a:xfrm>
            <a:off x="10560496" y="160336"/>
            <a:ext cx="1331896" cy="1303488"/>
            <a:chOff x="7257426" y="3609272"/>
            <a:chExt cx="2268000" cy="2268000"/>
          </a:xfrm>
        </p:grpSpPr>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803" y="4011123"/>
              <a:ext cx="1880112" cy="1401088"/>
            </a:xfrm>
            <a:prstGeom prst="rect">
              <a:avLst/>
            </a:prstGeom>
          </p:spPr>
        </p:pic>
        <p:sp>
          <p:nvSpPr>
            <p:cNvPr id="10" name="Ellipse 9"/>
            <p:cNvSpPr/>
            <p:nvPr/>
          </p:nvSpPr>
          <p:spPr>
            <a:xfrm>
              <a:off x="725742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138384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07342" y="332656"/>
            <a:ext cx="9793225" cy="900100"/>
          </a:xfrm>
        </p:spPr>
        <p:txBody>
          <a:bodyPr/>
          <a:lstStyle/>
          <a:p>
            <a:r>
              <a:rPr lang="nb-NO" dirty="0">
                <a:solidFill>
                  <a:srgbClr val="00B050"/>
                </a:solidFill>
              </a:rPr>
              <a:t>Felles byggeklosser – </a:t>
            </a:r>
            <a:br>
              <a:rPr lang="nb-NO" dirty="0">
                <a:solidFill>
                  <a:srgbClr val="00B050"/>
                </a:solidFill>
              </a:rPr>
            </a:br>
            <a:r>
              <a:rPr lang="nb-NO" dirty="0">
                <a:solidFill>
                  <a:srgbClr val="00B050"/>
                </a:solidFill>
              </a:rPr>
              <a:t>nasjonale felleskomponenter</a:t>
            </a:r>
          </a:p>
        </p:txBody>
      </p:sp>
      <p:pic>
        <p:nvPicPr>
          <p:cNvPr id="5" name="Picture 2" descr="C:\Users\Helga\Documents\Jobb\Forelesning AFIN\fellesko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4" y="1463824"/>
            <a:ext cx="6784662" cy="514454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e 3"/>
          <p:cNvGrpSpPr/>
          <p:nvPr/>
        </p:nvGrpSpPr>
        <p:grpSpPr>
          <a:xfrm>
            <a:off x="10560496" y="160336"/>
            <a:ext cx="1331896" cy="1303488"/>
            <a:chOff x="7257426" y="3609272"/>
            <a:chExt cx="2268000" cy="2268000"/>
          </a:xfrm>
        </p:grpSpPr>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803" y="4011123"/>
              <a:ext cx="1880112" cy="1401088"/>
            </a:xfrm>
            <a:prstGeom prst="rect">
              <a:avLst/>
            </a:prstGeom>
          </p:spPr>
        </p:pic>
        <p:sp>
          <p:nvSpPr>
            <p:cNvPr id="7" name="Ellipse 6"/>
            <p:cNvSpPr/>
            <p:nvPr/>
          </p:nvSpPr>
          <p:spPr>
            <a:xfrm>
              <a:off x="725742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337042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elga\Documents\Jobb\Forelesning AFIN\fellesko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20" y="2631598"/>
            <a:ext cx="4680520" cy="3549055"/>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dirty="0">
                <a:solidFill>
                  <a:srgbClr val="00B050"/>
                </a:solidFill>
              </a:rPr>
              <a:t>Felleskomponenter utvikles ett sted og kan deretter brukes av mange</a:t>
            </a:r>
          </a:p>
        </p:txBody>
      </p:sp>
      <p:sp>
        <p:nvSpPr>
          <p:cNvPr id="3" name="TekstSylinder 2"/>
          <p:cNvSpPr txBox="1"/>
          <p:nvPr/>
        </p:nvSpPr>
        <p:spPr>
          <a:xfrm>
            <a:off x="1271464" y="1676026"/>
            <a:ext cx="5760640" cy="3539430"/>
          </a:xfrm>
          <a:prstGeom prst="rect">
            <a:avLst/>
          </a:prstGeom>
          <a:noFill/>
        </p:spPr>
        <p:txBody>
          <a:bodyPr wrap="square" rtlCol="0">
            <a:spAutoFit/>
          </a:bodyPr>
          <a:lstStyle/>
          <a:p>
            <a:pPr marL="457200" indent="-457200">
              <a:buFontTx/>
              <a:buChar char="-"/>
            </a:pPr>
            <a:endParaRPr lang="nb-NO" sz="2800" dirty="0"/>
          </a:p>
          <a:p>
            <a:pPr marL="457200" indent="-457200">
              <a:buFontTx/>
              <a:buChar char="-"/>
            </a:pPr>
            <a:r>
              <a:rPr lang="nb-NO" sz="2800" dirty="0"/>
              <a:t>Dekker behov på tvers av sektorer og/ eller forvaltningsnivå</a:t>
            </a:r>
          </a:p>
          <a:p>
            <a:pPr marL="457200" indent="-457200">
              <a:buFontTx/>
              <a:buChar char="-"/>
            </a:pPr>
            <a:endParaRPr lang="nb-NO" sz="2800" dirty="0"/>
          </a:p>
          <a:p>
            <a:pPr marL="457200" indent="-457200">
              <a:buFontTx/>
              <a:buChar char="-"/>
            </a:pPr>
            <a:r>
              <a:rPr lang="nb-NO" sz="2800" dirty="0"/>
              <a:t>Slipper å lage og drifte mange like løsninger parallelt</a:t>
            </a:r>
          </a:p>
          <a:p>
            <a:pPr marL="457200" indent="-457200">
              <a:buFontTx/>
              <a:buChar char="-"/>
            </a:pPr>
            <a:endParaRPr lang="nb-NO" sz="2800" dirty="0"/>
          </a:p>
        </p:txBody>
      </p:sp>
      <p:grpSp>
        <p:nvGrpSpPr>
          <p:cNvPr id="6" name="Gruppe 5"/>
          <p:cNvGrpSpPr/>
          <p:nvPr/>
        </p:nvGrpSpPr>
        <p:grpSpPr>
          <a:xfrm>
            <a:off x="10560496" y="181296"/>
            <a:ext cx="1331896" cy="1303488"/>
            <a:chOff x="7257426" y="3609272"/>
            <a:chExt cx="2268000" cy="2268000"/>
          </a:xfrm>
        </p:grpSpPr>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803" y="4011123"/>
              <a:ext cx="1880112" cy="1401088"/>
            </a:xfrm>
            <a:prstGeom prst="rect">
              <a:avLst/>
            </a:prstGeom>
          </p:spPr>
        </p:pic>
        <p:sp>
          <p:nvSpPr>
            <p:cNvPr id="8" name="Ellipse 7"/>
            <p:cNvSpPr/>
            <p:nvPr/>
          </p:nvSpPr>
          <p:spPr>
            <a:xfrm>
              <a:off x="725742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122788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endParaRPr lang="nb-NO"/>
          </a:p>
        </p:txBody>
      </p:sp>
      <p:pic>
        <p:nvPicPr>
          <p:cNvPr id="1026" name="Picture 2" descr="C:\Users\Helga\Documents\Jobb\Forelesning AFIN\idport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056" y="1628799"/>
            <a:ext cx="5075940" cy="45042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elga\Documents\Jobb\Forelesning AFIN\digitalpo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76" y="1628800"/>
            <a:ext cx="5688632" cy="4504222"/>
          </a:xfrm>
          <a:prstGeom prst="rect">
            <a:avLst/>
          </a:prstGeom>
          <a:noFill/>
          <a:extLst>
            <a:ext uri="{909E8E84-426E-40DD-AFC4-6F175D3DCCD1}">
              <a14:hiddenFill xmlns:a14="http://schemas.microsoft.com/office/drawing/2010/main">
                <a:solidFill>
                  <a:srgbClr val="FFFFFF"/>
                </a:solidFill>
              </a14:hiddenFill>
            </a:ext>
          </a:extLst>
        </p:spPr>
      </p:pic>
      <p:sp>
        <p:nvSpPr>
          <p:cNvPr id="4" name="Tittel 3"/>
          <p:cNvSpPr>
            <a:spLocks noGrp="1"/>
          </p:cNvSpPr>
          <p:nvPr>
            <p:ph type="title"/>
          </p:nvPr>
        </p:nvSpPr>
        <p:spPr>
          <a:xfrm>
            <a:off x="1199456" y="501982"/>
            <a:ext cx="8425442" cy="756084"/>
          </a:xfrm>
        </p:spPr>
        <p:txBody>
          <a:bodyPr/>
          <a:lstStyle/>
          <a:p>
            <a:r>
              <a:rPr lang="nb-NO" dirty="0">
                <a:solidFill>
                  <a:srgbClr val="00B050"/>
                </a:solidFill>
              </a:rPr>
              <a:t>Høy bruk og opplevd nytte av felleskomponentene</a:t>
            </a:r>
          </a:p>
        </p:txBody>
      </p:sp>
      <p:grpSp>
        <p:nvGrpSpPr>
          <p:cNvPr id="7" name="Gruppe 6"/>
          <p:cNvGrpSpPr/>
          <p:nvPr/>
        </p:nvGrpSpPr>
        <p:grpSpPr>
          <a:xfrm>
            <a:off x="10560496" y="160336"/>
            <a:ext cx="1331896" cy="1303488"/>
            <a:chOff x="7257426" y="3609272"/>
            <a:chExt cx="2268000" cy="2268000"/>
          </a:xfrm>
        </p:grpSpPr>
        <p:pic>
          <p:nvPicPr>
            <p:cNvPr id="8" name="Bild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2803" y="4011123"/>
              <a:ext cx="1880112" cy="1401088"/>
            </a:xfrm>
            <a:prstGeom prst="rect">
              <a:avLst/>
            </a:prstGeom>
          </p:spPr>
        </p:pic>
        <p:sp>
          <p:nvSpPr>
            <p:cNvPr id="9" name="Ellipse 8"/>
            <p:cNvSpPr/>
            <p:nvPr/>
          </p:nvSpPr>
          <p:spPr>
            <a:xfrm>
              <a:off x="7257426" y="3609272"/>
              <a:ext cx="2268000" cy="2268000"/>
            </a:xfrm>
            <a:prstGeom prst="ellipse">
              <a:avLst/>
            </a:prstGeom>
            <a:noFill/>
            <a:ln w="571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w="57150">
                  <a:solidFill>
                    <a:srgbClr val="000000"/>
                  </a:solidFill>
                </a:ln>
                <a:solidFill>
                  <a:srgbClr val="FFFFFF"/>
                </a:solidFill>
              </a:endParaRPr>
            </a:p>
          </p:txBody>
        </p:sp>
      </p:grpSp>
    </p:spTree>
    <p:extLst>
      <p:ext uri="{BB962C8B-B14F-4D97-AF65-F5344CB8AC3E}">
        <p14:creationId xmlns:p14="http://schemas.microsoft.com/office/powerpoint/2010/main" val="19701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21"/>
          </p:nvPr>
        </p:nvSpPr>
        <p:spPr>
          <a:xfrm>
            <a:off x="1199456" y="1484784"/>
            <a:ext cx="9792000" cy="1144800"/>
          </a:xfrm>
        </p:spPr>
        <p:txBody>
          <a:bodyPr/>
          <a:lstStyle/>
          <a:p>
            <a:pPr algn="ctr"/>
            <a:r>
              <a:rPr lang="nb-NO" sz="4000" dirty="0"/>
              <a:t>Digital agenda og samfunnet</a:t>
            </a:r>
          </a:p>
        </p:txBody>
      </p:sp>
      <p:sp>
        <p:nvSpPr>
          <p:cNvPr id="4" name="Plassholder for tekst 3"/>
          <p:cNvSpPr>
            <a:spLocks noGrp="1"/>
          </p:cNvSpPr>
          <p:nvPr>
            <p:ph type="body" sz="quarter" idx="22"/>
          </p:nvPr>
        </p:nvSpPr>
        <p:spPr/>
        <p:txBody>
          <a:bodyPr/>
          <a:lstStyle/>
          <a:p>
            <a:endParaRPr lang="nb-NO"/>
          </a:p>
        </p:txBody>
      </p:sp>
      <p:pic>
        <p:nvPicPr>
          <p:cNvPr id="6" name="Plassholder for innho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9816" y="2994093"/>
            <a:ext cx="2944455" cy="3807485"/>
          </a:xfrm>
          <a:prstGeom prst="rect">
            <a:avLst/>
          </a:prstGeom>
        </p:spPr>
      </p:pic>
      <p:sp>
        <p:nvSpPr>
          <p:cNvPr id="14" name="Plassholder for bilde 13"/>
          <p:cNvSpPr>
            <a:spLocks noGrp="1"/>
          </p:cNvSpPr>
          <p:nvPr>
            <p:ph type="pic" sz="quarter" idx="20"/>
          </p:nvPr>
        </p:nvSpPr>
        <p:spPr>
          <a:solidFill>
            <a:srgbClr val="9AE37D"/>
          </a:solidFill>
        </p:spPr>
      </p:sp>
      <p:pic>
        <p:nvPicPr>
          <p:cNvPr id="5122" name="Picture 2" descr="C:\Users\Helga\Documents\Jobb\Forelesning AFIN\bakgrunn2.jpg"/>
          <p:cNvPicPr>
            <a:picLocks noChangeAspect="1" noChangeArrowheads="1"/>
          </p:cNvPicPr>
          <p:nvPr/>
        </p:nvPicPr>
        <p:blipFill>
          <a:blip r:embed="rId4">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639616" y="3686393"/>
            <a:ext cx="6768752" cy="295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53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elga\Documents\Jobb\Forelesning AFIN\no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952" y="620688"/>
            <a:ext cx="5695950"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a:xfrm>
            <a:off x="2063552" y="2708920"/>
            <a:ext cx="7560839" cy="900100"/>
          </a:xfrm>
        </p:spPr>
        <p:txBody>
          <a:bodyPr/>
          <a:lstStyle/>
          <a:p>
            <a:pPr algn="ctr"/>
            <a:r>
              <a:rPr lang="nb-NO" sz="4400" dirty="0">
                <a:solidFill>
                  <a:schemeClr val="accent6">
                    <a:lumMod val="75000"/>
                  </a:schemeClr>
                </a:solidFill>
              </a:rPr>
              <a:t>Samordning mellom staten og kommunene</a:t>
            </a:r>
          </a:p>
        </p:txBody>
      </p:sp>
    </p:spTree>
    <p:extLst>
      <p:ext uri="{BB962C8B-B14F-4D97-AF65-F5344CB8AC3E}">
        <p14:creationId xmlns:p14="http://schemas.microsoft.com/office/powerpoint/2010/main" val="55397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6">
                    <a:lumMod val="75000"/>
                  </a:schemeClr>
                </a:solidFill>
              </a:rPr>
              <a:t>Tilstand</a:t>
            </a:r>
          </a:p>
        </p:txBody>
      </p:sp>
      <p:sp>
        <p:nvSpPr>
          <p:cNvPr id="3" name="Plassholder for innhold 2"/>
          <p:cNvSpPr>
            <a:spLocks noGrp="1"/>
          </p:cNvSpPr>
          <p:nvPr>
            <p:ph idx="1"/>
          </p:nvPr>
        </p:nvSpPr>
        <p:spPr>
          <a:xfrm>
            <a:off x="1198950" y="1556792"/>
            <a:ext cx="7849377" cy="4525963"/>
          </a:xfrm>
        </p:spPr>
        <p:txBody>
          <a:bodyPr/>
          <a:lstStyle/>
          <a:p>
            <a:r>
              <a:rPr lang="nb-NO" dirty="0"/>
              <a:t>De fleste tjenester levert av offentlig sektor er kommunale</a:t>
            </a:r>
          </a:p>
          <a:p>
            <a:r>
              <a:rPr lang="nb-NO" dirty="0"/>
              <a:t>Gjennomsnittskommunen har opp mot 200 IKT-systemer</a:t>
            </a:r>
          </a:p>
          <a:p>
            <a:r>
              <a:rPr lang="nb-NO" dirty="0"/>
              <a:t>Kommunene mange krav å forholde seg til</a:t>
            </a:r>
          </a:p>
          <a:p>
            <a:r>
              <a:rPr lang="nb-NO" dirty="0">
                <a:hlinkClick r:id="rId3"/>
              </a:rPr>
              <a:t>Riksrevisjonen</a:t>
            </a:r>
            <a:r>
              <a:rPr lang="nb-NO" dirty="0"/>
              <a:t>: norske kommuner er kommet kort i digitaliseringen av kommunale tjenester</a:t>
            </a:r>
          </a:p>
          <a:p>
            <a:r>
              <a:rPr lang="nb-NO" dirty="0"/>
              <a:t>Det kommunale selvstyret (kommuneloven § 6)</a:t>
            </a:r>
          </a:p>
          <a:p>
            <a:endParaRPr lang="nb-NO" dirty="0"/>
          </a:p>
        </p:txBody>
      </p:sp>
      <p:pic>
        <p:nvPicPr>
          <p:cNvPr id="5" name="Picture 2" descr="C:\Users\Helga\Documents\Jobb\Forelesning AFIN\norg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8061" y="155840"/>
            <a:ext cx="2473939" cy="244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8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elga\Documents\Jobb\Forelesning AFIN\no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8" y="1628800"/>
            <a:ext cx="4324663" cy="4281272"/>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dirty="0">
                <a:solidFill>
                  <a:schemeClr val="accent6">
                    <a:lumMod val="75000"/>
                  </a:schemeClr>
                </a:solidFill>
              </a:rPr>
              <a:t>Mål </a:t>
            </a:r>
          </a:p>
        </p:txBody>
      </p:sp>
      <p:sp>
        <p:nvSpPr>
          <p:cNvPr id="3" name="Plassholder for innhold 2"/>
          <p:cNvSpPr>
            <a:spLocks noGrp="1"/>
          </p:cNvSpPr>
          <p:nvPr>
            <p:ph idx="1"/>
          </p:nvPr>
        </p:nvSpPr>
        <p:spPr>
          <a:xfrm>
            <a:off x="1199456" y="1556792"/>
            <a:ext cx="7056784" cy="4525963"/>
          </a:xfrm>
        </p:spPr>
        <p:txBody>
          <a:bodyPr/>
          <a:lstStyle/>
          <a:p>
            <a:endParaRPr lang="nb-NO" dirty="0"/>
          </a:p>
          <a:p>
            <a:r>
              <a:rPr lang="nb-NO" dirty="0"/>
              <a:t>Offentlige tjenester skal oppleves som sammenhengende og helhetlige for brukerne, uavhengig av hvilke offentlige virksomheter som tilbyr dem</a:t>
            </a:r>
          </a:p>
          <a:p>
            <a:endParaRPr lang="nb-NO" dirty="0"/>
          </a:p>
          <a:p>
            <a:endParaRPr lang="nb-NO" dirty="0"/>
          </a:p>
          <a:p>
            <a:endParaRPr lang="nb-NO" dirty="0"/>
          </a:p>
          <a:p>
            <a:pPr marL="0" indent="0">
              <a:buNone/>
            </a:pPr>
            <a:endParaRPr lang="nb-NO" dirty="0"/>
          </a:p>
        </p:txBody>
      </p:sp>
    </p:spTree>
    <p:extLst>
      <p:ext uri="{BB962C8B-B14F-4D97-AF65-F5344CB8AC3E}">
        <p14:creationId xmlns:p14="http://schemas.microsoft.com/office/powerpoint/2010/main" val="192372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6">
                    <a:lumMod val="75000"/>
                  </a:schemeClr>
                </a:solidFill>
              </a:rPr>
              <a:t>Kommune- og regionreform</a:t>
            </a:r>
          </a:p>
        </p:txBody>
      </p:sp>
      <p:sp>
        <p:nvSpPr>
          <p:cNvPr id="3" name="Plassholder for innhold 2"/>
          <p:cNvSpPr>
            <a:spLocks noGrp="1"/>
          </p:cNvSpPr>
          <p:nvPr>
            <p:ph idx="1"/>
          </p:nvPr>
        </p:nvSpPr>
        <p:spPr>
          <a:xfrm>
            <a:off x="1198951" y="1592797"/>
            <a:ext cx="5761146" cy="4525963"/>
          </a:xfrm>
        </p:spPr>
        <p:txBody>
          <a:bodyPr/>
          <a:lstStyle/>
          <a:p>
            <a:r>
              <a:rPr lang="nb-NO" dirty="0">
                <a:hlinkClick r:id="rId3"/>
              </a:rPr>
              <a:t>Riksrevisjonen</a:t>
            </a:r>
            <a:r>
              <a:rPr lang="nb-NO" dirty="0"/>
              <a:t>: Det er færre små enn store kommuner som har startet digitaliseringen</a:t>
            </a:r>
          </a:p>
          <a:p>
            <a:endParaRPr lang="nb-NO" dirty="0"/>
          </a:p>
          <a:p>
            <a:r>
              <a:rPr lang="nb-NO" dirty="0"/>
              <a:t>Fra 428 kommuner i 2014 til        354 kommuner i 2020</a:t>
            </a:r>
          </a:p>
          <a:p>
            <a:endParaRPr lang="nb-NO" dirty="0"/>
          </a:p>
          <a:p>
            <a:r>
              <a:rPr lang="nb-NO" dirty="0"/>
              <a:t>Fra 19 fylker i dag til 11 i 2020</a:t>
            </a:r>
          </a:p>
        </p:txBody>
      </p:sp>
      <p:pic>
        <p:nvPicPr>
          <p:cNvPr id="5" name="Picture 2" descr="C:\Users\Helga\Documents\Jobb\Forelesning AFIN\norg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104" y="1382796"/>
            <a:ext cx="4104456" cy="406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66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elga\Documents\Jobb\Forelesning AFIN\no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8061" y="155840"/>
            <a:ext cx="2473939" cy="2449117"/>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dirty="0">
                <a:solidFill>
                  <a:schemeClr val="accent6">
                    <a:lumMod val="75000"/>
                  </a:schemeClr>
                </a:solidFill>
              </a:rPr>
              <a:t>Finansieringsordning til kommunale digitaliseringsprosjekter</a:t>
            </a:r>
          </a:p>
        </p:txBody>
      </p:sp>
      <p:sp>
        <p:nvSpPr>
          <p:cNvPr id="3" name="Plassholder for innhold 2"/>
          <p:cNvSpPr>
            <a:spLocks noGrp="1"/>
          </p:cNvSpPr>
          <p:nvPr>
            <p:ph idx="1"/>
          </p:nvPr>
        </p:nvSpPr>
        <p:spPr>
          <a:xfrm>
            <a:off x="1198950" y="1592797"/>
            <a:ext cx="7849377" cy="4525963"/>
          </a:xfrm>
        </p:spPr>
        <p:txBody>
          <a:bodyPr/>
          <a:lstStyle/>
          <a:p>
            <a:pPr lvl="1"/>
            <a:endParaRPr lang="nb-NO" dirty="0"/>
          </a:p>
          <a:p>
            <a:r>
              <a:rPr lang="nb-NO" dirty="0"/>
              <a:t>Med kommunesammenslåing har vi fortsatt opptil 354 kommuner som potensielt sett utvikler de samme løsningene parallelt…</a:t>
            </a:r>
          </a:p>
          <a:p>
            <a:endParaRPr lang="nb-NO" dirty="0"/>
          </a:p>
          <a:p>
            <a:r>
              <a:rPr lang="nb-NO" dirty="0"/>
              <a:t>Kommunene får 125 millioner kroner over de neste to årene til en finansieringsordning for kommunale IKT-prosjekter i regi av KS</a:t>
            </a:r>
          </a:p>
          <a:p>
            <a:pPr lvl="1"/>
            <a:endParaRPr lang="nb-NO" dirty="0"/>
          </a:p>
        </p:txBody>
      </p:sp>
    </p:spTree>
    <p:extLst>
      <p:ext uri="{BB962C8B-B14F-4D97-AF65-F5344CB8AC3E}">
        <p14:creationId xmlns:p14="http://schemas.microsoft.com/office/powerpoint/2010/main" val="185535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6">
                    <a:lumMod val="75000"/>
                  </a:schemeClr>
                </a:solidFill>
              </a:rPr>
              <a:t>Kommunebrev</a:t>
            </a:r>
          </a:p>
        </p:txBody>
      </p:sp>
      <p:sp>
        <p:nvSpPr>
          <p:cNvPr id="3" name="Plassholder for innhold 2"/>
          <p:cNvSpPr>
            <a:spLocks noGrp="1"/>
          </p:cNvSpPr>
          <p:nvPr>
            <p:ph idx="1"/>
          </p:nvPr>
        </p:nvSpPr>
        <p:spPr>
          <a:xfrm>
            <a:off x="1198951" y="1592797"/>
            <a:ext cx="4897050" cy="4525963"/>
          </a:xfrm>
        </p:spPr>
        <p:txBody>
          <a:bodyPr/>
          <a:lstStyle/>
          <a:p>
            <a:pPr lvl="1"/>
            <a:endParaRPr lang="nb-NO" dirty="0"/>
          </a:p>
          <a:p>
            <a:r>
              <a:rPr lang="nb-NO" dirty="0">
                <a:hlinkClick r:id="rId3"/>
              </a:rPr>
              <a:t>Tiltak med relevans for kommunal sektor</a:t>
            </a:r>
            <a:endParaRPr lang="nb-NO" dirty="0"/>
          </a:p>
          <a:p>
            <a:r>
              <a:rPr lang="nb-NO" dirty="0"/>
              <a:t>Sendes ut til kommuner samtidig som digitaliseringsrundskrivet sendes til statlige virksomheter</a:t>
            </a:r>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317" y="896755"/>
            <a:ext cx="3957845" cy="5157192"/>
          </a:xfrm>
          <a:prstGeom prst="rect">
            <a:avLst/>
          </a:prstGeom>
        </p:spPr>
      </p:pic>
      <p:pic>
        <p:nvPicPr>
          <p:cNvPr id="5" name="Picture 2" descr="C:\Users\Helga\Documents\Jobb\Forelesning AFIN\norge.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83422" y="0"/>
            <a:ext cx="2473939" cy="244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37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7"/>
          </p:nvPr>
        </p:nvSpPr>
        <p:spPr/>
        <p:txBody>
          <a:bodyPr/>
          <a:lstStyle/>
          <a:p>
            <a:r>
              <a:rPr lang="en-GB" dirty="0" err="1"/>
              <a:t>Bildekreditering</a:t>
            </a:r>
            <a:r>
              <a:rPr lang="en-GB" dirty="0"/>
              <a:t>:</a:t>
            </a:r>
          </a:p>
        </p:txBody>
      </p:sp>
      <p:sp>
        <p:nvSpPr>
          <p:cNvPr id="3" name="Plassholder for tekst 2"/>
          <p:cNvSpPr>
            <a:spLocks noGrp="1"/>
          </p:cNvSpPr>
          <p:nvPr>
            <p:ph type="body" sz="quarter" idx="20"/>
          </p:nvPr>
        </p:nvSpPr>
        <p:spPr/>
        <p:txBody>
          <a:bodyPr/>
          <a:lstStyle/>
          <a:p>
            <a:r>
              <a:rPr lang="en-GB" dirty="0" err="1"/>
              <a:t>Spørsmål</a:t>
            </a:r>
            <a:r>
              <a:rPr lang="en-GB" dirty="0"/>
              <a:t>?</a:t>
            </a:r>
          </a:p>
        </p:txBody>
      </p:sp>
    </p:spTree>
    <p:extLst>
      <p:ext uri="{BB962C8B-B14F-4D97-AF65-F5344CB8AC3E}">
        <p14:creationId xmlns:p14="http://schemas.microsoft.com/office/powerpoint/2010/main" val="131018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Melding til Stortinget</a:t>
            </a:r>
          </a:p>
        </p:txBody>
      </p:sp>
      <p:sp>
        <p:nvSpPr>
          <p:cNvPr id="3" name="Plassholder for innhold 2"/>
          <p:cNvSpPr>
            <a:spLocks noGrp="1"/>
          </p:cNvSpPr>
          <p:nvPr>
            <p:ph idx="1"/>
          </p:nvPr>
        </p:nvSpPr>
        <p:spPr>
          <a:xfrm>
            <a:off x="1199456" y="1988841"/>
            <a:ext cx="5113073" cy="4176464"/>
          </a:xfrm>
        </p:spPr>
        <p:txBody>
          <a:bodyPr/>
          <a:lstStyle/>
          <a:p>
            <a:r>
              <a:rPr lang="nb-NO" dirty="0"/>
              <a:t>Gjelder for statsforvaltningen</a:t>
            </a:r>
          </a:p>
          <a:p>
            <a:pPr lvl="1"/>
            <a:r>
              <a:rPr lang="nb-NO" dirty="0"/>
              <a:t>Ikke kommuner og fylkeskommuner</a:t>
            </a:r>
          </a:p>
          <a:p>
            <a:endParaRPr lang="nb-NO" dirty="0"/>
          </a:p>
          <a:p>
            <a:r>
              <a:rPr lang="nb-NO" dirty="0"/>
              <a:t>Sittende regjering sin melding, men gjelder til den blir erstattet med en ny</a:t>
            </a:r>
          </a:p>
          <a:p>
            <a:pPr lvl="1"/>
            <a:endParaRPr lang="nb-NO" dirty="0"/>
          </a:p>
          <a:p>
            <a:endParaRPr lang="nb-NO"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206" y="1196752"/>
            <a:ext cx="5616624" cy="402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kstSylinder 14"/>
          <p:cNvSpPr txBox="1"/>
          <p:nvPr/>
        </p:nvSpPr>
        <p:spPr>
          <a:xfrm>
            <a:off x="7344294" y="5236148"/>
            <a:ext cx="4824536" cy="646331"/>
          </a:xfrm>
          <a:prstGeom prst="rect">
            <a:avLst/>
          </a:prstGeom>
          <a:noFill/>
        </p:spPr>
        <p:txBody>
          <a:bodyPr wrap="square" rtlCol="0">
            <a:spAutoFit/>
          </a:bodyPr>
          <a:lstStyle/>
          <a:p>
            <a:r>
              <a:rPr lang="nb-NO" i="1" dirty="0"/>
              <a:t>Basert på Elektronisk forvaltning på norsk (Jansen og Schartum, 2008), s. 22.</a:t>
            </a:r>
          </a:p>
        </p:txBody>
      </p:sp>
      <p:sp>
        <p:nvSpPr>
          <p:cNvPr id="16" name="Ellipse 15"/>
          <p:cNvSpPr/>
          <p:nvPr/>
        </p:nvSpPr>
        <p:spPr>
          <a:xfrm>
            <a:off x="8532404" y="4492869"/>
            <a:ext cx="1656184" cy="714982"/>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8625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elga\Documents\Jobb\Forelesning AFIN\rammer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56" y="965373"/>
            <a:ext cx="5616624" cy="4360875"/>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p:cNvSpPr/>
          <p:nvPr/>
        </p:nvSpPr>
        <p:spPr>
          <a:xfrm>
            <a:off x="4439816" y="2430828"/>
            <a:ext cx="2664296" cy="714982"/>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984382" y="5210949"/>
            <a:ext cx="5015880" cy="646331"/>
          </a:xfrm>
          <a:prstGeom prst="rect">
            <a:avLst/>
          </a:prstGeom>
          <a:noFill/>
        </p:spPr>
        <p:txBody>
          <a:bodyPr wrap="square" rtlCol="0">
            <a:spAutoFit/>
          </a:bodyPr>
          <a:lstStyle/>
          <a:p>
            <a:r>
              <a:rPr lang="nb-NO" i="1" dirty="0"/>
              <a:t>Basert på inndeling etter  «Fra lovtekst til programkode" </a:t>
            </a:r>
            <a:r>
              <a:rPr lang="nb-NO" dirty="0"/>
              <a:t>(Schartum, 2011)</a:t>
            </a:r>
            <a:endParaRPr lang="nb-NO" i="1" dirty="0"/>
          </a:p>
        </p:txBody>
      </p:sp>
    </p:spTree>
    <p:extLst>
      <p:ext uri="{BB962C8B-B14F-4D97-AF65-F5344CB8AC3E}">
        <p14:creationId xmlns:p14="http://schemas.microsoft.com/office/powerpoint/2010/main" val="228850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83832" y="1196752"/>
            <a:ext cx="9793225" cy="900100"/>
          </a:xfrm>
        </p:spPr>
        <p:txBody>
          <a:bodyPr/>
          <a:lstStyle/>
          <a:p>
            <a:r>
              <a:rPr lang="nb-NO" dirty="0"/>
              <a:t>Utviklingstrekk i økonomien</a:t>
            </a:r>
          </a:p>
        </p:txBody>
      </p:sp>
      <p:pic>
        <p:nvPicPr>
          <p:cNvPr id="4" name="Bilde 3"/>
          <p:cNvPicPr>
            <a:picLocks noChangeAspect="1"/>
          </p:cNvPicPr>
          <p:nvPr/>
        </p:nvPicPr>
        <p:blipFill>
          <a:blip r:embed="rId3"/>
          <a:stretch>
            <a:fillRect/>
          </a:stretch>
        </p:blipFill>
        <p:spPr>
          <a:xfrm>
            <a:off x="407368" y="812290"/>
            <a:ext cx="3283235" cy="4649192"/>
          </a:xfrm>
          <a:prstGeom prst="rect">
            <a:avLst/>
          </a:prstGeom>
          <a:ln>
            <a:solidFill>
              <a:schemeClr val="tx1"/>
            </a:solidFill>
          </a:ln>
        </p:spPr>
      </p:pic>
      <p:pic>
        <p:nvPicPr>
          <p:cNvPr id="5" name="Bilde 4"/>
          <p:cNvPicPr>
            <a:picLocks noChangeAspect="1"/>
          </p:cNvPicPr>
          <p:nvPr/>
        </p:nvPicPr>
        <p:blipFill>
          <a:blip r:embed="rId4"/>
          <a:stretch>
            <a:fillRect/>
          </a:stretch>
        </p:blipFill>
        <p:spPr>
          <a:xfrm>
            <a:off x="1847528" y="3031958"/>
            <a:ext cx="3161905" cy="3200000"/>
          </a:xfrm>
          <a:prstGeom prst="rect">
            <a:avLst/>
          </a:prstGeom>
        </p:spPr>
      </p:pic>
      <p:pic>
        <p:nvPicPr>
          <p:cNvPr id="6" name="Bilde 5"/>
          <p:cNvPicPr>
            <a:picLocks noChangeAspect="1"/>
          </p:cNvPicPr>
          <p:nvPr/>
        </p:nvPicPr>
        <p:blipFill>
          <a:blip r:embed="rId5"/>
          <a:stretch>
            <a:fillRect/>
          </a:stretch>
        </p:blipFill>
        <p:spPr>
          <a:xfrm>
            <a:off x="5303912" y="3079406"/>
            <a:ext cx="3062215" cy="3105103"/>
          </a:xfrm>
          <a:prstGeom prst="rect">
            <a:avLst/>
          </a:prstGeom>
        </p:spPr>
      </p:pic>
      <p:pic>
        <p:nvPicPr>
          <p:cNvPr id="7" name="Bild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8288" y="3136886"/>
            <a:ext cx="3267075" cy="3019425"/>
          </a:xfrm>
          <a:prstGeom prst="rect">
            <a:avLst/>
          </a:prstGeom>
        </p:spPr>
      </p:pic>
    </p:spTree>
    <p:extLst>
      <p:ext uri="{BB962C8B-B14F-4D97-AF65-F5344CB8AC3E}">
        <p14:creationId xmlns:p14="http://schemas.microsoft.com/office/powerpoint/2010/main" val="289994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34091" y="1654001"/>
            <a:ext cx="5113074" cy="4525963"/>
          </a:xfrm>
        </p:spPr>
        <p:txBody>
          <a:bodyPr/>
          <a:lstStyle/>
          <a:p>
            <a:pPr marL="0" indent="0">
              <a:buNone/>
            </a:pPr>
            <a:endParaRPr lang="nb-NO" sz="2800" dirty="0"/>
          </a:p>
          <a:p>
            <a:r>
              <a:rPr lang="nb-NO" sz="2800" dirty="0"/>
              <a:t>Teknologien endrer seg konstant </a:t>
            </a:r>
          </a:p>
          <a:p>
            <a:pPr lvl="1"/>
            <a:r>
              <a:rPr lang="nb-NO" sz="2800" dirty="0"/>
              <a:t>Nye bruksmønstre</a:t>
            </a:r>
          </a:p>
          <a:p>
            <a:pPr lvl="1"/>
            <a:r>
              <a:rPr lang="nb-NO" sz="2800" dirty="0"/>
              <a:t>Arbeidsoppgaver og bransjer forsvinner</a:t>
            </a:r>
          </a:p>
          <a:p>
            <a:pPr lvl="1"/>
            <a:endParaRPr lang="nb-NO" sz="2800" dirty="0"/>
          </a:p>
          <a:p>
            <a:r>
              <a:rPr lang="nb-NO" sz="3000" dirty="0"/>
              <a:t>Omfavne, ikke bekjempe</a:t>
            </a:r>
            <a:endParaRPr lang="nb-NO" sz="2600" dirty="0"/>
          </a:p>
          <a:p>
            <a:pPr marL="0" indent="0">
              <a:buNone/>
            </a:pPr>
            <a:endParaRPr lang="nb-NO" sz="2800" dirty="0"/>
          </a:p>
          <a:p>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165" y="157326"/>
            <a:ext cx="4667250" cy="3705225"/>
          </a:xfrm>
          <a:prstGeom prst="rect">
            <a:avLst/>
          </a:prstGeo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359" y="515582"/>
            <a:ext cx="4854901" cy="4149080"/>
          </a:xfrm>
          <a:prstGeom prst="rect">
            <a:avLst/>
          </a:prstGeom>
        </p:spPr>
      </p:pic>
      <p:pic>
        <p:nvPicPr>
          <p:cNvPr id="8" name="Bilde 7"/>
          <p:cNvPicPr>
            <a:picLocks noChangeAspect="1"/>
          </p:cNvPicPr>
          <p:nvPr/>
        </p:nvPicPr>
        <p:blipFill rotWithShape="1">
          <a:blip r:embed="rId5">
            <a:extLst>
              <a:ext uri="{28A0092B-C50C-407E-A947-70E740481C1C}">
                <a14:useLocalDpi xmlns:a14="http://schemas.microsoft.com/office/drawing/2010/main" val="0"/>
              </a:ext>
            </a:extLst>
          </a:blip>
          <a:srcRect r="9236"/>
          <a:stretch/>
        </p:blipFill>
        <p:spPr>
          <a:xfrm>
            <a:off x="6429414" y="1111155"/>
            <a:ext cx="4583025" cy="3698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Bild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8825" y="1685205"/>
            <a:ext cx="5010717" cy="32699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2" name="Picture 2" descr="C:\Users\Helga\Documents\Jobb\Forelesning AFIN\advokat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7108" y="2132856"/>
            <a:ext cx="4786049" cy="384323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elga\Documents\Jobb\Forelesning AFIN\robot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3079" y="2902209"/>
            <a:ext cx="4795003" cy="4105985"/>
          </a:xfrm>
          <a:prstGeom prst="rect">
            <a:avLst/>
          </a:prstGeom>
          <a:noFill/>
          <a:extLst>
            <a:ext uri="{909E8E84-426E-40DD-AFC4-6F175D3DCCD1}">
              <a14:hiddenFill xmlns:a14="http://schemas.microsoft.com/office/drawing/2010/main">
                <a:solidFill>
                  <a:srgbClr val="FFFFFF"/>
                </a:solidFill>
              </a14:hiddenFill>
            </a:ext>
          </a:extLst>
        </p:spPr>
      </p:pic>
      <p:sp>
        <p:nvSpPr>
          <p:cNvPr id="10" name="Tittel 1"/>
          <p:cNvSpPr>
            <a:spLocks noGrp="1"/>
          </p:cNvSpPr>
          <p:nvPr>
            <p:ph type="title"/>
          </p:nvPr>
        </p:nvSpPr>
        <p:spPr>
          <a:xfrm>
            <a:off x="191344" y="652987"/>
            <a:ext cx="9793225" cy="900100"/>
          </a:xfrm>
        </p:spPr>
        <p:txBody>
          <a:bodyPr/>
          <a:lstStyle/>
          <a:p>
            <a:r>
              <a:rPr lang="nb-NO" dirty="0"/>
              <a:t>Som om ikke det var nok…</a:t>
            </a:r>
          </a:p>
        </p:txBody>
      </p:sp>
    </p:spTree>
    <p:extLst>
      <p:ext uri="{BB962C8B-B14F-4D97-AF65-F5344CB8AC3E}">
        <p14:creationId xmlns:p14="http://schemas.microsoft.com/office/powerpoint/2010/main" val="386394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Effect transition="in" filter="fade">
                                      <p:cBhvr>
                                        <p:cTn id="37" dur="500"/>
                                        <p:tgtEl>
                                          <p:spTgt spid="51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23"/>
                                        </p:tgtEl>
                                        <p:attrNameLst>
                                          <p:attrName>style.visibility</p:attrName>
                                        </p:attrNameLst>
                                      </p:cBhvr>
                                      <p:to>
                                        <p:strVal val="visible"/>
                                      </p:to>
                                    </p:set>
                                    <p:animEffect transition="in" filter="fade">
                                      <p:cBhvr>
                                        <p:cTn id="42" dur="500"/>
                                        <p:tgtEl>
                                          <p:spTgt spid="51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txBox="1">
            <a:spLocks/>
          </p:cNvSpPr>
          <p:nvPr/>
        </p:nvSpPr>
        <p:spPr>
          <a:xfrm>
            <a:off x="6689762" y="1300117"/>
            <a:ext cx="3798726" cy="1143000"/>
          </a:xfrm>
          <a:prstGeom prst="rect">
            <a:avLst/>
          </a:prstGeom>
        </p:spPr>
        <p:txBody>
          <a:bodyPr/>
          <a:lstStyle>
            <a:lvl1pPr algn="l" rtl="0" eaLnBrk="1" fontAlgn="base" hangingPunct="1">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a:lstStyle>
          <a:p>
            <a:r>
              <a:rPr lang="nb-NO" dirty="0"/>
              <a:t>«Et stort uutnyttet potensial»</a:t>
            </a:r>
          </a:p>
        </p:txBody>
      </p:sp>
      <p:pic>
        <p:nvPicPr>
          <p:cNvPr id="11" name="Bilde 10"/>
          <p:cNvPicPr>
            <a:picLocks noChangeAspect="1"/>
          </p:cNvPicPr>
          <p:nvPr/>
        </p:nvPicPr>
        <p:blipFill>
          <a:blip r:embed="rId3">
            <a:lum bright="-20000" contrast="40000"/>
          </a:blip>
          <a:stretch>
            <a:fillRect/>
          </a:stretch>
        </p:blipFill>
        <p:spPr>
          <a:xfrm>
            <a:off x="1343472" y="1300117"/>
            <a:ext cx="2903761" cy="4068000"/>
          </a:xfrm>
          <a:prstGeom prst="rect">
            <a:avLst/>
          </a:prstGeom>
          <a:noFill/>
          <a:ln w="3175">
            <a:solidFill>
              <a:schemeClr val="tx1">
                <a:lumMod val="50000"/>
                <a:lumOff val="50000"/>
                <a:alpha val="40000"/>
              </a:schemeClr>
            </a:solidFill>
            <a:miter lim="800000"/>
            <a:headEnd/>
            <a:tailEnd/>
          </a:ln>
          <a:effectLst>
            <a:outerShdw blurRad="139700" dist="38100" dir="2700000" sx="101000" sy="101000" algn="tl" rotWithShape="0">
              <a:schemeClr val="tx1">
                <a:alpha val="40000"/>
              </a:schemeClr>
            </a:outerShdw>
          </a:effectLst>
        </p:spPr>
      </p:pic>
      <p:pic>
        <p:nvPicPr>
          <p:cNvPr id="12" name="Plassholder for innhold 3"/>
          <p:cNvPicPr>
            <a:picLocks noChangeAspect="1"/>
          </p:cNvPicPr>
          <p:nvPr/>
        </p:nvPicPr>
        <p:blipFill>
          <a:blip r:embed="rId4">
            <a:lum bright="-20000" contrast="40000"/>
          </a:blip>
          <a:stretch>
            <a:fillRect/>
          </a:stretch>
        </p:blipFill>
        <p:spPr bwMode="auto">
          <a:xfrm>
            <a:off x="2495600" y="2042798"/>
            <a:ext cx="2905200" cy="4088951"/>
          </a:xfrm>
          <a:prstGeom prst="rect">
            <a:avLst/>
          </a:prstGeom>
          <a:noFill/>
          <a:ln w="3175">
            <a:solidFill>
              <a:schemeClr val="tx1">
                <a:lumMod val="50000"/>
                <a:lumOff val="50000"/>
                <a:alpha val="40000"/>
              </a:schemeClr>
            </a:solidFill>
            <a:miter lim="800000"/>
            <a:headEnd/>
            <a:tailEnd/>
          </a:ln>
          <a:effectLst>
            <a:outerShdw blurRad="139700" dist="38100" dir="2700000" sx="101000" sy="101000" algn="tl" rotWithShape="0">
              <a:schemeClr val="tx1">
                <a:alpha val="40000"/>
              </a:schemeClr>
            </a:outerShdw>
          </a:effectLst>
        </p:spPr>
      </p:pic>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718" y="2711088"/>
            <a:ext cx="5328592" cy="3437801"/>
          </a:xfrm>
          <a:prstGeom prst="rect">
            <a:avLst/>
          </a:prstGeom>
        </p:spPr>
      </p:pic>
    </p:spTree>
    <p:extLst>
      <p:ext uri="{BB962C8B-B14F-4D97-AF65-F5344CB8AC3E}">
        <p14:creationId xmlns:p14="http://schemas.microsoft.com/office/powerpoint/2010/main" val="41354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kmål pptmal_16-9_KMD">
  <a:themeElements>
    <a:clrScheme name="KMD 3">
      <a:dk1>
        <a:srgbClr val="000000"/>
      </a:dk1>
      <a:lt1>
        <a:srgbClr val="FFFFFF"/>
      </a:lt1>
      <a:dk2>
        <a:srgbClr val="B9B3AE"/>
      </a:dk2>
      <a:lt2>
        <a:srgbClr val="EAE8E5"/>
      </a:lt2>
      <a:accent1>
        <a:srgbClr val="B9B3AE"/>
      </a:accent1>
      <a:accent2>
        <a:srgbClr val="003057"/>
      </a:accent2>
      <a:accent3>
        <a:srgbClr val="0082BA"/>
      </a:accent3>
      <a:accent4>
        <a:srgbClr val="C6DAE7"/>
      </a:accent4>
      <a:accent5>
        <a:srgbClr val="ED8B00"/>
      </a:accent5>
      <a:accent6>
        <a:srgbClr val="DA291C"/>
      </a:accent6>
      <a:hlink>
        <a:srgbClr val="012169"/>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MD-pptmal_16-9_Norsk_v1.potx" id="{CBDABA52-4513-4D8C-B93B-24E3682037AC}" vid="{5A532895-452C-40BB-A6DB-A0215884A14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KMD_Powerpoint_Bokmål</Template>
  <TotalTime>0</TotalTime>
  <Words>1472</Words>
  <Application>Microsoft Office PowerPoint</Application>
  <PresentationFormat>Widescreen</PresentationFormat>
  <Paragraphs>273</Paragraphs>
  <Slides>46</Slides>
  <Notes>43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46</vt:i4>
      </vt:variant>
    </vt:vector>
  </HeadingPairs>
  <TitlesOfParts>
    <vt:vector size="51" baseType="lpstr">
      <vt:lpstr>Arial</vt:lpstr>
      <vt:lpstr>Calibri</vt:lpstr>
      <vt:lpstr>Verdana</vt:lpstr>
      <vt:lpstr>Wingdings</vt:lpstr>
      <vt:lpstr>Bokmål pptmal_16-9_KMD</vt:lpstr>
      <vt:lpstr>PowerPoint-presentasjon</vt:lpstr>
      <vt:lpstr>Om meg</vt:lpstr>
      <vt:lpstr>Agenda for forelesningen</vt:lpstr>
      <vt:lpstr>PowerPoint-presentasjon</vt:lpstr>
      <vt:lpstr>Melding til Stortinget</vt:lpstr>
      <vt:lpstr>PowerPoint-presentasjon</vt:lpstr>
      <vt:lpstr>Utviklingstrekk i økonomien</vt:lpstr>
      <vt:lpstr>Som om ikke det var nok…</vt:lpstr>
      <vt:lpstr>PowerPoint-presentasjon</vt:lpstr>
      <vt:lpstr>Det har skjedd en del...</vt:lpstr>
      <vt:lpstr>PowerPoint-presentasjon</vt:lpstr>
      <vt:lpstr>PowerPoint-presentasjon</vt:lpstr>
      <vt:lpstr>PowerPoint-presentasjon</vt:lpstr>
      <vt:lpstr>Digitaliseringsrundskrivet</vt:lpstr>
      <vt:lpstr>PowerPoint-presentasjon</vt:lpstr>
      <vt:lpstr>Hovedprioriteringer i IKT-politikken</vt:lpstr>
      <vt:lpstr>Temaer</vt:lpstr>
      <vt:lpstr>Styring og samordning </vt:lpstr>
      <vt:lpstr>Brukeren i sentrum </vt:lpstr>
      <vt:lpstr>Tilstand </vt:lpstr>
      <vt:lpstr>Mål </vt:lpstr>
      <vt:lpstr>Digitalt førstevalg </vt:lpstr>
      <vt:lpstr>Klarspråk </vt:lpstr>
      <vt:lpstr>Universell utforming </vt:lpstr>
      <vt:lpstr>Norge.no</vt:lpstr>
      <vt:lpstr>Tjenestedesign </vt:lpstr>
      <vt:lpstr>Kun én gang-prinsippet</vt:lpstr>
      <vt:lpstr>Tilstand </vt:lpstr>
      <vt:lpstr>Mål </vt:lpstr>
      <vt:lpstr>Tjenestekjeder</vt:lpstr>
      <vt:lpstr>Oversikt over data i forvaltningen</vt:lpstr>
      <vt:lpstr>Effektiv digitalisering av offentlig sektor</vt:lpstr>
      <vt:lpstr>Tilstand</vt:lpstr>
      <vt:lpstr>Fem prinsipper for redusert risiko og større gevinster</vt:lpstr>
      <vt:lpstr>Veiledning for IKT-prosjekter</vt:lpstr>
      <vt:lpstr>Medfinansieringsordningen</vt:lpstr>
      <vt:lpstr>Felles byggeklosser –  nasjonale felleskomponenter</vt:lpstr>
      <vt:lpstr>Felleskomponenter utvikles ett sted og kan deretter brukes av mange</vt:lpstr>
      <vt:lpstr>Høy bruk og opplevd nytte av felleskomponentene</vt:lpstr>
      <vt:lpstr>Samordning mellom staten og kommunene</vt:lpstr>
      <vt:lpstr>Tilstand</vt:lpstr>
      <vt:lpstr>Mål </vt:lpstr>
      <vt:lpstr>Kommune- og regionreform</vt:lpstr>
      <vt:lpstr>Finansieringsordning til kommunale digitaliseringsprosjekter</vt:lpstr>
      <vt:lpstr>Kommunebrev</vt:lpstr>
      <vt:lpstr>PowerPoint-presentasjon</vt:lpstr>
    </vt:vector>
  </TitlesOfParts>
  <Company>DSS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Jerven Helga</dc:creator>
  <cp:lastModifiedBy>dag wiese schartum</cp:lastModifiedBy>
  <cp:revision>187</cp:revision>
  <cp:lastPrinted>2012-11-19T14:02:56Z</cp:lastPrinted>
  <dcterms:created xsi:type="dcterms:W3CDTF">2017-06-23T12:30:58Z</dcterms:created>
  <dcterms:modified xsi:type="dcterms:W3CDTF">2017-08-24T12:38:02Z</dcterms:modified>
</cp:coreProperties>
</file>