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6" r:id="rId3"/>
    <p:sldId id="257" r:id="rId4"/>
    <p:sldId id="264" r:id="rId5"/>
    <p:sldId id="291" r:id="rId6"/>
    <p:sldId id="263" r:id="rId7"/>
    <p:sldId id="259" r:id="rId8"/>
    <p:sldId id="262" r:id="rId9"/>
    <p:sldId id="281" r:id="rId10"/>
    <p:sldId id="282" r:id="rId11"/>
    <p:sldId id="260" r:id="rId12"/>
    <p:sldId id="283" r:id="rId13"/>
    <p:sldId id="284" r:id="rId14"/>
    <p:sldId id="290" r:id="rId15"/>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7" autoAdjust="0"/>
    <p:restoredTop sz="94660"/>
  </p:normalViewPr>
  <p:slideViewPr>
    <p:cSldViewPr snapToGrid="0">
      <p:cViewPr varScale="1">
        <p:scale>
          <a:sx n="104" d="100"/>
          <a:sy n="104" d="100"/>
        </p:scale>
        <p:origin x="66" y="75"/>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D69F9BF-328C-CDC3-9A41-53C2AB35B9DB}"/>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35F0F9C4-9838-E670-A266-0D8F85D6C77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53179DCD-B625-32F8-7A8F-EBB6D512B360}"/>
              </a:ext>
            </a:extLst>
          </p:cNvPr>
          <p:cNvSpPr>
            <a:spLocks noGrp="1"/>
          </p:cNvSpPr>
          <p:nvPr>
            <p:ph type="dt" sz="half" idx="10"/>
          </p:nvPr>
        </p:nvSpPr>
        <p:spPr/>
        <p:txBody>
          <a:bodyPr/>
          <a:lstStyle/>
          <a:p>
            <a:fld id="{4A64A196-78B7-466E-80DB-CF20EEBCF50A}" type="datetimeFigureOut">
              <a:rPr lang="nb-NO" smtClean="0"/>
              <a:t>21.10.2024</a:t>
            </a:fld>
            <a:endParaRPr lang="nb-NO"/>
          </a:p>
        </p:txBody>
      </p:sp>
      <p:sp>
        <p:nvSpPr>
          <p:cNvPr id="5" name="Plassholder for bunntekst 4">
            <a:extLst>
              <a:ext uri="{FF2B5EF4-FFF2-40B4-BE49-F238E27FC236}">
                <a16:creationId xmlns:a16="http://schemas.microsoft.com/office/drawing/2014/main" id="{1A772A97-68F3-7581-EC4C-385A40DE2DB9}"/>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985486E2-499B-8CEC-B088-9AD164346EFE}"/>
              </a:ext>
            </a:extLst>
          </p:cNvPr>
          <p:cNvSpPr>
            <a:spLocks noGrp="1"/>
          </p:cNvSpPr>
          <p:nvPr>
            <p:ph type="sldNum" sz="quarter" idx="12"/>
          </p:nvPr>
        </p:nvSpPr>
        <p:spPr/>
        <p:txBody>
          <a:bodyPr/>
          <a:lstStyle/>
          <a:p>
            <a:fld id="{52FBA670-AF03-4CD6-B245-AF8BF13AAE7F}" type="slidenum">
              <a:rPr lang="nb-NO" smtClean="0"/>
              <a:t>‹#›</a:t>
            </a:fld>
            <a:endParaRPr lang="nb-NO"/>
          </a:p>
        </p:txBody>
      </p:sp>
    </p:spTree>
    <p:extLst>
      <p:ext uri="{BB962C8B-B14F-4D97-AF65-F5344CB8AC3E}">
        <p14:creationId xmlns:p14="http://schemas.microsoft.com/office/powerpoint/2010/main" val="21228015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AB12426-8A3B-830F-CC25-A13DF7C17343}"/>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9631C202-1125-D9EA-E8CA-E3ADC2197F44}"/>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5C095A4B-EB73-FCC8-7A66-144EAAF8AF11}"/>
              </a:ext>
            </a:extLst>
          </p:cNvPr>
          <p:cNvSpPr>
            <a:spLocks noGrp="1"/>
          </p:cNvSpPr>
          <p:nvPr>
            <p:ph type="dt" sz="half" idx="10"/>
          </p:nvPr>
        </p:nvSpPr>
        <p:spPr/>
        <p:txBody>
          <a:bodyPr/>
          <a:lstStyle/>
          <a:p>
            <a:fld id="{4A64A196-78B7-466E-80DB-CF20EEBCF50A}" type="datetimeFigureOut">
              <a:rPr lang="nb-NO" smtClean="0"/>
              <a:t>21.10.2024</a:t>
            </a:fld>
            <a:endParaRPr lang="nb-NO"/>
          </a:p>
        </p:txBody>
      </p:sp>
      <p:sp>
        <p:nvSpPr>
          <p:cNvPr id="5" name="Plassholder for bunntekst 4">
            <a:extLst>
              <a:ext uri="{FF2B5EF4-FFF2-40B4-BE49-F238E27FC236}">
                <a16:creationId xmlns:a16="http://schemas.microsoft.com/office/drawing/2014/main" id="{DB5047A3-5CC6-AC63-98E6-E6B00BBFE9B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15CF0B89-AAA0-72D5-51AB-1F7BAF5CEB8B}"/>
              </a:ext>
            </a:extLst>
          </p:cNvPr>
          <p:cNvSpPr>
            <a:spLocks noGrp="1"/>
          </p:cNvSpPr>
          <p:nvPr>
            <p:ph type="sldNum" sz="quarter" idx="12"/>
          </p:nvPr>
        </p:nvSpPr>
        <p:spPr/>
        <p:txBody>
          <a:bodyPr/>
          <a:lstStyle/>
          <a:p>
            <a:fld id="{52FBA670-AF03-4CD6-B245-AF8BF13AAE7F}" type="slidenum">
              <a:rPr lang="nb-NO" smtClean="0"/>
              <a:t>‹#›</a:t>
            </a:fld>
            <a:endParaRPr lang="nb-NO"/>
          </a:p>
        </p:txBody>
      </p:sp>
    </p:spTree>
    <p:extLst>
      <p:ext uri="{BB962C8B-B14F-4D97-AF65-F5344CB8AC3E}">
        <p14:creationId xmlns:p14="http://schemas.microsoft.com/office/powerpoint/2010/main" val="37099116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29A686F-8EA9-37B3-039D-BD21A55638D0}"/>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7397E0CF-4264-3E34-00BF-9A71098D25B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C938C715-C43A-B3BF-7C25-821638547ACD}"/>
              </a:ext>
            </a:extLst>
          </p:cNvPr>
          <p:cNvSpPr>
            <a:spLocks noGrp="1"/>
          </p:cNvSpPr>
          <p:nvPr>
            <p:ph type="dt" sz="half" idx="10"/>
          </p:nvPr>
        </p:nvSpPr>
        <p:spPr/>
        <p:txBody>
          <a:bodyPr/>
          <a:lstStyle/>
          <a:p>
            <a:fld id="{4A64A196-78B7-466E-80DB-CF20EEBCF50A}" type="datetimeFigureOut">
              <a:rPr lang="nb-NO" smtClean="0"/>
              <a:t>21.10.2024</a:t>
            </a:fld>
            <a:endParaRPr lang="nb-NO"/>
          </a:p>
        </p:txBody>
      </p:sp>
      <p:sp>
        <p:nvSpPr>
          <p:cNvPr id="5" name="Plassholder for bunntekst 4">
            <a:extLst>
              <a:ext uri="{FF2B5EF4-FFF2-40B4-BE49-F238E27FC236}">
                <a16:creationId xmlns:a16="http://schemas.microsoft.com/office/drawing/2014/main" id="{C0031FD5-ECFA-FB19-0595-B641237A4510}"/>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2980D32E-7C0C-9D49-B256-A6EE14F44648}"/>
              </a:ext>
            </a:extLst>
          </p:cNvPr>
          <p:cNvSpPr>
            <a:spLocks noGrp="1"/>
          </p:cNvSpPr>
          <p:nvPr>
            <p:ph type="sldNum" sz="quarter" idx="12"/>
          </p:nvPr>
        </p:nvSpPr>
        <p:spPr/>
        <p:txBody>
          <a:bodyPr/>
          <a:lstStyle/>
          <a:p>
            <a:fld id="{52FBA670-AF03-4CD6-B245-AF8BF13AAE7F}" type="slidenum">
              <a:rPr lang="nb-NO" smtClean="0"/>
              <a:t>‹#›</a:t>
            </a:fld>
            <a:endParaRPr lang="nb-NO"/>
          </a:p>
        </p:txBody>
      </p:sp>
    </p:spTree>
    <p:extLst>
      <p:ext uri="{BB962C8B-B14F-4D97-AF65-F5344CB8AC3E}">
        <p14:creationId xmlns:p14="http://schemas.microsoft.com/office/powerpoint/2010/main" val="33881891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D341495-6AD8-85B3-5EEA-81B7571A7EC0}"/>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FA3E1CEB-2AA3-3D00-D5B6-9D37DC4E6A92}"/>
              </a:ext>
            </a:extLst>
          </p:cNvPr>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0DDFDF07-B8AD-6016-CE11-8C2EC635567B}"/>
              </a:ext>
            </a:extLst>
          </p:cNvPr>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76FA08DE-D20D-D7AA-52AA-276ED59EA21F}"/>
              </a:ext>
            </a:extLst>
          </p:cNvPr>
          <p:cNvSpPr>
            <a:spLocks noGrp="1"/>
          </p:cNvSpPr>
          <p:nvPr>
            <p:ph type="dt" sz="half" idx="10"/>
          </p:nvPr>
        </p:nvSpPr>
        <p:spPr/>
        <p:txBody>
          <a:bodyPr/>
          <a:lstStyle/>
          <a:p>
            <a:fld id="{4A64A196-78B7-466E-80DB-CF20EEBCF50A}" type="datetimeFigureOut">
              <a:rPr lang="nb-NO" smtClean="0"/>
              <a:t>21.10.2024</a:t>
            </a:fld>
            <a:endParaRPr lang="nb-NO"/>
          </a:p>
        </p:txBody>
      </p:sp>
      <p:sp>
        <p:nvSpPr>
          <p:cNvPr id="6" name="Plassholder for bunntekst 5">
            <a:extLst>
              <a:ext uri="{FF2B5EF4-FFF2-40B4-BE49-F238E27FC236}">
                <a16:creationId xmlns:a16="http://schemas.microsoft.com/office/drawing/2014/main" id="{AE27FD0D-3F20-5956-DA5D-270F4D3CF970}"/>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5EDCF84E-54D8-78FE-6D2A-5A539AB4755B}"/>
              </a:ext>
            </a:extLst>
          </p:cNvPr>
          <p:cNvSpPr>
            <a:spLocks noGrp="1"/>
          </p:cNvSpPr>
          <p:nvPr>
            <p:ph type="sldNum" sz="quarter" idx="12"/>
          </p:nvPr>
        </p:nvSpPr>
        <p:spPr/>
        <p:txBody>
          <a:bodyPr/>
          <a:lstStyle/>
          <a:p>
            <a:fld id="{52FBA670-AF03-4CD6-B245-AF8BF13AAE7F}" type="slidenum">
              <a:rPr lang="nb-NO" smtClean="0"/>
              <a:t>‹#›</a:t>
            </a:fld>
            <a:endParaRPr lang="nb-NO"/>
          </a:p>
        </p:txBody>
      </p:sp>
    </p:spTree>
    <p:extLst>
      <p:ext uri="{BB962C8B-B14F-4D97-AF65-F5344CB8AC3E}">
        <p14:creationId xmlns:p14="http://schemas.microsoft.com/office/powerpoint/2010/main" val="2953070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79A4EBD-051D-1175-A077-C8C02128BB4F}"/>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E98A70E6-2F25-715E-AA4C-93BF16171F0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a:extLst>
              <a:ext uri="{FF2B5EF4-FFF2-40B4-BE49-F238E27FC236}">
                <a16:creationId xmlns:a16="http://schemas.microsoft.com/office/drawing/2014/main" id="{CF1BCB62-59BD-DA41-05D0-B18268BBE3A2}"/>
              </a:ext>
            </a:extLst>
          </p:cNvPr>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9E085646-405D-E584-90C8-3F460BD4F6F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a:extLst>
              <a:ext uri="{FF2B5EF4-FFF2-40B4-BE49-F238E27FC236}">
                <a16:creationId xmlns:a16="http://schemas.microsoft.com/office/drawing/2014/main" id="{46BF687B-A612-6F29-FD86-76C61D222B70}"/>
              </a:ext>
            </a:extLst>
          </p:cNvPr>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8A758A79-B486-E107-5AD5-92BDE9581BC6}"/>
              </a:ext>
            </a:extLst>
          </p:cNvPr>
          <p:cNvSpPr>
            <a:spLocks noGrp="1"/>
          </p:cNvSpPr>
          <p:nvPr>
            <p:ph type="dt" sz="half" idx="10"/>
          </p:nvPr>
        </p:nvSpPr>
        <p:spPr/>
        <p:txBody>
          <a:bodyPr/>
          <a:lstStyle/>
          <a:p>
            <a:fld id="{4A64A196-78B7-466E-80DB-CF20EEBCF50A}" type="datetimeFigureOut">
              <a:rPr lang="nb-NO" smtClean="0"/>
              <a:t>21.10.2024</a:t>
            </a:fld>
            <a:endParaRPr lang="nb-NO"/>
          </a:p>
        </p:txBody>
      </p:sp>
      <p:sp>
        <p:nvSpPr>
          <p:cNvPr id="8" name="Plassholder for bunntekst 7">
            <a:extLst>
              <a:ext uri="{FF2B5EF4-FFF2-40B4-BE49-F238E27FC236}">
                <a16:creationId xmlns:a16="http://schemas.microsoft.com/office/drawing/2014/main" id="{F0C8D0F2-500C-AC1B-2CCA-1FA3B05FA788}"/>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ADAEFE31-9D85-AFC2-EB3A-28631FF6FD21}"/>
              </a:ext>
            </a:extLst>
          </p:cNvPr>
          <p:cNvSpPr>
            <a:spLocks noGrp="1"/>
          </p:cNvSpPr>
          <p:nvPr>
            <p:ph type="sldNum" sz="quarter" idx="12"/>
          </p:nvPr>
        </p:nvSpPr>
        <p:spPr/>
        <p:txBody>
          <a:bodyPr/>
          <a:lstStyle/>
          <a:p>
            <a:fld id="{52FBA670-AF03-4CD6-B245-AF8BF13AAE7F}" type="slidenum">
              <a:rPr lang="nb-NO" smtClean="0"/>
              <a:t>‹#›</a:t>
            </a:fld>
            <a:endParaRPr lang="nb-NO"/>
          </a:p>
        </p:txBody>
      </p:sp>
    </p:spTree>
    <p:extLst>
      <p:ext uri="{BB962C8B-B14F-4D97-AF65-F5344CB8AC3E}">
        <p14:creationId xmlns:p14="http://schemas.microsoft.com/office/powerpoint/2010/main" val="27690604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F42AA4B-02D5-C474-1D92-ACAE826E3731}"/>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B8DB32E6-1D81-2A2A-CA17-23C2F2CE28DE}"/>
              </a:ext>
            </a:extLst>
          </p:cNvPr>
          <p:cNvSpPr>
            <a:spLocks noGrp="1"/>
          </p:cNvSpPr>
          <p:nvPr>
            <p:ph type="dt" sz="half" idx="10"/>
          </p:nvPr>
        </p:nvSpPr>
        <p:spPr/>
        <p:txBody>
          <a:bodyPr/>
          <a:lstStyle/>
          <a:p>
            <a:fld id="{4A64A196-78B7-466E-80DB-CF20EEBCF50A}" type="datetimeFigureOut">
              <a:rPr lang="nb-NO" smtClean="0"/>
              <a:t>21.10.2024</a:t>
            </a:fld>
            <a:endParaRPr lang="nb-NO"/>
          </a:p>
        </p:txBody>
      </p:sp>
      <p:sp>
        <p:nvSpPr>
          <p:cNvPr id="4" name="Plassholder for bunntekst 3">
            <a:extLst>
              <a:ext uri="{FF2B5EF4-FFF2-40B4-BE49-F238E27FC236}">
                <a16:creationId xmlns:a16="http://schemas.microsoft.com/office/drawing/2014/main" id="{2F5109CA-B246-B1C7-9C0C-D802AE944D6D}"/>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3AA48E96-4EEF-6E02-5C56-2955878A082B}"/>
              </a:ext>
            </a:extLst>
          </p:cNvPr>
          <p:cNvSpPr>
            <a:spLocks noGrp="1"/>
          </p:cNvSpPr>
          <p:nvPr>
            <p:ph type="sldNum" sz="quarter" idx="12"/>
          </p:nvPr>
        </p:nvSpPr>
        <p:spPr/>
        <p:txBody>
          <a:bodyPr/>
          <a:lstStyle/>
          <a:p>
            <a:fld id="{52FBA670-AF03-4CD6-B245-AF8BF13AAE7F}" type="slidenum">
              <a:rPr lang="nb-NO" smtClean="0"/>
              <a:t>‹#›</a:t>
            </a:fld>
            <a:endParaRPr lang="nb-NO"/>
          </a:p>
        </p:txBody>
      </p:sp>
    </p:spTree>
    <p:extLst>
      <p:ext uri="{BB962C8B-B14F-4D97-AF65-F5344CB8AC3E}">
        <p14:creationId xmlns:p14="http://schemas.microsoft.com/office/powerpoint/2010/main" val="5712623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9B6870B1-4D51-95B5-3323-2D34C37615AF}"/>
              </a:ext>
            </a:extLst>
          </p:cNvPr>
          <p:cNvSpPr>
            <a:spLocks noGrp="1"/>
          </p:cNvSpPr>
          <p:nvPr>
            <p:ph type="dt" sz="half" idx="10"/>
          </p:nvPr>
        </p:nvSpPr>
        <p:spPr/>
        <p:txBody>
          <a:bodyPr/>
          <a:lstStyle/>
          <a:p>
            <a:fld id="{4A64A196-78B7-466E-80DB-CF20EEBCF50A}" type="datetimeFigureOut">
              <a:rPr lang="nb-NO" smtClean="0"/>
              <a:t>21.10.2024</a:t>
            </a:fld>
            <a:endParaRPr lang="nb-NO"/>
          </a:p>
        </p:txBody>
      </p:sp>
      <p:sp>
        <p:nvSpPr>
          <p:cNvPr id="3" name="Plassholder for bunntekst 2">
            <a:extLst>
              <a:ext uri="{FF2B5EF4-FFF2-40B4-BE49-F238E27FC236}">
                <a16:creationId xmlns:a16="http://schemas.microsoft.com/office/drawing/2014/main" id="{577EED95-7F94-F032-0007-9831463A351C}"/>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679DEC3E-5F9B-847F-D1AD-3C327101BE4F}"/>
              </a:ext>
            </a:extLst>
          </p:cNvPr>
          <p:cNvSpPr>
            <a:spLocks noGrp="1"/>
          </p:cNvSpPr>
          <p:nvPr>
            <p:ph type="sldNum" sz="quarter" idx="12"/>
          </p:nvPr>
        </p:nvSpPr>
        <p:spPr/>
        <p:txBody>
          <a:bodyPr/>
          <a:lstStyle/>
          <a:p>
            <a:fld id="{52FBA670-AF03-4CD6-B245-AF8BF13AAE7F}" type="slidenum">
              <a:rPr lang="nb-NO" smtClean="0"/>
              <a:t>‹#›</a:t>
            </a:fld>
            <a:endParaRPr lang="nb-NO"/>
          </a:p>
        </p:txBody>
      </p:sp>
    </p:spTree>
    <p:extLst>
      <p:ext uri="{BB962C8B-B14F-4D97-AF65-F5344CB8AC3E}">
        <p14:creationId xmlns:p14="http://schemas.microsoft.com/office/powerpoint/2010/main" val="1411386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29EA302-5218-BBB4-D14C-690E3AB8C0B8}"/>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4C35EAAB-5C90-DF47-D3C0-E8C3BCF2F9B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547D3767-6F62-1C61-8394-4EB4750E510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0C4A5D75-D74C-5F50-3EB8-5ADC1549F6DE}"/>
              </a:ext>
            </a:extLst>
          </p:cNvPr>
          <p:cNvSpPr>
            <a:spLocks noGrp="1"/>
          </p:cNvSpPr>
          <p:nvPr>
            <p:ph type="dt" sz="half" idx="10"/>
          </p:nvPr>
        </p:nvSpPr>
        <p:spPr/>
        <p:txBody>
          <a:bodyPr/>
          <a:lstStyle/>
          <a:p>
            <a:fld id="{4A64A196-78B7-466E-80DB-CF20EEBCF50A}" type="datetimeFigureOut">
              <a:rPr lang="nb-NO" smtClean="0"/>
              <a:t>21.10.2024</a:t>
            </a:fld>
            <a:endParaRPr lang="nb-NO"/>
          </a:p>
        </p:txBody>
      </p:sp>
      <p:sp>
        <p:nvSpPr>
          <p:cNvPr id="6" name="Plassholder for bunntekst 5">
            <a:extLst>
              <a:ext uri="{FF2B5EF4-FFF2-40B4-BE49-F238E27FC236}">
                <a16:creationId xmlns:a16="http://schemas.microsoft.com/office/drawing/2014/main" id="{5F2043E7-9F4C-78D0-3CF4-C4884BBF946D}"/>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78C446B2-EEAD-5EA1-B197-84AA7F3B21B8}"/>
              </a:ext>
            </a:extLst>
          </p:cNvPr>
          <p:cNvSpPr>
            <a:spLocks noGrp="1"/>
          </p:cNvSpPr>
          <p:nvPr>
            <p:ph type="sldNum" sz="quarter" idx="12"/>
          </p:nvPr>
        </p:nvSpPr>
        <p:spPr/>
        <p:txBody>
          <a:bodyPr/>
          <a:lstStyle/>
          <a:p>
            <a:fld id="{52FBA670-AF03-4CD6-B245-AF8BF13AAE7F}" type="slidenum">
              <a:rPr lang="nb-NO" smtClean="0"/>
              <a:t>‹#›</a:t>
            </a:fld>
            <a:endParaRPr lang="nb-NO"/>
          </a:p>
        </p:txBody>
      </p:sp>
    </p:spTree>
    <p:extLst>
      <p:ext uri="{BB962C8B-B14F-4D97-AF65-F5344CB8AC3E}">
        <p14:creationId xmlns:p14="http://schemas.microsoft.com/office/powerpoint/2010/main" val="20234535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E1C607B-0CCE-DBFB-CA17-F0951D575BF6}"/>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162BBD97-4000-BF5D-E70C-75FE660D27F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A4C6ED1A-F1DE-1E10-76FF-03C652A19EE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B7EFE893-E88D-CA0D-2055-F1A6E3D6479D}"/>
              </a:ext>
            </a:extLst>
          </p:cNvPr>
          <p:cNvSpPr>
            <a:spLocks noGrp="1"/>
          </p:cNvSpPr>
          <p:nvPr>
            <p:ph type="dt" sz="half" idx="10"/>
          </p:nvPr>
        </p:nvSpPr>
        <p:spPr/>
        <p:txBody>
          <a:bodyPr/>
          <a:lstStyle/>
          <a:p>
            <a:fld id="{4A64A196-78B7-466E-80DB-CF20EEBCF50A}" type="datetimeFigureOut">
              <a:rPr lang="nb-NO" smtClean="0"/>
              <a:t>21.10.2024</a:t>
            </a:fld>
            <a:endParaRPr lang="nb-NO"/>
          </a:p>
        </p:txBody>
      </p:sp>
      <p:sp>
        <p:nvSpPr>
          <p:cNvPr id="6" name="Plassholder for bunntekst 5">
            <a:extLst>
              <a:ext uri="{FF2B5EF4-FFF2-40B4-BE49-F238E27FC236}">
                <a16:creationId xmlns:a16="http://schemas.microsoft.com/office/drawing/2014/main" id="{33366DDD-4289-11E4-5001-BF015AC86748}"/>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E2C8D690-E9BB-01C8-A736-5A5479111074}"/>
              </a:ext>
            </a:extLst>
          </p:cNvPr>
          <p:cNvSpPr>
            <a:spLocks noGrp="1"/>
          </p:cNvSpPr>
          <p:nvPr>
            <p:ph type="sldNum" sz="quarter" idx="12"/>
          </p:nvPr>
        </p:nvSpPr>
        <p:spPr/>
        <p:txBody>
          <a:bodyPr/>
          <a:lstStyle/>
          <a:p>
            <a:fld id="{52FBA670-AF03-4CD6-B245-AF8BF13AAE7F}" type="slidenum">
              <a:rPr lang="nb-NO" smtClean="0"/>
              <a:t>‹#›</a:t>
            </a:fld>
            <a:endParaRPr lang="nb-NO"/>
          </a:p>
        </p:txBody>
      </p:sp>
    </p:spTree>
    <p:extLst>
      <p:ext uri="{BB962C8B-B14F-4D97-AF65-F5344CB8AC3E}">
        <p14:creationId xmlns:p14="http://schemas.microsoft.com/office/powerpoint/2010/main" val="23220686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047339D-725D-D02A-AFD5-5D0F8814D5AF}"/>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7C11D5C0-B833-D06E-D7B0-4533A07D49CA}"/>
              </a:ext>
            </a:extLst>
          </p:cNvPr>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4EE2E475-FAED-08EE-E643-430CC8C005BD}"/>
              </a:ext>
            </a:extLst>
          </p:cNvPr>
          <p:cNvSpPr>
            <a:spLocks noGrp="1"/>
          </p:cNvSpPr>
          <p:nvPr>
            <p:ph type="dt" sz="half" idx="10"/>
          </p:nvPr>
        </p:nvSpPr>
        <p:spPr/>
        <p:txBody>
          <a:bodyPr/>
          <a:lstStyle/>
          <a:p>
            <a:fld id="{4A64A196-78B7-466E-80DB-CF20EEBCF50A}" type="datetimeFigureOut">
              <a:rPr lang="nb-NO" smtClean="0"/>
              <a:t>21.10.2024</a:t>
            </a:fld>
            <a:endParaRPr lang="nb-NO"/>
          </a:p>
        </p:txBody>
      </p:sp>
      <p:sp>
        <p:nvSpPr>
          <p:cNvPr id="5" name="Plassholder for bunntekst 4">
            <a:extLst>
              <a:ext uri="{FF2B5EF4-FFF2-40B4-BE49-F238E27FC236}">
                <a16:creationId xmlns:a16="http://schemas.microsoft.com/office/drawing/2014/main" id="{B65E8989-7B89-3FE2-1F89-D184ADAC0892}"/>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4AD94F5A-FAE7-A0E5-460E-9039DAC67D87}"/>
              </a:ext>
            </a:extLst>
          </p:cNvPr>
          <p:cNvSpPr>
            <a:spLocks noGrp="1"/>
          </p:cNvSpPr>
          <p:nvPr>
            <p:ph type="sldNum" sz="quarter" idx="12"/>
          </p:nvPr>
        </p:nvSpPr>
        <p:spPr/>
        <p:txBody>
          <a:bodyPr/>
          <a:lstStyle/>
          <a:p>
            <a:fld id="{52FBA670-AF03-4CD6-B245-AF8BF13AAE7F}" type="slidenum">
              <a:rPr lang="nb-NO" smtClean="0"/>
              <a:t>‹#›</a:t>
            </a:fld>
            <a:endParaRPr lang="nb-NO"/>
          </a:p>
        </p:txBody>
      </p:sp>
    </p:spTree>
    <p:extLst>
      <p:ext uri="{BB962C8B-B14F-4D97-AF65-F5344CB8AC3E}">
        <p14:creationId xmlns:p14="http://schemas.microsoft.com/office/powerpoint/2010/main" val="34258290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DD71C191-0C15-81D9-CF32-B85DC6E9773C}"/>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0C9ABF15-08AE-810B-52AD-5B431E183134}"/>
              </a:ext>
            </a:extLst>
          </p:cNvPr>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CCAECC24-BC46-EB7B-EF18-4C0BCEEB2B35}"/>
              </a:ext>
            </a:extLst>
          </p:cNvPr>
          <p:cNvSpPr>
            <a:spLocks noGrp="1"/>
          </p:cNvSpPr>
          <p:nvPr>
            <p:ph type="dt" sz="half" idx="10"/>
          </p:nvPr>
        </p:nvSpPr>
        <p:spPr/>
        <p:txBody>
          <a:bodyPr/>
          <a:lstStyle/>
          <a:p>
            <a:fld id="{4A64A196-78B7-466E-80DB-CF20EEBCF50A}" type="datetimeFigureOut">
              <a:rPr lang="nb-NO" smtClean="0"/>
              <a:t>21.10.2024</a:t>
            </a:fld>
            <a:endParaRPr lang="nb-NO"/>
          </a:p>
        </p:txBody>
      </p:sp>
      <p:sp>
        <p:nvSpPr>
          <p:cNvPr id="5" name="Plassholder for bunntekst 4">
            <a:extLst>
              <a:ext uri="{FF2B5EF4-FFF2-40B4-BE49-F238E27FC236}">
                <a16:creationId xmlns:a16="http://schemas.microsoft.com/office/drawing/2014/main" id="{457FA366-B72C-3EA0-CAAD-1F8E1E9E7ED4}"/>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17147B7A-792D-6042-4EBC-E6A3594359D8}"/>
              </a:ext>
            </a:extLst>
          </p:cNvPr>
          <p:cNvSpPr>
            <a:spLocks noGrp="1"/>
          </p:cNvSpPr>
          <p:nvPr>
            <p:ph type="sldNum" sz="quarter" idx="12"/>
          </p:nvPr>
        </p:nvSpPr>
        <p:spPr/>
        <p:txBody>
          <a:bodyPr/>
          <a:lstStyle/>
          <a:p>
            <a:fld id="{52FBA670-AF03-4CD6-B245-AF8BF13AAE7F}" type="slidenum">
              <a:rPr lang="nb-NO" smtClean="0"/>
              <a:t>‹#›</a:t>
            </a:fld>
            <a:endParaRPr lang="nb-NO"/>
          </a:p>
        </p:txBody>
      </p:sp>
    </p:spTree>
    <p:extLst>
      <p:ext uri="{BB962C8B-B14F-4D97-AF65-F5344CB8AC3E}">
        <p14:creationId xmlns:p14="http://schemas.microsoft.com/office/powerpoint/2010/main" val="11019334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8DA2258-27DB-46E6-9CA8-F620ECB65BB0}"/>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E62D2868-9176-4DF6-A087-603B9CA99CB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1263B18C-CEF0-4AE7-A4EC-727E1C7615A9}"/>
              </a:ext>
            </a:extLst>
          </p:cNvPr>
          <p:cNvSpPr>
            <a:spLocks noGrp="1"/>
          </p:cNvSpPr>
          <p:nvPr>
            <p:ph type="dt" sz="half" idx="10"/>
          </p:nvPr>
        </p:nvSpPr>
        <p:spPr/>
        <p:txBody>
          <a:bodyPr/>
          <a:lstStyle/>
          <a:p>
            <a:fld id="{ABA98491-32FD-46C4-B0C3-7BBFE82CE88C}" type="datetimeFigureOut">
              <a:rPr lang="nb-NO" smtClean="0"/>
              <a:t>22.10.2024</a:t>
            </a:fld>
            <a:endParaRPr lang="nb-NO"/>
          </a:p>
        </p:txBody>
      </p:sp>
      <p:sp>
        <p:nvSpPr>
          <p:cNvPr id="5" name="Plassholder for bunntekst 4">
            <a:extLst>
              <a:ext uri="{FF2B5EF4-FFF2-40B4-BE49-F238E27FC236}">
                <a16:creationId xmlns:a16="http://schemas.microsoft.com/office/drawing/2014/main" id="{B503A698-43B6-4CAF-9DED-73201C461B35}"/>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F5F58987-05DF-4301-8CDF-852883C0213D}"/>
              </a:ext>
            </a:extLst>
          </p:cNvPr>
          <p:cNvSpPr>
            <a:spLocks noGrp="1"/>
          </p:cNvSpPr>
          <p:nvPr>
            <p:ph type="sldNum" sz="quarter" idx="12"/>
          </p:nvPr>
        </p:nvSpPr>
        <p:spPr/>
        <p:txBody>
          <a:bodyPr/>
          <a:lstStyle/>
          <a:p>
            <a:fld id="{5FD2C162-3DA4-41C2-9ABE-62EF56599EFA}" type="slidenum">
              <a:rPr lang="nb-NO" smtClean="0"/>
              <a:t>‹#›</a:t>
            </a:fld>
            <a:endParaRPr lang="nb-NO"/>
          </a:p>
        </p:txBody>
      </p:sp>
    </p:spTree>
    <p:extLst>
      <p:ext uri="{BB962C8B-B14F-4D97-AF65-F5344CB8AC3E}">
        <p14:creationId xmlns:p14="http://schemas.microsoft.com/office/powerpoint/2010/main" val="12720287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36EF3E2-40D7-4DB6-AF29-9A41C0C5C885}"/>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9A2925C5-EEB6-4663-9F38-0B6AF320D7EE}"/>
              </a:ext>
            </a:extLst>
          </p:cNvPr>
          <p:cNvSpPr>
            <a:spLocks noGrp="1"/>
          </p:cNvSpPr>
          <p:nvPr>
            <p:ph idx="1"/>
          </p:nvPr>
        </p:nvSpPr>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1245650C-AB72-4013-9E8D-C9FC98832F77}"/>
              </a:ext>
            </a:extLst>
          </p:cNvPr>
          <p:cNvSpPr>
            <a:spLocks noGrp="1"/>
          </p:cNvSpPr>
          <p:nvPr>
            <p:ph type="dt" sz="half" idx="10"/>
          </p:nvPr>
        </p:nvSpPr>
        <p:spPr/>
        <p:txBody>
          <a:bodyPr/>
          <a:lstStyle/>
          <a:p>
            <a:fld id="{ABA98491-32FD-46C4-B0C3-7BBFE82CE88C}" type="datetimeFigureOut">
              <a:rPr lang="nb-NO" smtClean="0"/>
              <a:t>22.10.2024</a:t>
            </a:fld>
            <a:endParaRPr lang="nb-NO"/>
          </a:p>
        </p:txBody>
      </p:sp>
      <p:sp>
        <p:nvSpPr>
          <p:cNvPr id="5" name="Plassholder for bunntekst 4">
            <a:extLst>
              <a:ext uri="{FF2B5EF4-FFF2-40B4-BE49-F238E27FC236}">
                <a16:creationId xmlns:a16="http://schemas.microsoft.com/office/drawing/2014/main" id="{FB789DA2-0C8D-492C-9150-B3B450587412}"/>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7719B292-C55B-428B-A23A-5A86A9335D01}"/>
              </a:ext>
            </a:extLst>
          </p:cNvPr>
          <p:cNvSpPr>
            <a:spLocks noGrp="1"/>
          </p:cNvSpPr>
          <p:nvPr>
            <p:ph type="sldNum" sz="quarter" idx="12"/>
          </p:nvPr>
        </p:nvSpPr>
        <p:spPr/>
        <p:txBody>
          <a:bodyPr/>
          <a:lstStyle/>
          <a:p>
            <a:fld id="{5FD2C162-3DA4-41C2-9ABE-62EF56599EFA}" type="slidenum">
              <a:rPr lang="nb-NO" smtClean="0"/>
              <a:t>‹#›</a:t>
            </a:fld>
            <a:endParaRPr lang="nb-NO"/>
          </a:p>
        </p:txBody>
      </p:sp>
    </p:spTree>
    <p:extLst>
      <p:ext uri="{BB962C8B-B14F-4D97-AF65-F5344CB8AC3E}">
        <p14:creationId xmlns:p14="http://schemas.microsoft.com/office/powerpoint/2010/main" val="41347015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743A053-41E7-48EB-BE9C-FE30977A5FA1}"/>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28FCFD7F-C97E-4BF0-8453-FC9F9693C80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Rediger tekststiler i malen</a:t>
            </a:r>
          </a:p>
        </p:txBody>
      </p:sp>
      <p:sp>
        <p:nvSpPr>
          <p:cNvPr id="4" name="Plassholder for dato 3">
            <a:extLst>
              <a:ext uri="{FF2B5EF4-FFF2-40B4-BE49-F238E27FC236}">
                <a16:creationId xmlns:a16="http://schemas.microsoft.com/office/drawing/2014/main" id="{0394A62F-9720-480E-B625-A12CF44062C7}"/>
              </a:ext>
            </a:extLst>
          </p:cNvPr>
          <p:cNvSpPr>
            <a:spLocks noGrp="1"/>
          </p:cNvSpPr>
          <p:nvPr>
            <p:ph type="dt" sz="half" idx="10"/>
          </p:nvPr>
        </p:nvSpPr>
        <p:spPr/>
        <p:txBody>
          <a:bodyPr/>
          <a:lstStyle/>
          <a:p>
            <a:fld id="{ABA98491-32FD-46C4-B0C3-7BBFE82CE88C}" type="datetimeFigureOut">
              <a:rPr lang="nb-NO" smtClean="0"/>
              <a:t>22.10.2024</a:t>
            </a:fld>
            <a:endParaRPr lang="nb-NO"/>
          </a:p>
        </p:txBody>
      </p:sp>
      <p:sp>
        <p:nvSpPr>
          <p:cNvPr id="5" name="Plassholder for bunntekst 4">
            <a:extLst>
              <a:ext uri="{FF2B5EF4-FFF2-40B4-BE49-F238E27FC236}">
                <a16:creationId xmlns:a16="http://schemas.microsoft.com/office/drawing/2014/main" id="{5FA9254A-8E99-47D2-B97B-13A161FBCD69}"/>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861D07AB-5779-46F8-AB66-DA5982C2DFF6}"/>
              </a:ext>
            </a:extLst>
          </p:cNvPr>
          <p:cNvSpPr>
            <a:spLocks noGrp="1"/>
          </p:cNvSpPr>
          <p:nvPr>
            <p:ph type="sldNum" sz="quarter" idx="12"/>
          </p:nvPr>
        </p:nvSpPr>
        <p:spPr/>
        <p:txBody>
          <a:bodyPr/>
          <a:lstStyle/>
          <a:p>
            <a:fld id="{5FD2C162-3DA4-41C2-9ABE-62EF56599EFA}" type="slidenum">
              <a:rPr lang="nb-NO" smtClean="0"/>
              <a:t>‹#›</a:t>
            </a:fld>
            <a:endParaRPr lang="nb-NO"/>
          </a:p>
        </p:txBody>
      </p:sp>
    </p:spTree>
    <p:extLst>
      <p:ext uri="{BB962C8B-B14F-4D97-AF65-F5344CB8AC3E}">
        <p14:creationId xmlns:p14="http://schemas.microsoft.com/office/powerpoint/2010/main" val="23494041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2A27587-7841-4F4F-B4ED-36EB10E2E1CA}"/>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25724528-CF0B-4B1A-9F1C-D14CF32D7299}"/>
              </a:ext>
            </a:extLst>
          </p:cNvPr>
          <p:cNvSpPr>
            <a:spLocks noGrp="1"/>
          </p:cNvSpPr>
          <p:nvPr>
            <p:ph sz="half" idx="1"/>
          </p:nvPr>
        </p:nvSpPr>
        <p:spPr>
          <a:xfrm>
            <a:off x="838200" y="1825625"/>
            <a:ext cx="5181600" cy="435133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82D7F085-A2DA-4A37-9BE3-B01E292425D3}"/>
              </a:ext>
            </a:extLst>
          </p:cNvPr>
          <p:cNvSpPr>
            <a:spLocks noGrp="1"/>
          </p:cNvSpPr>
          <p:nvPr>
            <p:ph sz="half" idx="2"/>
          </p:nvPr>
        </p:nvSpPr>
        <p:spPr>
          <a:xfrm>
            <a:off x="6172200" y="1825625"/>
            <a:ext cx="5181600" cy="435133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8A80BDAB-17A8-4E2B-9824-6DE15EAE9EB3}"/>
              </a:ext>
            </a:extLst>
          </p:cNvPr>
          <p:cNvSpPr>
            <a:spLocks noGrp="1"/>
          </p:cNvSpPr>
          <p:nvPr>
            <p:ph type="dt" sz="half" idx="10"/>
          </p:nvPr>
        </p:nvSpPr>
        <p:spPr/>
        <p:txBody>
          <a:bodyPr/>
          <a:lstStyle/>
          <a:p>
            <a:fld id="{ABA98491-32FD-46C4-B0C3-7BBFE82CE88C}" type="datetimeFigureOut">
              <a:rPr lang="nb-NO" smtClean="0"/>
              <a:t>22.10.2024</a:t>
            </a:fld>
            <a:endParaRPr lang="nb-NO"/>
          </a:p>
        </p:txBody>
      </p:sp>
      <p:sp>
        <p:nvSpPr>
          <p:cNvPr id="6" name="Plassholder for bunntekst 5">
            <a:extLst>
              <a:ext uri="{FF2B5EF4-FFF2-40B4-BE49-F238E27FC236}">
                <a16:creationId xmlns:a16="http://schemas.microsoft.com/office/drawing/2014/main" id="{59160700-5968-4697-9E86-104877837A4F}"/>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46475D05-BF42-4DCB-BE17-9D4AC5DB16F0}"/>
              </a:ext>
            </a:extLst>
          </p:cNvPr>
          <p:cNvSpPr>
            <a:spLocks noGrp="1"/>
          </p:cNvSpPr>
          <p:nvPr>
            <p:ph type="sldNum" sz="quarter" idx="12"/>
          </p:nvPr>
        </p:nvSpPr>
        <p:spPr/>
        <p:txBody>
          <a:bodyPr/>
          <a:lstStyle/>
          <a:p>
            <a:fld id="{5FD2C162-3DA4-41C2-9ABE-62EF56599EFA}" type="slidenum">
              <a:rPr lang="nb-NO" smtClean="0"/>
              <a:t>‹#›</a:t>
            </a:fld>
            <a:endParaRPr lang="nb-NO"/>
          </a:p>
        </p:txBody>
      </p:sp>
    </p:spTree>
    <p:extLst>
      <p:ext uri="{BB962C8B-B14F-4D97-AF65-F5344CB8AC3E}">
        <p14:creationId xmlns:p14="http://schemas.microsoft.com/office/powerpoint/2010/main" val="31065617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5F90EF9-C8F3-479D-BF9D-0D48EF9F8629}"/>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D41DB952-57F1-4B25-9D85-BEAA9143E7F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4" name="Plassholder for innhold 3">
            <a:extLst>
              <a:ext uri="{FF2B5EF4-FFF2-40B4-BE49-F238E27FC236}">
                <a16:creationId xmlns:a16="http://schemas.microsoft.com/office/drawing/2014/main" id="{008946BB-EC19-48A7-9047-33CD7D8B8921}"/>
              </a:ext>
            </a:extLst>
          </p:cNvPr>
          <p:cNvSpPr>
            <a:spLocks noGrp="1"/>
          </p:cNvSpPr>
          <p:nvPr>
            <p:ph sz="half" idx="2"/>
          </p:nvPr>
        </p:nvSpPr>
        <p:spPr>
          <a:xfrm>
            <a:off x="839788" y="2505075"/>
            <a:ext cx="5157787" cy="368458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E072C56B-BC1F-4B30-8F04-978B3E63131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6" name="Plassholder for innhold 5">
            <a:extLst>
              <a:ext uri="{FF2B5EF4-FFF2-40B4-BE49-F238E27FC236}">
                <a16:creationId xmlns:a16="http://schemas.microsoft.com/office/drawing/2014/main" id="{3E3F67F0-0780-4088-8F4B-E38D9825FA59}"/>
              </a:ext>
            </a:extLst>
          </p:cNvPr>
          <p:cNvSpPr>
            <a:spLocks noGrp="1"/>
          </p:cNvSpPr>
          <p:nvPr>
            <p:ph sz="quarter" idx="4"/>
          </p:nvPr>
        </p:nvSpPr>
        <p:spPr>
          <a:xfrm>
            <a:off x="6172200" y="2505075"/>
            <a:ext cx="5183188" cy="368458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D86CE82F-A418-467D-A83B-20CD930AB018}"/>
              </a:ext>
            </a:extLst>
          </p:cNvPr>
          <p:cNvSpPr>
            <a:spLocks noGrp="1"/>
          </p:cNvSpPr>
          <p:nvPr>
            <p:ph type="dt" sz="half" idx="10"/>
          </p:nvPr>
        </p:nvSpPr>
        <p:spPr/>
        <p:txBody>
          <a:bodyPr/>
          <a:lstStyle/>
          <a:p>
            <a:fld id="{ABA98491-32FD-46C4-B0C3-7BBFE82CE88C}" type="datetimeFigureOut">
              <a:rPr lang="nb-NO" smtClean="0"/>
              <a:t>22.10.2024</a:t>
            </a:fld>
            <a:endParaRPr lang="nb-NO"/>
          </a:p>
        </p:txBody>
      </p:sp>
      <p:sp>
        <p:nvSpPr>
          <p:cNvPr id="8" name="Plassholder for bunntekst 7">
            <a:extLst>
              <a:ext uri="{FF2B5EF4-FFF2-40B4-BE49-F238E27FC236}">
                <a16:creationId xmlns:a16="http://schemas.microsoft.com/office/drawing/2014/main" id="{DCB56C6C-3F2A-4DD4-9520-5A77F2993D65}"/>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32BAF24F-730F-476D-BDAD-A99F7671B32A}"/>
              </a:ext>
            </a:extLst>
          </p:cNvPr>
          <p:cNvSpPr>
            <a:spLocks noGrp="1"/>
          </p:cNvSpPr>
          <p:nvPr>
            <p:ph type="sldNum" sz="quarter" idx="12"/>
          </p:nvPr>
        </p:nvSpPr>
        <p:spPr/>
        <p:txBody>
          <a:bodyPr/>
          <a:lstStyle/>
          <a:p>
            <a:fld id="{5FD2C162-3DA4-41C2-9ABE-62EF56599EFA}" type="slidenum">
              <a:rPr lang="nb-NO" smtClean="0"/>
              <a:t>‹#›</a:t>
            </a:fld>
            <a:endParaRPr lang="nb-NO"/>
          </a:p>
        </p:txBody>
      </p:sp>
    </p:spTree>
    <p:extLst>
      <p:ext uri="{BB962C8B-B14F-4D97-AF65-F5344CB8AC3E}">
        <p14:creationId xmlns:p14="http://schemas.microsoft.com/office/powerpoint/2010/main" val="177613013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407AB2F-E728-4BBA-B8BA-3F13F9A376C4}"/>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7D797B1F-502D-4C2B-A434-98961BF18C9D}"/>
              </a:ext>
            </a:extLst>
          </p:cNvPr>
          <p:cNvSpPr>
            <a:spLocks noGrp="1"/>
          </p:cNvSpPr>
          <p:nvPr>
            <p:ph type="dt" sz="half" idx="10"/>
          </p:nvPr>
        </p:nvSpPr>
        <p:spPr/>
        <p:txBody>
          <a:bodyPr/>
          <a:lstStyle/>
          <a:p>
            <a:fld id="{ABA98491-32FD-46C4-B0C3-7BBFE82CE88C}" type="datetimeFigureOut">
              <a:rPr lang="nb-NO" smtClean="0"/>
              <a:t>22.10.2024</a:t>
            </a:fld>
            <a:endParaRPr lang="nb-NO"/>
          </a:p>
        </p:txBody>
      </p:sp>
      <p:sp>
        <p:nvSpPr>
          <p:cNvPr id="4" name="Plassholder for bunntekst 3">
            <a:extLst>
              <a:ext uri="{FF2B5EF4-FFF2-40B4-BE49-F238E27FC236}">
                <a16:creationId xmlns:a16="http://schemas.microsoft.com/office/drawing/2014/main" id="{147AFF5F-50F5-43F0-9454-3EE5D29DBDA3}"/>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1072395F-E8C8-4B32-A215-0D7B3BCDCE63}"/>
              </a:ext>
            </a:extLst>
          </p:cNvPr>
          <p:cNvSpPr>
            <a:spLocks noGrp="1"/>
          </p:cNvSpPr>
          <p:nvPr>
            <p:ph type="sldNum" sz="quarter" idx="12"/>
          </p:nvPr>
        </p:nvSpPr>
        <p:spPr/>
        <p:txBody>
          <a:bodyPr/>
          <a:lstStyle/>
          <a:p>
            <a:fld id="{5FD2C162-3DA4-41C2-9ABE-62EF56599EFA}" type="slidenum">
              <a:rPr lang="nb-NO" smtClean="0"/>
              <a:t>‹#›</a:t>
            </a:fld>
            <a:endParaRPr lang="nb-NO"/>
          </a:p>
        </p:txBody>
      </p:sp>
    </p:spTree>
    <p:extLst>
      <p:ext uri="{BB962C8B-B14F-4D97-AF65-F5344CB8AC3E}">
        <p14:creationId xmlns:p14="http://schemas.microsoft.com/office/powerpoint/2010/main" val="4088263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F1333871-8E08-4485-89FE-DC8E8C86D66B}"/>
              </a:ext>
            </a:extLst>
          </p:cNvPr>
          <p:cNvSpPr>
            <a:spLocks noGrp="1"/>
          </p:cNvSpPr>
          <p:nvPr>
            <p:ph type="dt" sz="half" idx="10"/>
          </p:nvPr>
        </p:nvSpPr>
        <p:spPr/>
        <p:txBody>
          <a:bodyPr/>
          <a:lstStyle/>
          <a:p>
            <a:fld id="{ABA98491-32FD-46C4-B0C3-7BBFE82CE88C}" type="datetimeFigureOut">
              <a:rPr lang="nb-NO" smtClean="0"/>
              <a:t>22.10.2024</a:t>
            </a:fld>
            <a:endParaRPr lang="nb-NO"/>
          </a:p>
        </p:txBody>
      </p:sp>
      <p:sp>
        <p:nvSpPr>
          <p:cNvPr id="3" name="Plassholder for bunntekst 2">
            <a:extLst>
              <a:ext uri="{FF2B5EF4-FFF2-40B4-BE49-F238E27FC236}">
                <a16:creationId xmlns:a16="http://schemas.microsoft.com/office/drawing/2014/main" id="{A67A5760-8F49-4EA2-A6A4-96867B667557}"/>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8705A9BD-BFA6-4115-9B0F-8C5FC7AA2732}"/>
              </a:ext>
            </a:extLst>
          </p:cNvPr>
          <p:cNvSpPr>
            <a:spLocks noGrp="1"/>
          </p:cNvSpPr>
          <p:nvPr>
            <p:ph type="sldNum" sz="quarter" idx="12"/>
          </p:nvPr>
        </p:nvSpPr>
        <p:spPr/>
        <p:txBody>
          <a:bodyPr/>
          <a:lstStyle/>
          <a:p>
            <a:fld id="{5FD2C162-3DA4-41C2-9ABE-62EF56599EFA}" type="slidenum">
              <a:rPr lang="nb-NO" smtClean="0"/>
              <a:t>‹#›</a:t>
            </a:fld>
            <a:endParaRPr lang="nb-NO"/>
          </a:p>
        </p:txBody>
      </p:sp>
    </p:spTree>
    <p:extLst>
      <p:ext uri="{BB962C8B-B14F-4D97-AF65-F5344CB8AC3E}">
        <p14:creationId xmlns:p14="http://schemas.microsoft.com/office/powerpoint/2010/main" val="64127488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1727DED-2635-49E6-8ED5-C794B699F950}"/>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8B5A3014-E4EF-434C-9018-1D6C84E9980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AFDA5FC6-A1A7-4488-B1A1-17F8AA56E2A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Rediger tekststiler i malen</a:t>
            </a:r>
          </a:p>
        </p:txBody>
      </p:sp>
      <p:sp>
        <p:nvSpPr>
          <p:cNvPr id="5" name="Plassholder for dato 4">
            <a:extLst>
              <a:ext uri="{FF2B5EF4-FFF2-40B4-BE49-F238E27FC236}">
                <a16:creationId xmlns:a16="http://schemas.microsoft.com/office/drawing/2014/main" id="{6E563D99-AF87-443E-AFE4-380F0137AEF2}"/>
              </a:ext>
            </a:extLst>
          </p:cNvPr>
          <p:cNvSpPr>
            <a:spLocks noGrp="1"/>
          </p:cNvSpPr>
          <p:nvPr>
            <p:ph type="dt" sz="half" idx="10"/>
          </p:nvPr>
        </p:nvSpPr>
        <p:spPr/>
        <p:txBody>
          <a:bodyPr/>
          <a:lstStyle/>
          <a:p>
            <a:fld id="{ABA98491-32FD-46C4-B0C3-7BBFE82CE88C}" type="datetimeFigureOut">
              <a:rPr lang="nb-NO" smtClean="0"/>
              <a:t>22.10.2024</a:t>
            </a:fld>
            <a:endParaRPr lang="nb-NO"/>
          </a:p>
        </p:txBody>
      </p:sp>
      <p:sp>
        <p:nvSpPr>
          <p:cNvPr id="6" name="Plassholder for bunntekst 5">
            <a:extLst>
              <a:ext uri="{FF2B5EF4-FFF2-40B4-BE49-F238E27FC236}">
                <a16:creationId xmlns:a16="http://schemas.microsoft.com/office/drawing/2014/main" id="{EDF4C320-F737-41B3-A959-CAE8A008B378}"/>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76A9A000-4FB1-41B7-97EB-9CA95385865B}"/>
              </a:ext>
            </a:extLst>
          </p:cNvPr>
          <p:cNvSpPr>
            <a:spLocks noGrp="1"/>
          </p:cNvSpPr>
          <p:nvPr>
            <p:ph type="sldNum" sz="quarter" idx="12"/>
          </p:nvPr>
        </p:nvSpPr>
        <p:spPr/>
        <p:txBody>
          <a:bodyPr/>
          <a:lstStyle/>
          <a:p>
            <a:fld id="{5FD2C162-3DA4-41C2-9ABE-62EF56599EFA}" type="slidenum">
              <a:rPr lang="nb-NO" smtClean="0"/>
              <a:t>‹#›</a:t>
            </a:fld>
            <a:endParaRPr lang="nb-NO"/>
          </a:p>
        </p:txBody>
      </p:sp>
    </p:spTree>
    <p:extLst>
      <p:ext uri="{BB962C8B-B14F-4D97-AF65-F5344CB8AC3E}">
        <p14:creationId xmlns:p14="http://schemas.microsoft.com/office/powerpoint/2010/main" val="149660883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E268411-1DB7-4B3D-893E-9406282F756C}"/>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9FA5C5E2-2EDB-40B8-8DF5-5FD470C60E3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BFE1F1C3-AAD0-4ED3-9D19-9C9BECF9BB4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Rediger tekststiler i malen</a:t>
            </a:r>
          </a:p>
        </p:txBody>
      </p:sp>
      <p:sp>
        <p:nvSpPr>
          <p:cNvPr id="5" name="Plassholder for dato 4">
            <a:extLst>
              <a:ext uri="{FF2B5EF4-FFF2-40B4-BE49-F238E27FC236}">
                <a16:creationId xmlns:a16="http://schemas.microsoft.com/office/drawing/2014/main" id="{0C8BC8EC-6DA1-4DD0-AA86-B0FA81212DCE}"/>
              </a:ext>
            </a:extLst>
          </p:cNvPr>
          <p:cNvSpPr>
            <a:spLocks noGrp="1"/>
          </p:cNvSpPr>
          <p:nvPr>
            <p:ph type="dt" sz="half" idx="10"/>
          </p:nvPr>
        </p:nvSpPr>
        <p:spPr/>
        <p:txBody>
          <a:bodyPr/>
          <a:lstStyle/>
          <a:p>
            <a:fld id="{ABA98491-32FD-46C4-B0C3-7BBFE82CE88C}" type="datetimeFigureOut">
              <a:rPr lang="nb-NO" smtClean="0"/>
              <a:t>22.10.2024</a:t>
            </a:fld>
            <a:endParaRPr lang="nb-NO"/>
          </a:p>
        </p:txBody>
      </p:sp>
      <p:sp>
        <p:nvSpPr>
          <p:cNvPr id="6" name="Plassholder for bunntekst 5">
            <a:extLst>
              <a:ext uri="{FF2B5EF4-FFF2-40B4-BE49-F238E27FC236}">
                <a16:creationId xmlns:a16="http://schemas.microsoft.com/office/drawing/2014/main" id="{BAFD0B38-1E17-414B-B685-36615B3BF209}"/>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62802958-453B-4E08-8E6C-E04755A219D4}"/>
              </a:ext>
            </a:extLst>
          </p:cNvPr>
          <p:cNvSpPr>
            <a:spLocks noGrp="1"/>
          </p:cNvSpPr>
          <p:nvPr>
            <p:ph type="sldNum" sz="quarter" idx="12"/>
          </p:nvPr>
        </p:nvSpPr>
        <p:spPr/>
        <p:txBody>
          <a:bodyPr/>
          <a:lstStyle/>
          <a:p>
            <a:fld id="{5FD2C162-3DA4-41C2-9ABE-62EF56599EFA}" type="slidenum">
              <a:rPr lang="nb-NO" smtClean="0"/>
              <a:t>‹#›</a:t>
            </a:fld>
            <a:endParaRPr lang="nb-NO"/>
          </a:p>
        </p:txBody>
      </p:sp>
    </p:spTree>
    <p:extLst>
      <p:ext uri="{BB962C8B-B14F-4D97-AF65-F5344CB8AC3E}">
        <p14:creationId xmlns:p14="http://schemas.microsoft.com/office/powerpoint/2010/main" val="302361748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F60F05C-BC7F-4BDD-A01E-1A11AF11CA6B}"/>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EF8BFFEC-3D1C-401D-89FC-89B3B5411398}"/>
              </a:ext>
            </a:extLst>
          </p:cNvPr>
          <p:cNvSpPr>
            <a:spLocks noGrp="1"/>
          </p:cNvSpPr>
          <p:nvPr>
            <p:ph type="body" orient="vert" idx="1"/>
          </p:nvPr>
        </p:nvSpPr>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2B73BCD4-5227-478C-A105-4074015285C5}"/>
              </a:ext>
            </a:extLst>
          </p:cNvPr>
          <p:cNvSpPr>
            <a:spLocks noGrp="1"/>
          </p:cNvSpPr>
          <p:nvPr>
            <p:ph type="dt" sz="half" idx="10"/>
          </p:nvPr>
        </p:nvSpPr>
        <p:spPr/>
        <p:txBody>
          <a:bodyPr/>
          <a:lstStyle/>
          <a:p>
            <a:fld id="{ABA98491-32FD-46C4-B0C3-7BBFE82CE88C}" type="datetimeFigureOut">
              <a:rPr lang="nb-NO" smtClean="0"/>
              <a:t>22.10.2024</a:t>
            </a:fld>
            <a:endParaRPr lang="nb-NO"/>
          </a:p>
        </p:txBody>
      </p:sp>
      <p:sp>
        <p:nvSpPr>
          <p:cNvPr id="5" name="Plassholder for bunntekst 4">
            <a:extLst>
              <a:ext uri="{FF2B5EF4-FFF2-40B4-BE49-F238E27FC236}">
                <a16:creationId xmlns:a16="http://schemas.microsoft.com/office/drawing/2014/main" id="{36CE1785-2964-49EB-8B20-C5E3B33C16FB}"/>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09DCC279-021D-4F73-95E2-1A86CFA2AB1F}"/>
              </a:ext>
            </a:extLst>
          </p:cNvPr>
          <p:cNvSpPr>
            <a:spLocks noGrp="1"/>
          </p:cNvSpPr>
          <p:nvPr>
            <p:ph type="sldNum" sz="quarter" idx="12"/>
          </p:nvPr>
        </p:nvSpPr>
        <p:spPr/>
        <p:txBody>
          <a:bodyPr/>
          <a:lstStyle/>
          <a:p>
            <a:fld id="{5FD2C162-3DA4-41C2-9ABE-62EF56599EFA}" type="slidenum">
              <a:rPr lang="nb-NO" smtClean="0"/>
              <a:t>‹#›</a:t>
            </a:fld>
            <a:endParaRPr lang="nb-NO"/>
          </a:p>
        </p:txBody>
      </p:sp>
    </p:spTree>
    <p:extLst>
      <p:ext uri="{BB962C8B-B14F-4D97-AF65-F5344CB8AC3E}">
        <p14:creationId xmlns:p14="http://schemas.microsoft.com/office/powerpoint/2010/main" val="331057621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4DBB87EA-43D3-44DE-8600-E48A58E6BCA2}"/>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12F30B3A-C6E6-47C4-A624-56125D8472A0}"/>
              </a:ext>
            </a:extLst>
          </p:cNvPr>
          <p:cNvSpPr>
            <a:spLocks noGrp="1"/>
          </p:cNvSpPr>
          <p:nvPr>
            <p:ph type="body" orient="vert" idx="1"/>
          </p:nvPr>
        </p:nvSpPr>
        <p:spPr>
          <a:xfrm>
            <a:off x="838200" y="365125"/>
            <a:ext cx="7734300" cy="5811838"/>
          </a:xfrm>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E200BA84-39C3-4D52-BD9E-29E7F0702EED}"/>
              </a:ext>
            </a:extLst>
          </p:cNvPr>
          <p:cNvSpPr>
            <a:spLocks noGrp="1"/>
          </p:cNvSpPr>
          <p:nvPr>
            <p:ph type="dt" sz="half" idx="10"/>
          </p:nvPr>
        </p:nvSpPr>
        <p:spPr/>
        <p:txBody>
          <a:bodyPr/>
          <a:lstStyle/>
          <a:p>
            <a:fld id="{ABA98491-32FD-46C4-B0C3-7BBFE82CE88C}" type="datetimeFigureOut">
              <a:rPr lang="nb-NO" smtClean="0"/>
              <a:t>22.10.2024</a:t>
            </a:fld>
            <a:endParaRPr lang="nb-NO"/>
          </a:p>
        </p:txBody>
      </p:sp>
      <p:sp>
        <p:nvSpPr>
          <p:cNvPr id="5" name="Plassholder for bunntekst 4">
            <a:extLst>
              <a:ext uri="{FF2B5EF4-FFF2-40B4-BE49-F238E27FC236}">
                <a16:creationId xmlns:a16="http://schemas.microsoft.com/office/drawing/2014/main" id="{FFA17829-1537-4A73-9579-09700238727C}"/>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CDEE7A9F-9564-4E96-BF95-8E20F95EA7E7}"/>
              </a:ext>
            </a:extLst>
          </p:cNvPr>
          <p:cNvSpPr>
            <a:spLocks noGrp="1"/>
          </p:cNvSpPr>
          <p:nvPr>
            <p:ph type="sldNum" sz="quarter" idx="12"/>
          </p:nvPr>
        </p:nvSpPr>
        <p:spPr/>
        <p:txBody>
          <a:bodyPr/>
          <a:lstStyle/>
          <a:p>
            <a:fld id="{5FD2C162-3DA4-41C2-9ABE-62EF56599EFA}" type="slidenum">
              <a:rPr lang="nb-NO" smtClean="0"/>
              <a:t>‹#›</a:t>
            </a:fld>
            <a:endParaRPr lang="nb-NO"/>
          </a:p>
        </p:txBody>
      </p:sp>
    </p:spTree>
    <p:extLst>
      <p:ext uri="{BB962C8B-B14F-4D97-AF65-F5344CB8AC3E}">
        <p14:creationId xmlns:p14="http://schemas.microsoft.com/office/powerpoint/2010/main" val="20128480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A1EC5E6A-1CE4-559E-0701-7BBAE8DF2DC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0C48AB67-6D44-D090-5260-59955E10C1C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17402CEA-A9E0-21E9-D190-85BACA47A98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A64A196-78B7-466E-80DB-CF20EEBCF50A}" type="datetimeFigureOut">
              <a:rPr lang="nb-NO" smtClean="0"/>
              <a:t>21.10.2024</a:t>
            </a:fld>
            <a:endParaRPr lang="nb-NO"/>
          </a:p>
        </p:txBody>
      </p:sp>
      <p:sp>
        <p:nvSpPr>
          <p:cNvPr id="5" name="Plassholder for bunntekst 4">
            <a:extLst>
              <a:ext uri="{FF2B5EF4-FFF2-40B4-BE49-F238E27FC236}">
                <a16:creationId xmlns:a16="http://schemas.microsoft.com/office/drawing/2014/main" id="{FEB2F225-94A9-55EE-3696-2D45C73E813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nb-NO"/>
          </a:p>
        </p:txBody>
      </p:sp>
      <p:sp>
        <p:nvSpPr>
          <p:cNvPr id="6" name="Plassholder for lysbildenummer 5">
            <a:extLst>
              <a:ext uri="{FF2B5EF4-FFF2-40B4-BE49-F238E27FC236}">
                <a16:creationId xmlns:a16="http://schemas.microsoft.com/office/drawing/2014/main" id="{068D73B5-91CA-9952-6AF5-DB1C9935546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2FBA670-AF03-4CD6-B245-AF8BF13AAE7F}" type="slidenum">
              <a:rPr lang="nb-NO" smtClean="0"/>
              <a:t>‹#›</a:t>
            </a:fld>
            <a:endParaRPr lang="nb-NO"/>
          </a:p>
        </p:txBody>
      </p:sp>
    </p:spTree>
    <p:extLst>
      <p:ext uri="{BB962C8B-B14F-4D97-AF65-F5344CB8AC3E}">
        <p14:creationId xmlns:p14="http://schemas.microsoft.com/office/powerpoint/2010/main" val="38935289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087B3817-2209-4A4D-BB51-2969DE6A21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E1AB73E8-31B3-4905-BFE6-3D8B59B3456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05C12185-8C7A-4D42-84CE-81C84809D52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BA98491-32FD-46C4-B0C3-7BBFE82CE88C}" type="datetimeFigureOut">
              <a:rPr lang="nb-NO" smtClean="0"/>
              <a:t>22.10.2024</a:t>
            </a:fld>
            <a:endParaRPr lang="nb-NO"/>
          </a:p>
        </p:txBody>
      </p:sp>
      <p:sp>
        <p:nvSpPr>
          <p:cNvPr id="5" name="Plassholder for bunntekst 4">
            <a:extLst>
              <a:ext uri="{FF2B5EF4-FFF2-40B4-BE49-F238E27FC236}">
                <a16:creationId xmlns:a16="http://schemas.microsoft.com/office/drawing/2014/main" id="{0C553208-9092-4EE0-9206-AE80BB87DB3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63CE69B4-FA30-477E-AD00-77CEDBE62AC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FD2C162-3DA4-41C2-9ABE-62EF56599EFA}" type="slidenum">
              <a:rPr lang="nb-NO" smtClean="0"/>
              <a:t>‹#›</a:t>
            </a:fld>
            <a:endParaRPr lang="nb-NO"/>
          </a:p>
        </p:txBody>
      </p:sp>
    </p:spTree>
    <p:extLst>
      <p:ext uri="{BB962C8B-B14F-4D97-AF65-F5344CB8AC3E}">
        <p14:creationId xmlns:p14="http://schemas.microsoft.com/office/powerpoint/2010/main" val="358728060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8BF1302-C460-017F-15E0-46E379F3CCE3}"/>
              </a:ext>
            </a:extLst>
          </p:cNvPr>
          <p:cNvSpPr>
            <a:spLocks noGrp="1"/>
          </p:cNvSpPr>
          <p:nvPr>
            <p:ph type="ctrTitle"/>
          </p:nvPr>
        </p:nvSpPr>
        <p:spPr/>
        <p:txBody>
          <a:bodyPr>
            <a:normAutofit/>
          </a:bodyPr>
          <a:lstStyle/>
          <a:p>
            <a:r>
              <a:rPr lang="nb-NO" sz="3600" dirty="0"/>
              <a:t>Betydning av risikovurderinger i personvernforordningen</a:t>
            </a:r>
          </a:p>
        </p:txBody>
      </p:sp>
      <p:sp>
        <p:nvSpPr>
          <p:cNvPr id="3" name="Undertittel 2">
            <a:extLst>
              <a:ext uri="{FF2B5EF4-FFF2-40B4-BE49-F238E27FC236}">
                <a16:creationId xmlns:a16="http://schemas.microsoft.com/office/drawing/2014/main" id="{8E66FDC2-5749-D400-6EFF-060E12D9CB3C}"/>
              </a:ext>
            </a:extLst>
          </p:cNvPr>
          <p:cNvSpPr>
            <a:spLocks noGrp="1"/>
          </p:cNvSpPr>
          <p:nvPr>
            <p:ph type="subTitle" idx="1"/>
          </p:nvPr>
        </p:nvSpPr>
        <p:spPr/>
        <p:txBody>
          <a:bodyPr/>
          <a:lstStyle/>
          <a:p>
            <a:r>
              <a:rPr lang="nb-NO" dirty="0"/>
              <a:t> </a:t>
            </a:r>
          </a:p>
          <a:p>
            <a:r>
              <a:rPr lang="nb-NO" dirty="0"/>
              <a:t>Dag Wiese Schartum, AFIN</a:t>
            </a:r>
          </a:p>
        </p:txBody>
      </p:sp>
    </p:spTree>
    <p:extLst>
      <p:ext uri="{BB962C8B-B14F-4D97-AF65-F5344CB8AC3E}">
        <p14:creationId xmlns:p14="http://schemas.microsoft.com/office/powerpoint/2010/main" val="14475855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20669C9-D89B-1DFE-65A6-7E9D6EAE227C}"/>
              </a:ext>
            </a:extLst>
          </p:cNvPr>
          <p:cNvSpPr>
            <a:spLocks noGrp="1"/>
          </p:cNvSpPr>
          <p:nvPr>
            <p:ph type="title"/>
          </p:nvPr>
        </p:nvSpPr>
        <p:spPr>
          <a:xfrm>
            <a:off x="838200" y="226113"/>
            <a:ext cx="10515600" cy="834163"/>
          </a:xfrm>
        </p:spPr>
        <p:txBody>
          <a:bodyPr>
            <a:normAutofit/>
          </a:bodyPr>
          <a:lstStyle/>
          <a:p>
            <a:r>
              <a:rPr lang="nb-NO" sz="3200" dirty="0">
                <a:solidFill>
                  <a:srgbClr val="C00000"/>
                </a:solidFill>
              </a:rPr>
              <a:t>Hva er risikovurdering?</a:t>
            </a:r>
          </a:p>
        </p:txBody>
      </p:sp>
      <p:sp>
        <p:nvSpPr>
          <p:cNvPr id="3" name="Plassholder for innhold 2">
            <a:extLst>
              <a:ext uri="{FF2B5EF4-FFF2-40B4-BE49-F238E27FC236}">
                <a16:creationId xmlns:a16="http://schemas.microsoft.com/office/drawing/2014/main" id="{06B72536-0E5C-EF6A-AE8A-358778D109BC}"/>
              </a:ext>
            </a:extLst>
          </p:cNvPr>
          <p:cNvSpPr>
            <a:spLocks noGrp="1"/>
          </p:cNvSpPr>
          <p:nvPr>
            <p:ph idx="1"/>
          </p:nvPr>
        </p:nvSpPr>
        <p:spPr>
          <a:xfrm>
            <a:off x="527713" y="1102794"/>
            <a:ext cx="10907973" cy="5472615"/>
          </a:xfrm>
        </p:spPr>
        <p:txBody>
          <a:bodyPr>
            <a:normAutofit/>
          </a:bodyPr>
          <a:lstStyle/>
          <a:p>
            <a:endParaRPr lang="nb-NO" dirty="0"/>
          </a:p>
          <a:p>
            <a:endParaRPr lang="nb-NO" dirty="0"/>
          </a:p>
          <a:p>
            <a:endParaRPr lang="nb-NO" dirty="0"/>
          </a:p>
          <a:p>
            <a:endParaRPr lang="nb-NO" dirty="0"/>
          </a:p>
          <a:p>
            <a:pPr marL="0" indent="0">
              <a:buNone/>
            </a:pPr>
            <a:endParaRPr lang="nb-NO" dirty="0"/>
          </a:p>
          <a:p>
            <a:pPr marL="0" indent="0">
              <a:buNone/>
            </a:pPr>
            <a:endParaRPr lang="nb-NO" dirty="0"/>
          </a:p>
          <a:p>
            <a:pPr marL="0" indent="0">
              <a:buNone/>
            </a:pPr>
            <a:endParaRPr lang="nb-NO" dirty="0"/>
          </a:p>
          <a:p>
            <a:r>
              <a:rPr lang="nb-NO" sz="2200" dirty="0"/>
              <a:t>Proaktiv – reaktiv tilnærming</a:t>
            </a:r>
          </a:p>
          <a:p>
            <a:r>
              <a:rPr lang="nb-NO" sz="2200" dirty="0"/>
              <a:t>Merk at tilnærmingen i forordningen er proaktiv også i andre viktige deler enn de som gjelder risikovurdering</a:t>
            </a:r>
          </a:p>
          <a:p>
            <a:pPr lvl="1"/>
            <a:r>
              <a:rPr lang="nb-NO" sz="2000" dirty="0"/>
              <a:t>For eksempel må formål (art. 5(1)(b)) og rettslig grunnlag (6(1) og 9(2)) være klart </a:t>
            </a:r>
            <a:r>
              <a:rPr lang="nb-NO" sz="2000" i="1" dirty="0"/>
              <a:t>før</a:t>
            </a:r>
            <a:r>
              <a:rPr lang="nb-NO" sz="2000" dirty="0"/>
              <a:t> behandlingen av PO begynner eller blir endret</a:t>
            </a:r>
          </a:p>
        </p:txBody>
      </p:sp>
      <p:pic>
        <p:nvPicPr>
          <p:cNvPr id="6" name="Bilde 5">
            <a:extLst>
              <a:ext uri="{FF2B5EF4-FFF2-40B4-BE49-F238E27FC236}">
                <a16:creationId xmlns:a16="http://schemas.microsoft.com/office/drawing/2014/main" id="{16C993A8-8C3B-8664-6FE0-BE81B8C0A882}"/>
              </a:ext>
            </a:extLst>
          </p:cNvPr>
          <p:cNvPicPr>
            <a:picLocks noChangeAspect="1"/>
          </p:cNvPicPr>
          <p:nvPr/>
        </p:nvPicPr>
        <p:blipFill>
          <a:blip r:embed="rId2"/>
          <a:stretch>
            <a:fillRect/>
          </a:stretch>
        </p:blipFill>
        <p:spPr>
          <a:xfrm>
            <a:off x="1360227" y="1060276"/>
            <a:ext cx="4844955" cy="3545720"/>
          </a:xfrm>
          <a:prstGeom prst="rect">
            <a:avLst/>
          </a:prstGeom>
        </p:spPr>
      </p:pic>
    </p:spTree>
    <p:extLst>
      <p:ext uri="{BB962C8B-B14F-4D97-AF65-F5344CB8AC3E}">
        <p14:creationId xmlns:p14="http://schemas.microsoft.com/office/powerpoint/2010/main" val="12823695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55FC8AE-DDC0-46D0-8BA6-D02AAAD931FF}"/>
              </a:ext>
            </a:extLst>
          </p:cNvPr>
          <p:cNvSpPr>
            <a:spLocks noGrp="1"/>
          </p:cNvSpPr>
          <p:nvPr>
            <p:ph type="title"/>
          </p:nvPr>
        </p:nvSpPr>
        <p:spPr/>
        <p:txBody>
          <a:bodyPr>
            <a:normAutofit/>
          </a:bodyPr>
          <a:lstStyle/>
          <a:p>
            <a:r>
              <a:rPr lang="nb-NO" sz="3200" b="1" dirty="0">
                <a:solidFill>
                  <a:srgbClr val="C00000"/>
                </a:solidFill>
              </a:rPr>
              <a:t>Nærmere om risikovurderinger</a:t>
            </a:r>
          </a:p>
        </p:txBody>
      </p:sp>
      <p:sp>
        <p:nvSpPr>
          <p:cNvPr id="3" name="Plassholder for innhold 2">
            <a:extLst>
              <a:ext uri="{FF2B5EF4-FFF2-40B4-BE49-F238E27FC236}">
                <a16:creationId xmlns:a16="http://schemas.microsoft.com/office/drawing/2014/main" id="{8ED60636-C8D6-48D4-AB7F-F2D5335BBD6A}"/>
              </a:ext>
            </a:extLst>
          </p:cNvPr>
          <p:cNvSpPr>
            <a:spLocks noGrp="1"/>
          </p:cNvSpPr>
          <p:nvPr>
            <p:ph idx="1"/>
          </p:nvPr>
        </p:nvSpPr>
        <p:spPr/>
        <p:txBody>
          <a:bodyPr>
            <a:normAutofit/>
          </a:bodyPr>
          <a:lstStyle/>
          <a:p>
            <a:r>
              <a:rPr lang="nb-NO" dirty="0">
                <a:latin typeface="Calibri Light" panose="020F0302020204030204" pitchFamily="34" charset="0"/>
                <a:cs typeface="Calibri Light" panose="020F0302020204030204" pitchFamily="34" charset="0"/>
              </a:rPr>
              <a:t>Risikovurderinger handler her om å anslå </a:t>
            </a:r>
            <a:r>
              <a:rPr lang="nb-NO" i="1" dirty="0">
                <a:latin typeface="Calibri Light" panose="020F0302020204030204" pitchFamily="34" charset="0"/>
                <a:cs typeface="Calibri Light" panose="020F0302020204030204" pitchFamily="34" charset="0"/>
              </a:rPr>
              <a:t>sannsynlighet</a:t>
            </a:r>
            <a:r>
              <a:rPr lang="nb-NO" dirty="0">
                <a:latin typeface="Calibri Light" panose="020F0302020204030204" pitchFamily="34" charset="0"/>
                <a:cs typeface="Calibri Light" panose="020F0302020204030204" pitchFamily="34" charset="0"/>
              </a:rPr>
              <a:t> for hendelser, handlinger og tilstander som har negativ konsekvenser på fysiske personers rettigheter og friheter, herunder </a:t>
            </a:r>
            <a:r>
              <a:rPr lang="nb-NO" i="1" dirty="0">
                <a:latin typeface="Calibri Light" panose="020F0302020204030204" pitchFamily="34" charset="0"/>
                <a:cs typeface="Calibri Light" panose="020F0302020204030204" pitchFamily="34" charset="0"/>
              </a:rPr>
              <a:t>alvorlighetsgraden</a:t>
            </a:r>
            <a:r>
              <a:rPr lang="nb-NO" dirty="0">
                <a:latin typeface="Calibri Light" panose="020F0302020204030204" pitchFamily="34" charset="0"/>
                <a:cs typeface="Calibri Light" panose="020F0302020204030204" pitchFamily="34" charset="0"/>
              </a:rPr>
              <a:t> av mulige konsekvenser</a:t>
            </a:r>
          </a:p>
          <a:p>
            <a:pPr marL="268288" indent="0">
              <a:buNone/>
            </a:pPr>
            <a:r>
              <a:rPr lang="nb-NO" sz="2200" dirty="0">
                <a:latin typeface="Calibri Light" panose="020F0302020204030204" pitchFamily="34" charset="0"/>
                <a:cs typeface="Calibri Light" panose="020F0302020204030204" pitchFamily="34" charset="0"/>
              </a:rPr>
              <a:t>«Hvor sannsynlig og alvorlig risikoen for den registrertes rettigheter og friheter er, bør fastslås ut fra behandlingens art, omfang, formål og sammenhengen den utføres i. Risikoen bør vurderes ut fra en objektiv vurdering der det fastslås om behandlingen av personopplysningene innebærer en risiko eller en høy risiko». (fortalen, nr. 76)</a:t>
            </a:r>
          </a:p>
          <a:p>
            <a:pPr marL="0" indent="0">
              <a:buNone/>
            </a:pPr>
            <a:endParaRPr lang="nb-NO" dirty="0">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21494880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AEA77D8-5F85-65A8-A203-AE0EB0F0E478}"/>
              </a:ext>
            </a:extLst>
          </p:cNvPr>
          <p:cNvSpPr>
            <a:spLocks noGrp="1"/>
          </p:cNvSpPr>
          <p:nvPr>
            <p:ph type="title"/>
          </p:nvPr>
        </p:nvSpPr>
        <p:spPr/>
        <p:txBody>
          <a:bodyPr>
            <a:normAutofit/>
          </a:bodyPr>
          <a:lstStyle/>
          <a:p>
            <a:r>
              <a:rPr lang="nb-NO" sz="3200" b="1" dirty="0">
                <a:solidFill>
                  <a:srgbClr val="C00000"/>
                </a:solidFill>
              </a:rPr>
              <a:t>Hvordan </a:t>
            </a:r>
            <a:r>
              <a:rPr lang="nb-NO" sz="3200" b="1" dirty="0" err="1">
                <a:solidFill>
                  <a:srgbClr val="C00000"/>
                </a:solidFill>
              </a:rPr>
              <a:t>risikovurdere</a:t>
            </a:r>
            <a:r>
              <a:rPr lang="nb-NO" sz="3200" b="1" dirty="0">
                <a:solidFill>
                  <a:srgbClr val="C00000"/>
                </a:solidFill>
              </a:rPr>
              <a:t>?</a:t>
            </a:r>
          </a:p>
        </p:txBody>
      </p:sp>
      <p:sp>
        <p:nvSpPr>
          <p:cNvPr id="4" name="TekstSylinder 3">
            <a:extLst>
              <a:ext uri="{FF2B5EF4-FFF2-40B4-BE49-F238E27FC236}">
                <a16:creationId xmlns:a16="http://schemas.microsoft.com/office/drawing/2014/main" id="{9FA3F46B-60A8-2DAC-806F-259091C9EED4}"/>
              </a:ext>
            </a:extLst>
          </p:cNvPr>
          <p:cNvSpPr txBox="1"/>
          <p:nvPr/>
        </p:nvSpPr>
        <p:spPr>
          <a:xfrm>
            <a:off x="804120" y="1956281"/>
            <a:ext cx="9966500" cy="2270365"/>
          </a:xfrm>
          <a:prstGeom prst="rect">
            <a:avLst/>
          </a:prstGeom>
          <a:noFill/>
        </p:spPr>
        <p:txBody>
          <a:bodyPr wrap="square">
            <a:sp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nb-NO" sz="2800" b="0" i="0" u="none" strike="noStrike" kern="1200" cap="none" spc="0" normalizeH="0" baseline="0" noProof="0" dirty="0">
                <a:ln>
                  <a:noFill/>
                </a:ln>
                <a:solidFill>
                  <a:prstClr val="black"/>
                </a:solidFill>
                <a:effectLst/>
                <a:uLnTx/>
                <a:uFillTx/>
                <a:latin typeface="Calibri Light" panose="020F0302020204030204" pitchFamily="34" charset="0"/>
                <a:ea typeface="+mn-ea"/>
                <a:cs typeface="Calibri Light" panose="020F0302020204030204" pitchFamily="34" charset="0"/>
              </a:rPr>
              <a:t>Forordningen angir ikke noen metodikk for å vurdere slik risiko</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nb-NO" sz="2400" b="0" i="0" u="none" strike="noStrike" kern="1200" cap="none" spc="0" normalizeH="0" baseline="0" noProof="0" dirty="0">
                <a:ln>
                  <a:noFill/>
                </a:ln>
                <a:solidFill>
                  <a:prstClr val="black"/>
                </a:solidFill>
                <a:effectLst/>
                <a:uLnTx/>
                <a:uFillTx/>
                <a:latin typeface="Calibri Light" panose="020F0302020204030204" pitchFamily="34" charset="0"/>
                <a:ea typeface="+mn-ea"/>
                <a:cs typeface="Calibri Light" panose="020F0302020204030204" pitchFamily="34" charset="0"/>
              </a:rPr>
              <a:t>Dette gir i utgangspunktet god anledning til å bruke tilgjengelig metodikk for vurdering av risiko (f.eks. veiledere fra </a:t>
            </a:r>
            <a:r>
              <a:rPr kumimoji="0" lang="nb-NO" sz="2400" b="0" i="0" u="none" strike="noStrike" kern="1200" cap="none" spc="0" normalizeH="0" baseline="0" noProof="0" dirty="0" err="1">
                <a:ln>
                  <a:noFill/>
                </a:ln>
                <a:solidFill>
                  <a:prstClr val="black"/>
                </a:solidFill>
                <a:effectLst/>
                <a:uLnTx/>
                <a:uFillTx/>
                <a:latin typeface="Calibri Light" panose="020F0302020204030204" pitchFamily="34" charset="0"/>
                <a:ea typeface="+mn-ea"/>
                <a:cs typeface="Calibri Light" panose="020F0302020204030204" pitchFamily="34" charset="0"/>
              </a:rPr>
              <a:t>Difi</a:t>
            </a:r>
            <a:r>
              <a:rPr kumimoji="0" lang="nb-NO" sz="2400" b="0" i="0" u="none" strike="noStrike" kern="1200" cap="none" spc="0" normalizeH="0" baseline="0" noProof="0" dirty="0">
                <a:ln>
                  <a:noFill/>
                </a:ln>
                <a:solidFill>
                  <a:prstClr val="black"/>
                </a:solidFill>
                <a:effectLst/>
                <a:uLnTx/>
                <a:uFillTx/>
                <a:latin typeface="Calibri Light" panose="020F0302020204030204" pitchFamily="34" charset="0"/>
                <a:ea typeface="+mn-ea"/>
                <a:cs typeface="Calibri Light" panose="020F0302020204030204" pitchFamily="34" charset="0"/>
              </a:rPr>
              <a:t> og NSM, ISO 31000 «Risikostyring» mv.) </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nb-NO" sz="2400" b="0" i="0" u="none" strike="noStrike" kern="1200" cap="none" spc="0" normalizeH="0" baseline="0" noProof="0" dirty="0">
                <a:ln>
                  <a:noFill/>
                </a:ln>
                <a:solidFill>
                  <a:prstClr val="black"/>
                </a:solidFill>
                <a:effectLst/>
                <a:uLnTx/>
                <a:uFillTx/>
                <a:latin typeface="Calibri Light" panose="020F0302020204030204" pitchFamily="34" charset="0"/>
                <a:ea typeface="+mn-ea"/>
                <a:cs typeface="Calibri Light" panose="020F0302020204030204" pitchFamily="34" charset="0"/>
              </a:rPr>
              <a:t>Dessuten har Datatilsynet en omfattende veileder, og det finnes flere metodikker internasjonalt (også fra før forordningen ble vedtatt)</a:t>
            </a:r>
          </a:p>
        </p:txBody>
      </p:sp>
    </p:spTree>
    <p:extLst>
      <p:ext uri="{BB962C8B-B14F-4D97-AF65-F5344CB8AC3E}">
        <p14:creationId xmlns:p14="http://schemas.microsoft.com/office/powerpoint/2010/main" val="4225805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02AB75F-E5B9-4777-AEF0-44FC3B58FFEB}"/>
              </a:ext>
            </a:extLst>
          </p:cNvPr>
          <p:cNvSpPr>
            <a:spLocks noGrp="1"/>
          </p:cNvSpPr>
          <p:nvPr>
            <p:ph type="title"/>
          </p:nvPr>
        </p:nvSpPr>
        <p:spPr>
          <a:xfrm>
            <a:off x="804644" y="39484"/>
            <a:ext cx="10515600" cy="641553"/>
          </a:xfrm>
        </p:spPr>
        <p:txBody>
          <a:bodyPr>
            <a:normAutofit/>
          </a:bodyPr>
          <a:lstStyle/>
          <a:p>
            <a:r>
              <a:rPr lang="nb-NO" sz="3200" b="1" dirty="0">
                <a:solidFill>
                  <a:srgbClr val="C00000"/>
                </a:solidFill>
              </a:rPr>
              <a:t>Risiko for hva?</a:t>
            </a:r>
          </a:p>
        </p:txBody>
      </p:sp>
      <p:sp>
        <p:nvSpPr>
          <p:cNvPr id="3" name="Plassholder for innhold 2">
            <a:extLst>
              <a:ext uri="{FF2B5EF4-FFF2-40B4-BE49-F238E27FC236}">
                <a16:creationId xmlns:a16="http://schemas.microsoft.com/office/drawing/2014/main" id="{982849BF-BC82-4E4D-BA5F-D4279A0102BE}"/>
              </a:ext>
            </a:extLst>
          </p:cNvPr>
          <p:cNvSpPr>
            <a:spLocks noGrp="1"/>
          </p:cNvSpPr>
          <p:nvPr>
            <p:ph idx="1"/>
          </p:nvPr>
        </p:nvSpPr>
        <p:spPr>
          <a:xfrm>
            <a:off x="386687" y="1067574"/>
            <a:ext cx="11491414" cy="5453907"/>
          </a:xfrm>
        </p:spPr>
        <p:txBody>
          <a:bodyPr>
            <a:normAutofit fontScale="85000" lnSpcReduction="10000"/>
          </a:bodyPr>
          <a:lstStyle/>
          <a:p>
            <a:r>
              <a:rPr lang="nb-NO" sz="3000" dirty="0">
                <a:latin typeface="Calibri Light" panose="020F0302020204030204" pitchFamily="34" charset="0"/>
                <a:cs typeface="Calibri Light" panose="020F0302020204030204" pitchFamily="34" charset="0"/>
              </a:rPr>
              <a:t>Flere bestemmelser viser til risiko for å krenke «fysiske personers rettigheter og friheter» </a:t>
            </a:r>
          </a:p>
          <a:p>
            <a:r>
              <a:rPr lang="nb-NO" sz="3000" dirty="0">
                <a:latin typeface="Calibri Light" panose="020F0302020204030204" pitchFamily="34" charset="0"/>
                <a:cs typeface="Calibri Light" panose="020F0302020204030204" pitchFamily="34" charset="0"/>
              </a:rPr>
              <a:t>Fire bestemmelser angir forpliktelser til å vurdere slik risiko</a:t>
            </a:r>
          </a:p>
          <a:p>
            <a:pPr lvl="1"/>
            <a:r>
              <a:rPr lang="nb-NO" sz="2600" dirty="0">
                <a:latin typeface="Calibri Light" panose="020F0302020204030204" pitchFamily="34" charset="0"/>
                <a:cs typeface="Calibri Light" panose="020F0302020204030204" pitchFamily="34" charset="0"/>
              </a:rPr>
              <a:t>Art. 24(1) Den behandlingsansvarliges ansvar  [gjelder behandlingsansvarlige]</a:t>
            </a:r>
          </a:p>
          <a:p>
            <a:pPr lvl="1"/>
            <a:r>
              <a:rPr lang="nb-NO" sz="2600" dirty="0">
                <a:latin typeface="Calibri Light" panose="020F0302020204030204" pitchFamily="34" charset="0"/>
                <a:cs typeface="Calibri Light" panose="020F0302020204030204" pitchFamily="34" charset="0"/>
              </a:rPr>
              <a:t>Art. 25(1) Innebygd personvern  [gjelder behandlingsansvarlige]</a:t>
            </a:r>
          </a:p>
          <a:p>
            <a:pPr lvl="1"/>
            <a:r>
              <a:rPr lang="nb-NO" sz="2600" dirty="0">
                <a:latin typeface="Calibri Light" panose="020F0302020204030204" pitchFamily="34" charset="0"/>
                <a:cs typeface="Calibri Light" panose="020F0302020204030204" pitchFamily="34" charset="0"/>
              </a:rPr>
              <a:t>Art. 32(1) Sikkerhet ved behandlingen  [gjelder behandlingsansvarlige og databehandler]</a:t>
            </a:r>
          </a:p>
          <a:p>
            <a:pPr lvl="1"/>
            <a:r>
              <a:rPr lang="nb-NO" sz="2600" dirty="0">
                <a:latin typeface="Calibri Light" panose="020F0302020204030204" pitchFamily="34" charset="0"/>
                <a:cs typeface="Calibri Light" panose="020F0302020204030204" pitchFamily="34" charset="0"/>
              </a:rPr>
              <a:t>Art. 35(1) Vurdering av personvernkonsekvenser  [gjelder behandlingsansvarlige]</a:t>
            </a:r>
          </a:p>
          <a:p>
            <a:pPr lvl="0"/>
            <a:r>
              <a:rPr lang="nb-NO" sz="3000" dirty="0">
                <a:solidFill>
                  <a:prstClr val="black"/>
                </a:solidFill>
                <a:latin typeface="Calibri Light" panose="020F0302020204030204" pitchFamily="34" charset="0"/>
                <a:cs typeface="Calibri Light" panose="020F0302020204030204" pitchFamily="34" charset="0"/>
              </a:rPr>
              <a:t>Bestemmelsene er formulert på likeartet måte og er delvis overlappende</a:t>
            </a:r>
            <a:endParaRPr lang="nb-NO" sz="3000" dirty="0">
              <a:latin typeface="Calibri Light" panose="020F0302020204030204" pitchFamily="34" charset="0"/>
              <a:cs typeface="Calibri Light" panose="020F0302020204030204" pitchFamily="34" charset="0"/>
            </a:endParaRPr>
          </a:p>
          <a:p>
            <a:r>
              <a:rPr lang="nb-NO" sz="3000" dirty="0">
                <a:latin typeface="Calibri Light" panose="020F0302020204030204" pitchFamily="34" charset="0"/>
                <a:cs typeface="Calibri Light" panose="020F0302020204030204" pitchFamily="34" charset="0"/>
              </a:rPr>
              <a:t>Risikovurderingen gjelder «rettigheter og friheter», i forbindelse med behandling av personopplysninger, altså noe </a:t>
            </a:r>
            <a:r>
              <a:rPr lang="nb-NO" sz="3000" i="1" dirty="0">
                <a:latin typeface="Calibri Light" panose="020F0302020204030204" pitchFamily="34" charset="0"/>
                <a:cs typeface="Calibri Light" panose="020F0302020204030204" pitchFamily="34" charset="0"/>
              </a:rPr>
              <a:t>mer</a:t>
            </a:r>
            <a:r>
              <a:rPr lang="nb-NO" sz="3000" dirty="0">
                <a:latin typeface="Calibri Light" panose="020F0302020204030204" pitchFamily="34" charset="0"/>
                <a:cs typeface="Calibri Light" panose="020F0302020204030204" pitchFamily="34" charset="0"/>
              </a:rPr>
              <a:t> enn personopplysningsvern:</a:t>
            </a:r>
          </a:p>
          <a:p>
            <a:pPr marL="896938" indent="0" defTabSz="898525">
              <a:buNone/>
              <a:tabLst>
                <a:tab pos="9685338" algn="l"/>
                <a:tab pos="9867900" algn="l"/>
              </a:tabLst>
            </a:pPr>
            <a:r>
              <a:rPr lang="nb-NO" sz="2600" dirty="0">
                <a:latin typeface="Calibri Light" panose="020F0302020204030204" pitchFamily="34" charset="0"/>
                <a:cs typeface="Calibri Light" panose="020F0302020204030204" pitchFamily="34" charset="0"/>
              </a:rPr>
              <a:t>«Denne forordning overholder alle grunnleggende rettigheter og de friheter og prinsipper som er anerkjent i pakten, slik de er nedfelt i traktatene, særlig med hensyn til privatliv og familieliv, hjem og kommunikasjon, vern av personopplysninger, tanke-, tros- og religionsfrihet, ytrings- og informasjonsfrihet, frihet til å drive næringsvirksomhet, retten til effektiv prøving og rettferdig rettergang samt kulturelt, religiøst og språklig mangfold.» </a:t>
            </a:r>
            <a:r>
              <a:rPr lang="nb-NO" sz="2600" i="1" dirty="0">
                <a:latin typeface="Calibri Light" panose="020F0302020204030204" pitchFamily="34" charset="0"/>
                <a:cs typeface="Calibri Light" panose="020F0302020204030204" pitchFamily="34" charset="0"/>
              </a:rPr>
              <a:t>(fra fortalen, avsnitt 4)</a:t>
            </a:r>
          </a:p>
        </p:txBody>
      </p:sp>
      <p:grpSp>
        <p:nvGrpSpPr>
          <p:cNvPr id="6" name="Gruppe 5">
            <a:extLst>
              <a:ext uri="{FF2B5EF4-FFF2-40B4-BE49-F238E27FC236}">
                <a16:creationId xmlns:a16="http://schemas.microsoft.com/office/drawing/2014/main" id="{016B315F-3415-93DC-3774-A7673B352C30}"/>
              </a:ext>
            </a:extLst>
          </p:cNvPr>
          <p:cNvGrpSpPr/>
          <p:nvPr/>
        </p:nvGrpSpPr>
        <p:grpSpPr>
          <a:xfrm>
            <a:off x="308776" y="2271906"/>
            <a:ext cx="495868" cy="809617"/>
            <a:chOff x="313899" y="2088107"/>
            <a:chExt cx="495868" cy="809617"/>
          </a:xfrm>
        </p:grpSpPr>
        <p:sp>
          <p:nvSpPr>
            <p:cNvPr id="4" name="Pil: høyre 3">
              <a:extLst>
                <a:ext uri="{FF2B5EF4-FFF2-40B4-BE49-F238E27FC236}">
                  <a16:creationId xmlns:a16="http://schemas.microsoft.com/office/drawing/2014/main" id="{CEE7E2B3-8B3A-0913-DF06-4C63A271FF5E}"/>
                </a:ext>
              </a:extLst>
            </p:cNvPr>
            <p:cNvSpPr/>
            <p:nvPr/>
          </p:nvSpPr>
          <p:spPr>
            <a:xfrm>
              <a:off x="313899" y="2088107"/>
              <a:ext cx="495868" cy="241111"/>
            </a:xfrm>
            <a:prstGeom prst="rightArrow">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5" name="Pil: høyre 4">
              <a:extLst>
                <a:ext uri="{FF2B5EF4-FFF2-40B4-BE49-F238E27FC236}">
                  <a16:creationId xmlns:a16="http://schemas.microsoft.com/office/drawing/2014/main" id="{70B58B94-230D-FEBC-B9FD-430D4C496505}"/>
                </a:ext>
              </a:extLst>
            </p:cNvPr>
            <p:cNvSpPr/>
            <p:nvPr/>
          </p:nvSpPr>
          <p:spPr>
            <a:xfrm>
              <a:off x="313899" y="2656613"/>
              <a:ext cx="495868" cy="241111"/>
            </a:xfrm>
            <a:prstGeom prst="rightArrow">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grpSp>
    </p:spTree>
    <p:extLst>
      <p:ext uri="{BB962C8B-B14F-4D97-AF65-F5344CB8AC3E}">
        <p14:creationId xmlns:p14="http://schemas.microsoft.com/office/powerpoint/2010/main" val="3134178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B1CD9F3-0E50-64B0-D8F1-D824791E3F7C}"/>
              </a:ext>
            </a:extLst>
          </p:cNvPr>
          <p:cNvSpPr>
            <a:spLocks noGrp="1"/>
          </p:cNvSpPr>
          <p:nvPr>
            <p:ph type="title"/>
          </p:nvPr>
        </p:nvSpPr>
        <p:spPr>
          <a:xfrm>
            <a:off x="838200" y="301436"/>
            <a:ext cx="10515600" cy="772188"/>
          </a:xfrm>
        </p:spPr>
        <p:txBody>
          <a:bodyPr>
            <a:normAutofit/>
          </a:bodyPr>
          <a:lstStyle/>
          <a:p>
            <a:r>
              <a:rPr lang="nb-NO" sz="3200" b="1" dirty="0">
                <a:solidFill>
                  <a:srgbClr val="C00000"/>
                </a:solidFill>
                <a:latin typeface="Calibri Light" panose="020F0302020204030204" pitchFamily="34" charset="0"/>
                <a:cs typeface="Calibri Light" panose="020F0302020204030204" pitchFamily="34" charset="0"/>
              </a:rPr>
              <a:t>Eksempler på hva som kan være utsatt for risiko</a:t>
            </a:r>
          </a:p>
        </p:txBody>
      </p:sp>
      <p:sp>
        <p:nvSpPr>
          <p:cNvPr id="3" name="Plassholder for innhold 2">
            <a:extLst>
              <a:ext uri="{FF2B5EF4-FFF2-40B4-BE49-F238E27FC236}">
                <a16:creationId xmlns:a16="http://schemas.microsoft.com/office/drawing/2014/main" id="{09894F3E-FF97-DEEC-9A34-5DAAE2B59674}"/>
              </a:ext>
            </a:extLst>
          </p:cNvPr>
          <p:cNvSpPr>
            <a:spLocks noGrp="1"/>
          </p:cNvSpPr>
          <p:nvPr>
            <p:ph idx="1"/>
          </p:nvPr>
        </p:nvSpPr>
        <p:spPr>
          <a:xfrm>
            <a:off x="536813" y="1241946"/>
            <a:ext cx="11045588" cy="5469293"/>
          </a:xfrm>
        </p:spPr>
        <p:txBody>
          <a:bodyPr>
            <a:normAutofit fontScale="92500" lnSpcReduction="20000"/>
          </a:bodyPr>
          <a:lstStyle/>
          <a:p>
            <a:r>
              <a:rPr lang="nb-NO" sz="2600" dirty="0"/>
              <a:t>«fysiske personers rettigheter og friheter» (i forbindelse med behandling av personopplysninger)  </a:t>
            </a:r>
          </a:p>
          <a:p>
            <a:pPr lvl="1"/>
            <a:r>
              <a:rPr lang="nb-NO" sz="2200" dirty="0"/>
              <a:t>standardformulering i flere bestemmelser</a:t>
            </a:r>
          </a:p>
          <a:p>
            <a:r>
              <a:rPr lang="en-US" sz="2600" dirty="0" err="1"/>
              <a:t>Fortalen</a:t>
            </a:r>
            <a:r>
              <a:rPr lang="en-US" sz="2600" dirty="0"/>
              <a:t> 75: “</a:t>
            </a:r>
            <a:r>
              <a:rPr lang="nb-NO" sz="2600" dirty="0"/>
              <a:t>risikoer […] som kan medføre fysisk, materiell eller ikke-materiell skade</a:t>
            </a:r>
            <a:r>
              <a:rPr lang="en-US" sz="2600" dirty="0"/>
              <a:t>, </a:t>
            </a:r>
            <a:r>
              <a:rPr lang="en-US" sz="2600" dirty="0" err="1"/>
              <a:t>særlig</a:t>
            </a:r>
            <a:endParaRPr lang="en-US" sz="2600" dirty="0"/>
          </a:p>
          <a:p>
            <a:pPr lvl="1"/>
            <a:r>
              <a:rPr lang="nb-NO" sz="2100" dirty="0"/>
              <a:t>når behandlingen kan føre til forskjellsbehandling, identitetstyveri eller -bedrageri, økonomisk tap, skade på omdømme, tap av konfidensialitet for taushetsbelagte personopplysninger, uautorisert oppheving av pseudonymisering eller andre betydelige økonomiske eller sosiale ulemper</a:t>
            </a:r>
            <a:r>
              <a:rPr lang="en-US" sz="2100" dirty="0"/>
              <a:t>;</a:t>
            </a:r>
          </a:p>
          <a:p>
            <a:pPr lvl="1"/>
            <a:r>
              <a:rPr lang="nb-NO" sz="2100" dirty="0"/>
              <a:t>når de registrerte kan bli </a:t>
            </a:r>
            <a:r>
              <a:rPr lang="nb-NO" sz="2100" dirty="0">
                <a:solidFill>
                  <a:srgbClr val="C00000"/>
                </a:solidFill>
              </a:rPr>
              <a:t>fratatt sine rettigheter og friheter </a:t>
            </a:r>
            <a:r>
              <a:rPr lang="nb-NO" sz="2100" dirty="0"/>
              <a:t>eller bli </a:t>
            </a:r>
            <a:r>
              <a:rPr lang="nb-NO" sz="2100" dirty="0">
                <a:solidFill>
                  <a:srgbClr val="C00000"/>
                </a:solidFill>
              </a:rPr>
              <a:t>hindret i å utøve kontroll over egne personopplysninger</a:t>
            </a:r>
            <a:r>
              <a:rPr lang="en-US" sz="2100" dirty="0"/>
              <a:t>;</a:t>
            </a:r>
          </a:p>
          <a:p>
            <a:pPr lvl="1"/>
            <a:r>
              <a:rPr lang="nb-NO" sz="2100" dirty="0"/>
              <a:t>når behandlingen gjelder personopplysninger om rasemessig eller etnisk opprinnelse, politisk oppfatning, religion eller filosofisk overbevisning, fagforeningsmedlemskap, og behandling av genetiske opplysninger, helseopplysninger, seksuelle forhold eller straffedommer og lovovertredelser eller tilknyttede sikkerhetstiltak</a:t>
            </a:r>
            <a:r>
              <a:rPr lang="en-US" sz="2100" dirty="0"/>
              <a:t>; [</a:t>
            </a:r>
            <a:r>
              <a:rPr lang="en-US" sz="2100" dirty="0" err="1">
                <a:solidFill>
                  <a:srgbClr val="C00000"/>
                </a:solidFill>
              </a:rPr>
              <a:t>jf</a:t>
            </a:r>
            <a:r>
              <a:rPr lang="en-US" sz="2100" dirty="0">
                <a:solidFill>
                  <a:srgbClr val="C00000"/>
                </a:solidFill>
              </a:rPr>
              <a:t>. Art. 9(1) </a:t>
            </a:r>
            <a:r>
              <a:rPr lang="en-US" sz="2100" dirty="0" err="1">
                <a:solidFill>
                  <a:srgbClr val="C00000"/>
                </a:solidFill>
              </a:rPr>
              <a:t>og</a:t>
            </a:r>
            <a:r>
              <a:rPr lang="en-US" sz="2100" dirty="0">
                <a:solidFill>
                  <a:srgbClr val="C00000"/>
                </a:solidFill>
              </a:rPr>
              <a:t> 10</a:t>
            </a:r>
            <a:r>
              <a:rPr lang="en-US" sz="2100" dirty="0"/>
              <a:t>]</a:t>
            </a:r>
          </a:p>
          <a:p>
            <a:pPr lvl="1"/>
            <a:r>
              <a:rPr lang="nb-NO" sz="2100" dirty="0"/>
              <a:t>når </a:t>
            </a:r>
            <a:r>
              <a:rPr lang="nb-NO" sz="2100" dirty="0">
                <a:solidFill>
                  <a:srgbClr val="C00000"/>
                </a:solidFill>
              </a:rPr>
              <a:t>personlige aspekter vurderes</a:t>
            </a:r>
            <a:r>
              <a:rPr lang="nb-NO" sz="2100" dirty="0"/>
              <a:t>, særlig for å analysere eller forutsi aspekter som gjelder arbeidsprestasjoner, økonomisk situasjon, helse, personlige preferanser eller interesser, pålitelighet eller atferd, plassering eller bevegelser, for å opprette eller bruke personlige profiler</a:t>
            </a:r>
            <a:r>
              <a:rPr lang="en-US" sz="2100" dirty="0"/>
              <a:t>;</a:t>
            </a:r>
          </a:p>
          <a:p>
            <a:pPr lvl="1"/>
            <a:r>
              <a:rPr lang="en-US" sz="2100" dirty="0" err="1"/>
              <a:t>når</a:t>
            </a:r>
            <a:r>
              <a:rPr lang="en-US" sz="2100" dirty="0"/>
              <a:t> </a:t>
            </a:r>
            <a:r>
              <a:rPr lang="en-US" sz="2100" dirty="0" err="1">
                <a:solidFill>
                  <a:srgbClr val="C00000"/>
                </a:solidFill>
              </a:rPr>
              <a:t>sårbare</a:t>
            </a:r>
            <a:r>
              <a:rPr lang="en-US" sz="2100" dirty="0">
                <a:solidFill>
                  <a:srgbClr val="C00000"/>
                </a:solidFill>
              </a:rPr>
              <a:t> </a:t>
            </a:r>
            <a:r>
              <a:rPr lang="en-US" sz="2100" dirty="0" err="1">
                <a:solidFill>
                  <a:srgbClr val="C00000"/>
                </a:solidFill>
              </a:rPr>
              <a:t>fysiske</a:t>
            </a:r>
            <a:r>
              <a:rPr lang="en-US" sz="2100" dirty="0">
                <a:solidFill>
                  <a:srgbClr val="C00000"/>
                </a:solidFill>
              </a:rPr>
              <a:t> </a:t>
            </a:r>
            <a:r>
              <a:rPr lang="en-US" sz="2100" dirty="0" err="1">
                <a:solidFill>
                  <a:srgbClr val="C00000"/>
                </a:solidFill>
              </a:rPr>
              <a:t>personers</a:t>
            </a:r>
            <a:r>
              <a:rPr lang="en-US" sz="2100" dirty="0"/>
              <a:t>, </a:t>
            </a:r>
            <a:r>
              <a:rPr lang="en-US" sz="2100" dirty="0" err="1"/>
              <a:t>særlig</a:t>
            </a:r>
            <a:r>
              <a:rPr lang="en-US" sz="2100" dirty="0"/>
              <a:t> </a:t>
            </a:r>
            <a:r>
              <a:rPr lang="en-US" sz="2100" dirty="0">
                <a:solidFill>
                  <a:srgbClr val="C00000"/>
                </a:solidFill>
              </a:rPr>
              <a:t>barns</a:t>
            </a:r>
            <a:r>
              <a:rPr lang="en-US" sz="2100" dirty="0"/>
              <a:t>, </a:t>
            </a:r>
            <a:r>
              <a:rPr lang="en-US" sz="2100" dirty="0" err="1"/>
              <a:t>personopplysninger</a:t>
            </a:r>
            <a:r>
              <a:rPr lang="en-US" sz="2100" dirty="0"/>
              <a:t> </a:t>
            </a:r>
            <a:r>
              <a:rPr lang="en-US" sz="2100" dirty="0" err="1"/>
              <a:t>behandles</a:t>
            </a:r>
            <a:r>
              <a:rPr lang="en-US" sz="2100" dirty="0"/>
              <a:t>; </a:t>
            </a:r>
            <a:r>
              <a:rPr lang="en-US" sz="2100" dirty="0" err="1"/>
              <a:t>eller</a:t>
            </a:r>
            <a:endParaRPr lang="en-US" sz="2100" dirty="0"/>
          </a:p>
          <a:p>
            <a:pPr lvl="1"/>
            <a:r>
              <a:rPr lang="nb-NO" sz="2100" dirty="0"/>
              <a:t>når behandlingen omfatter en </a:t>
            </a:r>
            <a:r>
              <a:rPr lang="nb-NO" sz="2100" dirty="0">
                <a:solidFill>
                  <a:srgbClr val="C00000"/>
                </a:solidFill>
              </a:rPr>
              <a:t>stor mengde personopplysninger </a:t>
            </a:r>
            <a:r>
              <a:rPr lang="nb-NO" sz="2100" dirty="0"/>
              <a:t>og berører et </a:t>
            </a:r>
            <a:r>
              <a:rPr lang="nb-NO" sz="2100" dirty="0">
                <a:solidFill>
                  <a:srgbClr val="C00000"/>
                </a:solidFill>
              </a:rPr>
              <a:t>stort antall registrerte</a:t>
            </a:r>
            <a:r>
              <a:rPr lang="en-US" sz="2100" dirty="0"/>
              <a:t>.”</a:t>
            </a:r>
            <a:endParaRPr lang="nb-NO" sz="2100" dirty="0"/>
          </a:p>
        </p:txBody>
      </p:sp>
    </p:spTree>
    <p:extLst>
      <p:ext uri="{BB962C8B-B14F-4D97-AF65-F5344CB8AC3E}">
        <p14:creationId xmlns:p14="http://schemas.microsoft.com/office/powerpoint/2010/main" val="30289891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05EB404-996A-65B2-7865-032F5F3B904C}"/>
              </a:ext>
            </a:extLst>
          </p:cNvPr>
          <p:cNvSpPr>
            <a:spLocks noGrp="1"/>
          </p:cNvSpPr>
          <p:nvPr>
            <p:ph type="title"/>
          </p:nvPr>
        </p:nvSpPr>
        <p:spPr/>
        <p:txBody>
          <a:bodyPr>
            <a:normAutofit/>
          </a:bodyPr>
          <a:lstStyle/>
          <a:p>
            <a:r>
              <a:rPr lang="nb-NO" sz="3200" b="1" dirty="0">
                <a:solidFill>
                  <a:srgbClr val="C00000"/>
                </a:solidFill>
                <a:latin typeface="Calibri Light" panose="020F0302020204030204" pitchFamily="34" charset="0"/>
                <a:cs typeface="Calibri Light" panose="020F0302020204030204" pitchFamily="34" charset="0"/>
              </a:rPr>
              <a:t>Hvem har ansvaret for risikovurderinger?</a:t>
            </a:r>
          </a:p>
        </p:txBody>
      </p:sp>
      <p:sp>
        <p:nvSpPr>
          <p:cNvPr id="3" name="Plassholder for innhold 2">
            <a:extLst>
              <a:ext uri="{FF2B5EF4-FFF2-40B4-BE49-F238E27FC236}">
                <a16:creationId xmlns:a16="http://schemas.microsoft.com/office/drawing/2014/main" id="{0BAD55B2-3BC2-FA27-7E38-4C80CB19D842}"/>
              </a:ext>
            </a:extLst>
          </p:cNvPr>
          <p:cNvSpPr>
            <a:spLocks noGrp="1"/>
          </p:cNvSpPr>
          <p:nvPr>
            <p:ph idx="1"/>
          </p:nvPr>
        </p:nvSpPr>
        <p:spPr/>
        <p:txBody>
          <a:bodyPr/>
          <a:lstStyle/>
          <a:p>
            <a:r>
              <a:rPr lang="nb-NO" dirty="0">
                <a:latin typeface="Calibri Light" panose="020F0302020204030204" pitchFamily="34" charset="0"/>
                <a:cs typeface="Calibri Light" panose="020F0302020204030204" pitchFamily="34" charset="0"/>
              </a:rPr>
              <a:t>Behandlingsansvarlige</a:t>
            </a:r>
          </a:p>
          <a:p>
            <a:pPr lvl="1"/>
            <a:r>
              <a:rPr lang="nb-NO" dirty="0">
                <a:latin typeface="Calibri Light" panose="020F0302020204030204" pitchFamily="34" charset="0"/>
                <a:cs typeface="Calibri Light" panose="020F0302020204030204" pitchFamily="34" charset="0"/>
              </a:rPr>
              <a:t>Er ansvarlig for risikovurderinger etter alle de aktuelle bestemmelsene (artikkel 24(1), 25(1), 32(1) og 35(1)) </a:t>
            </a:r>
          </a:p>
          <a:p>
            <a:r>
              <a:rPr lang="nb-NO" dirty="0">
                <a:latin typeface="Calibri Light" panose="020F0302020204030204" pitchFamily="34" charset="0"/>
                <a:cs typeface="Calibri Light" panose="020F0302020204030204" pitchFamily="34" charset="0"/>
              </a:rPr>
              <a:t>Felles behandlingsansvar (art. 26)</a:t>
            </a:r>
          </a:p>
          <a:p>
            <a:pPr lvl="1"/>
            <a:r>
              <a:rPr lang="nb-NO" dirty="0">
                <a:latin typeface="Calibri Light" panose="020F0302020204030204" pitchFamily="34" charset="0"/>
                <a:cs typeface="Calibri Light" panose="020F0302020204030204" pitchFamily="34" charset="0"/>
              </a:rPr>
              <a:t>Hver BA er ansvarlige innenfor hvert sitt ansvarsområde, herunder, forholdet mellom ansvarsområdene (dvs. risiko som uklarheter i ordningen dem imellom kan skape)</a:t>
            </a:r>
          </a:p>
          <a:p>
            <a:r>
              <a:rPr lang="nb-NO" dirty="0">
                <a:latin typeface="Calibri Light" panose="020F0302020204030204" pitchFamily="34" charset="0"/>
                <a:cs typeface="Calibri Light" panose="020F0302020204030204" pitchFamily="34" charset="0"/>
              </a:rPr>
              <a:t>Databehandler</a:t>
            </a:r>
          </a:p>
          <a:p>
            <a:pPr lvl="1"/>
            <a:r>
              <a:rPr lang="nb-NO" dirty="0">
                <a:latin typeface="Calibri Light" panose="020F0302020204030204" pitchFamily="34" charset="0"/>
                <a:cs typeface="Calibri Light" panose="020F0302020204030204" pitchFamily="34" charset="0"/>
              </a:rPr>
              <a:t>Er ansvarlig for sin del av personopplysningssikkerheten</a:t>
            </a:r>
          </a:p>
        </p:txBody>
      </p:sp>
    </p:spTree>
    <p:extLst>
      <p:ext uri="{BB962C8B-B14F-4D97-AF65-F5344CB8AC3E}">
        <p14:creationId xmlns:p14="http://schemas.microsoft.com/office/powerpoint/2010/main" val="40027132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AD6FE9A-FBF2-4A4E-B560-BB2F9113DFCF}"/>
              </a:ext>
            </a:extLst>
          </p:cNvPr>
          <p:cNvSpPr>
            <a:spLocks noGrp="1"/>
          </p:cNvSpPr>
          <p:nvPr>
            <p:ph type="title"/>
          </p:nvPr>
        </p:nvSpPr>
        <p:spPr/>
        <p:txBody>
          <a:bodyPr>
            <a:normAutofit/>
          </a:bodyPr>
          <a:lstStyle/>
          <a:p>
            <a:r>
              <a:rPr lang="nb-NO" sz="3200" b="1" dirty="0">
                <a:solidFill>
                  <a:srgbClr val="C00000"/>
                </a:solidFill>
              </a:rPr>
              <a:t>Risikovurdering som gjentatt vurdering</a:t>
            </a:r>
          </a:p>
        </p:txBody>
      </p:sp>
      <p:sp>
        <p:nvSpPr>
          <p:cNvPr id="3" name="Plassholder for innhold 2">
            <a:extLst>
              <a:ext uri="{FF2B5EF4-FFF2-40B4-BE49-F238E27FC236}">
                <a16:creationId xmlns:a16="http://schemas.microsoft.com/office/drawing/2014/main" id="{99AE2EF2-C5C7-4176-BBCC-1ED4F4A4A523}"/>
              </a:ext>
            </a:extLst>
          </p:cNvPr>
          <p:cNvSpPr>
            <a:spLocks noGrp="1"/>
          </p:cNvSpPr>
          <p:nvPr>
            <p:ph idx="1"/>
          </p:nvPr>
        </p:nvSpPr>
        <p:spPr>
          <a:xfrm>
            <a:off x="436523" y="1825625"/>
            <a:ext cx="11018498" cy="4351338"/>
          </a:xfrm>
        </p:spPr>
        <p:txBody>
          <a:bodyPr>
            <a:normAutofit/>
          </a:bodyPr>
          <a:lstStyle/>
          <a:p>
            <a:r>
              <a:rPr lang="nb-NO" dirty="0">
                <a:latin typeface="Calibri Light" panose="020F0302020204030204" pitchFamily="34" charset="0"/>
                <a:cs typeface="Calibri Light" panose="020F0302020204030204" pitchFamily="34" charset="0"/>
              </a:rPr>
              <a:t>Det vil alltid være risiko for krenkelse av «rettigheter og friheter»</a:t>
            </a:r>
          </a:p>
          <a:p>
            <a:r>
              <a:rPr lang="nb-NO" dirty="0">
                <a:latin typeface="Calibri Light" panose="020F0302020204030204" pitchFamily="34" charset="0"/>
                <a:cs typeface="Calibri Light" panose="020F0302020204030204" pitchFamily="34" charset="0"/>
              </a:rPr>
              <a:t>En viss risiko kan alltid aksepteres</a:t>
            </a:r>
          </a:p>
          <a:p>
            <a:r>
              <a:rPr lang="nb-NO" dirty="0">
                <a:latin typeface="Calibri Light" panose="020F0302020204030204" pitchFamily="34" charset="0"/>
                <a:cs typeface="Calibri Light" panose="020F0302020204030204" pitchFamily="34" charset="0"/>
              </a:rPr>
              <a:t>Risiko er ikke noe som kan bedømmes én gang for alle</a:t>
            </a:r>
          </a:p>
          <a:p>
            <a:pPr lvl="1"/>
            <a:r>
              <a:rPr lang="nb-NO" dirty="0">
                <a:latin typeface="Calibri Light" panose="020F0302020204030204" pitchFamily="34" charset="0"/>
                <a:cs typeface="Calibri Light" panose="020F0302020204030204" pitchFamily="34" charset="0"/>
              </a:rPr>
              <a:t>Forordningen forutsetter grunnleggende, dekkende risikovurderinger, og deretter</a:t>
            </a:r>
          </a:p>
          <a:p>
            <a:pPr lvl="1"/>
            <a:r>
              <a:rPr lang="nb-NO" dirty="0">
                <a:latin typeface="Calibri Light" panose="020F0302020204030204" pitchFamily="34" charset="0"/>
                <a:cs typeface="Calibri Light" panose="020F0302020204030204" pitchFamily="34" charset="0"/>
              </a:rPr>
              <a:t>fortsatte vurderinger ut ifra hendelser, ny kunnskap mv.</a:t>
            </a:r>
          </a:p>
          <a:p>
            <a:pPr lvl="1"/>
            <a:r>
              <a:rPr lang="nb-NO" dirty="0">
                <a:latin typeface="Calibri Light" panose="020F0302020204030204" pitchFamily="34" charset="0"/>
                <a:cs typeface="Calibri Light" panose="020F0302020204030204" pitchFamily="34" charset="0"/>
              </a:rPr>
              <a:t>Vil være grunn til både å ha hendelsesbasert og periodisk revisjon av grunnleggende risikovurderinger</a:t>
            </a:r>
          </a:p>
          <a:p>
            <a:endParaRPr lang="nb-NO" dirty="0"/>
          </a:p>
        </p:txBody>
      </p:sp>
    </p:spTree>
    <p:extLst>
      <p:ext uri="{BB962C8B-B14F-4D97-AF65-F5344CB8AC3E}">
        <p14:creationId xmlns:p14="http://schemas.microsoft.com/office/powerpoint/2010/main" val="1321824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4BF1366-C33B-4C88-9ECC-751DB30E7618}"/>
              </a:ext>
            </a:extLst>
          </p:cNvPr>
          <p:cNvSpPr>
            <a:spLocks noGrp="1"/>
          </p:cNvSpPr>
          <p:nvPr>
            <p:ph type="title"/>
          </p:nvPr>
        </p:nvSpPr>
        <p:spPr/>
        <p:txBody>
          <a:bodyPr>
            <a:normAutofit/>
          </a:bodyPr>
          <a:lstStyle/>
          <a:p>
            <a:r>
              <a:rPr lang="nb-NO" sz="3200" b="1" dirty="0">
                <a:solidFill>
                  <a:srgbClr val="C00000"/>
                </a:solidFill>
              </a:rPr>
              <a:t>Risiko og tiltak</a:t>
            </a:r>
          </a:p>
        </p:txBody>
      </p:sp>
      <p:sp>
        <p:nvSpPr>
          <p:cNvPr id="3" name="Plassholder for innhold 2">
            <a:extLst>
              <a:ext uri="{FF2B5EF4-FFF2-40B4-BE49-F238E27FC236}">
                <a16:creationId xmlns:a16="http://schemas.microsoft.com/office/drawing/2014/main" id="{37ACCCD8-1DD6-443F-8EA5-61AE61E47AE5}"/>
              </a:ext>
            </a:extLst>
          </p:cNvPr>
          <p:cNvSpPr>
            <a:spLocks noGrp="1"/>
          </p:cNvSpPr>
          <p:nvPr>
            <p:ph idx="1"/>
          </p:nvPr>
        </p:nvSpPr>
        <p:spPr>
          <a:xfrm>
            <a:off x="838200" y="1301087"/>
            <a:ext cx="10515600" cy="4799462"/>
          </a:xfrm>
        </p:spPr>
        <p:txBody>
          <a:bodyPr>
            <a:normAutofit fontScale="77500" lnSpcReduction="20000"/>
          </a:bodyPr>
          <a:lstStyle/>
          <a:p>
            <a:r>
              <a:rPr lang="nb-NO" dirty="0">
                <a:latin typeface="Calibri Light" panose="020F0302020204030204" pitchFamily="34" charset="0"/>
                <a:cs typeface="Calibri Light" panose="020F0302020204030204" pitchFamily="34" charset="0"/>
              </a:rPr>
              <a:t>Ikke akseptabel (for høy) risiko skal utløse tiltak</a:t>
            </a:r>
          </a:p>
          <a:p>
            <a:r>
              <a:rPr lang="nb-NO" dirty="0">
                <a:latin typeface="Calibri Light" panose="020F0302020204030204" pitchFamily="34" charset="0"/>
                <a:cs typeface="Calibri Light" panose="020F0302020204030204" pitchFamily="34" charset="0"/>
              </a:rPr>
              <a:t>Forordningen bruker standardformuleringen «tekniske og organisatoriske tiltak» (se bl.a. art. 24, 25 og 32)</a:t>
            </a:r>
          </a:p>
          <a:p>
            <a:pPr lvl="0"/>
            <a:r>
              <a:rPr lang="en-US" dirty="0">
                <a:solidFill>
                  <a:prstClr val="black"/>
                </a:solidFill>
                <a:latin typeface="Calibri Light" panose="020F0302020204030204" pitchFamily="34" charset="0"/>
                <a:cs typeface="Calibri Light" panose="020F0302020204030204" pitchFamily="34" charset="0"/>
              </a:rPr>
              <a:t>Tekniske </a:t>
            </a:r>
            <a:r>
              <a:rPr lang="en-US" dirty="0" err="1">
                <a:solidFill>
                  <a:prstClr val="black"/>
                </a:solidFill>
                <a:latin typeface="Calibri Light" panose="020F0302020204030204" pitchFamily="34" charset="0"/>
                <a:cs typeface="Calibri Light" panose="020F0302020204030204" pitchFamily="34" charset="0"/>
              </a:rPr>
              <a:t>og</a:t>
            </a:r>
            <a:r>
              <a:rPr lang="en-US" dirty="0">
                <a:solidFill>
                  <a:prstClr val="black"/>
                </a:solidFill>
                <a:latin typeface="Calibri Light" panose="020F0302020204030204" pitchFamily="34" charset="0"/>
                <a:cs typeface="Calibri Light" panose="020F0302020204030204" pitchFamily="34" charset="0"/>
              </a:rPr>
              <a:t> </a:t>
            </a:r>
            <a:r>
              <a:rPr lang="en-US" dirty="0" err="1">
                <a:solidFill>
                  <a:prstClr val="black"/>
                </a:solidFill>
                <a:latin typeface="Calibri Light" panose="020F0302020204030204" pitchFamily="34" charset="0"/>
                <a:cs typeface="Calibri Light" panose="020F0302020204030204" pitchFamily="34" charset="0"/>
              </a:rPr>
              <a:t>organisatoriske</a:t>
            </a:r>
            <a:r>
              <a:rPr lang="en-US" dirty="0">
                <a:solidFill>
                  <a:prstClr val="black"/>
                </a:solidFill>
                <a:latin typeface="Calibri Light" panose="020F0302020204030204" pitchFamily="34" charset="0"/>
                <a:cs typeface="Calibri Light" panose="020F0302020204030204" pitchFamily="34" charset="0"/>
              </a:rPr>
              <a:t> </a:t>
            </a:r>
            <a:r>
              <a:rPr lang="en-US" dirty="0" err="1">
                <a:solidFill>
                  <a:prstClr val="black"/>
                </a:solidFill>
                <a:latin typeface="Calibri Light" panose="020F0302020204030204" pitchFamily="34" charset="0"/>
                <a:cs typeface="Calibri Light" panose="020F0302020204030204" pitchFamily="34" charset="0"/>
              </a:rPr>
              <a:t>tiltak</a:t>
            </a:r>
            <a:r>
              <a:rPr lang="en-US" dirty="0">
                <a:solidFill>
                  <a:prstClr val="black"/>
                </a:solidFill>
                <a:latin typeface="Calibri Light" panose="020F0302020204030204" pitchFamily="34" charset="0"/>
                <a:cs typeface="Calibri Light" panose="020F0302020204030204" pitchFamily="34" charset="0"/>
              </a:rPr>
              <a:t> </a:t>
            </a:r>
            <a:r>
              <a:rPr lang="en-US" dirty="0" err="1">
                <a:solidFill>
                  <a:prstClr val="black"/>
                </a:solidFill>
                <a:latin typeface="Calibri Light" panose="020F0302020204030204" pitchFamily="34" charset="0"/>
                <a:cs typeface="Calibri Light" panose="020F0302020204030204" pitchFamily="34" charset="0"/>
              </a:rPr>
              <a:t>må</a:t>
            </a:r>
            <a:r>
              <a:rPr lang="en-US" dirty="0">
                <a:solidFill>
                  <a:prstClr val="black"/>
                </a:solidFill>
                <a:latin typeface="Calibri Light" panose="020F0302020204030204" pitchFamily="34" charset="0"/>
                <a:cs typeface="Calibri Light" panose="020F0302020204030204" pitchFamily="34" charset="0"/>
              </a:rPr>
              <a:t> </a:t>
            </a:r>
            <a:r>
              <a:rPr lang="en-US" dirty="0" err="1">
                <a:solidFill>
                  <a:prstClr val="black"/>
                </a:solidFill>
                <a:latin typeface="Calibri Light" panose="020F0302020204030204" pitchFamily="34" charset="0"/>
                <a:cs typeface="Calibri Light" panose="020F0302020204030204" pitchFamily="34" charset="0"/>
              </a:rPr>
              <a:t>forstås</a:t>
            </a:r>
            <a:r>
              <a:rPr lang="en-US" dirty="0">
                <a:solidFill>
                  <a:prstClr val="black"/>
                </a:solidFill>
                <a:latin typeface="Calibri Light" panose="020F0302020204030204" pitchFamily="34" charset="0"/>
                <a:cs typeface="Calibri Light" panose="020F0302020204030204" pitchFamily="34" charset="0"/>
              </a:rPr>
              <a:t> </a:t>
            </a:r>
            <a:r>
              <a:rPr lang="en-US" dirty="0" err="1">
                <a:solidFill>
                  <a:prstClr val="black"/>
                </a:solidFill>
                <a:latin typeface="Calibri Light" panose="020F0302020204030204" pitchFamily="34" charset="0"/>
                <a:cs typeface="Calibri Light" panose="020F0302020204030204" pitchFamily="34" charset="0"/>
              </a:rPr>
              <a:t>vidt</a:t>
            </a:r>
            <a:endParaRPr lang="en-US" dirty="0">
              <a:solidFill>
                <a:prstClr val="black"/>
              </a:solidFill>
              <a:latin typeface="Calibri Light" panose="020F0302020204030204" pitchFamily="34" charset="0"/>
              <a:cs typeface="Calibri Light" panose="020F0302020204030204" pitchFamily="34" charset="0"/>
            </a:endParaRPr>
          </a:p>
          <a:p>
            <a:pPr lvl="1"/>
            <a:r>
              <a:rPr lang="en-US" sz="2300" dirty="0">
                <a:solidFill>
                  <a:prstClr val="black"/>
                </a:solidFill>
                <a:latin typeface="Calibri Light" panose="020F0302020204030204" pitchFamily="34" charset="0"/>
                <a:cs typeface="Calibri Light" panose="020F0302020204030204" pitchFamily="34" charset="0"/>
              </a:rPr>
              <a:t>Ingen </a:t>
            </a:r>
            <a:r>
              <a:rPr lang="en-US" sz="2300" dirty="0" err="1">
                <a:solidFill>
                  <a:prstClr val="black"/>
                </a:solidFill>
                <a:latin typeface="Calibri Light" panose="020F0302020204030204" pitchFamily="34" charset="0"/>
                <a:cs typeface="Calibri Light" panose="020F0302020204030204" pitchFamily="34" charset="0"/>
              </a:rPr>
              <a:t>tiltak</a:t>
            </a:r>
            <a:r>
              <a:rPr lang="en-US" sz="2300" dirty="0">
                <a:solidFill>
                  <a:prstClr val="black"/>
                </a:solidFill>
                <a:latin typeface="Calibri Light" panose="020F0302020204030204" pitchFamily="34" charset="0"/>
                <a:cs typeface="Calibri Light" panose="020F0302020204030204" pitchFamily="34" charset="0"/>
              </a:rPr>
              <a:t> </a:t>
            </a:r>
            <a:r>
              <a:rPr lang="en-US" sz="2300" dirty="0" err="1">
                <a:solidFill>
                  <a:prstClr val="black"/>
                </a:solidFill>
                <a:latin typeface="Calibri Light" panose="020F0302020204030204" pitchFamily="34" charset="0"/>
                <a:cs typeface="Calibri Light" panose="020F0302020204030204" pitchFamily="34" charset="0"/>
              </a:rPr>
              <a:t>som</a:t>
            </a:r>
            <a:r>
              <a:rPr lang="en-US" sz="2300" dirty="0">
                <a:solidFill>
                  <a:prstClr val="black"/>
                </a:solidFill>
                <a:latin typeface="Calibri Light" panose="020F0302020204030204" pitchFamily="34" charset="0"/>
                <a:cs typeface="Calibri Light" panose="020F0302020204030204" pitchFamily="34" charset="0"/>
              </a:rPr>
              <a:t> er </a:t>
            </a:r>
            <a:r>
              <a:rPr lang="en-US" sz="2300" dirty="0" err="1">
                <a:solidFill>
                  <a:prstClr val="black"/>
                </a:solidFill>
                <a:latin typeface="Calibri Light" panose="020F0302020204030204" pitchFamily="34" charset="0"/>
                <a:cs typeface="Calibri Light" panose="020F0302020204030204" pitchFamily="34" charset="0"/>
              </a:rPr>
              <a:t>formålstjenlige</a:t>
            </a:r>
            <a:r>
              <a:rPr lang="en-US" sz="2300" dirty="0">
                <a:solidFill>
                  <a:prstClr val="black"/>
                </a:solidFill>
                <a:latin typeface="Calibri Light" panose="020F0302020204030204" pitchFamily="34" charset="0"/>
                <a:cs typeface="Calibri Light" panose="020F0302020204030204" pitchFamily="34" charset="0"/>
              </a:rPr>
              <a:t> </a:t>
            </a:r>
            <a:r>
              <a:rPr lang="en-US" sz="2300" dirty="0" err="1">
                <a:solidFill>
                  <a:prstClr val="black"/>
                </a:solidFill>
                <a:latin typeface="Calibri Light" panose="020F0302020204030204" pitchFamily="34" charset="0"/>
                <a:cs typeface="Calibri Light" panose="020F0302020204030204" pitchFamily="34" charset="0"/>
              </a:rPr>
              <a:t>kan</a:t>
            </a:r>
            <a:r>
              <a:rPr lang="en-US" sz="2300" dirty="0">
                <a:solidFill>
                  <a:prstClr val="black"/>
                </a:solidFill>
                <a:latin typeface="Calibri Light" panose="020F0302020204030204" pitchFamily="34" charset="0"/>
                <a:cs typeface="Calibri Light" panose="020F0302020204030204" pitchFamily="34" charset="0"/>
              </a:rPr>
              <a:t> </a:t>
            </a:r>
            <a:r>
              <a:rPr lang="en-US" sz="2300" dirty="0" err="1">
                <a:solidFill>
                  <a:prstClr val="black"/>
                </a:solidFill>
                <a:latin typeface="Calibri Light" panose="020F0302020204030204" pitchFamily="34" charset="0"/>
                <a:cs typeface="Calibri Light" panose="020F0302020204030204" pitchFamily="34" charset="0"/>
              </a:rPr>
              <a:t>utelukkes</a:t>
            </a:r>
            <a:r>
              <a:rPr lang="en-US" sz="2300" dirty="0">
                <a:solidFill>
                  <a:prstClr val="black"/>
                </a:solidFill>
                <a:latin typeface="Calibri Light" panose="020F0302020204030204" pitchFamily="34" charset="0"/>
                <a:cs typeface="Calibri Light" panose="020F0302020204030204" pitchFamily="34" charset="0"/>
              </a:rPr>
              <a:t>, </a:t>
            </a:r>
            <a:r>
              <a:rPr lang="en-US" sz="2300" dirty="0" err="1">
                <a:solidFill>
                  <a:prstClr val="black"/>
                </a:solidFill>
                <a:latin typeface="Calibri Light" panose="020F0302020204030204" pitchFamily="34" charset="0"/>
                <a:cs typeface="Calibri Light" panose="020F0302020204030204" pitchFamily="34" charset="0"/>
              </a:rPr>
              <a:t>uansett</a:t>
            </a:r>
            <a:r>
              <a:rPr lang="en-US" sz="2300" dirty="0">
                <a:solidFill>
                  <a:prstClr val="black"/>
                </a:solidFill>
                <a:latin typeface="Calibri Light" panose="020F0302020204030204" pitchFamily="34" charset="0"/>
                <a:cs typeface="Calibri Light" panose="020F0302020204030204" pitchFamily="34" charset="0"/>
              </a:rPr>
              <a:t> om de </a:t>
            </a:r>
            <a:r>
              <a:rPr lang="en-US" sz="2300" dirty="0" err="1">
                <a:solidFill>
                  <a:prstClr val="black"/>
                </a:solidFill>
                <a:latin typeface="Calibri Light" panose="020F0302020204030204" pitchFamily="34" charset="0"/>
                <a:cs typeface="Calibri Light" panose="020F0302020204030204" pitchFamily="34" charset="0"/>
              </a:rPr>
              <a:t>kan</a:t>
            </a:r>
            <a:r>
              <a:rPr lang="en-US" sz="2300" dirty="0">
                <a:solidFill>
                  <a:prstClr val="black"/>
                </a:solidFill>
                <a:latin typeface="Calibri Light" panose="020F0302020204030204" pitchFamily="34" charset="0"/>
                <a:cs typeface="Calibri Light" panose="020F0302020204030204" pitchFamily="34" charset="0"/>
              </a:rPr>
              <a:t> klassifiseres </a:t>
            </a:r>
            <a:r>
              <a:rPr lang="en-US" sz="2300" dirty="0" err="1">
                <a:solidFill>
                  <a:prstClr val="black"/>
                </a:solidFill>
                <a:latin typeface="Calibri Light" panose="020F0302020204030204" pitchFamily="34" charset="0"/>
                <a:cs typeface="Calibri Light" panose="020F0302020204030204" pitchFamily="34" charset="0"/>
              </a:rPr>
              <a:t>som</a:t>
            </a:r>
            <a:r>
              <a:rPr lang="en-US" sz="2300" dirty="0">
                <a:solidFill>
                  <a:prstClr val="black"/>
                </a:solidFill>
                <a:latin typeface="Calibri Light" panose="020F0302020204030204" pitchFamily="34" charset="0"/>
                <a:cs typeface="Calibri Light" panose="020F0302020204030204" pitchFamily="34" charset="0"/>
              </a:rPr>
              <a:t> </a:t>
            </a:r>
            <a:r>
              <a:rPr lang="en-US" sz="2300" dirty="0" err="1">
                <a:solidFill>
                  <a:prstClr val="black"/>
                </a:solidFill>
                <a:latin typeface="Calibri Light" panose="020F0302020204030204" pitchFamily="34" charset="0"/>
                <a:cs typeface="Calibri Light" panose="020F0302020204030204" pitchFamily="34" charset="0"/>
              </a:rPr>
              <a:t>tekniske</a:t>
            </a:r>
            <a:r>
              <a:rPr lang="en-US" sz="2300" dirty="0">
                <a:solidFill>
                  <a:prstClr val="black"/>
                </a:solidFill>
                <a:latin typeface="Calibri Light" panose="020F0302020204030204" pitchFamily="34" charset="0"/>
                <a:cs typeface="Calibri Light" panose="020F0302020204030204" pitchFamily="34" charset="0"/>
              </a:rPr>
              <a:t> </a:t>
            </a:r>
            <a:r>
              <a:rPr lang="en-US" sz="2300" dirty="0" err="1">
                <a:solidFill>
                  <a:prstClr val="black"/>
                </a:solidFill>
                <a:latin typeface="Calibri Light" panose="020F0302020204030204" pitchFamily="34" charset="0"/>
                <a:cs typeface="Calibri Light" panose="020F0302020204030204" pitchFamily="34" charset="0"/>
              </a:rPr>
              <a:t>eller</a:t>
            </a:r>
            <a:r>
              <a:rPr lang="en-US" sz="2300" dirty="0">
                <a:solidFill>
                  <a:prstClr val="black"/>
                </a:solidFill>
                <a:latin typeface="Calibri Light" panose="020F0302020204030204" pitchFamily="34" charset="0"/>
                <a:cs typeface="Calibri Light" panose="020F0302020204030204" pitchFamily="34" charset="0"/>
              </a:rPr>
              <a:t> </a:t>
            </a:r>
            <a:r>
              <a:rPr lang="en-US" sz="2300" dirty="0" err="1">
                <a:solidFill>
                  <a:prstClr val="black"/>
                </a:solidFill>
                <a:latin typeface="Calibri Light" panose="020F0302020204030204" pitchFamily="34" charset="0"/>
                <a:cs typeface="Calibri Light" panose="020F0302020204030204" pitchFamily="34" charset="0"/>
              </a:rPr>
              <a:t>organisatoriske</a:t>
            </a:r>
            <a:r>
              <a:rPr lang="en-US" sz="2300" dirty="0">
                <a:solidFill>
                  <a:prstClr val="black"/>
                </a:solidFill>
                <a:latin typeface="Calibri Light" panose="020F0302020204030204" pitchFamily="34" charset="0"/>
                <a:cs typeface="Calibri Light" panose="020F0302020204030204" pitchFamily="34" charset="0"/>
              </a:rPr>
              <a:t> </a:t>
            </a:r>
            <a:r>
              <a:rPr lang="en-US" sz="2300" dirty="0" err="1">
                <a:solidFill>
                  <a:prstClr val="black"/>
                </a:solidFill>
                <a:latin typeface="Calibri Light" panose="020F0302020204030204" pitchFamily="34" charset="0"/>
                <a:cs typeface="Calibri Light" panose="020F0302020204030204" pitchFamily="34" charset="0"/>
              </a:rPr>
              <a:t>eller</a:t>
            </a:r>
            <a:r>
              <a:rPr lang="en-US" sz="2300" dirty="0">
                <a:solidFill>
                  <a:prstClr val="black"/>
                </a:solidFill>
                <a:latin typeface="Calibri Light" panose="020F0302020204030204" pitchFamily="34" charset="0"/>
                <a:cs typeface="Calibri Light" panose="020F0302020204030204" pitchFamily="34" charset="0"/>
              </a:rPr>
              <a:t> </a:t>
            </a:r>
            <a:r>
              <a:rPr lang="en-US" sz="2300" dirty="0" err="1">
                <a:solidFill>
                  <a:prstClr val="black"/>
                </a:solidFill>
                <a:latin typeface="Calibri Light" panose="020F0302020204030204" pitchFamily="34" charset="0"/>
                <a:cs typeface="Calibri Light" panose="020F0302020204030204" pitchFamily="34" charset="0"/>
              </a:rPr>
              <a:t>ikke</a:t>
            </a:r>
            <a:endParaRPr lang="en-US" sz="2300" dirty="0">
              <a:solidFill>
                <a:prstClr val="black"/>
              </a:solidFill>
              <a:latin typeface="Calibri Light" panose="020F0302020204030204" pitchFamily="34" charset="0"/>
              <a:cs typeface="Calibri Light" panose="020F0302020204030204" pitchFamily="34" charset="0"/>
            </a:endParaRPr>
          </a:p>
          <a:p>
            <a:pPr lvl="1"/>
            <a:r>
              <a:rPr lang="en-US" sz="2300" dirty="0">
                <a:solidFill>
                  <a:prstClr val="black"/>
                </a:solidFill>
                <a:latin typeface="Calibri Light" panose="020F0302020204030204" pitchFamily="34" charset="0"/>
                <a:cs typeface="Calibri Light" panose="020F0302020204030204" pitchFamily="34" charset="0"/>
              </a:rPr>
              <a:t>Kan </a:t>
            </a:r>
            <a:r>
              <a:rPr lang="en-US" sz="2300" dirty="0" err="1">
                <a:solidFill>
                  <a:prstClr val="black"/>
                </a:solidFill>
                <a:latin typeface="Calibri Light" panose="020F0302020204030204" pitchFamily="34" charset="0"/>
                <a:cs typeface="Calibri Light" panose="020F0302020204030204" pitchFamily="34" charset="0"/>
              </a:rPr>
              <a:t>være</a:t>
            </a:r>
            <a:r>
              <a:rPr lang="en-US" sz="2300" dirty="0">
                <a:solidFill>
                  <a:prstClr val="black"/>
                </a:solidFill>
                <a:latin typeface="Calibri Light" panose="020F0302020204030204" pitchFamily="34" charset="0"/>
                <a:cs typeface="Calibri Light" panose="020F0302020204030204" pitchFamily="34" charset="0"/>
              </a:rPr>
              <a:t> </a:t>
            </a:r>
            <a:r>
              <a:rPr lang="en-US" sz="2300" dirty="0" err="1">
                <a:solidFill>
                  <a:prstClr val="black"/>
                </a:solidFill>
                <a:latin typeface="Calibri Light" panose="020F0302020204030204" pitchFamily="34" charset="0"/>
                <a:cs typeface="Calibri Light" panose="020F0302020204030204" pitchFamily="34" charset="0"/>
              </a:rPr>
              <a:t>hensiktsmessig</a:t>
            </a:r>
            <a:r>
              <a:rPr lang="en-US" sz="2300" dirty="0">
                <a:solidFill>
                  <a:prstClr val="black"/>
                </a:solidFill>
                <a:latin typeface="Calibri Light" panose="020F0302020204030204" pitchFamily="34" charset="0"/>
                <a:cs typeface="Calibri Light" panose="020F0302020204030204" pitchFamily="34" charset="0"/>
              </a:rPr>
              <a:t> å </a:t>
            </a:r>
            <a:r>
              <a:rPr lang="en-US" sz="2300" dirty="0" err="1">
                <a:solidFill>
                  <a:prstClr val="black"/>
                </a:solidFill>
                <a:latin typeface="Calibri Light" panose="020F0302020204030204" pitchFamily="34" charset="0"/>
                <a:cs typeface="Calibri Light" panose="020F0302020204030204" pitchFamily="34" charset="0"/>
              </a:rPr>
              <a:t>bruke</a:t>
            </a:r>
            <a:r>
              <a:rPr lang="en-US" sz="2300" dirty="0">
                <a:solidFill>
                  <a:prstClr val="black"/>
                </a:solidFill>
                <a:latin typeface="Calibri Light" panose="020F0302020204030204" pitchFamily="34" charset="0"/>
                <a:cs typeface="Calibri Light" panose="020F0302020204030204" pitchFamily="34" charset="0"/>
              </a:rPr>
              <a:t> </a:t>
            </a:r>
            <a:r>
              <a:rPr lang="en-US" sz="2300" dirty="0" err="1">
                <a:solidFill>
                  <a:prstClr val="black"/>
                </a:solidFill>
                <a:latin typeface="Calibri Light" panose="020F0302020204030204" pitchFamily="34" charset="0"/>
                <a:cs typeface="Calibri Light" panose="020F0302020204030204" pitchFamily="34" charset="0"/>
              </a:rPr>
              <a:t>en</a:t>
            </a:r>
            <a:r>
              <a:rPr lang="en-US" sz="2300" dirty="0">
                <a:solidFill>
                  <a:prstClr val="black"/>
                </a:solidFill>
                <a:latin typeface="Calibri Light" panose="020F0302020204030204" pitchFamily="34" charset="0"/>
                <a:cs typeface="Calibri Light" panose="020F0302020204030204" pitchFamily="34" charset="0"/>
              </a:rPr>
              <a:t> </a:t>
            </a:r>
            <a:r>
              <a:rPr lang="en-US" sz="2300" dirty="0" err="1">
                <a:solidFill>
                  <a:prstClr val="black"/>
                </a:solidFill>
                <a:latin typeface="Calibri Light" panose="020F0302020204030204" pitchFamily="34" charset="0"/>
                <a:cs typeface="Calibri Light" panose="020F0302020204030204" pitchFamily="34" charset="0"/>
              </a:rPr>
              <a:t>tettere</a:t>
            </a:r>
            <a:r>
              <a:rPr lang="en-US" sz="2300" dirty="0">
                <a:solidFill>
                  <a:prstClr val="black"/>
                </a:solidFill>
                <a:latin typeface="Calibri Light" panose="020F0302020204030204" pitchFamily="34" charset="0"/>
                <a:cs typeface="Calibri Light" panose="020F0302020204030204" pitchFamily="34" charset="0"/>
              </a:rPr>
              <a:t> </a:t>
            </a:r>
            <a:r>
              <a:rPr lang="en-US" sz="2300" dirty="0" err="1">
                <a:solidFill>
                  <a:prstClr val="black"/>
                </a:solidFill>
                <a:latin typeface="Calibri Light" panose="020F0302020204030204" pitchFamily="34" charset="0"/>
                <a:cs typeface="Calibri Light" panose="020F0302020204030204" pitchFamily="34" charset="0"/>
              </a:rPr>
              <a:t>tiltakssystematikk</a:t>
            </a:r>
            <a:r>
              <a:rPr lang="en-US" sz="2300" dirty="0">
                <a:solidFill>
                  <a:prstClr val="black"/>
                </a:solidFill>
                <a:latin typeface="Calibri Light" panose="020F0302020204030204" pitchFamily="34" charset="0"/>
                <a:cs typeface="Calibri Light" panose="020F0302020204030204" pitchFamily="34" charset="0"/>
              </a:rPr>
              <a:t>:</a:t>
            </a:r>
          </a:p>
          <a:p>
            <a:pPr lvl="2"/>
            <a:r>
              <a:rPr lang="en-US" sz="2300" dirty="0">
                <a:solidFill>
                  <a:prstClr val="black"/>
                </a:solidFill>
                <a:latin typeface="Calibri Light" panose="020F0302020204030204" pitchFamily="34" charset="0"/>
                <a:cs typeface="Calibri Light" panose="020F0302020204030204" pitchFamily="34" charset="0"/>
              </a:rPr>
              <a:t>Tekniske, </a:t>
            </a:r>
            <a:r>
              <a:rPr lang="en-US" sz="2300" dirty="0" err="1">
                <a:solidFill>
                  <a:prstClr val="black"/>
                </a:solidFill>
                <a:latin typeface="Calibri Light" panose="020F0302020204030204" pitchFamily="34" charset="0"/>
                <a:cs typeface="Calibri Light" panose="020F0302020204030204" pitchFamily="34" charset="0"/>
              </a:rPr>
              <a:t>herunder</a:t>
            </a:r>
            <a:r>
              <a:rPr lang="en-US" sz="2300" dirty="0">
                <a:solidFill>
                  <a:prstClr val="black"/>
                </a:solidFill>
                <a:latin typeface="Calibri Light" panose="020F0302020204030204" pitchFamily="34" charset="0"/>
                <a:cs typeface="Calibri Light" panose="020F0302020204030204" pitchFamily="34" charset="0"/>
              </a:rPr>
              <a:t> </a:t>
            </a:r>
            <a:r>
              <a:rPr lang="en-US" sz="2300" dirty="0" err="1">
                <a:solidFill>
                  <a:prstClr val="black"/>
                </a:solidFill>
                <a:latin typeface="Calibri Light" panose="020F0302020204030204" pitchFamily="34" charset="0"/>
                <a:cs typeface="Calibri Light" panose="020F0302020204030204" pitchFamily="34" charset="0"/>
              </a:rPr>
              <a:t>fysiske</a:t>
            </a:r>
            <a:r>
              <a:rPr lang="en-US" sz="2300" dirty="0">
                <a:solidFill>
                  <a:prstClr val="black"/>
                </a:solidFill>
                <a:latin typeface="Calibri Light" panose="020F0302020204030204" pitchFamily="34" charset="0"/>
                <a:cs typeface="Calibri Light" panose="020F0302020204030204" pitchFamily="34" charset="0"/>
              </a:rPr>
              <a:t> </a:t>
            </a:r>
            <a:r>
              <a:rPr lang="en-US" sz="2300" dirty="0" err="1">
                <a:solidFill>
                  <a:prstClr val="black"/>
                </a:solidFill>
                <a:latin typeface="Calibri Light" panose="020F0302020204030204" pitchFamily="34" charset="0"/>
                <a:cs typeface="Calibri Light" panose="020F0302020204030204" pitchFamily="34" charset="0"/>
              </a:rPr>
              <a:t>og</a:t>
            </a:r>
            <a:r>
              <a:rPr lang="en-US" sz="2300" dirty="0">
                <a:solidFill>
                  <a:prstClr val="black"/>
                </a:solidFill>
                <a:latin typeface="Calibri Light" panose="020F0302020204030204" pitchFamily="34" charset="0"/>
                <a:cs typeface="Calibri Light" panose="020F0302020204030204" pitchFamily="34" charset="0"/>
              </a:rPr>
              <a:t> </a:t>
            </a:r>
            <a:r>
              <a:rPr lang="en-US" sz="2300" dirty="0" err="1">
                <a:solidFill>
                  <a:prstClr val="black"/>
                </a:solidFill>
                <a:latin typeface="Calibri Light" panose="020F0302020204030204" pitchFamily="34" charset="0"/>
                <a:cs typeface="Calibri Light" panose="020F0302020204030204" pitchFamily="34" charset="0"/>
              </a:rPr>
              <a:t>teknologiske</a:t>
            </a:r>
            <a:endParaRPr lang="en-US" sz="2300" dirty="0">
              <a:solidFill>
                <a:prstClr val="black"/>
              </a:solidFill>
              <a:latin typeface="Calibri Light" panose="020F0302020204030204" pitchFamily="34" charset="0"/>
              <a:cs typeface="Calibri Light" panose="020F0302020204030204" pitchFamily="34" charset="0"/>
            </a:endParaRPr>
          </a:p>
          <a:p>
            <a:pPr lvl="2"/>
            <a:r>
              <a:rPr lang="en-US" sz="2300" dirty="0" err="1">
                <a:solidFill>
                  <a:prstClr val="black"/>
                </a:solidFill>
                <a:latin typeface="Calibri Light" panose="020F0302020204030204" pitchFamily="34" charset="0"/>
                <a:cs typeface="Calibri Light" panose="020F0302020204030204" pitchFamily="34" charset="0"/>
              </a:rPr>
              <a:t>Organisatoriske</a:t>
            </a:r>
            <a:endParaRPr lang="en-US" sz="2300" dirty="0">
              <a:solidFill>
                <a:prstClr val="black"/>
              </a:solidFill>
              <a:latin typeface="Calibri Light" panose="020F0302020204030204" pitchFamily="34" charset="0"/>
              <a:cs typeface="Calibri Light" panose="020F0302020204030204" pitchFamily="34" charset="0"/>
            </a:endParaRPr>
          </a:p>
          <a:p>
            <a:pPr lvl="2"/>
            <a:r>
              <a:rPr lang="en-US" sz="2300" dirty="0" err="1">
                <a:solidFill>
                  <a:prstClr val="black"/>
                </a:solidFill>
                <a:latin typeface="Calibri Light" panose="020F0302020204030204" pitchFamily="34" charset="0"/>
                <a:cs typeface="Calibri Light" panose="020F0302020204030204" pitchFamily="34" charset="0"/>
              </a:rPr>
              <a:t>Rettslige</a:t>
            </a:r>
            <a:endParaRPr lang="en-US" sz="2300" dirty="0">
              <a:solidFill>
                <a:prstClr val="black"/>
              </a:solidFill>
              <a:latin typeface="Calibri Light" panose="020F0302020204030204" pitchFamily="34" charset="0"/>
              <a:cs typeface="Calibri Light" panose="020F0302020204030204" pitchFamily="34" charset="0"/>
            </a:endParaRPr>
          </a:p>
          <a:p>
            <a:pPr lvl="2"/>
            <a:r>
              <a:rPr lang="en-US" sz="2300" dirty="0" err="1">
                <a:solidFill>
                  <a:prstClr val="black"/>
                </a:solidFill>
                <a:latin typeface="Calibri Light" panose="020F0302020204030204" pitchFamily="34" charset="0"/>
                <a:cs typeface="Calibri Light" panose="020F0302020204030204" pitchFamily="34" charset="0"/>
              </a:rPr>
              <a:t>Økonomiske</a:t>
            </a:r>
            <a:endParaRPr lang="en-US" sz="2300" dirty="0">
              <a:solidFill>
                <a:prstClr val="black"/>
              </a:solidFill>
              <a:latin typeface="Calibri Light" panose="020F0302020204030204" pitchFamily="34" charset="0"/>
              <a:cs typeface="Calibri Light" panose="020F0302020204030204" pitchFamily="34" charset="0"/>
            </a:endParaRPr>
          </a:p>
          <a:p>
            <a:pPr lvl="2"/>
            <a:r>
              <a:rPr lang="en-US" sz="2300" dirty="0" err="1">
                <a:solidFill>
                  <a:prstClr val="black"/>
                </a:solidFill>
                <a:latin typeface="Calibri Light" panose="020F0302020204030204" pitchFamily="34" charset="0"/>
                <a:cs typeface="Calibri Light" panose="020F0302020204030204" pitchFamily="34" charset="0"/>
              </a:rPr>
              <a:t>Pedagogiske</a:t>
            </a:r>
            <a:endParaRPr lang="en-US" sz="2300" dirty="0">
              <a:solidFill>
                <a:prstClr val="black"/>
              </a:solidFill>
              <a:latin typeface="Calibri Light" panose="020F0302020204030204" pitchFamily="34" charset="0"/>
              <a:cs typeface="Calibri Light" panose="020F0302020204030204" pitchFamily="34" charset="0"/>
            </a:endParaRPr>
          </a:p>
          <a:p>
            <a:pPr marL="914400" lvl="2" indent="0">
              <a:buNone/>
            </a:pPr>
            <a:r>
              <a:rPr lang="en-US" sz="2300" dirty="0">
                <a:solidFill>
                  <a:prstClr val="black"/>
                </a:solidFill>
                <a:latin typeface="Calibri Light" panose="020F0302020204030204" pitchFamily="34" charset="0"/>
                <a:cs typeface="Calibri Light" panose="020F0302020204030204" pitchFamily="34" charset="0"/>
              </a:rPr>
              <a:t>Under </a:t>
            </a:r>
            <a:r>
              <a:rPr lang="en-US" sz="2300" dirty="0" err="1">
                <a:solidFill>
                  <a:prstClr val="black"/>
                </a:solidFill>
                <a:latin typeface="Calibri Light" panose="020F0302020204030204" pitchFamily="34" charset="0"/>
                <a:cs typeface="Calibri Light" panose="020F0302020204030204" pitchFamily="34" charset="0"/>
              </a:rPr>
              <a:t>hver</a:t>
            </a:r>
            <a:r>
              <a:rPr lang="en-US" sz="2300" dirty="0">
                <a:solidFill>
                  <a:prstClr val="black"/>
                </a:solidFill>
                <a:latin typeface="Calibri Light" panose="020F0302020204030204" pitchFamily="34" charset="0"/>
                <a:cs typeface="Calibri Light" panose="020F0302020204030204" pitchFamily="34" charset="0"/>
              </a:rPr>
              <a:t> av </a:t>
            </a:r>
            <a:r>
              <a:rPr lang="en-US" sz="2300" dirty="0" err="1">
                <a:solidFill>
                  <a:prstClr val="black"/>
                </a:solidFill>
                <a:latin typeface="Calibri Light" panose="020F0302020204030204" pitchFamily="34" charset="0"/>
                <a:cs typeface="Calibri Light" panose="020F0302020204030204" pitchFamily="34" charset="0"/>
              </a:rPr>
              <a:t>disse</a:t>
            </a:r>
            <a:r>
              <a:rPr lang="en-US" sz="2300" dirty="0">
                <a:solidFill>
                  <a:prstClr val="black"/>
                </a:solidFill>
                <a:latin typeface="Calibri Light" panose="020F0302020204030204" pitchFamily="34" charset="0"/>
                <a:cs typeface="Calibri Light" panose="020F0302020204030204" pitchFamily="34" charset="0"/>
              </a:rPr>
              <a:t> </a:t>
            </a:r>
            <a:r>
              <a:rPr lang="en-US" sz="2300" dirty="0" err="1">
                <a:solidFill>
                  <a:prstClr val="black"/>
                </a:solidFill>
                <a:latin typeface="Calibri Light" panose="020F0302020204030204" pitchFamily="34" charset="0"/>
                <a:cs typeface="Calibri Light" panose="020F0302020204030204" pitchFamily="34" charset="0"/>
              </a:rPr>
              <a:t>katgoriene</a:t>
            </a:r>
            <a:r>
              <a:rPr lang="en-US" sz="2300" dirty="0">
                <a:solidFill>
                  <a:prstClr val="black"/>
                </a:solidFill>
                <a:latin typeface="Calibri Light" panose="020F0302020204030204" pitchFamily="34" charset="0"/>
                <a:cs typeface="Calibri Light" panose="020F0302020204030204" pitchFamily="34" charset="0"/>
              </a:rPr>
              <a:t> er det </a:t>
            </a:r>
            <a:r>
              <a:rPr lang="en-US" sz="2300" dirty="0" err="1">
                <a:solidFill>
                  <a:prstClr val="black"/>
                </a:solidFill>
                <a:latin typeface="Calibri Light" panose="020F0302020204030204" pitchFamily="34" charset="0"/>
                <a:cs typeface="Calibri Light" panose="020F0302020204030204" pitchFamily="34" charset="0"/>
              </a:rPr>
              <a:t>mulig</a:t>
            </a:r>
            <a:r>
              <a:rPr lang="en-US" sz="2300" dirty="0">
                <a:solidFill>
                  <a:prstClr val="black"/>
                </a:solidFill>
                <a:latin typeface="Calibri Light" panose="020F0302020204030204" pitchFamily="34" charset="0"/>
                <a:cs typeface="Calibri Light" panose="020F0302020204030204" pitchFamily="34" charset="0"/>
              </a:rPr>
              <a:t> å </a:t>
            </a:r>
            <a:r>
              <a:rPr lang="en-US" sz="2300" dirty="0" err="1">
                <a:solidFill>
                  <a:prstClr val="black"/>
                </a:solidFill>
                <a:latin typeface="Calibri Light" panose="020F0302020204030204" pitchFamily="34" charset="0"/>
                <a:cs typeface="Calibri Light" panose="020F0302020204030204" pitchFamily="34" charset="0"/>
              </a:rPr>
              <a:t>angi</a:t>
            </a:r>
            <a:r>
              <a:rPr lang="en-US" sz="2300" dirty="0">
                <a:solidFill>
                  <a:prstClr val="black"/>
                </a:solidFill>
                <a:latin typeface="Calibri Light" panose="020F0302020204030204" pitchFamily="34" charset="0"/>
                <a:cs typeface="Calibri Light" panose="020F0302020204030204" pitchFamily="34" charset="0"/>
              </a:rPr>
              <a:t> </a:t>
            </a:r>
            <a:r>
              <a:rPr lang="en-US" sz="2300" dirty="0" err="1">
                <a:solidFill>
                  <a:prstClr val="black"/>
                </a:solidFill>
                <a:latin typeface="Calibri Light" panose="020F0302020204030204" pitchFamily="34" charset="0"/>
                <a:cs typeface="Calibri Light" panose="020F0302020204030204" pitchFamily="34" charset="0"/>
              </a:rPr>
              <a:t>underkategorier</a:t>
            </a:r>
            <a:endParaRPr lang="en-US" sz="2300" dirty="0">
              <a:solidFill>
                <a:prstClr val="black"/>
              </a:solidFill>
              <a:latin typeface="Calibri Light" panose="020F0302020204030204" pitchFamily="34" charset="0"/>
              <a:cs typeface="Calibri Light" panose="020F0302020204030204" pitchFamily="34" charset="0"/>
            </a:endParaRPr>
          </a:p>
          <a:p>
            <a:pPr lvl="0">
              <a:defRPr/>
            </a:pPr>
            <a:r>
              <a:rPr lang="nb-NO" dirty="0">
                <a:solidFill>
                  <a:prstClr val="black"/>
                </a:solidFill>
                <a:latin typeface="Calibri Light" panose="020F0302020204030204" pitchFamily="34" charset="0"/>
                <a:cs typeface="Calibri Light" panose="020F0302020204030204" pitchFamily="34" charset="0"/>
              </a:rPr>
              <a:t>For å ivareta personopplysningssikkerhet skal blant annet tiltakene i art. 32(1) a – d vurderes</a:t>
            </a:r>
          </a:p>
          <a:p>
            <a:pPr lvl="0">
              <a:defRPr/>
            </a:pPr>
            <a:r>
              <a:rPr lang="nb-NO" dirty="0">
                <a:solidFill>
                  <a:prstClr val="black"/>
                </a:solidFill>
                <a:latin typeface="Calibri Light" panose="020F0302020204030204" pitchFamily="34" charset="0"/>
                <a:cs typeface="Calibri Light" panose="020F0302020204030204" pitchFamily="34" charset="0"/>
              </a:rPr>
              <a:t>Generelt: Ethvert tiltak som kan bidra til å etterleve kravene i forordningen må anses som relevant</a:t>
            </a:r>
          </a:p>
        </p:txBody>
      </p:sp>
    </p:spTree>
    <p:extLst>
      <p:ext uri="{BB962C8B-B14F-4D97-AF65-F5344CB8AC3E}">
        <p14:creationId xmlns:p14="http://schemas.microsoft.com/office/powerpoint/2010/main" val="291901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charRg st="160" end="21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charRg st="211" end="34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charRg st="340" end="40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charRg st="403" end="44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charRg st="446" end="46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charRg st="462" end="47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charRg st="472" end="48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charRg st="483" end="49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charRg st="495" end="56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charRg st="562" end="65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charRg st="658" end="75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4676C2B-A282-1B5E-CDAE-6115E330F480}"/>
              </a:ext>
            </a:extLst>
          </p:cNvPr>
          <p:cNvSpPr>
            <a:spLocks noGrp="1"/>
          </p:cNvSpPr>
          <p:nvPr>
            <p:ph type="title"/>
          </p:nvPr>
        </p:nvSpPr>
        <p:spPr/>
        <p:txBody>
          <a:bodyPr>
            <a:normAutofit/>
          </a:bodyPr>
          <a:lstStyle/>
          <a:p>
            <a:r>
              <a:rPr lang="nb-NO" sz="3200" b="1" dirty="0">
                <a:solidFill>
                  <a:srgbClr val="C00000"/>
                </a:solidFill>
                <a:latin typeface="Calibri Light" panose="020F0302020204030204" pitchFamily="34" charset="0"/>
                <a:cs typeface="Calibri Light" panose="020F0302020204030204" pitchFamily="34" charset="0"/>
              </a:rPr>
              <a:t>Hvor stor kan risikoen være og hva kan tiltakene koste?</a:t>
            </a:r>
          </a:p>
        </p:txBody>
      </p:sp>
      <p:sp>
        <p:nvSpPr>
          <p:cNvPr id="3" name="Plassholder for innhold 2">
            <a:extLst>
              <a:ext uri="{FF2B5EF4-FFF2-40B4-BE49-F238E27FC236}">
                <a16:creationId xmlns:a16="http://schemas.microsoft.com/office/drawing/2014/main" id="{B67366A0-75D0-A1CA-DD01-D8A68367D5EA}"/>
              </a:ext>
            </a:extLst>
          </p:cNvPr>
          <p:cNvSpPr>
            <a:spLocks noGrp="1"/>
          </p:cNvSpPr>
          <p:nvPr>
            <p:ph idx="1"/>
          </p:nvPr>
        </p:nvSpPr>
        <p:spPr/>
        <p:txBody>
          <a:bodyPr/>
          <a:lstStyle/>
          <a:p>
            <a:r>
              <a:rPr lang="en-US" dirty="0">
                <a:latin typeface="Calibri Light" panose="020F0302020204030204" pitchFamily="34" charset="0"/>
                <a:cs typeface="Calibri Light" panose="020F0302020204030204" pitchFamily="34" charset="0"/>
              </a:rPr>
              <a:t>“</a:t>
            </a:r>
            <a:r>
              <a:rPr lang="nb-NO" dirty="0">
                <a:latin typeface="Calibri Light" panose="020F0302020204030204" pitchFamily="34" charset="0"/>
                <a:cs typeface="Calibri Light" panose="020F0302020204030204" pitchFamily="34" charset="0"/>
              </a:rPr>
              <a:t>risikoene av varierende sannsynlighets- og alvorlighetsgrad for fysiske personers rettigheter og friheter</a:t>
            </a:r>
            <a:r>
              <a:rPr lang="en-US" dirty="0">
                <a:latin typeface="Calibri Light" panose="020F0302020204030204" pitchFamily="34" charset="0"/>
                <a:cs typeface="Calibri Light" panose="020F0302020204030204" pitchFamily="34" charset="0"/>
              </a:rPr>
              <a:t>”</a:t>
            </a:r>
          </a:p>
          <a:p>
            <a:pPr lvl="1"/>
            <a:r>
              <a:rPr lang="en-US" dirty="0" err="1">
                <a:latin typeface="Calibri Light" panose="020F0302020204030204" pitchFamily="34" charset="0"/>
                <a:cs typeface="Calibri Light" panose="020F0302020204030204" pitchFamily="34" charset="0"/>
              </a:rPr>
              <a:t>Må</a:t>
            </a:r>
            <a:r>
              <a:rPr lang="en-US" dirty="0">
                <a:latin typeface="Calibri Light" panose="020F0302020204030204" pitchFamily="34" charset="0"/>
                <a:cs typeface="Calibri Light" panose="020F0302020204030204" pitchFamily="34" charset="0"/>
              </a:rPr>
              <a:t> </a:t>
            </a:r>
            <a:r>
              <a:rPr lang="en-US" dirty="0" err="1">
                <a:latin typeface="Calibri Light" panose="020F0302020204030204" pitchFamily="34" charset="0"/>
                <a:cs typeface="Calibri Light" panose="020F0302020204030204" pitchFamily="34" charset="0"/>
              </a:rPr>
              <a:t>altså</a:t>
            </a:r>
            <a:r>
              <a:rPr lang="en-US" dirty="0">
                <a:latin typeface="Calibri Light" panose="020F0302020204030204" pitchFamily="34" charset="0"/>
                <a:cs typeface="Calibri Light" panose="020F0302020204030204" pitchFamily="34" charset="0"/>
              </a:rPr>
              <a:t> </a:t>
            </a:r>
            <a:r>
              <a:rPr lang="en-US" dirty="0" err="1">
                <a:latin typeface="Calibri Light" panose="020F0302020204030204" pitchFamily="34" charset="0"/>
                <a:cs typeface="Calibri Light" panose="020F0302020204030204" pitchFamily="34" charset="0"/>
              </a:rPr>
              <a:t>bedømmes</a:t>
            </a:r>
            <a:r>
              <a:rPr lang="en-US" dirty="0">
                <a:latin typeface="Calibri Light" panose="020F0302020204030204" pitchFamily="34" charset="0"/>
                <a:cs typeface="Calibri Light" panose="020F0302020204030204" pitchFamily="34" charset="0"/>
              </a:rPr>
              <a:t> </a:t>
            </a:r>
            <a:r>
              <a:rPr lang="en-US" dirty="0" err="1">
                <a:latin typeface="Calibri Light" panose="020F0302020204030204" pitchFamily="34" charset="0"/>
                <a:cs typeface="Calibri Light" panose="020F0302020204030204" pitchFamily="34" charset="0"/>
              </a:rPr>
              <a:t>ut</a:t>
            </a:r>
            <a:r>
              <a:rPr lang="en-US" dirty="0">
                <a:latin typeface="Calibri Light" panose="020F0302020204030204" pitchFamily="34" charset="0"/>
                <a:cs typeface="Calibri Light" panose="020F0302020204030204" pitchFamily="34" charset="0"/>
              </a:rPr>
              <a:t> </a:t>
            </a:r>
            <a:r>
              <a:rPr lang="en-US" dirty="0" err="1">
                <a:latin typeface="Calibri Light" panose="020F0302020204030204" pitchFamily="34" charset="0"/>
                <a:cs typeface="Calibri Light" panose="020F0302020204030204" pitchFamily="34" charset="0"/>
              </a:rPr>
              <a:t>ifra</a:t>
            </a:r>
            <a:r>
              <a:rPr lang="en-US" dirty="0">
                <a:latin typeface="Calibri Light" panose="020F0302020204030204" pitchFamily="34" charset="0"/>
                <a:cs typeface="Calibri Light" panose="020F0302020204030204" pitchFamily="34" charset="0"/>
              </a:rPr>
              <a:t> </a:t>
            </a:r>
            <a:r>
              <a:rPr lang="en-US" dirty="0" err="1">
                <a:latin typeface="Calibri Light" panose="020F0302020204030204" pitchFamily="34" charset="0"/>
                <a:cs typeface="Calibri Light" panose="020F0302020204030204" pitchFamily="34" charset="0"/>
              </a:rPr>
              <a:t>sannsynlighet</a:t>
            </a:r>
            <a:r>
              <a:rPr lang="en-US" dirty="0">
                <a:latin typeface="Calibri Light" panose="020F0302020204030204" pitchFamily="34" charset="0"/>
                <a:cs typeface="Calibri Light" panose="020F0302020204030204" pitchFamily="34" charset="0"/>
              </a:rPr>
              <a:t> for </a:t>
            </a:r>
            <a:r>
              <a:rPr lang="en-US" dirty="0" err="1">
                <a:latin typeface="Calibri Light" panose="020F0302020204030204" pitchFamily="34" charset="0"/>
                <a:cs typeface="Calibri Light" panose="020F0302020204030204" pitchFamily="34" charset="0"/>
              </a:rPr>
              <a:t>og</a:t>
            </a:r>
            <a:r>
              <a:rPr lang="en-US" dirty="0">
                <a:latin typeface="Calibri Light" panose="020F0302020204030204" pitchFamily="34" charset="0"/>
                <a:cs typeface="Calibri Light" panose="020F0302020204030204" pitchFamily="34" charset="0"/>
              </a:rPr>
              <a:t> </a:t>
            </a:r>
            <a:r>
              <a:rPr lang="en-US" dirty="0" err="1">
                <a:latin typeface="Calibri Light" panose="020F0302020204030204" pitchFamily="34" charset="0"/>
                <a:cs typeface="Calibri Light" panose="020F0302020204030204" pitchFamily="34" charset="0"/>
              </a:rPr>
              <a:t>alvoret</a:t>
            </a:r>
            <a:r>
              <a:rPr lang="en-US" dirty="0">
                <a:latin typeface="Calibri Light" panose="020F0302020204030204" pitchFamily="34" charset="0"/>
                <a:cs typeface="Calibri Light" panose="020F0302020204030204" pitchFamily="34" charset="0"/>
              </a:rPr>
              <a:t> av </a:t>
            </a:r>
            <a:r>
              <a:rPr lang="en-US" dirty="0" err="1">
                <a:latin typeface="Calibri Light" panose="020F0302020204030204" pitchFamily="34" charset="0"/>
                <a:cs typeface="Calibri Light" panose="020F0302020204030204" pitchFamily="34" charset="0"/>
              </a:rPr>
              <a:t>en</a:t>
            </a:r>
            <a:r>
              <a:rPr lang="en-US" dirty="0">
                <a:latin typeface="Calibri Light" panose="020F0302020204030204" pitchFamily="34" charset="0"/>
                <a:cs typeface="Calibri Light" panose="020F0302020204030204" pitchFamily="34" charset="0"/>
              </a:rPr>
              <a:t> </a:t>
            </a:r>
            <a:r>
              <a:rPr lang="en-US" dirty="0" err="1">
                <a:latin typeface="Calibri Light" panose="020F0302020204030204" pitchFamily="34" charset="0"/>
                <a:cs typeface="Calibri Light" panose="020F0302020204030204" pitchFamily="34" charset="0"/>
              </a:rPr>
              <a:t>krenkelse</a:t>
            </a:r>
            <a:endParaRPr lang="en-US" dirty="0">
              <a:latin typeface="Calibri Light" panose="020F0302020204030204" pitchFamily="34" charset="0"/>
              <a:cs typeface="Calibri Light" panose="020F0302020204030204" pitchFamily="34" charset="0"/>
            </a:endParaRPr>
          </a:p>
          <a:p>
            <a:r>
              <a:rPr lang="en-US" dirty="0" err="1">
                <a:latin typeface="Calibri Light" panose="020F0302020204030204" pitchFamily="34" charset="0"/>
                <a:cs typeface="Calibri Light" panose="020F0302020204030204" pitchFamily="34" charset="0"/>
              </a:rPr>
              <a:t>Kostnader</a:t>
            </a:r>
            <a:r>
              <a:rPr lang="en-US" dirty="0">
                <a:latin typeface="Calibri Light" panose="020F0302020204030204" pitchFamily="34" charset="0"/>
                <a:cs typeface="Calibri Light" panose="020F0302020204030204" pitchFamily="34" charset="0"/>
              </a:rPr>
              <a:t> er bare </a:t>
            </a:r>
            <a:r>
              <a:rPr lang="en-US" dirty="0" err="1">
                <a:latin typeface="Calibri Light" panose="020F0302020204030204" pitchFamily="34" charset="0"/>
                <a:cs typeface="Calibri Light" panose="020F0302020204030204" pitchFamily="34" charset="0"/>
              </a:rPr>
              <a:t>direkte</a:t>
            </a:r>
            <a:r>
              <a:rPr lang="en-US" dirty="0">
                <a:latin typeface="Calibri Light" panose="020F0302020204030204" pitchFamily="34" charset="0"/>
                <a:cs typeface="Calibri Light" panose="020F0302020204030204" pitchFamily="34" charset="0"/>
              </a:rPr>
              <a:t> </a:t>
            </a:r>
            <a:r>
              <a:rPr lang="en-US" dirty="0" err="1">
                <a:latin typeface="Calibri Light" panose="020F0302020204030204" pitchFamily="34" charset="0"/>
                <a:cs typeface="Calibri Light" panose="020F0302020204030204" pitchFamily="34" charset="0"/>
              </a:rPr>
              <a:t>nevnt</a:t>
            </a:r>
            <a:r>
              <a:rPr lang="en-US" dirty="0">
                <a:latin typeface="Calibri Light" panose="020F0302020204030204" pitchFamily="34" charset="0"/>
                <a:cs typeface="Calibri Light" panose="020F0302020204030204" pitchFamily="34" charset="0"/>
              </a:rPr>
              <a:t> </a:t>
            </a:r>
            <a:r>
              <a:rPr lang="en-US" dirty="0" err="1">
                <a:latin typeface="Calibri Light" panose="020F0302020204030204" pitchFamily="34" charset="0"/>
                <a:cs typeface="Calibri Light" panose="020F0302020204030204" pitchFamily="34" charset="0"/>
              </a:rPr>
              <a:t>i</a:t>
            </a:r>
            <a:r>
              <a:rPr lang="en-US" dirty="0">
                <a:latin typeface="Calibri Light" panose="020F0302020204030204" pitchFamily="34" charset="0"/>
                <a:cs typeface="Calibri Light" panose="020F0302020204030204" pitchFamily="34" charset="0"/>
              </a:rPr>
              <a:t> artikkel 25(1) </a:t>
            </a:r>
            <a:r>
              <a:rPr lang="en-US" dirty="0" err="1">
                <a:latin typeface="Calibri Light" panose="020F0302020204030204" pitchFamily="34" charset="0"/>
                <a:cs typeface="Calibri Light" panose="020F0302020204030204" pitchFamily="34" charset="0"/>
              </a:rPr>
              <a:t>og</a:t>
            </a:r>
            <a:r>
              <a:rPr lang="en-US" dirty="0">
                <a:latin typeface="Calibri Light" panose="020F0302020204030204" pitchFamily="34" charset="0"/>
                <a:cs typeface="Calibri Light" panose="020F0302020204030204" pitchFamily="34" charset="0"/>
              </a:rPr>
              <a:t> 32(1)</a:t>
            </a:r>
          </a:p>
          <a:p>
            <a:pPr lvl="1"/>
            <a:r>
              <a:rPr lang="en-US" dirty="0">
                <a:latin typeface="Calibri Light" panose="020F0302020204030204" pitchFamily="34" charset="0"/>
                <a:cs typeface="Calibri Light" panose="020F0302020204030204" pitchFamily="34" charset="0"/>
              </a:rPr>
              <a:t>I forhold </a:t>
            </a:r>
            <a:r>
              <a:rPr lang="en-US" dirty="0" err="1">
                <a:latin typeface="Calibri Light" panose="020F0302020204030204" pitchFamily="34" charset="0"/>
                <a:cs typeface="Calibri Light" panose="020F0302020204030204" pitchFamily="34" charset="0"/>
              </a:rPr>
              <a:t>til</a:t>
            </a:r>
            <a:r>
              <a:rPr lang="en-US" dirty="0">
                <a:latin typeface="Calibri Light" panose="020F0302020204030204" pitchFamily="34" charset="0"/>
                <a:cs typeface="Calibri Light" panose="020F0302020204030204" pitchFamily="34" charset="0"/>
              </a:rPr>
              <a:t> artikkel 24(1) </a:t>
            </a:r>
            <a:r>
              <a:rPr lang="en-US" dirty="0" err="1">
                <a:latin typeface="Calibri Light" panose="020F0302020204030204" pitchFamily="34" charset="0"/>
                <a:cs typeface="Calibri Light" panose="020F0302020204030204" pitchFamily="34" charset="0"/>
              </a:rPr>
              <a:t>og</a:t>
            </a:r>
            <a:r>
              <a:rPr lang="en-US" dirty="0">
                <a:latin typeface="Calibri Light" panose="020F0302020204030204" pitchFamily="34" charset="0"/>
                <a:cs typeface="Calibri Light" panose="020F0302020204030204" pitchFamily="34" charset="0"/>
              </a:rPr>
              <a:t> 35(1) </a:t>
            </a:r>
            <a:r>
              <a:rPr lang="en-US" dirty="0" err="1">
                <a:latin typeface="Calibri Light" panose="020F0302020204030204" pitchFamily="34" charset="0"/>
                <a:cs typeface="Calibri Light" panose="020F0302020204030204" pitchFamily="34" charset="0"/>
              </a:rPr>
              <a:t>kan</a:t>
            </a:r>
            <a:r>
              <a:rPr lang="en-US" dirty="0">
                <a:latin typeface="Calibri Light" panose="020F0302020204030204" pitchFamily="34" charset="0"/>
                <a:cs typeface="Calibri Light" panose="020F0302020204030204" pitchFamily="34" charset="0"/>
              </a:rPr>
              <a:t> BA </a:t>
            </a:r>
            <a:r>
              <a:rPr lang="en-US" dirty="0" err="1">
                <a:latin typeface="Calibri Light" panose="020F0302020204030204" pitchFamily="34" charset="0"/>
                <a:cs typeface="Calibri Light" panose="020F0302020204030204" pitchFamily="34" charset="0"/>
              </a:rPr>
              <a:t>altså</a:t>
            </a:r>
            <a:r>
              <a:rPr lang="en-US" dirty="0">
                <a:latin typeface="Calibri Light" panose="020F0302020204030204" pitchFamily="34" charset="0"/>
                <a:cs typeface="Calibri Light" panose="020F0302020204030204" pitchFamily="34" charset="0"/>
              </a:rPr>
              <a:t> </a:t>
            </a:r>
            <a:r>
              <a:rPr lang="en-US" dirty="0" err="1">
                <a:latin typeface="Calibri Light" panose="020F0302020204030204" pitchFamily="34" charset="0"/>
                <a:cs typeface="Calibri Light" panose="020F0302020204030204" pitchFamily="34" charset="0"/>
              </a:rPr>
              <a:t>ikke</a:t>
            </a:r>
            <a:r>
              <a:rPr lang="en-US" dirty="0">
                <a:latin typeface="Calibri Light" panose="020F0302020204030204" pitchFamily="34" charset="0"/>
                <a:cs typeface="Calibri Light" panose="020F0302020204030204" pitchFamily="34" charset="0"/>
              </a:rPr>
              <a:t> </a:t>
            </a:r>
            <a:r>
              <a:rPr lang="en-US" dirty="0" err="1">
                <a:latin typeface="Calibri Light" panose="020F0302020204030204" pitchFamily="34" charset="0"/>
                <a:cs typeface="Calibri Light" panose="020F0302020204030204" pitchFamily="34" charset="0"/>
              </a:rPr>
              <a:t>påberope</a:t>
            </a:r>
            <a:r>
              <a:rPr lang="en-US" dirty="0">
                <a:latin typeface="Calibri Light" panose="020F0302020204030204" pitchFamily="34" charset="0"/>
                <a:cs typeface="Calibri Light" panose="020F0302020204030204" pitchFamily="34" charset="0"/>
              </a:rPr>
              <a:t> seg at BA </a:t>
            </a:r>
            <a:r>
              <a:rPr lang="en-US" dirty="0" err="1">
                <a:latin typeface="Calibri Light" panose="020F0302020204030204" pitchFamily="34" charset="0"/>
                <a:cs typeface="Calibri Light" panose="020F0302020204030204" pitchFamily="34" charset="0"/>
              </a:rPr>
              <a:t>ikke</a:t>
            </a:r>
            <a:r>
              <a:rPr lang="en-US" dirty="0">
                <a:latin typeface="Calibri Light" panose="020F0302020204030204" pitchFamily="34" charset="0"/>
                <a:cs typeface="Calibri Light" panose="020F0302020204030204" pitchFamily="34" charset="0"/>
              </a:rPr>
              <a:t> </a:t>
            </a:r>
            <a:r>
              <a:rPr lang="en-US" dirty="0" err="1">
                <a:latin typeface="Calibri Light" panose="020F0302020204030204" pitchFamily="34" charset="0"/>
                <a:cs typeface="Calibri Light" panose="020F0302020204030204" pitchFamily="34" charset="0"/>
              </a:rPr>
              <a:t>har</a:t>
            </a:r>
            <a:r>
              <a:rPr lang="en-US" dirty="0">
                <a:latin typeface="Calibri Light" panose="020F0302020204030204" pitchFamily="34" charset="0"/>
                <a:cs typeface="Calibri Light" panose="020F0302020204030204" pitchFamily="34" charset="0"/>
              </a:rPr>
              <a:t> </a:t>
            </a:r>
            <a:r>
              <a:rPr lang="en-US" dirty="0" err="1">
                <a:latin typeface="Calibri Light" panose="020F0302020204030204" pitchFamily="34" charset="0"/>
                <a:cs typeface="Calibri Light" panose="020F0302020204030204" pitchFamily="34" charset="0"/>
              </a:rPr>
              <a:t>råd</a:t>
            </a:r>
            <a:r>
              <a:rPr lang="en-US" dirty="0">
                <a:latin typeface="Calibri Light" panose="020F0302020204030204" pitchFamily="34" charset="0"/>
                <a:cs typeface="Calibri Light" panose="020F0302020204030204" pitchFamily="34" charset="0"/>
              </a:rPr>
              <a:t> </a:t>
            </a:r>
            <a:r>
              <a:rPr lang="en-US" dirty="0" err="1">
                <a:latin typeface="Calibri Light" panose="020F0302020204030204" pitchFamily="34" charset="0"/>
                <a:cs typeface="Calibri Light" panose="020F0302020204030204" pitchFamily="34" charset="0"/>
              </a:rPr>
              <a:t>til</a:t>
            </a:r>
            <a:r>
              <a:rPr lang="en-US" dirty="0">
                <a:latin typeface="Calibri Light" panose="020F0302020204030204" pitchFamily="34" charset="0"/>
                <a:cs typeface="Calibri Light" panose="020F0302020204030204" pitchFamily="34" charset="0"/>
              </a:rPr>
              <a:t> å </a:t>
            </a:r>
            <a:r>
              <a:rPr lang="en-US" dirty="0" err="1">
                <a:latin typeface="Calibri Light" panose="020F0302020204030204" pitchFamily="34" charset="0"/>
                <a:cs typeface="Calibri Light" panose="020F0302020204030204" pitchFamily="34" charset="0"/>
              </a:rPr>
              <a:t>etterleve</a:t>
            </a:r>
            <a:r>
              <a:rPr lang="en-US" dirty="0">
                <a:latin typeface="Calibri Light" panose="020F0302020204030204" pitchFamily="34" charset="0"/>
                <a:cs typeface="Calibri Light" panose="020F0302020204030204" pitchFamily="34" charset="0"/>
              </a:rPr>
              <a:t> </a:t>
            </a:r>
            <a:r>
              <a:rPr lang="en-US" dirty="0" err="1">
                <a:latin typeface="Calibri Light" panose="020F0302020204030204" pitchFamily="34" charset="0"/>
                <a:cs typeface="Calibri Light" panose="020F0302020204030204" pitchFamily="34" charset="0"/>
              </a:rPr>
              <a:t>forordningen</a:t>
            </a:r>
            <a:endParaRPr lang="en-US" dirty="0">
              <a:latin typeface="Calibri Light" panose="020F0302020204030204" pitchFamily="34" charset="0"/>
              <a:cs typeface="Calibri Light" panose="020F0302020204030204" pitchFamily="34" charset="0"/>
            </a:endParaRPr>
          </a:p>
          <a:p>
            <a:pPr lvl="1"/>
            <a:r>
              <a:rPr lang="en-US" dirty="0" err="1">
                <a:latin typeface="Calibri Light" panose="020F0302020204030204" pitchFamily="34" charset="0"/>
                <a:cs typeface="Calibri Light" panose="020F0302020204030204" pitchFamily="34" charset="0"/>
              </a:rPr>
              <a:t>Også</a:t>
            </a:r>
            <a:r>
              <a:rPr lang="en-US" dirty="0">
                <a:latin typeface="Calibri Light" panose="020F0302020204030204" pitchFamily="34" charset="0"/>
                <a:cs typeface="Calibri Light" panose="020F0302020204030204" pitchFamily="34" charset="0"/>
              </a:rPr>
              <a:t> </a:t>
            </a:r>
            <a:r>
              <a:rPr lang="en-US" dirty="0" err="1">
                <a:latin typeface="Calibri Light" panose="020F0302020204030204" pitchFamily="34" charset="0"/>
                <a:cs typeface="Calibri Light" panose="020F0302020204030204" pitchFamily="34" charset="0"/>
              </a:rPr>
              <a:t>etter</a:t>
            </a:r>
            <a:r>
              <a:rPr lang="en-US" dirty="0">
                <a:latin typeface="Calibri Light" panose="020F0302020204030204" pitchFamily="34" charset="0"/>
                <a:cs typeface="Calibri Light" panose="020F0302020204030204" pitchFamily="34" charset="0"/>
              </a:rPr>
              <a:t> artikkel 25(1) </a:t>
            </a:r>
            <a:r>
              <a:rPr lang="en-US" dirty="0" err="1">
                <a:latin typeface="Calibri Light" panose="020F0302020204030204" pitchFamily="34" charset="0"/>
                <a:cs typeface="Calibri Light" panose="020F0302020204030204" pitchFamily="34" charset="0"/>
              </a:rPr>
              <a:t>og</a:t>
            </a:r>
            <a:r>
              <a:rPr lang="en-US" dirty="0">
                <a:latin typeface="Calibri Light" panose="020F0302020204030204" pitchFamily="34" charset="0"/>
                <a:cs typeface="Calibri Light" panose="020F0302020204030204" pitchFamily="34" charset="0"/>
              </a:rPr>
              <a:t> 32(1) er det imidlertid </a:t>
            </a:r>
            <a:r>
              <a:rPr lang="en-US" dirty="0" err="1">
                <a:latin typeface="Calibri Light" panose="020F0302020204030204" pitchFamily="34" charset="0"/>
                <a:cs typeface="Calibri Light" panose="020F0302020204030204" pitchFamily="34" charset="0"/>
              </a:rPr>
              <a:t>en</a:t>
            </a:r>
            <a:r>
              <a:rPr lang="en-US" dirty="0">
                <a:latin typeface="Calibri Light" panose="020F0302020204030204" pitchFamily="34" charset="0"/>
                <a:cs typeface="Calibri Light" panose="020F0302020204030204" pitchFamily="34" charset="0"/>
              </a:rPr>
              <a:t> </a:t>
            </a:r>
            <a:r>
              <a:rPr lang="en-US" dirty="0" err="1">
                <a:latin typeface="Calibri Light" panose="020F0302020204030204" pitchFamily="34" charset="0"/>
                <a:cs typeface="Calibri Light" panose="020F0302020204030204" pitchFamily="34" charset="0"/>
              </a:rPr>
              <a:t>nedre</a:t>
            </a:r>
            <a:r>
              <a:rPr lang="en-US" dirty="0">
                <a:latin typeface="Calibri Light" panose="020F0302020204030204" pitchFamily="34" charset="0"/>
                <a:cs typeface="Calibri Light" panose="020F0302020204030204" pitchFamily="34" charset="0"/>
              </a:rPr>
              <a:t> </a:t>
            </a:r>
            <a:r>
              <a:rPr lang="en-US" dirty="0" err="1">
                <a:latin typeface="Calibri Light" panose="020F0302020204030204" pitchFamily="34" charset="0"/>
                <a:cs typeface="Calibri Light" panose="020F0302020204030204" pitchFamily="34" charset="0"/>
              </a:rPr>
              <a:t>grense</a:t>
            </a:r>
            <a:r>
              <a:rPr lang="en-US" dirty="0">
                <a:latin typeface="Calibri Light" panose="020F0302020204030204" pitchFamily="34" charset="0"/>
                <a:cs typeface="Calibri Light" panose="020F0302020204030204" pitchFamily="34" charset="0"/>
              </a:rPr>
              <a:t> for </a:t>
            </a:r>
            <a:r>
              <a:rPr lang="en-US" dirty="0" err="1">
                <a:latin typeface="Calibri Light" panose="020F0302020204030204" pitchFamily="34" charset="0"/>
                <a:cs typeface="Calibri Light" panose="020F0302020204030204" pitchFamily="34" charset="0"/>
              </a:rPr>
              <a:t>lovlighet</a:t>
            </a:r>
            <a:endParaRPr lang="en-US" dirty="0">
              <a:latin typeface="Calibri Light" panose="020F0302020204030204" pitchFamily="34" charset="0"/>
              <a:cs typeface="Calibri Light" panose="020F0302020204030204" pitchFamily="34" charset="0"/>
            </a:endParaRPr>
          </a:p>
          <a:p>
            <a:pPr lvl="1"/>
            <a:endParaRPr lang="nb-NO" dirty="0">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3734230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0C91A1A-2AB5-4632-8476-8DB1E57932FD}"/>
              </a:ext>
            </a:extLst>
          </p:cNvPr>
          <p:cNvSpPr>
            <a:spLocks noGrp="1"/>
          </p:cNvSpPr>
          <p:nvPr>
            <p:ph type="title"/>
          </p:nvPr>
        </p:nvSpPr>
        <p:spPr>
          <a:xfrm>
            <a:off x="838200" y="162947"/>
            <a:ext cx="10515600" cy="861733"/>
          </a:xfrm>
        </p:spPr>
        <p:txBody>
          <a:bodyPr>
            <a:normAutofit/>
          </a:bodyPr>
          <a:lstStyle/>
          <a:p>
            <a:r>
              <a:rPr lang="nb-NO" sz="3200" b="1" dirty="0">
                <a:solidFill>
                  <a:srgbClr val="C00000"/>
                </a:solidFill>
                <a:latin typeface="Calibri Light" panose="020F0302020204030204" pitchFamily="34" charset="0"/>
                <a:cs typeface="Calibri Light" panose="020F0302020204030204" pitchFamily="34" charset="0"/>
              </a:rPr>
              <a:t>Den behandlingsansvarliges ansvar, art. 24</a:t>
            </a:r>
          </a:p>
        </p:txBody>
      </p:sp>
      <p:sp>
        <p:nvSpPr>
          <p:cNvPr id="3" name="Plassholder for innhold 2">
            <a:extLst>
              <a:ext uri="{FF2B5EF4-FFF2-40B4-BE49-F238E27FC236}">
                <a16:creationId xmlns:a16="http://schemas.microsoft.com/office/drawing/2014/main" id="{840D4988-BD58-4134-A5B0-A4E561A0DAED}"/>
              </a:ext>
            </a:extLst>
          </p:cNvPr>
          <p:cNvSpPr>
            <a:spLocks noGrp="1"/>
          </p:cNvSpPr>
          <p:nvPr>
            <p:ph idx="1"/>
          </p:nvPr>
        </p:nvSpPr>
        <p:spPr>
          <a:xfrm>
            <a:off x="422739" y="1098199"/>
            <a:ext cx="11253092" cy="5477210"/>
          </a:xfrm>
        </p:spPr>
        <p:txBody>
          <a:bodyPr>
            <a:normAutofit fontScale="92500" lnSpcReduction="10000"/>
          </a:bodyPr>
          <a:lstStyle/>
          <a:p>
            <a:r>
              <a:rPr lang="nb-NO" dirty="0">
                <a:latin typeface="Calibri Light" panose="020F0302020204030204" pitchFamily="34" charset="0"/>
                <a:cs typeface="Calibri Light" panose="020F0302020204030204" pitchFamily="34" charset="0"/>
              </a:rPr>
              <a:t>Risikovurderingen i artikkel 24(1) gir anvisning på er «overordet», men forholdet til risikovurderingene i art. 25 og 32 er ikke klar </a:t>
            </a:r>
          </a:p>
          <a:p>
            <a:pPr lvl="1"/>
            <a:r>
              <a:rPr lang="nb-NO" dirty="0">
                <a:latin typeface="Calibri Light" panose="020F0302020204030204" pitchFamily="34" charset="0"/>
                <a:cs typeface="Calibri Light" panose="020F0302020204030204" pitchFamily="34" charset="0"/>
              </a:rPr>
              <a:t>Art. 24 gjelder sikring av «samsvar med denne forordningen»</a:t>
            </a:r>
          </a:p>
          <a:p>
            <a:pPr lvl="2"/>
            <a:r>
              <a:rPr lang="nb-NO" sz="2200" dirty="0">
                <a:latin typeface="Calibri Light" panose="020F0302020204030204" pitchFamily="34" charset="0"/>
                <a:cs typeface="Calibri Light" panose="020F0302020204030204" pitchFamily="34" charset="0"/>
              </a:rPr>
              <a:t>Ansvarsprinsippet i art. 5(2) uttrykker noe av det samme når det gjelder prinsippene i art. 5(1)</a:t>
            </a:r>
          </a:p>
          <a:p>
            <a:pPr lvl="1"/>
            <a:r>
              <a:rPr lang="nb-NO" dirty="0">
                <a:latin typeface="Calibri Light" panose="020F0302020204030204" pitchFamily="34" charset="0"/>
                <a:cs typeface="Calibri Light" panose="020F0302020204030204" pitchFamily="34" charset="0"/>
              </a:rPr>
              <a:t>Art. 25(1) om innebygget personvern er rettet spesielt inn mot prinsipper og rettigheter (kap. II og III)</a:t>
            </a:r>
          </a:p>
          <a:p>
            <a:pPr lvl="1"/>
            <a:r>
              <a:rPr lang="nb-NO" dirty="0">
                <a:latin typeface="Calibri Light" panose="020F0302020204030204" pitchFamily="34" charset="0"/>
                <a:cs typeface="Calibri Light" panose="020F0302020204030204" pitchFamily="34" charset="0"/>
              </a:rPr>
              <a:t>Art. 32 om sikkerhet ved behandlingen, gjelder spesielt for «personopplysningssikkerhet», jf. art. 5(1)(f) og prinsippet om integritet og konfidensialitet</a:t>
            </a:r>
          </a:p>
          <a:p>
            <a:pPr lvl="1"/>
            <a:r>
              <a:rPr lang="nb-NO" dirty="0">
                <a:latin typeface="Calibri Light" panose="020F0302020204030204" pitchFamily="34" charset="0"/>
                <a:cs typeface="Calibri Light" panose="020F0302020204030204" pitchFamily="34" charset="0"/>
              </a:rPr>
              <a:t>Art. 35(1) forutsetter at risikoen allerede er bedømt og funnet å være «høy»</a:t>
            </a:r>
          </a:p>
          <a:p>
            <a:r>
              <a:rPr lang="nb-NO" dirty="0">
                <a:latin typeface="Calibri Light" panose="020F0302020204030204" pitchFamily="34" charset="0"/>
                <a:cs typeface="Calibri Light" panose="020F0302020204030204" pitchFamily="34" charset="0"/>
              </a:rPr>
              <a:t>Den behandlingsansvarlige skal i følge art. 24(1)</a:t>
            </a:r>
          </a:p>
          <a:p>
            <a:pPr lvl="1"/>
            <a:r>
              <a:rPr lang="nb-NO" b="1" i="1" dirty="0">
                <a:latin typeface="Calibri Light" panose="020F0302020204030204" pitchFamily="34" charset="0"/>
                <a:cs typeface="Calibri Light" panose="020F0302020204030204" pitchFamily="34" charset="0"/>
              </a:rPr>
              <a:t>sikre</a:t>
            </a:r>
            <a:r>
              <a:rPr lang="nb-NO" dirty="0">
                <a:latin typeface="Calibri Light" panose="020F0302020204030204" pitchFamily="34" charset="0"/>
                <a:cs typeface="Calibri Light" panose="020F0302020204030204" pitchFamily="34" charset="0"/>
              </a:rPr>
              <a:t> samsvar med de bestemmelser i forordningen som gjelder behandlingsansvarlige ved å treffe tiltak (men kan ikke sikre 100%, jf. risikovurderingen)</a:t>
            </a:r>
          </a:p>
          <a:p>
            <a:pPr lvl="1"/>
            <a:r>
              <a:rPr lang="nb-NO" b="1" i="1" dirty="0">
                <a:latin typeface="Calibri Light" panose="020F0302020204030204" pitchFamily="34" charset="0"/>
                <a:cs typeface="Calibri Light" panose="020F0302020204030204" pitchFamily="34" charset="0"/>
              </a:rPr>
              <a:t>påvise</a:t>
            </a:r>
            <a:r>
              <a:rPr lang="nb-NO" dirty="0">
                <a:latin typeface="Calibri Light" panose="020F0302020204030204" pitchFamily="34" charset="0"/>
                <a:cs typeface="Calibri Light" panose="020F0302020204030204" pitchFamily="34" charset="0"/>
              </a:rPr>
              <a:t> samsvar med forordningen innen dette området</a:t>
            </a:r>
          </a:p>
          <a:p>
            <a:pPr lvl="2"/>
            <a:r>
              <a:rPr lang="nb-NO" sz="2200" dirty="0">
                <a:latin typeface="Calibri Light" panose="020F0302020204030204" pitchFamily="34" charset="0"/>
                <a:cs typeface="Calibri Light" panose="020F0302020204030204" pitchFamily="34" charset="0"/>
              </a:rPr>
              <a:t>Kan innebære behov for dokumentasjon, herunder av risikovurderinger</a:t>
            </a:r>
          </a:p>
          <a:p>
            <a:pPr lvl="2"/>
            <a:r>
              <a:rPr lang="nb-NO" sz="2200" dirty="0">
                <a:latin typeface="Calibri Light" panose="020F0302020204030204" pitchFamily="34" charset="0"/>
                <a:cs typeface="Calibri Light" panose="020F0302020204030204" pitchFamily="34" charset="0"/>
              </a:rPr>
              <a:t>Overholdelse av godkjente </a:t>
            </a:r>
            <a:r>
              <a:rPr lang="nb-NO" sz="2200" dirty="0" err="1">
                <a:latin typeface="Calibri Light" panose="020F0302020204030204" pitchFamily="34" charset="0"/>
                <a:cs typeface="Calibri Light" panose="020F0302020204030204" pitchFamily="34" charset="0"/>
              </a:rPr>
              <a:t>atferdsnormer</a:t>
            </a:r>
            <a:r>
              <a:rPr lang="nb-NO" sz="2200" dirty="0">
                <a:latin typeface="Calibri Light" panose="020F0302020204030204" pitchFamily="34" charset="0"/>
                <a:cs typeface="Calibri Light" panose="020F0302020204030204" pitchFamily="34" charset="0"/>
              </a:rPr>
              <a:t> (jf. art. 40) og sertifiseringsmekanismer (jf. art. 42) kan brukes for å påvise samsvar, se art. 24(3)</a:t>
            </a:r>
          </a:p>
        </p:txBody>
      </p:sp>
    </p:spTree>
    <p:extLst>
      <p:ext uri="{BB962C8B-B14F-4D97-AF65-F5344CB8AC3E}">
        <p14:creationId xmlns:p14="http://schemas.microsoft.com/office/powerpoint/2010/main" val="3297159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272304A-6835-47CA-9BC7-4B1F3848056F}"/>
              </a:ext>
            </a:extLst>
          </p:cNvPr>
          <p:cNvSpPr>
            <a:spLocks noGrp="1"/>
          </p:cNvSpPr>
          <p:nvPr>
            <p:ph type="title"/>
          </p:nvPr>
        </p:nvSpPr>
        <p:spPr>
          <a:xfrm>
            <a:off x="838200" y="109440"/>
            <a:ext cx="10515600" cy="745226"/>
          </a:xfrm>
        </p:spPr>
        <p:txBody>
          <a:bodyPr>
            <a:normAutofit/>
          </a:bodyPr>
          <a:lstStyle/>
          <a:p>
            <a:r>
              <a:rPr lang="nb-NO" sz="3200" b="1" dirty="0">
                <a:solidFill>
                  <a:srgbClr val="C00000"/>
                </a:solidFill>
              </a:rPr>
              <a:t>Sikkerhet ved behandlingen, art. 32   (1)</a:t>
            </a:r>
          </a:p>
        </p:txBody>
      </p:sp>
      <p:sp>
        <p:nvSpPr>
          <p:cNvPr id="3" name="Plassholder for innhold 2">
            <a:extLst>
              <a:ext uri="{FF2B5EF4-FFF2-40B4-BE49-F238E27FC236}">
                <a16:creationId xmlns:a16="http://schemas.microsoft.com/office/drawing/2014/main" id="{39269B07-6873-478C-9541-DE5EE813CDB2}"/>
              </a:ext>
            </a:extLst>
          </p:cNvPr>
          <p:cNvSpPr>
            <a:spLocks noGrp="1"/>
          </p:cNvSpPr>
          <p:nvPr>
            <p:ph idx="1"/>
          </p:nvPr>
        </p:nvSpPr>
        <p:spPr>
          <a:xfrm>
            <a:off x="101089" y="900615"/>
            <a:ext cx="11910175" cy="5899948"/>
          </a:xfrm>
        </p:spPr>
        <p:txBody>
          <a:bodyPr>
            <a:normAutofit/>
          </a:bodyPr>
          <a:lstStyle/>
          <a:p>
            <a:r>
              <a:rPr lang="nb-NO" dirty="0">
                <a:latin typeface="Calibri Light" panose="020F0302020204030204" pitchFamily="34" charset="0"/>
                <a:cs typeface="Calibri Light" panose="020F0302020204030204" pitchFamily="34" charset="0"/>
              </a:rPr>
              <a:t>Denne bestemmelsen er etter min mening ikke logisk og systematisk oppbygget</a:t>
            </a:r>
          </a:p>
          <a:p>
            <a:pPr lvl="1"/>
            <a:r>
              <a:rPr lang="nb-NO" dirty="0">
                <a:latin typeface="Calibri Light" panose="020F0302020204030204" pitchFamily="34" charset="0"/>
                <a:cs typeface="Calibri Light" panose="020F0302020204030204" pitchFamily="34" charset="0"/>
              </a:rPr>
              <a:t>… bl.a. fordi den i innledningen på usystematisk måte veksler mellom </a:t>
            </a:r>
            <a:r>
              <a:rPr lang="nb-NO" i="1" dirty="0">
                <a:latin typeface="Calibri Light" panose="020F0302020204030204" pitchFamily="34" charset="0"/>
                <a:cs typeface="Calibri Light" panose="020F0302020204030204" pitchFamily="34" charset="0"/>
              </a:rPr>
              <a:t>tiltak</a:t>
            </a:r>
            <a:r>
              <a:rPr lang="nb-NO" dirty="0">
                <a:latin typeface="Calibri Light" panose="020F0302020204030204" pitchFamily="34" charset="0"/>
                <a:cs typeface="Calibri Light" panose="020F0302020204030204" pitchFamily="34" charset="0"/>
              </a:rPr>
              <a:t> for å oppnå «et sikkerhetsnivå som er egnet», </a:t>
            </a:r>
            <a:r>
              <a:rPr lang="nb-NO" i="1" dirty="0">
                <a:latin typeface="Calibri Light" panose="020F0302020204030204" pitchFamily="34" charset="0"/>
                <a:cs typeface="Calibri Light" panose="020F0302020204030204" pitchFamily="34" charset="0"/>
              </a:rPr>
              <a:t>hva</a:t>
            </a:r>
            <a:r>
              <a:rPr lang="nb-NO" dirty="0">
                <a:latin typeface="Calibri Light" panose="020F0302020204030204" pitchFamily="34" charset="0"/>
                <a:cs typeface="Calibri Light" panose="020F0302020204030204" pitchFamily="34" charset="0"/>
              </a:rPr>
              <a:t> som skal sikres, ulike </a:t>
            </a:r>
            <a:r>
              <a:rPr lang="nb-NO" i="1" dirty="0">
                <a:latin typeface="Calibri Light" panose="020F0302020204030204" pitchFamily="34" charset="0"/>
                <a:cs typeface="Calibri Light" panose="020F0302020204030204" pitchFamily="34" charset="0"/>
              </a:rPr>
              <a:t>evner</a:t>
            </a:r>
            <a:r>
              <a:rPr lang="nb-NO" dirty="0">
                <a:latin typeface="Calibri Light" panose="020F0302020204030204" pitchFamily="34" charset="0"/>
                <a:cs typeface="Calibri Light" panose="020F0302020204030204" pitchFamily="34" charset="0"/>
              </a:rPr>
              <a:t> til å sikre og gjenopprette, og </a:t>
            </a:r>
            <a:r>
              <a:rPr lang="nb-NO" i="1" dirty="0">
                <a:latin typeface="Calibri Light" panose="020F0302020204030204" pitchFamily="34" charset="0"/>
                <a:cs typeface="Calibri Light" panose="020F0302020204030204" pitchFamily="34" charset="0"/>
              </a:rPr>
              <a:t>risikoer/trusler</a:t>
            </a:r>
          </a:p>
          <a:p>
            <a:pPr lvl="1"/>
            <a:r>
              <a:rPr lang="nb-NO" dirty="0">
                <a:latin typeface="Calibri Light" panose="020F0302020204030204" pitchFamily="34" charset="0"/>
                <a:cs typeface="Calibri Light" panose="020F0302020204030204" pitchFamily="34" charset="0"/>
              </a:rPr>
              <a:t>Nr. 1(b) nevner </a:t>
            </a:r>
            <a:r>
              <a:rPr lang="nb-NO" u="sng" dirty="0">
                <a:latin typeface="Calibri Light" panose="020F0302020204030204" pitchFamily="34" charset="0"/>
                <a:cs typeface="Calibri Light" panose="020F0302020204030204" pitchFamily="34" charset="0"/>
              </a:rPr>
              <a:t>hva</a:t>
            </a:r>
            <a:r>
              <a:rPr lang="nb-NO" dirty="0">
                <a:latin typeface="Calibri Light" panose="020F0302020204030204" pitchFamily="34" charset="0"/>
                <a:cs typeface="Calibri Light" panose="020F0302020204030204" pitchFamily="34" charset="0"/>
              </a:rPr>
              <a:t> som skal sikres</a:t>
            </a:r>
          </a:p>
          <a:p>
            <a:pPr lvl="1"/>
            <a:r>
              <a:rPr lang="nb-NO" dirty="0">
                <a:latin typeface="Calibri Light" panose="020F0302020204030204" pitchFamily="34" charset="0"/>
                <a:cs typeface="Calibri Light" panose="020F0302020204030204" pitchFamily="34" charset="0"/>
              </a:rPr>
              <a:t>Nr. 1 (a) nevner </a:t>
            </a:r>
            <a:r>
              <a:rPr lang="nb-NO" u="sng" dirty="0">
                <a:latin typeface="Calibri Light" panose="020F0302020204030204" pitchFamily="34" charset="0"/>
                <a:cs typeface="Calibri Light" panose="020F0302020204030204" pitchFamily="34" charset="0"/>
              </a:rPr>
              <a:t>tiltak</a:t>
            </a:r>
            <a:r>
              <a:rPr lang="nb-NO" dirty="0">
                <a:latin typeface="Calibri Light" panose="020F0302020204030204" pitchFamily="34" charset="0"/>
                <a:cs typeface="Calibri Light" panose="020F0302020204030204" pitchFamily="34" charset="0"/>
              </a:rPr>
              <a:t> for å sikre</a:t>
            </a:r>
          </a:p>
          <a:p>
            <a:pPr lvl="1"/>
            <a:r>
              <a:rPr lang="nb-NO" dirty="0">
                <a:latin typeface="Calibri Light" panose="020F0302020204030204" pitchFamily="34" charset="0"/>
                <a:cs typeface="Calibri Light" panose="020F0302020204030204" pitchFamily="34" charset="0"/>
              </a:rPr>
              <a:t>Nr. 1 (c) nevner evne til </a:t>
            </a:r>
            <a:r>
              <a:rPr lang="nb-NO" u="sng" dirty="0">
                <a:latin typeface="Calibri Light" panose="020F0302020204030204" pitchFamily="34" charset="0"/>
                <a:cs typeface="Calibri Light" panose="020F0302020204030204" pitchFamily="34" charset="0"/>
              </a:rPr>
              <a:t>gjenoppretting</a:t>
            </a:r>
            <a:r>
              <a:rPr lang="nb-NO" dirty="0">
                <a:latin typeface="Calibri Light" panose="020F0302020204030204" pitchFamily="34" charset="0"/>
                <a:cs typeface="Calibri Light" panose="020F0302020204030204" pitchFamily="34" charset="0"/>
              </a:rPr>
              <a:t> dersom risiko blir realisert</a:t>
            </a:r>
          </a:p>
          <a:p>
            <a:pPr lvl="1"/>
            <a:r>
              <a:rPr lang="nb-NO" dirty="0">
                <a:latin typeface="Calibri Light" panose="020F0302020204030204" pitchFamily="34" charset="0"/>
                <a:cs typeface="Calibri Light" panose="020F0302020204030204" pitchFamily="34" charset="0"/>
              </a:rPr>
              <a:t>Nr. 1 (d) nevner krav til </a:t>
            </a:r>
            <a:r>
              <a:rPr lang="nb-NO" u="sng" dirty="0">
                <a:latin typeface="Calibri Light" panose="020F0302020204030204" pitchFamily="34" charset="0"/>
                <a:cs typeface="Calibri Light" panose="020F0302020204030204" pitchFamily="34" charset="0"/>
              </a:rPr>
              <a:t>testing og evaluering </a:t>
            </a:r>
            <a:r>
              <a:rPr lang="nb-NO" dirty="0">
                <a:latin typeface="Calibri Light" panose="020F0302020204030204" pitchFamily="34" charset="0"/>
                <a:cs typeface="Calibri Light" panose="020F0302020204030204" pitchFamily="34" charset="0"/>
              </a:rPr>
              <a:t>av eksisterende sikkerhetstiltak</a:t>
            </a:r>
          </a:p>
          <a:p>
            <a:pPr lvl="1"/>
            <a:r>
              <a:rPr lang="nb-NO" dirty="0">
                <a:latin typeface="Calibri Light" panose="020F0302020204030204" pitchFamily="34" charset="0"/>
                <a:cs typeface="Calibri Light" panose="020F0302020204030204" pitchFamily="34" charset="0"/>
              </a:rPr>
              <a:t>Nr. 2 nevner </a:t>
            </a:r>
            <a:r>
              <a:rPr lang="nb-NO" i="1" dirty="0">
                <a:latin typeface="Calibri Light" panose="020F0302020204030204" pitchFamily="34" charset="0"/>
                <a:cs typeface="Calibri Light" panose="020F0302020204030204" pitchFamily="34" charset="0"/>
              </a:rPr>
              <a:t>eksempler</a:t>
            </a:r>
            <a:r>
              <a:rPr lang="nb-NO" dirty="0">
                <a:latin typeface="Calibri Light" panose="020F0302020204030204" pitchFamily="34" charset="0"/>
                <a:cs typeface="Calibri Light" panose="020F0302020204030204" pitchFamily="34" charset="0"/>
              </a:rPr>
              <a:t> på </a:t>
            </a:r>
            <a:r>
              <a:rPr lang="nb-NO" u="sng" dirty="0">
                <a:latin typeface="Calibri Light" panose="020F0302020204030204" pitchFamily="34" charset="0"/>
                <a:cs typeface="Calibri Light" panose="020F0302020204030204" pitchFamily="34" charset="0"/>
              </a:rPr>
              <a:t>risikoer/trusler</a:t>
            </a:r>
            <a:r>
              <a:rPr lang="nb-NO" dirty="0">
                <a:latin typeface="Calibri Light" panose="020F0302020204030204" pitchFamily="34" charset="0"/>
                <a:cs typeface="Calibri Light" panose="020F0302020204030204" pitchFamily="34" charset="0"/>
              </a:rPr>
              <a:t>, jf. art. 5(1)(f) som uttrykker mye av det samme</a:t>
            </a:r>
          </a:p>
          <a:p>
            <a:pPr lvl="1"/>
            <a:r>
              <a:rPr lang="nb-NO" dirty="0">
                <a:latin typeface="Calibri Light" panose="020F0302020204030204" pitchFamily="34" charset="0"/>
                <a:cs typeface="Calibri Light" panose="020F0302020204030204" pitchFamily="34" charset="0"/>
              </a:rPr>
              <a:t>Nr. 3 nevner </a:t>
            </a:r>
            <a:r>
              <a:rPr lang="nb-NO" dirty="0" err="1">
                <a:latin typeface="Calibri Light" panose="020F0302020204030204" pitchFamily="34" charset="0"/>
                <a:cs typeface="Calibri Light" panose="020F0302020204030204" pitchFamily="34" charset="0"/>
              </a:rPr>
              <a:t>atferdsnormer</a:t>
            </a:r>
            <a:r>
              <a:rPr lang="nb-NO" dirty="0">
                <a:latin typeface="Calibri Light" panose="020F0302020204030204" pitchFamily="34" charset="0"/>
                <a:cs typeface="Calibri Light" panose="020F0302020204030204" pitchFamily="34" charset="0"/>
              </a:rPr>
              <a:t> og sertifisering for å påvise at krav til etterlevelse av nr. 1 er oppfylt (teksten i art. 32(3) er likelydende med art. 24(3))</a:t>
            </a:r>
          </a:p>
          <a:p>
            <a:pPr lvl="1"/>
            <a:r>
              <a:rPr lang="nb-NO" dirty="0">
                <a:latin typeface="Calibri Light" panose="020F0302020204030204" pitchFamily="34" charset="0"/>
                <a:cs typeface="Calibri Light" panose="020F0302020204030204" pitchFamily="34" charset="0"/>
              </a:rPr>
              <a:t>Nr. 4 stiller krav til instrukser til fysiske personer</a:t>
            </a:r>
          </a:p>
        </p:txBody>
      </p:sp>
    </p:spTree>
    <p:extLst>
      <p:ext uri="{BB962C8B-B14F-4D97-AF65-F5344CB8AC3E}">
        <p14:creationId xmlns:p14="http://schemas.microsoft.com/office/powerpoint/2010/main" val="36306000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CE151D0C-7CA1-477F-9EAC-7F0927B2409C}"/>
              </a:ext>
            </a:extLst>
          </p:cNvPr>
          <p:cNvSpPr>
            <a:spLocks noGrp="1"/>
          </p:cNvSpPr>
          <p:nvPr>
            <p:ph type="title"/>
          </p:nvPr>
        </p:nvSpPr>
        <p:spPr/>
        <p:txBody>
          <a:bodyPr>
            <a:normAutofit/>
          </a:bodyPr>
          <a:lstStyle/>
          <a:p>
            <a:r>
              <a:rPr lang="nb-NO" sz="3200" b="1" dirty="0">
                <a:solidFill>
                  <a:srgbClr val="C00000"/>
                </a:solidFill>
              </a:rPr>
              <a:t>Sikkerhet ved behandlingen, art. 32   (2)</a:t>
            </a:r>
            <a:endParaRPr lang="nb-NO" sz="3200" dirty="0"/>
          </a:p>
        </p:txBody>
      </p:sp>
      <p:sp>
        <p:nvSpPr>
          <p:cNvPr id="5" name="Plassholder for innhold 4">
            <a:extLst>
              <a:ext uri="{FF2B5EF4-FFF2-40B4-BE49-F238E27FC236}">
                <a16:creationId xmlns:a16="http://schemas.microsoft.com/office/drawing/2014/main" id="{37EB7612-1F6D-4173-A4EC-9CE8B75101AE}"/>
              </a:ext>
            </a:extLst>
          </p:cNvPr>
          <p:cNvSpPr>
            <a:spLocks noGrp="1"/>
          </p:cNvSpPr>
          <p:nvPr>
            <p:ph idx="1"/>
          </p:nvPr>
        </p:nvSpPr>
        <p:spPr>
          <a:xfrm>
            <a:off x="436313" y="1825624"/>
            <a:ext cx="11218806" cy="4547325"/>
          </a:xfrm>
        </p:spPr>
        <p:txBody>
          <a:bodyPr>
            <a:normAutofit fontScale="92500" lnSpcReduction="20000"/>
          </a:bodyPr>
          <a:lstStyle/>
          <a:p>
            <a:r>
              <a:rPr lang="nb-NO" dirty="0">
                <a:latin typeface="Calibri Light" panose="020F0302020204030204" pitchFamily="34" charset="0"/>
                <a:cs typeface="Calibri Light" panose="020F0302020204030204" pitchFamily="34" charset="0"/>
              </a:rPr>
              <a:t>«Rotet» i art. 32 motiverer til å bruke alternativ systematikk for å «rydde opp», f.eks.:</a:t>
            </a:r>
          </a:p>
          <a:p>
            <a:pPr lvl="1"/>
            <a:r>
              <a:rPr lang="nb-NO" dirty="0">
                <a:latin typeface="Calibri Light" panose="020F0302020204030204" pitchFamily="34" charset="0"/>
                <a:cs typeface="Calibri Light" panose="020F0302020204030204" pitchFamily="34" charset="0"/>
              </a:rPr>
              <a:t>Hva som skal sikres </a:t>
            </a:r>
            <a:r>
              <a:rPr lang="nb-NO" dirty="0">
                <a:latin typeface="Calibri Light" panose="020F0302020204030204" pitchFamily="34" charset="0"/>
                <a:cs typeface="Calibri Light" panose="020F0302020204030204" pitchFamily="34" charset="0"/>
                <a:sym typeface="Wingdings" panose="05000000000000000000" pitchFamily="2" charset="2"/>
              </a:rPr>
              <a:t> trusler  sikringstiltak  </a:t>
            </a:r>
            <a:r>
              <a:rPr lang="nb-NO" dirty="0">
                <a:latin typeface="Calibri Light" panose="020F0302020204030204" pitchFamily="34" charset="0"/>
                <a:cs typeface="Calibri Light" panose="020F0302020204030204" pitchFamily="34" charset="0"/>
              </a:rPr>
              <a:t>prioritering</a:t>
            </a:r>
            <a:endParaRPr lang="nb-NO" dirty="0">
              <a:latin typeface="Calibri Light" panose="020F0302020204030204" pitchFamily="34" charset="0"/>
              <a:cs typeface="Calibri Light" panose="020F0302020204030204" pitchFamily="34" charset="0"/>
              <a:sym typeface="Wingdings" panose="05000000000000000000" pitchFamily="2" charset="2"/>
            </a:endParaRPr>
          </a:p>
          <a:p>
            <a:pPr lvl="1"/>
            <a:r>
              <a:rPr lang="nb-NO" dirty="0">
                <a:latin typeface="Calibri Light" panose="020F0302020204030204" pitchFamily="34" charset="0"/>
                <a:cs typeface="Calibri Light" panose="020F0302020204030204" pitchFamily="34" charset="0"/>
                <a:sym typeface="Wingdings" panose="05000000000000000000" pitchFamily="2" charset="2"/>
              </a:rPr>
              <a:t>Hva som skal gjenopprettes  hva som skal utløse gjenoppretting tiltak for gjenoppretting prioritering</a:t>
            </a:r>
          </a:p>
          <a:p>
            <a:pPr lvl="1"/>
            <a:r>
              <a:rPr lang="nb-NO" dirty="0">
                <a:latin typeface="Calibri Light" panose="020F0302020204030204" pitchFamily="34" charset="0"/>
                <a:cs typeface="Calibri Light" panose="020F0302020204030204" pitchFamily="34" charset="0"/>
                <a:sym typeface="Wingdings" panose="05000000000000000000" pitchFamily="2" charset="2"/>
              </a:rPr>
              <a:t>Hva som skal testes og evalueres (sikring, gjenoppretting)  hva som skal utløse test/evaluering  testings- og evalueringsmetodikk  prioritering</a:t>
            </a:r>
          </a:p>
          <a:p>
            <a:r>
              <a:rPr lang="nb-NO" dirty="0">
                <a:latin typeface="Calibri Light" panose="020F0302020204030204" pitchFamily="34" charset="0"/>
                <a:cs typeface="Calibri Light" panose="020F0302020204030204" pitchFamily="34" charset="0"/>
                <a:sym typeface="Wingdings" panose="05000000000000000000" pitchFamily="2" charset="2"/>
              </a:rPr>
              <a:t>Gjenstand for sikring («hva»)</a:t>
            </a:r>
          </a:p>
          <a:p>
            <a:pPr lvl="1"/>
            <a:r>
              <a:rPr lang="nb-NO" dirty="0">
                <a:latin typeface="Calibri Light" panose="020F0302020204030204" pitchFamily="34" charset="0"/>
                <a:cs typeface="Calibri Light" panose="020F0302020204030204" pitchFamily="34" charset="0"/>
                <a:sym typeface="Wingdings" panose="05000000000000000000" pitchFamily="2" charset="2"/>
              </a:rPr>
              <a:t>Her kan en med fordel benytte klassiske kategorier (konfidensialitet, integritet, tilgjengelighet)</a:t>
            </a:r>
          </a:p>
          <a:p>
            <a:pPr lvl="1"/>
            <a:r>
              <a:rPr lang="nb-NO" dirty="0">
                <a:latin typeface="Calibri Light" panose="020F0302020204030204" pitchFamily="34" charset="0"/>
                <a:cs typeface="Calibri Light" panose="020F0302020204030204" pitchFamily="34" charset="0"/>
                <a:sym typeface="Wingdings" panose="05000000000000000000" pitchFamily="2" charset="2"/>
              </a:rPr>
              <a:t>Opplysningskvalitet kan neppe regnes med i det som skal sikres i henhold til art. 32, men må ivaretas i samsvar med art. 5(1)(d) og 24(1), eventuelt art. 25(1)</a:t>
            </a:r>
          </a:p>
          <a:p>
            <a:r>
              <a:rPr lang="nb-NO" dirty="0">
                <a:latin typeface="Calibri Light" panose="020F0302020204030204" pitchFamily="34" charset="0"/>
                <a:cs typeface="Calibri Light" panose="020F0302020204030204" pitchFamily="34" charset="0"/>
                <a:sym typeface="Wingdings" panose="05000000000000000000" pitchFamily="2" charset="2"/>
              </a:rPr>
              <a:t>Husk at omfanget og styrken av sikkerhetskravene avhenger av risikovurderingene («Idet det tas hensyn til …»), og vil derfor kunne variere over tid</a:t>
            </a:r>
            <a:endParaRPr lang="nb-NO" dirty="0">
              <a:latin typeface="Calibri Light" panose="020F0302020204030204" pitchFamily="34" charset="0"/>
              <a:cs typeface="Calibri Light" panose="020F0302020204030204" pitchFamily="34" charset="0"/>
            </a:endParaRPr>
          </a:p>
          <a:p>
            <a:endParaRPr lang="nb-NO" dirty="0"/>
          </a:p>
        </p:txBody>
      </p:sp>
    </p:spTree>
    <p:extLst>
      <p:ext uri="{BB962C8B-B14F-4D97-AF65-F5344CB8AC3E}">
        <p14:creationId xmlns:p14="http://schemas.microsoft.com/office/powerpoint/2010/main" val="626202079"/>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1539</Words>
  <Application>Microsoft Office PowerPoint</Application>
  <PresentationFormat>Widescreen</PresentationFormat>
  <Paragraphs>106</Paragraphs>
  <Slides>13</Slides>
  <Notes>0</Notes>
  <HiddenSlides>0</HiddenSlides>
  <MMClips>0</MMClips>
  <ScaleCrop>false</ScaleCrop>
  <HeadingPairs>
    <vt:vector size="6" baseType="variant">
      <vt:variant>
        <vt:lpstr>Brukte skrifter</vt:lpstr>
      </vt:variant>
      <vt:variant>
        <vt:i4>5</vt:i4>
      </vt:variant>
      <vt:variant>
        <vt:lpstr>Tema</vt:lpstr>
      </vt:variant>
      <vt:variant>
        <vt:i4>2</vt:i4>
      </vt:variant>
      <vt:variant>
        <vt:lpstr>Lysbildetitler</vt:lpstr>
      </vt:variant>
      <vt:variant>
        <vt:i4>13</vt:i4>
      </vt:variant>
    </vt:vector>
  </HeadingPairs>
  <TitlesOfParts>
    <vt:vector size="20" baseType="lpstr">
      <vt:lpstr>Aptos</vt:lpstr>
      <vt:lpstr>Aptos Display</vt:lpstr>
      <vt:lpstr>Arial</vt:lpstr>
      <vt:lpstr>Calibri</vt:lpstr>
      <vt:lpstr>Calibri Light</vt:lpstr>
      <vt:lpstr>Office-tema</vt:lpstr>
      <vt:lpstr>1_Office-tema</vt:lpstr>
      <vt:lpstr>Betydning av risikovurderinger i personvernforordningen</vt:lpstr>
      <vt:lpstr>Hva er risikovurdering?</vt:lpstr>
      <vt:lpstr>Nærmere om risikovurderinger</vt:lpstr>
      <vt:lpstr>Hvordan risikovurdere?</vt:lpstr>
      <vt:lpstr>Risiko for hva?</vt:lpstr>
      <vt:lpstr>Eksempler på hva som kan være utsatt for risiko</vt:lpstr>
      <vt:lpstr>Hvem har ansvaret for risikovurderinger?</vt:lpstr>
      <vt:lpstr>Risikovurdering som gjentatt vurdering</vt:lpstr>
      <vt:lpstr>Risiko og tiltak</vt:lpstr>
      <vt:lpstr>Hvor stor kan risikoen være og hva kan tiltakene koste?</vt:lpstr>
      <vt:lpstr>Den behandlingsansvarliges ansvar, art. 24</vt:lpstr>
      <vt:lpstr>Sikkerhet ved behandlingen, art. 32   (1)</vt:lpstr>
      <vt:lpstr>Sikkerhet ved behandlingen, art. 32   (2)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dag wiese schartum</dc:creator>
  <cp:lastModifiedBy>dag wiese schartum</cp:lastModifiedBy>
  <cp:revision>7</cp:revision>
  <dcterms:created xsi:type="dcterms:W3CDTF">2024-10-17T12:44:16Z</dcterms:created>
  <dcterms:modified xsi:type="dcterms:W3CDTF">2024-10-22T20:30:17Z</dcterms:modified>
</cp:coreProperties>
</file>