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4" r:id="rId4"/>
    <p:sldId id="279" r:id="rId5"/>
    <p:sldId id="280" r:id="rId6"/>
    <p:sldId id="276" r:id="rId7"/>
    <p:sldId id="269" r:id="rId8"/>
    <p:sldId id="281" r:id="rId9"/>
    <p:sldId id="258" r:id="rId10"/>
    <p:sldId id="277" r:id="rId11"/>
    <p:sldId id="265" r:id="rId12"/>
    <p:sldId id="275" r:id="rId13"/>
    <p:sldId id="272" r:id="rId14"/>
    <p:sldId id="266" r:id="rId15"/>
    <p:sldId id="282" r:id="rId16"/>
    <p:sldId id="271" r:id="rId17"/>
    <p:sldId id="268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3166AA-8F2F-4A68-BABA-FBAC1D8E6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578E8E5-3126-440B-BF51-4F45BAB65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D9199-C24E-42EA-93F5-B768BFF4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39B33E-5B31-4B48-A9D9-F65B5767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8A17E7-DEF2-4160-A7A7-66EF94053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94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6A971-3C39-4425-BC62-3D7A7E5E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8373DB-942E-44D9-9224-2DD0DDE7E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28A825-3BDC-40AC-BC0F-9A196486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9E6A7D-65B5-4067-A994-6E523E08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CF6CFF-C4BD-42F7-B1FC-9CCBE134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13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A9E4BF-2CDE-4990-97BC-631FEFAFE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CC9D11-9388-4588-9607-0228FCC2B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97A02E-2BF5-4C7E-A7CD-EDC5F0EF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EDC087-CB72-4F0F-A359-7A94603C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136F3B-EA22-41EB-93CA-D0E49ED5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09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8E46BF-FB46-4042-9172-2009D8CD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1EE6B0-C023-404C-AE19-F0D5258DB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8E71F8-A2F3-408C-925D-61A20C9D6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37F1CDC-E40E-4D0B-B625-6FD29BFD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F31073-D168-40AE-8C58-F38E68AA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0CBF8D5-0535-4530-B021-A4DC4ABC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94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231C99-EC16-44D0-B41A-FD6E53264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CF1EF9-6354-4EED-BC79-29419CC2D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C1DA37-A210-432A-BAB0-FA24A1015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13E91A0-4CBC-47F2-AA3F-8118C43F5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097C5A-FFE2-487A-A863-C02D518CD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507880F-1455-4F39-80C1-FC20E0CE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BCA0AD2-43A6-4666-AF2C-AF5E809F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DCBE3F8-33FB-4340-9D5F-3C84B799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2333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053AC-D4A9-4FE2-B125-664BADB5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1173A5E-FC35-46A3-83AD-124A332D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AB6D991-EB99-4F31-B9EC-383142F1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8CE289-E2FF-478D-928C-8CFCD6DF0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44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445908A-0A56-4FF2-884F-1739AACDC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649FA04-8DD2-45FF-A36E-8B6D0C06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A7B10D-6D33-4DB0-8A38-0BF476F4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12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6A56B5-E3E5-47BA-988A-C745A221E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6DAA39-AF2B-4173-A85C-24D8DCC9A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837039-42D3-4020-8B4A-9B259E714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8269B2-FC5B-4275-89F6-8F552E65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4682FD9-499A-47D1-A18D-69AC8DA4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084CDA-F3C5-45EA-93A7-6BDDF28A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670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B2808-520A-408A-837E-4CE0B9EF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BDC1318-2205-493A-AD45-D479010EE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2DB08C-D780-4788-B709-80B2283C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961985-0865-42B8-9271-C96F85A2F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499F26-42B8-456A-ACF7-7EA23F53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24AB67-F10C-4120-81BF-E8E2C338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2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131D6F-A504-4D68-9ECC-4BB5C7BE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34B187F-EFF9-487C-90AE-A3D75B7C4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4FF8C6-3B75-4151-8917-18903078F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2A4AF0-6C69-407C-BB6E-3E9609CD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1A8DBE-6474-470F-A621-D71BAC62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60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98C0E04-62CB-41D4-9175-D26748894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03D16A-6841-405C-879D-4EEECB171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4D5769-A0B6-4FF8-8391-32E1F9D7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7557AB-4C47-4CFB-A230-1FFC03D6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47FAA8-5A2F-476B-B397-979FF6E5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21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D42EEA-BDA3-C4D5-2A71-830D7AB37D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CB5D6E-C817-323E-D116-F9119C50CB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0758EB-ED4D-48AF-DA90-4C1F5E1CD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B053C7-BA06-44C4-9B88-DEA509145DD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0407961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31CA01-ECFC-4CF9-628A-946DB1B815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554E60-F339-7BC2-ECDC-2F8970743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4603A4-30F1-E04A-32E8-76F255453A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8B1571-118A-4B4C-9AA4-EA47C0BE48C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9156219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3A27D9-3D0F-34D6-CEF6-C9EBC6B2F2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EA8230-A5C5-0377-3DF0-D55EFE7451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38C61C-CC5A-0A30-2774-6CA3AD7E66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9A974-FC72-4099-BD65-364FCF8C4EE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7370265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0B5CF0-0EEA-2929-18A4-37281938D5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E19CC-BC2C-BC2A-5256-AD4AC09F6B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648FEF-A0E6-A3DE-5D31-C04F6A885C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6F504D-A76C-4865-B4DF-65C9BAB69D3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333197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9BF675B-2589-2801-41CD-66EE4F8BFF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F95E821-AB03-1280-483D-FC2DAA9609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13CCBF-9006-3EE5-DF7A-A5179E1FFB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364621-083E-4D3E-A577-06AC61DA735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3383687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D5C5976-14B5-217B-4832-39D880B507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917095F-434C-554D-01A6-D75A7D116C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EECEF4-8528-BB73-C74B-42DDDD694D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CD593E-1F88-43BE-A81B-AB0A7892561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82326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DD3F191-A292-BD0A-5AB6-0947DAC64C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176331A-DADC-1C47-1C72-9E9AA20832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EF1104-C613-CAE4-1027-A63AD216CB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164D61-C5F5-43C6-B425-A5BAF5A7746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3977039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7161FB-BE94-B507-5959-DB1564374F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91576-0C47-274B-305D-CD49E5164B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5F8E2B-28BE-AF9C-2938-6D590F0A77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44094C-0ADF-4363-B1DE-1F437C3A7DA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0466141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FEA612-F53D-ECDD-2DCB-AF0F8798D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02A873-E4DD-452B-168E-779439F86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5EEAAE-0713-F072-CAE5-2FC3C7B97D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F4831F-D7C0-49BE-A4E3-C666C2CDA82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9562855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7EB132-4ADB-79C7-9078-4A25D1586D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96F26-2AE4-DFD9-583F-BCF3B8723C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677637-0F99-FC5C-50BF-B321BBFA2C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5CF6FC-8126-4D29-B593-A81637C21E9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7354845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06584F-CB1D-092F-D210-CC91691584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B251FF-FF2C-0D65-E805-CD6271C9CF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F9A15F-FA97-6588-35D1-A9D4B5A6B2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7851FF-1671-441A-B757-BB16540675E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4843236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BFC66D-CBD0-4861-92CA-E741C323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8FF4F3-77C8-4A4F-B486-42E43AAE9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346CAB-B2CE-4AA8-9DD4-C887DDC1E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D9462-09E5-4CEF-859A-176184A4E863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2AC0CD-F117-4AEF-B345-E3287BA80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F92E16-D9E9-4042-88D8-27AE0DF48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0F0FC-E339-4E3B-8429-0ED06B8233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04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C06A8DA-229F-9352-F1DD-B03E8F0CA8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597BF3F-965F-4653-C566-5FDE8D8E7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172917-6AC0-418F-8227-8CBA56F414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33AD2A9-8811-4DAC-ADF2-CEE34818CEE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9B141A3-DCE9-47E6-A021-97A9D063B9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E6EC71-D3BA-437E-A1F1-3609FC417E5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010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4/index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2/h21/forelesningsvideoer/Automatisering%20av%20enkeltvedtak%20og%20beslutningsst%C3%B8tte.mp4?vrtx=view-as-webpag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ACD316-578E-4CA1-9508-A4C2D39E9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11209"/>
          </a:xfrm>
        </p:spPr>
        <p:txBody>
          <a:bodyPr>
            <a:normAutofit fontScale="90000"/>
          </a:bodyPr>
          <a:lstStyle/>
          <a:p>
            <a:pPr algn="l"/>
            <a:r>
              <a:rPr lang="nb-NO" sz="3600" dirty="0">
                <a:solidFill>
                  <a:srgbClr val="0033CC"/>
                </a:solidFill>
              </a:rPr>
              <a:t>1  Kort om emnet FINF4012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2  Digital enkeltsaksbehandling – fra saken oppstår til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    endelig vedtak</a:t>
            </a:r>
            <a:br>
              <a:rPr lang="nb-NO" sz="3600" dirty="0">
                <a:solidFill>
                  <a:srgbClr val="0033CC"/>
                </a:solidFill>
              </a:rPr>
            </a:br>
            <a:r>
              <a:rPr lang="nb-NO" sz="3600" dirty="0">
                <a:solidFill>
                  <a:srgbClr val="0033CC"/>
                </a:solidFill>
              </a:rPr>
              <a:t>3  Rettslig regulering av digital forvaltning – oversikt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C6B1C2D-0CCA-4BB6-9797-424F30DC52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2478"/>
            <a:ext cx="9144000" cy="1145321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79728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4DDF132B-3C7B-4D65-ACB3-1916DAC7828C}"/>
              </a:ext>
            </a:extLst>
          </p:cNvPr>
          <p:cNvSpPr txBox="1"/>
          <p:nvPr/>
        </p:nvSpPr>
        <p:spPr>
          <a:xfrm>
            <a:off x="4085518" y="782072"/>
            <a:ext cx="3333733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1</a:t>
            </a:r>
          </a:p>
          <a:p>
            <a:r>
              <a:rPr lang="nb-NO" sz="4000" dirty="0"/>
              <a:t>Kort om emnet</a:t>
            </a:r>
          </a:p>
        </p:txBody>
      </p:sp>
    </p:spTree>
    <p:extLst>
      <p:ext uri="{BB962C8B-B14F-4D97-AF65-F5344CB8AC3E}">
        <p14:creationId xmlns:p14="http://schemas.microsoft.com/office/powerpoint/2010/main" val="333071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996508-3C26-429A-A730-63D1A4C0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Om vektleggingen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9F817D-3AE9-40E5-ABEC-358B9C67A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Emnet handler om rettslig regulering av personvern og digital forvaltning</a:t>
            </a:r>
          </a:p>
          <a:p>
            <a:r>
              <a:rPr lang="nb-NO" sz="2000" dirty="0"/>
              <a:t>Blir lagt klart størst vekt på personvernforordningen (PVF, engelsk: GDPR)</a:t>
            </a:r>
          </a:p>
          <a:p>
            <a:pPr lvl="1"/>
            <a:r>
              <a:rPr lang="nb-NO" sz="2000" dirty="0"/>
              <a:t>Viktigst</a:t>
            </a:r>
          </a:p>
          <a:p>
            <a:pPr lvl="1"/>
            <a:r>
              <a:rPr lang="nb-NO" sz="2000" dirty="0"/>
              <a:t>Vanskeligst</a:t>
            </a:r>
          </a:p>
          <a:p>
            <a:r>
              <a:rPr lang="nb-NO" sz="2000" dirty="0"/>
              <a:t>Emnet omfatter også forvaltningslovgivning; primært slik at vi «står i» forordningen og ser på sammenhenger med norsk forvaltningslovgivning</a:t>
            </a:r>
          </a:p>
          <a:p>
            <a:pPr lvl="1"/>
            <a:r>
              <a:rPr lang="nb-NO" sz="2000" dirty="0"/>
              <a:t>Forvaltningsloven er under revisjon (jf. NOU 2019:5), og forventningen/forhåpningen er at forslag til ny lov kommer sent i høst, herunder med egne bestemmelser om digital forvaltning (vil neppe komme tidsnok for denne undervisningen)</a:t>
            </a:r>
          </a:p>
          <a:p>
            <a:pPr lvl="1"/>
            <a:r>
              <a:rPr lang="nb-NO" sz="2000" dirty="0"/>
              <a:t>Vi kommer ikke i nevneverdig grad å se på særlovgivning vedrørende spesifikke forvaltningsordninger, men merk at også disse konkret kan være viktige </a:t>
            </a:r>
          </a:p>
          <a:p>
            <a:pPr lvl="2"/>
            <a:r>
              <a:rPr lang="nb-NO" dirty="0"/>
              <a:t>Merk f.eks. diverse lov- og forskriftshjemler til å treffe helt automatiserte avgjørelser, jf. PVF artikkel 22, og a-opplysningsloven</a:t>
            </a:r>
          </a:p>
        </p:txBody>
      </p:sp>
    </p:spTree>
    <p:extLst>
      <p:ext uri="{BB962C8B-B14F-4D97-AF65-F5344CB8AC3E}">
        <p14:creationId xmlns:p14="http://schemas.microsoft.com/office/powerpoint/2010/main" val="167875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FE64B-7EE1-4DB7-9D70-A4CFB8E06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894"/>
            <a:ext cx="10515600" cy="86026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33CC"/>
                </a:solidFill>
              </a:rPr>
              <a:t>Undervisningsformer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DDF41D-0797-4F0E-A5AB-7E08B844E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1158"/>
            <a:ext cx="10515600" cy="342791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nb-NO" dirty="0"/>
              <a:t>Fysiske forelesninger</a:t>
            </a:r>
          </a:p>
          <a:p>
            <a:r>
              <a:rPr lang="nb-NO" dirty="0"/>
              <a:t>Videoopptak (supplerer fysiske forelesninger som gjelder mer spesifikke emner) </a:t>
            </a:r>
          </a:p>
          <a:p>
            <a:pPr lvl="1"/>
            <a:r>
              <a:rPr lang="nb-NO" dirty="0"/>
              <a:t>Det er mulig å spørre meg om supplerende forelesningsopptak dersom det er deler av pensum som oppfattes som spesielt vanskelig</a:t>
            </a:r>
          </a:p>
          <a:p>
            <a:r>
              <a:rPr lang="nb-NO" dirty="0"/>
              <a:t>Seminarer (eksterne innledere etterfulgt av gruppearbeid og diskusjon i plenum)</a:t>
            </a:r>
          </a:p>
          <a:p>
            <a:r>
              <a:rPr lang="nb-NO" dirty="0"/>
              <a:t>Frivillig oppgave (tilbud til deg som har lyst på godt resultat til eksamen </a:t>
            </a:r>
            <a:r>
              <a:rPr lang="nb-NO" sz="35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r>
              <a:rPr lang="nb-NO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Oppgaveteksten og nærmere beskrivelse av opplegg, finner du på semestersiden</a:t>
            </a:r>
          </a:p>
          <a:p>
            <a:pPr lvl="1"/>
            <a:endParaRPr lang="nb-NO" dirty="0"/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A1A4F4F3-41CD-CA76-2B7F-D514A42838E9}"/>
              </a:ext>
            </a:extLst>
          </p:cNvPr>
          <p:cNvGrpSpPr/>
          <p:nvPr/>
        </p:nvGrpSpPr>
        <p:grpSpPr>
          <a:xfrm>
            <a:off x="465081" y="4820040"/>
            <a:ext cx="10773462" cy="1827937"/>
            <a:chOff x="465081" y="4820040"/>
            <a:chExt cx="10773462" cy="1827937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A2BFBBCE-EB66-2562-4DE0-1D7C2F412A65}"/>
                </a:ext>
              </a:extLst>
            </p:cNvPr>
            <p:cNvGrpSpPr/>
            <p:nvPr/>
          </p:nvGrpSpPr>
          <p:grpSpPr>
            <a:xfrm>
              <a:off x="465081" y="5335095"/>
              <a:ext cx="10773462" cy="1312882"/>
              <a:chOff x="335090" y="5363932"/>
              <a:chExt cx="10773462" cy="1312882"/>
            </a:xfrm>
          </p:grpSpPr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0EE36887-4460-9358-5337-BEF94DF31E59}"/>
                  </a:ext>
                </a:extLst>
              </p:cNvPr>
              <p:cNvSpPr txBox="1"/>
              <p:nvPr/>
            </p:nvSpPr>
            <p:spPr>
              <a:xfrm>
                <a:off x="335090" y="5363932"/>
                <a:ext cx="10773462" cy="35394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700" dirty="0"/>
                  <a:t>8 forhåndsinnspilte forelesninger er tilgjengelige. PPT-presentasjoner til fysiske forelesninger foreligger senest dagen før</a:t>
                </a:r>
              </a:p>
            </p:txBody>
          </p:sp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AAB735F1-3A67-ECD7-4D20-46734BF57562}"/>
                  </a:ext>
                </a:extLst>
              </p:cNvPr>
              <p:cNvSpPr txBox="1"/>
              <p:nvPr/>
            </p:nvSpPr>
            <p:spPr>
              <a:xfrm>
                <a:off x="335090" y="5834503"/>
                <a:ext cx="8188780" cy="3693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Skaff dere tidlig oversikt over pensum og møt forberedt til forelesninger og seminarer</a:t>
                </a:r>
              </a:p>
            </p:txBody>
          </p:sp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BCFA1F24-06AB-B5C0-1FEE-11A9546F8A70}"/>
                  </a:ext>
                </a:extLst>
              </p:cNvPr>
              <p:cNvSpPr txBox="1"/>
              <p:nvPr/>
            </p:nvSpPr>
            <p:spPr>
              <a:xfrm>
                <a:off x="335090" y="6307482"/>
                <a:ext cx="10141879" cy="3693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Det vil </a:t>
                </a:r>
                <a:r>
                  <a:rPr lang="nb-NO" i="1" dirty="0"/>
                  <a:t>ikke</a:t>
                </a:r>
                <a:r>
                  <a:rPr lang="nb-NO" dirty="0"/>
                  <a:t> bli gjort opptak av fysiske forelesninger, og derfor veldig lurt å være til stede på undervisningen</a:t>
                </a:r>
              </a:p>
            </p:txBody>
          </p:sp>
        </p:grp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D5A63557-99DD-9C53-336B-F8C6D6A8D313}"/>
                </a:ext>
              </a:extLst>
            </p:cNvPr>
            <p:cNvSpPr txBox="1"/>
            <p:nvPr/>
          </p:nvSpPr>
          <p:spPr>
            <a:xfrm>
              <a:off x="465081" y="4820040"/>
              <a:ext cx="7709033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All informasjon blir gitt på </a:t>
              </a:r>
              <a:r>
                <a:rPr lang="nb-NO" dirty="0">
                  <a:hlinkClick r:id="rId2"/>
                </a:rPr>
                <a:t>semestersiden</a:t>
              </a:r>
              <a:r>
                <a:rPr lang="nb-NO" dirty="0"/>
                <a:t>. Canvas brukes bare til frivillig oppgave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481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F02ADE4-AF80-4D0C-9F7B-183E7FB1D35B}"/>
              </a:ext>
            </a:extLst>
          </p:cNvPr>
          <p:cNvSpPr txBox="1"/>
          <p:nvPr/>
        </p:nvSpPr>
        <p:spPr>
          <a:xfrm>
            <a:off x="2444400" y="874455"/>
            <a:ext cx="609942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2</a:t>
            </a:r>
          </a:p>
          <a:p>
            <a:r>
              <a:rPr lang="nb-NO" sz="4000" dirty="0"/>
              <a:t>Digital enkeltsaksbehandling</a:t>
            </a:r>
          </a:p>
          <a:p>
            <a:r>
              <a:rPr lang="nb-NO" sz="4000" dirty="0"/>
              <a:t>– fra saken oppstår til</a:t>
            </a:r>
          </a:p>
          <a:p>
            <a:r>
              <a:rPr lang="nb-NO" sz="4000" dirty="0"/>
              <a:t>endelig vedtak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5739C8B-B021-4DE5-BCF6-30FD1FE8EEAA}"/>
              </a:ext>
            </a:extLst>
          </p:cNvPr>
          <p:cNvSpPr txBox="1"/>
          <p:nvPr/>
        </p:nvSpPr>
        <p:spPr>
          <a:xfrm>
            <a:off x="2087258" y="4219870"/>
            <a:ext cx="71527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Se om dette emnet også den innspilte forelesningen om</a:t>
            </a:r>
          </a:p>
          <a:p>
            <a:r>
              <a:rPr lang="nb-NO" sz="2400" dirty="0">
                <a:hlinkClick r:id="rId2"/>
              </a:rPr>
              <a:t>Automatisering av enkeltvedtak og beslutningsstøtte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20142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4F2581-7368-4707-95A0-A1460EA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Hva er «digital forvaltning»? (altså det som skal reguleres)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A1084-845A-4DA7-9AF9-C5BF4CF4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338" y="1690688"/>
            <a:ext cx="10723808" cy="4486275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Rammen rundt gjennomgangen av PVF og annen rettslig regulering, er </a:t>
            </a:r>
            <a:r>
              <a:rPr lang="nb-NO" i="1" dirty="0"/>
              <a:t>digital forvaltning</a:t>
            </a:r>
          </a:p>
          <a:p>
            <a:r>
              <a:rPr lang="nb-NO" dirty="0"/>
              <a:t>Rent språklig dekker «digital forvaltning» all anvendelse av digitale hjelpemidler i offentlig forvaltning (tekstbehandling, epost, WWW osv.)</a:t>
            </a:r>
          </a:p>
          <a:p>
            <a:r>
              <a:rPr lang="nb-NO" dirty="0"/>
              <a:t>I dette emnet er fokus på mer </a:t>
            </a:r>
            <a:r>
              <a:rPr lang="nb-NO" i="1" dirty="0"/>
              <a:t>avanserte former </a:t>
            </a:r>
            <a:r>
              <a:rPr lang="nb-NO" dirty="0"/>
              <a:t>for digital forvaltning, særlig: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Anvendelse av teknologi for å </a:t>
            </a:r>
            <a:r>
              <a:rPr lang="nb-NO" dirty="0">
                <a:solidFill>
                  <a:srgbClr val="7030A0"/>
                </a:solidFill>
              </a:rPr>
              <a:t>automatisere rettsanvendelse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Annen bruk av teknologi </a:t>
            </a:r>
            <a:r>
              <a:rPr lang="nb-NO" dirty="0">
                <a:solidFill>
                  <a:srgbClr val="7030A0"/>
                </a:solidFill>
              </a:rPr>
              <a:t>som på vesentlige måter endrer forvaltningens arbeidsprosesser </a:t>
            </a:r>
            <a:r>
              <a:rPr lang="nb-NO" dirty="0"/>
              <a:t>(jf. f.eks. «gjenbruk av opplysninger» og «selvbetjent forvaltning»)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/>
              <a:t>Ofte er 1) og 2) integrerte deler av samme utvikling</a:t>
            </a:r>
          </a:p>
          <a:p>
            <a:r>
              <a:rPr lang="nb-NO" dirty="0"/>
              <a:t>Digital forvaltning er ikke nytt!</a:t>
            </a:r>
          </a:p>
          <a:p>
            <a:pPr lvl="1"/>
            <a:r>
              <a:rPr lang="nb-NO" dirty="0"/>
              <a:t>Offentlig forvaltning og store private selskaper har brukt IKT («edb») siden tidlig i 1960-årene</a:t>
            </a:r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26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0092BC-6510-8C4A-E33C-47CBF90C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14325"/>
            <a:ext cx="10579099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33CC"/>
                </a:solidFill>
              </a:rPr>
              <a:t>To hovedtyper metoder/teknologier innen myndighetsutøvelse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2A3735-36AB-3E6D-E826-9B3A87499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967" y="1639888"/>
            <a:ext cx="10922000" cy="4537075"/>
          </a:xfrm>
        </p:spPr>
        <p:txBody>
          <a:bodyPr>
            <a:normAutofit fontScale="85000" lnSpcReduction="20000"/>
          </a:bodyPr>
          <a:lstStyle/>
          <a:p>
            <a:r>
              <a:rPr lang="nb-NO" sz="2600" dirty="0">
                <a:solidFill>
                  <a:srgbClr val="C00000"/>
                </a:solidFill>
              </a:rPr>
              <a:t>Regelbaserte, deklarative metoder (HVIS – SÅ </a:t>
            </a:r>
            <a:r>
              <a:rPr lang="nb-NO" sz="2600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b-NO" sz="2600" dirty="0">
                <a:solidFill>
                  <a:srgbClr val="C00000"/>
                </a:solidFill>
              </a:rPr>
              <a:t>automatisert rettsanvendelse)</a:t>
            </a:r>
          </a:p>
          <a:p>
            <a:pPr marL="0" indent="0">
              <a:buNone/>
            </a:pPr>
            <a:r>
              <a:rPr lang="nb-NO" sz="2200" dirty="0"/>
              <a:t>… der en transformerer rettsregler, som er utledet fra rettskildene, fra naturlig språk til programmeringsspråk, slik at rettsreglene kan kjøres automatisk i datasystemer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Dette er den helt dominerende metoden i digital forvaltning og samfunnet for øvrig</a:t>
            </a:r>
          </a:p>
          <a:p>
            <a:r>
              <a:rPr lang="nb-NO" sz="2600" dirty="0">
                <a:solidFill>
                  <a:srgbClr val="C00000"/>
                </a:solidFill>
              </a:rPr>
              <a:t>Statistisk baserte metoder (kunstig intelligens (KI), maskinlæring (ML))</a:t>
            </a:r>
          </a:p>
          <a:p>
            <a:pPr marL="0" indent="0">
              <a:buNone/>
            </a:pPr>
            <a:r>
              <a:rPr lang="nb-NO" sz="2200" dirty="0"/>
              <a:t>… der en gjør statistiske analyser av store datamengder (jf. «Big Data») for å finne mønstre i datamaterialet. Metoden kan bl.a. brukes til å predikere sannsynlige resultater av rettsspørsmål, herunder ved utøvelse av forvaltningsskjønn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KI kan ikke brukes for å treffe enkeltvedtak fordi den ikke innebærer bruk av juridisk metode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KI har mange viktige anvendelser «rundt» selve rettsanvendelsen/vedtaksprosessen</a:t>
            </a:r>
          </a:p>
          <a:p>
            <a:r>
              <a:rPr lang="nb-NO" sz="2600" dirty="0">
                <a:solidFill>
                  <a:srgbClr val="7030A0"/>
                </a:solidFill>
              </a:rPr>
              <a:t>Begge metoder blir ofte anvendt på personopplysninger</a:t>
            </a:r>
          </a:p>
          <a:p>
            <a:pPr lvl="1"/>
            <a:r>
              <a:rPr lang="nb-NO" sz="2200" dirty="0">
                <a:solidFill>
                  <a:srgbClr val="7030A0"/>
                </a:solidFill>
              </a:rPr>
              <a:t>Regelbasert metode krever i stor grad formaliserte opplysninger, ML-metode kan brukes uavhengig av formaliseringsgrad</a:t>
            </a:r>
          </a:p>
          <a:p>
            <a:pPr lvl="1"/>
            <a:r>
              <a:rPr lang="nb-NO" sz="2200" dirty="0">
                <a:solidFill>
                  <a:srgbClr val="7030A0"/>
                </a:solidFill>
              </a:rPr>
              <a:t>De primære formålene er ofte knyttet til regelbaserte metoder; ML-metoder er ofte knyttet til videre (sekundære) formål, jf. PVF artikkel 5(1)(b) og 6(4)</a:t>
            </a:r>
          </a:p>
          <a:p>
            <a:pPr marL="0" indent="0">
              <a:buNone/>
            </a:pPr>
            <a:endParaRPr lang="nb-NO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8514759-760A-4EF8-9D90-CAE935F4FCA7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424073" y="2378028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3CBE3928-966D-4655-9D49-C709032EAF43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2522787" y="220709"/>
            <a:ext cx="6494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b="1" dirty="0">
                <a:solidFill>
                  <a:srgbClr val="7030A0"/>
                </a:solidFill>
                <a:latin typeface="+mj-lt"/>
              </a:rPr>
              <a:t>Modell av et helt automatisert RBS</a:t>
            </a:r>
          </a:p>
        </p:txBody>
      </p:sp>
      <p:grpSp>
        <p:nvGrpSpPr>
          <p:cNvPr id="7178" name="Gruppe 7177">
            <a:extLst>
              <a:ext uri="{FF2B5EF4-FFF2-40B4-BE49-F238E27FC236}">
                <a16:creationId xmlns:a16="http://schemas.microsoft.com/office/drawing/2014/main" id="{C37303FD-6CA5-E360-96A1-B3EE7989ACFB}"/>
              </a:ext>
            </a:extLst>
          </p:cNvPr>
          <p:cNvGrpSpPr/>
          <p:nvPr/>
        </p:nvGrpSpPr>
        <p:grpSpPr>
          <a:xfrm>
            <a:off x="3488127" y="3618909"/>
            <a:ext cx="2265364" cy="1915840"/>
            <a:chOff x="3488127" y="3618909"/>
            <a:chExt cx="2265364" cy="1915840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8B6807AB-82D3-EFB5-52D4-381756D5F6E6}"/>
                </a:ext>
              </a:extLst>
            </p:cNvPr>
            <p:cNvSpPr txBox="1"/>
            <p:nvPr/>
          </p:nvSpPr>
          <p:spPr>
            <a:xfrm>
              <a:off x="3488127" y="4949974"/>
              <a:ext cx="226536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Personopplysninger</a:t>
              </a:r>
            </a:p>
            <a:p>
              <a:r>
                <a:rPr lang="nb-NO" sz="1600" i="1" dirty="0"/>
                <a:t>som beslutningsgrunnlag</a:t>
              </a:r>
            </a:p>
          </p:txBody>
        </p:sp>
        <p:cxnSp>
          <p:nvCxnSpPr>
            <p:cNvPr id="22" name="Rett pilkobling 21">
              <a:extLst>
                <a:ext uri="{FF2B5EF4-FFF2-40B4-BE49-F238E27FC236}">
                  <a16:creationId xmlns:a16="http://schemas.microsoft.com/office/drawing/2014/main" id="{55D71483-7285-AD44-3936-05F58CB185B4}"/>
                </a:ext>
              </a:extLst>
            </p:cNvPr>
            <p:cNvCxnSpPr/>
            <p:nvPr/>
          </p:nvCxnSpPr>
          <p:spPr>
            <a:xfrm flipV="1">
              <a:off x="4358486" y="3618909"/>
              <a:ext cx="0" cy="1285826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79" name="Gruppe 7178">
            <a:extLst>
              <a:ext uri="{FF2B5EF4-FFF2-40B4-BE49-F238E27FC236}">
                <a16:creationId xmlns:a16="http://schemas.microsoft.com/office/drawing/2014/main" id="{83BA82A1-CF87-1419-30BB-4676B4B079B0}"/>
              </a:ext>
            </a:extLst>
          </p:cNvPr>
          <p:cNvGrpSpPr/>
          <p:nvPr/>
        </p:nvGrpSpPr>
        <p:grpSpPr>
          <a:xfrm>
            <a:off x="7132871" y="3486390"/>
            <a:ext cx="2265364" cy="2022141"/>
            <a:chOff x="7132871" y="3486390"/>
            <a:chExt cx="2265364" cy="2022141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EFB1BB4F-811D-BA4A-A63F-26177DCA0E6B}"/>
                </a:ext>
              </a:extLst>
            </p:cNvPr>
            <p:cNvSpPr txBox="1"/>
            <p:nvPr/>
          </p:nvSpPr>
          <p:spPr>
            <a:xfrm>
              <a:off x="7132871" y="4923756"/>
              <a:ext cx="226536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Nye personopplysninger</a:t>
              </a:r>
            </a:p>
            <a:p>
              <a:r>
                <a:rPr lang="nb-NO" sz="1600" i="1" dirty="0"/>
                <a:t>som innhold i vedtak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056D45DB-28AC-E6C2-DA07-123F111D921B}"/>
                </a:ext>
              </a:extLst>
            </p:cNvPr>
            <p:cNvCxnSpPr/>
            <p:nvPr/>
          </p:nvCxnSpPr>
          <p:spPr>
            <a:xfrm flipV="1">
              <a:off x="8122068" y="3486390"/>
              <a:ext cx="0" cy="1285826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0" name="Gruppe 7179">
            <a:extLst>
              <a:ext uri="{FF2B5EF4-FFF2-40B4-BE49-F238E27FC236}">
                <a16:creationId xmlns:a16="http://schemas.microsoft.com/office/drawing/2014/main" id="{B2FDDA89-6FDF-799C-DDA5-BC904FD34B2A}"/>
              </a:ext>
            </a:extLst>
          </p:cNvPr>
          <p:cNvGrpSpPr/>
          <p:nvPr/>
        </p:nvGrpSpPr>
        <p:grpSpPr>
          <a:xfrm>
            <a:off x="9611246" y="5279670"/>
            <a:ext cx="2357825" cy="979516"/>
            <a:chOff x="9611246" y="5279670"/>
            <a:chExt cx="2357825" cy="979516"/>
          </a:xfrm>
        </p:grpSpPr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7F541F7B-E70C-A613-85FF-5BFDC62987A4}"/>
                </a:ext>
              </a:extLst>
            </p:cNvPr>
            <p:cNvSpPr txBox="1"/>
            <p:nvPr/>
          </p:nvSpPr>
          <p:spPr>
            <a:xfrm>
              <a:off x="9611246" y="5674411"/>
              <a:ext cx="23578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Personopplysninger som</a:t>
              </a:r>
            </a:p>
            <a:p>
              <a:r>
                <a:rPr lang="nb-NO" sz="1600" i="1" dirty="0"/>
                <a:t>grunnlag nye beslutninger</a:t>
              </a:r>
            </a:p>
          </p:txBody>
        </p:sp>
        <p:cxnSp>
          <p:nvCxnSpPr>
            <p:cNvPr id="26" name="Rett pilkobling 25">
              <a:extLst>
                <a:ext uri="{FF2B5EF4-FFF2-40B4-BE49-F238E27FC236}">
                  <a16:creationId xmlns:a16="http://schemas.microsoft.com/office/drawing/2014/main" id="{2E374DCD-F140-EC5D-E3E7-CBB8F2D141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47257" y="5279670"/>
              <a:ext cx="0" cy="421040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75" name="Gruppe 7174">
            <a:extLst>
              <a:ext uri="{FF2B5EF4-FFF2-40B4-BE49-F238E27FC236}">
                <a16:creationId xmlns:a16="http://schemas.microsoft.com/office/drawing/2014/main" id="{1D6F298E-C2E6-4330-BB2A-10494C81A709}"/>
              </a:ext>
            </a:extLst>
          </p:cNvPr>
          <p:cNvGrpSpPr/>
          <p:nvPr/>
        </p:nvGrpSpPr>
        <p:grpSpPr>
          <a:xfrm>
            <a:off x="2346104" y="5786663"/>
            <a:ext cx="1814023" cy="850628"/>
            <a:chOff x="2346104" y="5786663"/>
            <a:chExt cx="1814023" cy="850628"/>
          </a:xfrm>
        </p:grpSpPr>
        <p:sp>
          <p:nvSpPr>
            <p:cNvPr id="7169" name="TekstSylinder 7168">
              <a:extLst>
                <a:ext uri="{FF2B5EF4-FFF2-40B4-BE49-F238E27FC236}">
                  <a16:creationId xmlns:a16="http://schemas.microsoft.com/office/drawing/2014/main" id="{842E4B54-59E6-1EAC-615D-9C9ACF40CF33}"/>
                </a:ext>
              </a:extLst>
            </p:cNvPr>
            <p:cNvSpPr txBox="1"/>
            <p:nvPr/>
          </p:nvSpPr>
          <p:spPr>
            <a:xfrm>
              <a:off x="2346104" y="6298737"/>
              <a:ext cx="18140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Personopplysninger</a:t>
              </a:r>
            </a:p>
          </p:txBody>
        </p:sp>
        <p:cxnSp>
          <p:nvCxnSpPr>
            <p:cNvPr id="7170" name="Rett pilkobling 7169">
              <a:extLst>
                <a:ext uri="{FF2B5EF4-FFF2-40B4-BE49-F238E27FC236}">
                  <a16:creationId xmlns:a16="http://schemas.microsoft.com/office/drawing/2014/main" id="{90CEF4C3-A886-5BD5-68CA-ED44836812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69371" y="5786663"/>
              <a:ext cx="208224" cy="488314"/>
            </a:xfrm>
            <a:prstGeom prst="straightConnector1">
              <a:avLst/>
            </a:prstGeom>
            <a:ln w="69850" cmpd="dbl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623FDC6-745D-4560-B4F1-CAE8734A6B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10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e 5">
            <a:extLst>
              <a:ext uri="{FF2B5EF4-FFF2-40B4-BE49-F238E27FC236}">
                <a16:creationId xmlns:a16="http://schemas.microsoft.com/office/drawing/2014/main" id="{A5EAEBFE-E4B7-0AA9-623D-7454154BB1B3}"/>
              </a:ext>
            </a:extLst>
          </p:cNvPr>
          <p:cNvGrpSpPr/>
          <p:nvPr/>
        </p:nvGrpSpPr>
        <p:grpSpPr>
          <a:xfrm>
            <a:off x="5226469" y="1958766"/>
            <a:ext cx="1864055" cy="459520"/>
            <a:chOff x="5226469" y="1958766"/>
            <a:chExt cx="1864055" cy="459520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F37912A6-E4BA-B54A-6E54-B8B7C971AC81}"/>
                </a:ext>
              </a:extLst>
            </p:cNvPr>
            <p:cNvSpPr txBox="1"/>
            <p:nvPr/>
          </p:nvSpPr>
          <p:spPr>
            <a:xfrm>
              <a:off x="5802030" y="1958766"/>
              <a:ext cx="1288494" cy="369332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Kan være KI</a:t>
              </a:r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96746857-896F-38BE-02B9-093AB21FF043}"/>
                </a:ext>
              </a:extLst>
            </p:cNvPr>
            <p:cNvCxnSpPr/>
            <p:nvPr/>
          </p:nvCxnSpPr>
          <p:spPr>
            <a:xfrm flipH="1">
              <a:off x="5226469" y="2172280"/>
              <a:ext cx="566278" cy="246006"/>
            </a:xfrm>
            <a:prstGeom prst="line">
              <a:avLst/>
            </a:prstGeom>
            <a:ln w="158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CFF6AFCA-22BE-E617-7F5E-892CBE78214F}"/>
              </a:ext>
            </a:extLst>
          </p:cNvPr>
          <p:cNvGrpSpPr/>
          <p:nvPr/>
        </p:nvGrpSpPr>
        <p:grpSpPr>
          <a:xfrm>
            <a:off x="2533553" y="1257742"/>
            <a:ext cx="2096453" cy="2242043"/>
            <a:chOff x="2533553" y="1257742"/>
            <a:chExt cx="2096453" cy="2242043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6AFE7A5-42D2-D80F-342F-4D70AD40C3BE}"/>
                </a:ext>
              </a:extLst>
            </p:cNvPr>
            <p:cNvSpPr/>
            <p:nvPr/>
          </p:nvSpPr>
          <p:spPr>
            <a:xfrm>
              <a:off x="2668934" y="1958766"/>
              <a:ext cx="1961072" cy="154101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AFC85BEC-FC86-E769-E094-2522DCD1E6D9}"/>
                </a:ext>
              </a:extLst>
            </p:cNvPr>
            <p:cNvSpPr txBox="1"/>
            <p:nvPr/>
          </p:nvSpPr>
          <p:spPr>
            <a:xfrm>
              <a:off x="2533553" y="1257742"/>
              <a:ext cx="1202573" cy="64633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Maskinell</a:t>
              </a:r>
            </a:p>
            <a:p>
              <a:r>
                <a:rPr lang="nb-NO" dirty="0"/>
                <a:t>innsamling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DED6FBAF-DD09-4AC1-93A1-75A01097B094}"/>
              </a:ext>
            </a:extLst>
          </p:cNvPr>
          <p:cNvGrpSpPr/>
          <p:nvPr/>
        </p:nvGrpSpPr>
        <p:grpSpPr>
          <a:xfrm>
            <a:off x="3008962" y="3275581"/>
            <a:ext cx="2731201" cy="1565967"/>
            <a:chOff x="3008962" y="3275581"/>
            <a:chExt cx="2731201" cy="1565967"/>
          </a:xfrm>
        </p:grpSpPr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DA46EB2-BC27-9BBD-D09C-72CA473CD08D}"/>
                </a:ext>
              </a:extLst>
            </p:cNvPr>
            <p:cNvSpPr txBox="1"/>
            <p:nvPr/>
          </p:nvSpPr>
          <p:spPr>
            <a:xfrm>
              <a:off x="4537590" y="4195217"/>
              <a:ext cx="1202573" cy="646331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Manuell</a:t>
              </a:r>
            </a:p>
            <a:p>
              <a:r>
                <a:rPr lang="nb-NO" dirty="0"/>
                <a:t>innsamling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120936A-5D9F-C19D-87B5-CB0AF5AE1551}"/>
                </a:ext>
              </a:extLst>
            </p:cNvPr>
            <p:cNvSpPr/>
            <p:nvPr/>
          </p:nvSpPr>
          <p:spPr>
            <a:xfrm>
              <a:off x="3008962" y="3275581"/>
              <a:ext cx="1528628" cy="13855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4678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7BEB9AE-19F9-80CC-7741-502D54BF7775}"/>
              </a:ext>
            </a:extLst>
          </p:cNvPr>
          <p:cNvGrpSpPr>
            <a:grpSpLocks/>
          </p:cNvGrpSpPr>
          <p:nvPr/>
        </p:nvGrpSpPr>
        <p:grpSpPr bwMode="auto">
          <a:xfrm>
            <a:off x="2863108" y="2844543"/>
            <a:ext cx="5695950" cy="2043113"/>
            <a:chOff x="576" y="1872"/>
            <a:chExt cx="3588" cy="1287"/>
          </a:xfrm>
        </p:grpSpPr>
        <p:sp>
          <p:nvSpPr>
            <p:cNvPr id="11294" name="Line 3">
              <a:extLst>
                <a:ext uri="{FF2B5EF4-FFF2-40B4-BE49-F238E27FC236}">
                  <a16:creationId xmlns:a16="http://schemas.microsoft.com/office/drawing/2014/main" id="{B23F7EF2-C389-DC7E-F6BF-B4D7B09C43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2688"/>
              <a:ext cx="1056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95" name="Text Box 4">
              <a:extLst>
                <a:ext uri="{FF2B5EF4-FFF2-40B4-BE49-F238E27FC236}">
                  <a16:creationId xmlns:a16="http://schemas.microsoft.com/office/drawing/2014/main" id="{6787D433-36BD-FBCF-3402-CD8A35A7B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928"/>
              <a:ext cx="28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nb-NO" altLang="nb-NO" sz="1800">
                  <a:solidFill>
                    <a:srgbClr val="000000"/>
                  </a:solidFill>
                </a:rPr>
                <a:t>(Forløp for behandling av personopplysninger)</a:t>
              </a:r>
            </a:p>
          </p:txBody>
        </p:sp>
        <p:sp>
          <p:nvSpPr>
            <p:cNvPr id="11296" name="Text Box 5">
              <a:extLst>
                <a:ext uri="{FF2B5EF4-FFF2-40B4-BE49-F238E27FC236}">
                  <a16:creationId xmlns:a16="http://schemas.microsoft.com/office/drawing/2014/main" id="{F405888B-1B60-42CF-C7E7-1F6E58A185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2688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nb-NO" altLang="nb-NO" sz="1800">
                  <a:solidFill>
                    <a:srgbClr val="008000"/>
                  </a:solidFill>
                </a:rPr>
                <a:t>t</a:t>
              </a:r>
            </a:p>
          </p:txBody>
        </p:sp>
        <p:sp>
          <p:nvSpPr>
            <p:cNvPr id="5" name="Line 6">
              <a:extLst>
                <a:ext uri="{FF2B5EF4-FFF2-40B4-BE49-F238E27FC236}">
                  <a16:creationId xmlns:a16="http://schemas.microsoft.com/office/drawing/2014/main" id="{BC94D2BA-0248-FF1D-C920-EEF4BCC1D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68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70823C74-8EBB-484B-B240-7E35EE507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1872"/>
              <a:ext cx="975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nb-NO" altLang="nb-NO" sz="1600">
                  <a:solidFill>
                    <a:srgbClr val="339933">
                      <a:lumMod val="50000"/>
                    </a:srgbClr>
                  </a:solidFill>
                </a:rPr>
                <a:t>PO oppstår og</a:t>
              </a:r>
              <a:br>
                <a:rPr lang="nb-NO" altLang="nb-NO" sz="1600">
                  <a:solidFill>
                    <a:srgbClr val="339933">
                      <a:lumMod val="50000"/>
                    </a:srgbClr>
                  </a:solidFill>
                </a:rPr>
              </a:br>
              <a:r>
                <a:rPr lang="nb-NO" altLang="nb-NO" sz="1600">
                  <a:solidFill>
                    <a:srgbClr val="339933">
                      <a:lumMod val="50000"/>
                    </a:srgbClr>
                  </a:solidFill>
                </a:rPr>
                <a:t>brukes til annet</a:t>
              </a:r>
              <a:br>
                <a:rPr lang="nb-NO" altLang="nb-NO" sz="1600">
                  <a:solidFill>
                    <a:srgbClr val="339933">
                      <a:lumMod val="50000"/>
                    </a:srgbClr>
                  </a:solidFill>
                </a:rPr>
              </a:br>
              <a:r>
                <a:rPr lang="nb-NO" altLang="nb-NO" sz="1600">
                  <a:solidFill>
                    <a:srgbClr val="339933">
                      <a:lumMod val="50000"/>
                    </a:srgbClr>
                  </a:solidFill>
                </a:rPr>
                <a:t>enn myndighets-</a:t>
              </a:r>
              <a:br>
                <a:rPr lang="nb-NO" altLang="nb-NO" sz="1600">
                  <a:solidFill>
                    <a:srgbClr val="339933">
                      <a:lumMod val="50000"/>
                    </a:srgbClr>
                  </a:solidFill>
                </a:rPr>
              </a:br>
              <a:r>
                <a:rPr lang="nb-NO" altLang="nb-NO" sz="1600">
                  <a:solidFill>
                    <a:srgbClr val="339933">
                      <a:lumMod val="50000"/>
                    </a:srgbClr>
                  </a:solidFill>
                </a:rPr>
                <a:t>utøvelse</a:t>
              </a:r>
            </a:p>
          </p:txBody>
        </p:sp>
      </p:grpSp>
      <p:grpSp>
        <p:nvGrpSpPr>
          <p:cNvPr id="3" name="Group 8">
            <a:extLst>
              <a:ext uri="{FF2B5EF4-FFF2-40B4-BE49-F238E27FC236}">
                <a16:creationId xmlns:a16="http://schemas.microsoft.com/office/drawing/2014/main" id="{A9337569-7864-EA69-964E-8C3A4E99FE34}"/>
              </a:ext>
            </a:extLst>
          </p:cNvPr>
          <p:cNvGrpSpPr>
            <a:grpSpLocks/>
          </p:cNvGrpSpPr>
          <p:nvPr/>
        </p:nvGrpSpPr>
        <p:grpSpPr bwMode="auto">
          <a:xfrm>
            <a:off x="2710708" y="3301743"/>
            <a:ext cx="4419600" cy="1281113"/>
            <a:chOff x="576" y="768"/>
            <a:chExt cx="2784" cy="807"/>
          </a:xfrm>
        </p:grpSpPr>
        <p:sp>
          <p:nvSpPr>
            <p:cNvPr id="11289" name="Rectangle 9">
              <a:extLst>
                <a:ext uri="{FF2B5EF4-FFF2-40B4-BE49-F238E27FC236}">
                  <a16:creationId xmlns:a16="http://schemas.microsoft.com/office/drawing/2014/main" id="{E160FA9E-FBDA-FECB-32F2-207B41E44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200"/>
              <a:ext cx="2784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endParaRPr lang="nb-NO" altLang="nb-NO" sz="2400">
                <a:solidFill>
                  <a:srgbClr val="000000"/>
                </a:solidFill>
              </a:endParaRPr>
            </a:p>
          </p:txBody>
        </p:sp>
        <p:sp>
          <p:nvSpPr>
            <p:cNvPr id="11290" name="Line 10">
              <a:extLst>
                <a:ext uri="{FF2B5EF4-FFF2-40B4-BE49-F238E27FC236}">
                  <a16:creationId xmlns:a16="http://schemas.microsoft.com/office/drawing/2014/main" id="{A5589A30-BEAE-352E-B3E4-542BCE0E9E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296"/>
              <a:ext cx="1248" cy="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91" name="Text Box 11">
              <a:extLst>
                <a:ext uri="{FF2B5EF4-FFF2-40B4-BE49-F238E27FC236}">
                  <a16:creationId xmlns:a16="http://schemas.microsoft.com/office/drawing/2014/main" id="{D0BC91CE-459D-E466-2C40-7A1FCB7FC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344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nb-NO" altLang="nb-NO" sz="1800">
                  <a:solidFill>
                    <a:srgbClr val="A50021"/>
                  </a:solidFill>
                </a:rPr>
                <a:t>t</a:t>
              </a:r>
            </a:p>
          </p:txBody>
        </p:sp>
        <p:sp>
          <p:nvSpPr>
            <p:cNvPr id="11292" name="Line 12">
              <a:extLst>
                <a:ext uri="{FF2B5EF4-FFF2-40B4-BE49-F238E27FC236}">
                  <a16:creationId xmlns:a16="http://schemas.microsoft.com/office/drawing/2014/main" id="{A66A1AE2-DEAE-0EA1-B7B3-2F1C3AF21D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1296"/>
              <a:ext cx="1152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93" name="Text Box 13">
              <a:extLst>
                <a:ext uri="{FF2B5EF4-FFF2-40B4-BE49-F238E27FC236}">
                  <a16:creationId xmlns:a16="http://schemas.microsoft.com/office/drawing/2014/main" id="{97F19BD9-F59D-20C3-8897-806ECC3C41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768"/>
              <a:ext cx="1296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nb-NO" altLang="nb-NO" sz="1600">
                  <a:solidFill>
                    <a:srgbClr val="A50021"/>
                  </a:solidFill>
                </a:rPr>
                <a:t>  PO brukes som ledd </a:t>
              </a:r>
              <a:br>
                <a:rPr lang="nb-NO" altLang="nb-NO" sz="1600">
                  <a:solidFill>
                    <a:srgbClr val="A50021"/>
                  </a:solidFill>
                </a:rPr>
              </a:br>
              <a:r>
                <a:rPr lang="nb-NO" altLang="nb-NO" sz="1600">
                  <a:solidFill>
                    <a:srgbClr val="A50021"/>
                  </a:solidFill>
                </a:rPr>
                <a:t>  i myndighetsutøvelse</a:t>
              </a:r>
            </a:p>
          </p:txBody>
        </p:sp>
      </p:grpSp>
      <p:grpSp>
        <p:nvGrpSpPr>
          <p:cNvPr id="4" name="Group 14">
            <a:extLst>
              <a:ext uri="{FF2B5EF4-FFF2-40B4-BE49-F238E27FC236}">
                <a16:creationId xmlns:a16="http://schemas.microsoft.com/office/drawing/2014/main" id="{B04752EE-A299-353D-8BAA-485C66180B17}"/>
              </a:ext>
            </a:extLst>
          </p:cNvPr>
          <p:cNvGrpSpPr>
            <a:grpSpLocks/>
          </p:cNvGrpSpPr>
          <p:nvPr/>
        </p:nvGrpSpPr>
        <p:grpSpPr bwMode="auto">
          <a:xfrm>
            <a:off x="3015508" y="3073143"/>
            <a:ext cx="5822950" cy="1585913"/>
            <a:chOff x="1104" y="768"/>
            <a:chExt cx="3668" cy="999"/>
          </a:xfrm>
        </p:grpSpPr>
        <p:grpSp>
          <p:nvGrpSpPr>
            <p:cNvPr id="11281" name="Group 15">
              <a:extLst>
                <a:ext uri="{FF2B5EF4-FFF2-40B4-BE49-F238E27FC236}">
                  <a16:creationId xmlns:a16="http://schemas.microsoft.com/office/drawing/2014/main" id="{246091E4-05F8-E5A7-C079-A5018125C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1392"/>
              <a:ext cx="3660" cy="375"/>
              <a:chOff x="1104" y="1392"/>
              <a:chExt cx="3660" cy="375"/>
            </a:xfrm>
          </p:grpSpPr>
          <p:sp>
            <p:nvSpPr>
              <p:cNvPr id="11283" name="Rectangle 16">
                <a:extLst>
                  <a:ext uri="{FF2B5EF4-FFF2-40B4-BE49-F238E27FC236}">
                    <a16:creationId xmlns:a16="http://schemas.microsoft.com/office/drawing/2014/main" id="{2DA4D04C-C6A8-63A8-57A3-D7752B7690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1392"/>
                <a:ext cx="3456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nb-NO" altLang="nb-NO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4" name="Line 17">
                <a:extLst>
                  <a:ext uri="{FF2B5EF4-FFF2-40B4-BE49-F238E27FC236}">
                    <a16:creationId xmlns:a16="http://schemas.microsoft.com/office/drawing/2014/main" id="{3CD1A901-D707-8D8B-881B-A27C573E92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488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11285" name="Group 18">
                <a:extLst>
                  <a:ext uri="{FF2B5EF4-FFF2-40B4-BE49-F238E27FC236}">
                    <a16:creationId xmlns:a16="http://schemas.microsoft.com/office/drawing/2014/main" id="{546784B2-18C2-C383-C2CF-A8DA2D16F9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08" y="1488"/>
                <a:ext cx="2400" cy="0"/>
                <a:chOff x="672" y="2736"/>
                <a:chExt cx="2400" cy="0"/>
              </a:xfrm>
            </p:grpSpPr>
            <p:sp>
              <p:nvSpPr>
                <p:cNvPr id="11287" name="Line 19">
                  <a:extLst>
                    <a:ext uri="{FF2B5EF4-FFF2-40B4-BE49-F238E27FC236}">
                      <a16:creationId xmlns:a16="http://schemas.microsoft.com/office/drawing/2014/main" id="{F3610950-4125-C561-7B6C-AC890E746D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24" y="2736"/>
                  <a:ext cx="1248" cy="0"/>
                </a:xfrm>
                <a:prstGeom prst="line">
                  <a:avLst/>
                </a:prstGeom>
                <a:noFill/>
                <a:ln w="28575">
                  <a:solidFill>
                    <a:srgbClr val="A5002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nb-NO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88" name="Line 20">
                  <a:extLst>
                    <a:ext uri="{FF2B5EF4-FFF2-40B4-BE49-F238E27FC236}">
                      <a16:creationId xmlns:a16="http://schemas.microsoft.com/office/drawing/2014/main" id="{988542F4-BC70-1F65-37B8-0074816435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2736"/>
                  <a:ext cx="1152" cy="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nb-NO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286" name="Text Box 21">
                <a:extLst>
                  <a:ext uri="{FF2B5EF4-FFF2-40B4-BE49-F238E27FC236}">
                    <a16:creationId xmlns:a16="http://schemas.microsoft.com/office/drawing/2014/main" id="{786C19B2-3939-2980-5A12-1F13A1C641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8" y="1536"/>
                <a:ext cx="15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nb-NO" altLang="nb-NO" sz="1800">
                    <a:solidFill>
                      <a:srgbClr val="008000"/>
                    </a:solidFill>
                  </a:rPr>
                  <a:t>t</a:t>
                </a:r>
              </a:p>
            </p:txBody>
          </p:sp>
        </p:grpSp>
        <p:sp>
          <p:nvSpPr>
            <p:cNvPr id="11282" name="Text Box 22">
              <a:extLst>
                <a:ext uri="{FF2B5EF4-FFF2-40B4-BE49-F238E27FC236}">
                  <a16:creationId xmlns:a16="http://schemas.microsoft.com/office/drawing/2014/main" id="{FDD82881-EB9D-4F47-AB90-5BBFF83FD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768"/>
              <a:ext cx="1268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nb-NO" altLang="nb-NO" sz="1800">
                  <a:solidFill>
                    <a:srgbClr val="339933">
                      <a:lumMod val="50000"/>
                    </a:srgbClr>
                  </a:solidFill>
                </a:rPr>
                <a:t>PO fra vedtak mv</a:t>
              </a:r>
              <a:br>
                <a:rPr lang="nb-NO" altLang="nb-NO" sz="1800">
                  <a:solidFill>
                    <a:srgbClr val="339933">
                      <a:lumMod val="50000"/>
                    </a:srgbClr>
                  </a:solidFill>
                </a:rPr>
              </a:br>
              <a:r>
                <a:rPr lang="nb-NO" altLang="nb-NO" sz="1800">
                  <a:solidFill>
                    <a:srgbClr val="339933">
                      <a:lumMod val="50000"/>
                    </a:srgbClr>
                  </a:solidFill>
                </a:rPr>
                <a:t>brukes til annet enn</a:t>
              </a:r>
              <a:br>
                <a:rPr lang="nb-NO" altLang="nb-NO" sz="1800">
                  <a:solidFill>
                    <a:srgbClr val="339933">
                      <a:lumMod val="50000"/>
                    </a:srgbClr>
                  </a:solidFill>
                </a:rPr>
              </a:br>
              <a:r>
                <a:rPr lang="nb-NO" altLang="nb-NO" sz="1800">
                  <a:solidFill>
                    <a:srgbClr val="339933">
                      <a:lumMod val="50000"/>
                    </a:srgbClr>
                  </a:solidFill>
                </a:rPr>
                <a:t>myndighetsutøvelse</a:t>
              </a:r>
            </a:p>
          </p:txBody>
        </p:sp>
      </p:grpSp>
      <p:grpSp>
        <p:nvGrpSpPr>
          <p:cNvPr id="7" name="Group 23">
            <a:extLst>
              <a:ext uri="{FF2B5EF4-FFF2-40B4-BE49-F238E27FC236}">
                <a16:creationId xmlns:a16="http://schemas.microsoft.com/office/drawing/2014/main" id="{D8251007-843E-2319-784D-D4A014C01AAC}"/>
              </a:ext>
            </a:extLst>
          </p:cNvPr>
          <p:cNvGrpSpPr>
            <a:grpSpLocks/>
          </p:cNvGrpSpPr>
          <p:nvPr/>
        </p:nvGrpSpPr>
        <p:grpSpPr bwMode="auto">
          <a:xfrm>
            <a:off x="2863108" y="1777742"/>
            <a:ext cx="6330950" cy="787400"/>
            <a:chOff x="576" y="1200"/>
            <a:chExt cx="3988" cy="496"/>
          </a:xfrm>
        </p:grpSpPr>
        <p:sp>
          <p:nvSpPr>
            <p:cNvPr id="11279" name="Text Box 24">
              <a:extLst>
                <a:ext uri="{FF2B5EF4-FFF2-40B4-BE49-F238E27FC236}">
                  <a16:creationId xmlns:a16="http://schemas.microsoft.com/office/drawing/2014/main" id="{363DBEDF-8C28-94E3-68AC-283C1F21AD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200"/>
              <a:ext cx="37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nb-NO" altLang="nb-NO" sz="1800" b="1" i="1">
                  <a:solidFill>
                    <a:srgbClr val="800000"/>
                  </a:solidFill>
                  <a:latin typeface="Arial" panose="020B0604020202020204" pitchFamily="34" charset="0"/>
                </a:rPr>
                <a:t>Personopplysningsvern uansett hvor i forløpet en er</a:t>
              </a:r>
              <a:endParaRPr lang="nb-NO" altLang="nb-NO" sz="1800" i="1">
                <a:solidFill>
                  <a:srgbClr val="8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80" name="AutoShape 25">
              <a:extLst>
                <a:ext uri="{FF2B5EF4-FFF2-40B4-BE49-F238E27FC236}">
                  <a16:creationId xmlns:a16="http://schemas.microsoft.com/office/drawing/2014/main" id="{E297683B-AAB0-BAD3-9211-3CDBCE72F604}"/>
                </a:ext>
              </a:extLst>
            </p:cNvPr>
            <p:cNvSpPr>
              <a:spLocks/>
            </p:cNvSpPr>
            <p:nvPr/>
          </p:nvSpPr>
          <p:spPr bwMode="auto">
            <a:xfrm rot="-5402434">
              <a:off x="2295" y="-280"/>
              <a:ext cx="257" cy="3696"/>
            </a:xfrm>
            <a:prstGeom prst="rightBrace">
              <a:avLst>
                <a:gd name="adj1" fmla="val 119844"/>
                <a:gd name="adj2" fmla="val 5000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endParaRPr lang="nb-NO" altLang="nb-NO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26">
            <a:extLst>
              <a:ext uri="{FF2B5EF4-FFF2-40B4-BE49-F238E27FC236}">
                <a16:creationId xmlns:a16="http://schemas.microsoft.com/office/drawing/2014/main" id="{EC050E84-828A-0280-0659-0C40F550AF5F}"/>
              </a:ext>
            </a:extLst>
          </p:cNvPr>
          <p:cNvGrpSpPr>
            <a:grpSpLocks/>
          </p:cNvGrpSpPr>
          <p:nvPr/>
        </p:nvGrpSpPr>
        <p:grpSpPr bwMode="auto">
          <a:xfrm>
            <a:off x="4691908" y="2539742"/>
            <a:ext cx="2057400" cy="1676400"/>
            <a:chOff x="1728" y="1680"/>
            <a:chExt cx="1296" cy="1056"/>
          </a:xfrm>
        </p:grpSpPr>
        <p:sp>
          <p:nvSpPr>
            <p:cNvPr id="11276" name="Line 27">
              <a:extLst>
                <a:ext uri="{FF2B5EF4-FFF2-40B4-BE49-F238E27FC236}">
                  <a16:creationId xmlns:a16="http://schemas.microsoft.com/office/drawing/2014/main" id="{E8149CD5-2548-77F7-1D52-CA711343AF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77" name="Line 28">
              <a:extLst>
                <a:ext uri="{FF2B5EF4-FFF2-40B4-BE49-F238E27FC236}">
                  <a16:creationId xmlns:a16="http://schemas.microsoft.com/office/drawing/2014/main" id="{1851F996-D6B9-F16A-77DF-4F727ADD4B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680"/>
              <a:ext cx="0" cy="105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278" name="Text Box 29">
              <a:extLst>
                <a:ext uri="{FF2B5EF4-FFF2-40B4-BE49-F238E27FC236}">
                  <a16:creationId xmlns:a16="http://schemas.microsoft.com/office/drawing/2014/main" id="{4D64F5FF-774D-E5E9-97C2-CE343E61C6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2" y="1776"/>
              <a:ext cx="11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nb-NO" altLang="nb-NO" sz="1800" b="1" i="1">
                  <a:solidFill>
                    <a:srgbClr val="A50021"/>
                  </a:solidFill>
                  <a:latin typeface="Arial" panose="020B0604020202020204" pitchFamily="34" charset="0"/>
                </a:rPr>
                <a:t>Rettssikkerhet</a:t>
              </a:r>
            </a:p>
          </p:txBody>
        </p:sp>
      </p:grpSp>
      <p:grpSp>
        <p:nvGrpSpPr>
          <p:cNvPr id="9" name="Group 30">
            <a:extLst>
              <a:ext uri="{FF2B5EF4-FFF2-40B4-BE49-F238E27FC236}">
                <a16:creationId xmlns:a16="http://schemas.microsoft.com/office/drawing/2014/main" id="{56A96F25-F9C4-ABE2-DC19-27398F060703}"/>
              </a:ext>
            </a:extLst>
          </p:cNvPr>
          <p:cNvGrpSpPr>
            <a:grpSpLocks/>
          </p:cNvGrpSpPr>
          <p:nvPr/>
        </p:nvGrpSpPr>
        <p:grpSpPr bwMode="auto">
          <a:xfrm>
            <a:off x="1643908" y="4292342"/>
            <a:ext cx="8839200" cy="1981200"/>
            <a:chOff x="96" y="2160"/>
            <a:chExt cx="5568" cy="1248"/>
          </a:xfrm>
        </p:grpSpPr>
        <p:sp>
          <p:nvSpPr>
            <p:cNvPr id="11274" name="Rectangle 31">
              <a:extLst>
                <a:ext uri="{FF2B5EF4-FFF2-40B4-BE49-F238E27FC236}">
                  <a16:creationId xmlns:a16="http://schemas.microsoft.com/office/drawing/2014/main" id="{F56572F5-8896-AE9F-9283-A013FE737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2160"/>
              <a:ext cx="5568" cy="1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endParaRPr lang="nb-NO" altLang="nb-NO" sz="2400">
                <a:solidFill>
                  <a:srgbClr val="000000"/>
                </a:solidFill>
              </a:endParaRPr>
            </a:p>
          </p:txBody>
        </p:sp>
        <p:sp>
          <p:nvSpPr>
            <p:cNvPr id="11275" name="Text Box 32">
              <a:extLst>
                <a:ext uri="{FF2B5EF4-FFF2-40B4-BE49-F238E27FC236}">
                  <a16:creationId xmlns:a16="http://schemas.microsoft.com/office/drawing/2014/main" id="{7D4F8F93-E409-D20E-D1EF-6CDE26D06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271"/>
              <a:ext cx="1894" cy="674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nb-NO" altLang="nb-NO" sz="1600">
                  <a:solidFill>
                    <a:srgbClr val="000000"/>
                  </a:solidFill>
                  <a:latin typeface="Arial" panose="020B0604020202020204" pitchFamily="34" charset="0"/>
                </a:rPr>
                <a:t>Under myndighetsutøvelsen</a:t>
              </a:r>
              <a:br>
                <a:rPr lang="nb-NO" altLang="nb-NO" sz="1600">
                  <a:solidFill>
                    <a:srgbClr val="000000"/>
                  </a:solidFill>
                  <a:latin typeface="Arial" panose="020B0604020202020204" pitchFamily="34" charset="0"/>
                </a:rPr>
              </a:br>
              <a:r>
                <a:rPr lang="nb-NO" altLang="nb-NO" sz="1600">
                  <a:solidFill>
                    <a:srgbClr val="000000"/>
                  </a:solidFill>
                  <a:latin typeface="Arial" panose="020B0604020202020204" pitchFamily="34" charset="0"/>
                </a:rPr>
                <a:t>er det vanskelig og uhensikts-</a:t>
              </a:r>
              <a:br>
                <a:rPr lang="nb-NO" altLang="nb-NO" sz="1600">
                  <a:solidFill>
                    <a:srgbClr val="000000"/>
                  </a:solidFill>
                  <a:latin typeface="Arial" panose="020B0604020202020204" pitchFamily="34" charset="0"/>
                </a:rPr>
              </a:br>
              <a:r>
                <a:rPr lang="nb-NO" altLang="nb-NO" sz="1600">
                  <a:solidFill>
                    <a:srgbClr val="000000"/>
                  </a:solidFill>
                  <a:latin typeface="Arial" panose="020B0604020202020204" pitchFamily="34" charset="0"/>
                </a:rPr>
                <a:t>messig å skjelne skarpt mellom</a:t>
              </a:r>
              <a:br>
                <a:rPr lang="nb-NO" altLang="nb-NO" sz="1600">
                  <a:solidFill>
                    <a:srgbClr val="000000"/>
                  </a:solidFill>
                  <a:latin typeface="Arial" panose="020B0604020202020204" pitchFamily="34" charset="0"/>
                </a:rPr>
              </a:br>
              <a:r>
                <a:rPr lang="nb-NO" altLang="nb-NO" sz="1600">
                  <a:solidFill>
                    <a:srgbClr val="000000"/>
                  </a:solidFill>
                  <a:latin typeface="Arial" panose="020B0604020202020204" pitchFamily="34" charset="0"/>
                </a:rPr>
                <a:t>personvern og rettssikkerhet</a:t>
              </a:r>
            </a:p>
          </p:txBody>
        </p:sp>
      </p:grpSp>
      <p:sp>
        <p:nvSpPr>
          <p:cNvPr id="11297" name="Text Box 33">
            <a:extLst>
              <a:ext uri="{FF2B5EF4-FFF2-40B4-BE49-F238E27FC236}">
                <a16:creationId xmlns:a16="http://schemas.microsoft.com/office/drawing/2014/main" id="{2E030795-278F-0372-90B0-61775E6FA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7309" y="4749543"/>
            <a:ext cx="2297113" cy="106997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Ivaretakelse av person-</a:t>
            </a:r>
            <a:b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vern legger til rette for</a:t>
            </a:r>
            <a:b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rettssikker myndighets-</a:t>
            </a:r>
            <a:b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utøvelse</a:t>
            </a:r>
          </a:p>
        </p:txBody>
      </p:sp>
      <p:sp>
        <p:nvSpPr>
          <p:cNvPr id="11298" name="Text Box 34">
            <a:extLst>
              <a:ext uri="{FF2B5EF4-FFF2-40B4-BE49-F238E27FC236}">
                <a16:creationId xmlns:a16="http://schemas.microsoft.com/office/drawing/2014/main" id="{7A0BD2DE-75CE-70BA-616E-78DA78D8E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108" y="4825743"/>
            <a:ext cx="2298700" cy="1069975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Rettssikkerhet legger til</a:t>
            </a:r>
            <a:b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rette for ivaretakelse av</a:t>
            </a:r>
            <a:b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nb-NO" altLang="nb-NO" sz="1600">
                <a:solidFill>
                  <a:srgbClr val="000000"/>
                </a:solidFill>
                <a:latin typeface="Arial" panose="020B0604020202020204" pitchFamily="34" charset="0"/>
              </a:rPr>
              <a:t>personvern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nb-NO" altLang="nb-NO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51FF663-044A-C32E-5211-E98AB9AD7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09" y="63242"/>
            <a:ext cx="10363200" cy="1143000"/>
          </a:xfrm>
        </p:spPr>
        <p:txBody>
          <a:bodyPr/>
          <a:lstStyle/>
          <a:p>
            <a:r>
              <a:rPr lang="nb-NO" sz="3600" dirty="0">
                <a:solidFill>
                  <a:srgbClr val="0033CC"/>
                </a:solidFill>
              </a:rPr>
              <a:t>Forholdet mellom personvern og rettssikkerhet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7" grpId="0" animBg="1" autoUpdateAnimBg="0"/>
      <p:bldP spid="11298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EA8DB6A-4C4F-4245-8B3E-DC6DE9291368}"/>
              </a:ext>
            </a:extLst>
          </p:cNvPr>
          <p:cNvSpPr txBox="1"/>
          <p:nvPr/>
        </p:nvSpPr>
        <p:spPr>
          <a:xfrm>
            <a:off x="3177776" y="1011876"/>
            <a:ext cx="5926109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000" dirty="0"/>
              <a:t>Del 3</a:t>
            </a:r>
          </a:p>
          <a:p>
            <a:r>
              <a:rPr lang="nb-NO" sz="4000" dirty="0"/>
              <a:t>Rettslig regulering av digital</a:t>
            </a:r>
          </a:p>
          <a:p>
            <a:r>
              <a:rPr lang="nb-NO" sz="4000" dirty="0"/>
              <a:t>forvaltning – en oversikt</a:t>
            </a:r>
          </a:p>
        </p:txBody>
      </p:sp>
    </p:spTree>
    <p:extLst>
      <p:ext uri="{BB962C8B-B14F-4D97-AF65-F5344CB8AC3E}">
        <p14:creationId xmlns:p14="http://schemas.microsoft.com/office/powerpoint/2010/main" val="3703518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B1123-D354-4029-BB05-4135F12E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33CC"/>
                </a:solidFill>
              </a:rPr>
              <a:t>Rettslige og ikke-rettslige styringsmåter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420CF-12B1-43F5-AFD0-F3450DB9E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190"/>
            <a:ext cx="10515600" cy="4589101"/>
          </a:xfrm>
        </p:spPr>
        <p:txBody>
          <a:bodyPr>
            <a:normAutofit/>
          </a:bodyPr>
          <a:lstStyle/>
          <a:p>
            <a:r>
              <a:rPr lang="nb-NO" dirty="0"/>
              <a:t>Viktige rettslige styringsmåter: lov, forskrift, direktiv, forordning mv.</a:t>
            </a:r>
          </a:p>
          <a:p>
            <a:r>
              <a:rPr lang="nb-NO" dirty="0"/>
              <a:t>Viktige ikke-rettslig styringsmåter: Instrukser, planer, programmer, budsjettpolitikk mv</a:t>
            </a:r>
          </a:p>
          <a:p>
            <a:pPr lvl="1"/>
            <a:r>
              <a:rPr lang="nb-NO" dirty="0"/>
              <a:t>Eksempler: Digitaliseringsrundskrivet (årlig), </a:t>
            </a:r>
            <a:r>
              <a:rPr lang="nb-NO" dirty="0" err="1"/>
              <a:t>Digitaliseringstrategien</a:t>
            </a:r>
            <a:r>
              <a:rPr lang="nb-NO" dirty="0"/>
              <a:t>, Nasjonal strategi for kunstig intelligens, tildelingsbrev mv.</a:t>
            </a:r>
          </a:p>
          <a:p>
            <a:r>
              <a:rPr lang="nb-NO" dirty="0"/>
              <a:t>Rettslig og ikke-rettslig styring er i praksis ikke alltid godt koordinert</a:t>
            </a:r>
          </a:p>
          <a:p>
            <a:r>
              <a:rPr lang="nb-NO" dirty="0"/>
              <a:t>Den rettslige reguleringen er ofte vag og skjønnsmessig og </a:t>
            </a:r>
            <a:r>
              <a:rPr lang="nb-NO" dirty="0">
                <a:sym typeface="Wingdings" panose="05000000000000000000" pitchFamily="2" charset="2"/>
              </a:rPr>
              <a:t>gir ikke alltid stor forutberegnelighet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1389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1E8E21-8B09-45EB-B5F9-0314C2DE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68" y="264640"/>
            <a:ext cx="10515600" cy="64386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66FF"/>
                </a:solidFill>
              </a:rPr>
              <a:t>Viktig rettslig regulering av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F3763C-92B1-472A-995F-2144F3AF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68" y="1193676"/>
            <a:ext cx="10958632" cy="5396310"/>
          </a:xfrm>
        </p:spPr>
        <p:txBody>
          <a:bodyPr>
            <a:normAutofit/>
          </a:bodyPr>
          <a:lstStyle/>
          <a:p>
            <a:r>
              <a:rPr lang="nb-NO" sz="2200" dirty="0"/>
              <a:t>Forvaltningsloven  </a:t>
            </a:r>
          </a:p>
          <a:p>
            <a:pPr lvl="1"/>
            <a:r>
              <a:rPr lang="nb-NO" sz="2200" dirty="0"/>
              <a:t>IT-standardforskriften</a:t>
            </a:r>
          </a:p>
          <a:p>
            <a:pPr lvl="1"/>
            <a:r>
              <a:rPr lang="nb-NO" sz="2200" dirty="0"/>
              <a:t>eForvaltningsforskriften</a:t>
            </a:r>
          </a:p>
          <a:p>
            <a:r>
              <a:rPr lang="nb-NO" sz="2200" dirty="0"/>
              <a:t>Personopplysningsloven 2018 / Personvernforordningen</a:t>
            </a:r>
          </a:p>
          <a:p>
            <a:r>
              <a:rPr lang="nb-NO" sz="2200" dirty="0" err="1"/>
              <a:t>Offentleglova</a:t>
            </a:r>
            <a:r>
              <a:rPr lang="nb-NO" sz="2200" dirty="0"/>
              <a:t> </a:t>
            </a:r>
            <a:r>
              <a:rPr lang="nb-NO" sz="1800" i="1" dirty="0">
                <a:solidFill>
                  <a:srgbClr val="7030A0"/>
                </a:solidFill>
              </a:rPr>
              <a:t>(Ble revidert i 2006 mht. digital forvaltning)</a:t>
            </a:r>
          </a:p>
          <a:p>
            <a:pPr lvl="1"/>
            <a:r>
              <a:rPr lang="nb-NO" sz="2200" dirty="0"/>
              <a:t>Offentlegforskrifta</a:t>
            </a:r>
          </a:p>
          <a:p>
            <a:r>
              <a:rPr lang="nb-NO" sz="2200" dirty="0"/>
              <a:t>Arkivlova </a:t>
            </a:r>
            <a:r>
              <a:rPr lang="nb-NO" sz="1800" i="1" dirty="0">
                <a:solidFill>
                  <a:srgbClr val="7030A0"/>
                </a:solidFill>
              </a:rPr>
              <a:t>(ny lov og forskrift er under arbeid, jf. NOU 2019: 9)</a:t>
            </a:r>
          </a:p>
          <a:p>
            <a:pPr lvl="1"/>
            <a:r>
              <a:rPr lang="nb-NO" sz="2200" dirty="0" err="1"/>
              <a:t>Arkivforskrifta</a:t>
            </a:r>
            <a:endParaRPr lang="nb-NO" sz="2200" dirty="0"/>
          </a:p>
          <a:p>
            <a:pPr lvl="1"/>
            <a:r>
              <a:rPr lang="nb-NO" sz="2200" dirty="0"/>
              <a:t>Forskrift om tekniske og arkivfaglige bestemmelser</a:t>
            </a:r>
          </a:p>
          <a:p>
            <a:r>
              <a:rPr lang="nb-NO" sz="2200" dirty="0"/>
              <a:t>A-opplysningsloven</a:t>
            </a:r>
          </a:p>
          <a:p>
            <a:pPr lvl="1"/>
            <a:r>
              <a:rPr lang="nb-NO" sz="2200" dirty="0"/>
              <a:t>A-opplysningsforskriften</a:t>
            </a:r>
          </a:p>
          <a:p>
            <a:r>
              <a:rPr lang="nb-NO" sz="2200" dirty="0"/>
              <a:t>Diskriminerings- og tilgjengelighetsloven</a:t>
            </a:r>
          </a:p>
          <a:p>
            <a:pPr lvl="1"/>
            <a:r>
              <a:rPr lang="nb-NO" sz="2200" dirty="0"/>
              <a:t>Forskrift om universell utforming av IKT-løsninger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136C1A-E9F9-493F-BDDB-2A15E5C59E33}"/>
              </a:ext>
            </a:extLst>
          </p:cNvPr>
          <p:cNvSpPr txBox="1"/>
          <p:nvPr/>
        </p:nvSpPr>
        <p:spPr>
          <a:xfrm>
            <a:off x="7549026" y="1193676"/>
            <a:ext cx="4148508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500" dirty="0"/>
              <a:t>Merk også betydningen av rettslige prinsipper,</a:t>
            </a:r>
          </a:p>
          <a:p>
            <a:r>
              <a:rPr lang="nb-NO" sz="1500" dirty="0"/>
              <a:t>f.eks.: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Legalitetsprinsippet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Prinsippet om åpen og offentlig lovgivning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Kontradiksjonsprinsippet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Prinsippet om forsvarlig saksbehandling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Utredningsprinsippet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Prinsippet om nøytralitet og forholdsmessighet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Formålsbestemthetsprinsippet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Dataminimeringsprinsippet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Lagringsbegrensningsprinsippet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500" dirty="0"/>
              <a:t>mv.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A8FD381-63FB-4707-B94F-DFF636FD23C8}"/>
              </a:ext>
            </a:extLst>
          </p:cNvPr>
          <p:cNvSpPr txBox="1"/>
          <p:nvPr/>
        </p:nvSpPr>
        <p:spPr>
          <a:xfrm>
            <a:off x="3102916" y="1193676"/>
            <a:ext cx="3212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solidFill>
                  <a:srgbClr val="7030A0"/>
                </a:solidFill>
              </a:rPr>
              <a:t>(Under revisjon, jf. NOU 2019: 5)</a:t>
            </a:r>
          </a:p>
        </p:txBody>
      </p:sp>
    </p:spTree>
    <p:extLst>
      <p:ext uri="{BB962C8B-B14F-4D97-AF65-F5344CB8AC3E}">
        <p14:creationId xmlns:p14="http://schemas.microsoft.com/office/powerpoint/2010/main" val="22940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e 20">
            <a:extLst>
              <a:ext uri="{FF2B5EF4-FFF2-40B4-BE49-F238E27FC236}">
                <a16:creationId xmlns:a16="http://schemas.microsoft.com/office/drawing/2014/main" id="{5EDD1E6E-6815-F403-3CFC-4D2CF66B6EF0}"/>
              </a:ext>
            </a:extLst>
          </p:cNvPr>
          <p:cNvGrpSpPr/>
          <p:nvPr/>
        </p:nvGrpSpPr>
        <p:grpSpPr>
          <a:xfrm>
            <a:off x="4276991" y="4512282"/>
            <a:ext cx="1929567" cy="1915984"/>
            <a:chOff x="3447067" y="3800050"/>
            <a:chExt cx="1641794" cy="1693334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49D6AF0-8DAF-284E-1073-3D00DF9B755D}"/>
                </a:ext>
              </a:extLst>
            </p:cNvPr>
            <p:cNvSpPr/>
            <p:nvPr/>
          </p:nvSpPr>
          <p:spPr>
            <a:xfrm>
              <a:off x="3470337" y="3800050"/>
              <a:ext cx="1591733" cy="16933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 sz="2500" dirty="0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2CF1B2BF-D12B-215D-A743-0A531988AD16}"/>
                </a:ext>
              </a:extLst>
            </p:cNvPr>
            <p:cNvSpPr txBox="1"/>
            <p:nvPr/>
          </p:nvSpPr>
          <p:spPr>
            <a:xfrm>
              <a:off x="3447067" y="4637044"/>
              <a:ext cx="1641794" cy="408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Særlovgivning</a:t>
              </a: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7DFC0922-054D-191B-DE03-4DC122FD423C}"/>
              </a:ext>
            </a:extLst>
          </p:cNvPr>
          <p:cNvSpPr/>
          <p:nvPr/>
        </p:nvSpPr>
        <p:spPr>
          <a:xfrm>
            <a:off x="3338531" y="2311045"/>
            <a:ext cx="1250952" cy="137002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500" dirty="0"/>
              <a:t>pol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20E7F85-C6AE-CC01-209E-0B96BB557429}"/>
              </a:ext>
            </a:extLst>
          </p:cNvPr>
          <p:cNvGrpSpPr/>
          <p:nvPr/>
        </p:nvGrpSpPr>
        <p:grpSpPr>
          <a:xfrm>
            <a:off x="3417436" y="303028"/>
            <a:ext cx="2048933" cy="2053167"/>
            <a:chOff x="3673892" y="681788"/>
            <a:chExt cx="2048933" cy="2053167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CF2C867C-6E33-05A8-9B04-69F368B509A8}"/>
                </a:ext>
              </a:extLst>
            </p:cNvPr>
            <p:cNvSpPr/>
            <p:nvPr/>
          </p:nvSpPr>
          <p:spPr>
            <a:xfrm>
              <a:off x="3673892" y="681788"/>
              <a:ext cx="2048933" cy="2053167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 sz="2500" dirty="0"/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822C57A3-F51E-1B5D-08B4-919F166BCC90}"/>
                </a:ext>
              </a:extLst>
            </p:cNvPr>
            <p:cNvSpPr txBox="1"/>
            <p:nvPr/>
          </p:nvSpPr>
          <p:spPr>
            <a:xfrm>
              <a:off x="4491475" y="790429"/>
              <a:ext cx="4911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fvl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068BD09A-BA21-9645-1D05-301BA32136D5}"/>
              </a:ext>
            </a:extLst>
          </p:cNvPr>
          <p:cNvGrpSpPr/>
          <p:nvPr/>
        </p:nvGrpSpPr>
        <p:grpSpPr>
          <a:xfrm>
            <a:off x="5466369" y="453291"/>
            <a:ext cx="1771651" cy="1784352"/>
            <a:chOff x="5722825" y="1159761"/>
            <a:chExt cx="1771651" cy="1784352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32FC3A9-F698-C9D7-819C-285F0A49D94F}"/>
                </a:ext>
              </a:extLst>
            </p:cNvPr>
            <p:cNvSpPr/>
            <p:nvPr/>
          </p:nvSpPr>
          <p:spPr>
            <a:xfrm>
              <a:off x="5722825" y="1159761"/>
              <a:ext cx="1771651" cy="178435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 sz="2500" dirty="0"/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80FF68E0-ED6E-7F11-46A0-A2277255751A}"/>
                </a:ext>
              </a:extLst>
            </p:cNvPr>
            <p:cNvSpPr txBox="1"/>
            <p:nvPr/>
          </p:nvSpPr>
          <p:spPr>
            <a:xfrm>
              <a:off x="6565541" y="1329612"/>
              <a:ext cx="6032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 err="1"/>
                <a:t>offl</a:t>
              </a:r>
              <a:endParaRPr lang="nb-NO" sz="2400" dirty="0"/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BFDA50B6-7A0F-FF2A-7137-BEBBADCA80CE}"/>
              </a:ext>
            </a:extLst>
          </p:cNvPr>
          <p:cNvGrpSpPr/>
          <p:nvPr/>
        </p:nvGrpSpPr>
        <p:grpSpPr>
          <a:xfrm>
            <a:off x="6206559" y="2029560"/>
            <a:ext cx="2027767" cy="2017181"/>
            <a:chOff x="5909959" y="2944113"/>
            <a:chExt cx="2027767" cy="201718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FCBA022-E0A3-EB71-52C4-68EBCDEB6BFF}"/>
                </a:ext>
              </a:extLst>
            </p:cNvPr>
            <p:cNvSpPr/>
            <p:nvPr/>
          </p:nvSpPr>
          <p:spPr>
            <a:xfrm>
              <a:off x="5909959" y="2944113"/>
              <a:ext cx="2027767" cy="2017181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 sz="2500" dirty="0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DA875962-5820-460B-F719-AED6C381764C}"/>
                </a:ext>
              </a:extLst>
            </p:cNvPr>
            <p:cNvSpPr txBox="1"/>
            <p:nvPr/>
          </p:nvSpPr>
          <p:spPr>
            <a:xfrm>
              <a:off x="7257898" y="3757762"/>
              <a:ext cx="6495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 err="1"/>
                <a:t>arkl</a:t>
              </a:r>
              <a:endParaRPr lang="nb-NO" sz="2400" dirty="0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D760F7-667B-F6F3-296B-D0B40CE99E2F}"/>
              </a:ext>
            </a:extLst>
          </p:cNvPr>
          <p:cNvGrpSpPr/>
          <p:nvPr/>
        </p:nvGrpSpPr>
        <p:grpSpPr>
          <a:xfrm>
            <a:off x="6096000" y="4016023"/>
            <a:ext cx="1771651" cy="1784352"/>
            <a:chOff x="4853140" y="4578963"/>
            <a:chExt cx="1771651" cy="1784352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E219D41-C18F-68D6-605B-CE772115A6AF}"/>
                </a:ext>
              </a:extLst>
            </p:cNvPr>
            <p:cNvSpPr/>
            <p:nvPr/>
          </p:nvSpPr>
          <p:spPr>
            <a:xfrm>
              <a:off x="4853140" y="4578963"/>
              <a:ext cx="1771651" cy="1784352"/>
            </a:xfrm>
            <a:prstGeom prst="ellipse">
              <a:avLst/>
            </a:prstGeom>
            <a:solidFill>
              <a:srgbClr val="FF99FF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 sz="2500" dirty="0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EB77311F-A6A1-E0C8-0BE6-3EFE9F57C8A1}"/>
                </a:ext>
              </a:extLst>
            </p:cNvPr>
            <p:cNvSpPr txBox="1"/>
            <p:nvPr/>
          </p:nvSpPr>
          <p:spPr>
            <a:xfrm>
              <a:off x="5495148" y="5783803"/>
              <a:ext cx="4876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 err="1"/>
                <a:t>ldl</a:t>
              </a:r>
              <a:endParaRPr lang="nb-NO" sz="2400" dirty="0"/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1415627E-D775-DDE0-575F-1D5A857A3AE6}"/>
              </a:ext>
            </a:extLst>
          </p:cNvPr>
          <p:cNvGrpSpPr/>
          <p:nvPr/>
        </p:nvGrpSpPr>
        <p:grpSpPr>
          <a:xfrm>
            <a:off x="2971856" y="3681067"/>
            <a:ext cx="1595146" cy="1693334"/>
            <a:chOff x="3466924" y="3800050"/>
            <a:chExt cx="1595146" cy="1693334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B4E200B-34F2-E142-DB19-23BAB2306872}"/>
                </a:ext>
              </a:extLst>
            </p:cNvPr>
            <p:cNvSpPr/>
            <p:nvPr/>
          </p:nvSpPr>
          <p:spPr>
            <a:xfrm>
              <a:off x="3470337" y="3800050"/>
              <a:ext cx="1591733" cy="169333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 sz="2500" dirty="0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C3EB2505-A69A-118A-567D-DEF96AACC196}"/>
                </a:ext>
              </a:extLst>
            </p:cNvPr>
            <p:cNvSpPr txBox="1"/>
            <p:nvPr/>
          </p:nvSpPr>
          <p:spPr>
            <a:xfrm>
              <a:off x="3466924" y="4540327"/>
              <a:ext cx="98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a-</a:t>
              </a:r>
              <a:r>
                <a:rPr lang="nb-NO" sz="2400" dirty="0" err="1"/>
                <a:t>oppl</a:t>
              </a:r>
              <a:endParaRPr lang="nb-NO" sz="2400" dirty="0"/>
            </a:p>
          </p:txBody>
        </p:sp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D131383A-09B9-DD82-136D-DDB60ECE07D6}"/>
              </a:ext>
            </a:extLst>
          </p:cNvPr>
          <p:cNvSpPr/>
          <p:nvPr/>
        </p:nvSpPr>
        <p:spPr>
          <a:xfrm>
            <a:off x="3269006" y="1253799"/>
            <a:ext cx="4157133" cy="4258734"/>
          </a:xfrm>
          <a:prstGeom prst="ellipse">
            <a:avLst/>
          </a:prstGeom>
          <a:solidFill>
            <a:schemeClr val="accent4">
              <a:alpha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>
                <a:solidFill>
                  <a:srgbClr val="7030A0"/>
                </a:solidFill>
              </a:rPr>
              <a:t>PVF</a:t>
            </a:r>
          </a:p>
        </p:txBody>
      </p:sp>
      <p:sp>
        <p:nvSpPr>
          <p:cNvPr id="9" name="Bildeforklaring: bøyd linje 8">
            <a:extLst>
              <a:ext uri="{FF2B5EF4-FFF2-40B4-BE49-F238E27FC236}">
                <a16:creationId xmlns:a16="http://schemas.microsoft.com/office/drawing/2014/main" id="{58767662-1B93-AB29-5E54-4A7F0364D1EF}"/>
              </a:ext>
            </a:extLst>
          </p:cNvPr>
          <p:cNvSpPr/>
          <p:nvPr/>
        </p:nvSpPr>
        <p:spPr>
          <a:xfrm>
            <a:off x="7719876" y="1417570"/>
            <a:ext cx="2154740" cy="679210"/>
          </a:xfrm>
          <a:prstGeom prst="borderCallout2">
            <a:avLst>
              <a:gd name="adj1" fmla="val 46788"/>
              <a:gd name="adj2" fmla="val -653"/>
              <a:gd name="adj3" fmla="val 58386"/>
              <a:gd name="adj4" fmla="val -16452"/>
              <a:gd name="adj5" fmla="val 253881"/>
              <a:gd name="adj6" fmla="val -107722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7030A0"/>
                </a:solidFill>
              </a:rPr>
              <a:t>Går foran norsk lov</a:t>
            </a:r>
          </a:p>
        </p:txBody>
      </p:sp>
    </p:spTree>
    <p:extLst>
      <p:ext uri="{BB962C8B-B14F-4D97-AF65-F5344CB8AC3E}">
        <p14:creationId xmlns:p14="http://schemas.microsoft.com/office/powerpoint/2010/main" val="124941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4EAD4A-7CE2-4EF6-84BD-D9F489FB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23" y="365125"/>
            <a:ext cx="10968204" cy="1325563"/>
          </a:xfrm>
        </p:spPr>
        <p:txBody>
          <a:bodyPr>
            <a:noAutofit/>
          </a:bodyPr>
          <a:lstStyle/>
          <a:p>
            <a:pPr algn="ctr"/>
            <a:r>
              <a:rPr lang="nb-NO" sz="3200" dirty="0">
                <a:solidFill>
                  <a:srgbClr val="0033CC"/>
                </a:solidFill>
              </a:rPr>
              <a:t>Tre hovedtyper rettsspørsmål som er særlig aktuelle å lovregulere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7BC831-175A-441B-B572-45E303B0C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318"/>
            <a:ext cx="10515600" cy="4916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</a:t>
            </a:r>
            <a:r>
              <a:rPr lang="nb-NO" sz="2200" i="1" dirty="0">
                <a:solidFill>
                  <a:srgbClr val="7030A0"/>
                </a:solidFill>
              </a:rPr>
              <a:t>utvikling</a:t>
            </a:r>
            <a:r>
              <a:rPr lang="nb-NO" sz="2200" dirty="0"/>
              <a:t> av systemer som tar sikte på å automatisere rettsanvendelsen?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Ingen direkte rettslig regulering av dette, men forvaltningsrettslige prinsipper og andre rettsprinsipper kan gjelde (men har neppe stor faktisk innvirkning)</a:t>
            </a:r>
          </a:p>
          <a:p>
            <a:pPr lvl="1"/>
            <a:r>
              <a:rPr lang="nb-NO" sz="1800" dirty="0">
                <a:solidFill>
                  <a:prstClr val="black"/>
                </a:solidFill>
              </a:rPr>
              <a:t>Forvaltningslovkomiteen fremmet ikke forslag til bestemmelser om dette i NOU 2019: 5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200" dirty="0"/>
              <a:t>Hvilke rettslige krav bør gjelde for den offentlig forvaltningens </a:t>
            </a:r>
            <a:r>
              <a:rPr lang="nb-NO" sz="2200" i="1" dirty="0">
                <a:solidFill>
                  <a:srgbClr val="7030A0"/>
                </a:solidFill>
              </a:rPr>
              <a:t>systemløsninger</a:t>
            </a:r>
            <a:r>
              <a:rPr lang="nb-NO" sz="2200" dirty="0"/>
              <a:t>? </a:t>
            </a:r>
          </a:p>
          <a:p>
            <a:pPr lvl="1"/>
            <a:r>
              <a:rPr lang="nb-NO" sz="1800" dirty="0"/>
              <a:t>Slike bestemmelser finnes særlig i personvernforordningen og forskrifter til forvaltningsloven, enkelte bestemmelser i forskrifter i offentleglova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dirty="0"/>
              <a:t>Hvilke saksbehandlingsregler bør gjelde for forvaltningens </a:t>
            </a:r>
            <a:r>
              <a:rPr lang="nb-NO" sz="2200" i="1" dirty="0">
                <a:solidFill>
                  <a:srgbClr val="7030A0"/>
                </a:solidFill>
              </a:rPr>
              <a:t>bruk</a:t>
            </a:r>
            <a:r>
              <a:rPr lang="nb-NO" sz="2200" dirty="0"/>
              <a:t> av sine system-løsninger?</a:t>
            </a:r>
          </a:p>
          <a:p>
            <a:pPr lvl="1"/>
            <a:r>
              <a:rPr lang="nb-NO" sz="1800" dirty="0"/>
              <a:t>Plikter forvaltningen har overfor parter/registrerte personer</a:t>
            </a:r>
          </a:p>
          <a:p>
            <a:pPr lvl="1"/>
            <a:r>
              <a:rPr lang="nb-NO" sz="1800" dirty="0"/>
              <a:t>Rettigheter den enkelte part/registrert person har vis a vis forvaltningen</a:t>
            </a:r>
          </a:p>
          <a:p>
            <a:pPr lvl="1"/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7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FDD44B9A-9949-45B2-A365-6C159850BC8E}"/>
              </a:ext>
            </a:extLst>
          </p:cNvPr>
          <p:cNvGrpSpPr/>
          <p:nvPr/>
        </p:nvGrpSpPr>
        <p:grpSpPr>
          <a:xfrm>
            <a:off x="3023819" y="448313"/>
            <a:ext cx="4900948" cy="4183543"/>
            <a:chOff x="-11309" y="54768"/>
            <a:chExt cx="3184499" cy="2900672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FF5FB1A3-9B08-4E79-989B-2A7AA12F7F22}"/>
                </a:ext>
              </a:extLst>
            </p:cNvPr>
            <p:cNvGrpSpPr/>
            <p:nvPr/>
          </p:nvGrpSpPr>
          <p:grpSpPr>
            <a:xfrm>
              <a:off x="-11309" y="54768"/>
              <a:ext cx="3184499" cy="2900672"/>
              <a:chOff x="-11309" y="54768"/>
              <a:chExt cx="3184499" cy="2900672"/>
            </a:xfrm>
          </p:grpSpPr>
          <p:sp>
            <p:nvSpPr>
              <p:cNvPr id="16" name="Tekstboks 2">
                <a:extLst>
                  <a:ext uri="{FF2B5EF4-FFF2-40B4-BE49-F238E27FC236}">
                    <a16:creationId xmlns:a16="http://schemas.microsoft.com/office/drawing/2014/main" id="{DEEFF9EE-29B8-46D8-85D2-E27BCA622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8289" y="54768"/>
                <a:ext cx="2094901" cy="27190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Systembestemmelser</a:t>
                </a:r>
                <a:endParaRPr lang="nb-NO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kstboks 2">
                <a:extLst>
                  <a:ext uri="{FF2B5EF4-FFF2-40B4-BE49-F238E27FC236}">
                    <a16:creationId xmlns:a16="http://schemas.microsoft.com/office/drawing/2014/main" id="{04657B1A-59D4-4295-9F77-E27177770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-1079813" y="1619956"/>
                <a:ext cx="2403988" cy="2669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587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180340" marR="180340" algn="just">
                  <a:lnSpc>
                    <a:spcPct val="115000"/>
                  </a:lnSpc>
                  <a:spcBef>
                    <a:spcPts val="600"/>
                  </a:spcBef>
                  <a:spcAft>
                    <a:spcPts val="1000"/>
                  </a:spcAft>
                </a:pPr>
                <a:r>
                  <a:rPr lang="nb-NO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Saksbehandlingsbestemmelser</a:t>
                </a:r>
              </a:p>
            </p:txBody>
          </p:sp>
          <p:sp>
            <p:nvSpPr>
              <p:cNvPr id="18" name="Magnetplate 17">
                <a:extLst>
                  <a:ext uri="{FF2B5EF4-FFF2-40B4-BE49-F238E27FC236}">
                    <a16:creationId xmlns:a16="http://schemas.microsoft.com/office/drawing/2014/main" id="{97B9FB6D-C7B6-42B6-99DA-A26C532AD285}"/>
                  </a:ext>
                </a:extLst>
              </p:cNvPr>
              <p:cNvSpPr/>
              <p:nvPr/>
            </p:nvSpPr>
            <p:spPr>
              <a:xfrm>
                <a:off x="1489765" y="1033669"/>
                <a:ext cx="1017767" cy="1741336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</p:grpSp>
        <p:sp>
          <p:nvSpPr>
            <p:cNvPr id="4" name="Pil ned 198">
              <a:extLst>
                <a:ext uri="{FF2B5EF4-FFF2-40B4-BE49-F238E27FC236}">
                  <a16:creationId xmlns:a16="http://schemas.microsoft.com/office/drawing/2014/main" id="{1A8E385B-F6FC-40B9-AD0B-0F6DB4B217DF}"/>
                </a:ext>
              </a:extLst>
            </p:cNvPr>
            <p:cNvSpPr/>
            <p:nvPr/>
          </p:nvSpPr>
          <p:spPr>
            <a:xfrm>
              <a:off x="1948070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5" name="Pil ned 199">
              <a:extLst>
                <a:ext uri="{FF2B5EF4-FFF2-40B4-BE49-F238E27FC236}">
                  <a16:creationId xmlns:a16="http://schemas.microsoft.com/office/drawing/2014/main" id="{D73C4B2C-A37B-4FBA-8093-35DD5ECEDBEB}"/>
                </a:ext>
              </a:extLst>
            </p:cNvPr>
            <p:cNvSpPr/>
            <p:nvPr/>
          </p:nvSpPr>
          <p:spPr>
            <a:xfrm>
              <a:off x="2369489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6" name="Pil ned 200">
              <a:extLst>
                <a:ext uri="{FF2B5EF4-FFF2-40B4-BE49-F238E27FC236}">
                  <a16:creationId xmlns:a16="http://schemas.microsoft.com/office/drawing/2014/main" id="{59009C89-45BD-4BE8-ADEF-A8D57CE1D929}"/>
                </a:ext>
              </a:extLst>
            </p:cNvPr>
            <p:cNvSpPr/>
            <p:nvPr/>
          </p:nvSpPr>
          <p:spPr>
            <a:xfrm>
              <a:off x="178109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7" name="Pil ned 201">
              <a:extLst>
                <a:ext uri="{FF2B5EF4-FFF2-40B4-BE49-F238E27FC236}">
                  <a16:creationId xmlns:a16="http://schemas.microsoft.com/office/drawing/2014/main" id="{A70E70C1-40B9-462C-8798-8C8E0DC863C6}"/>
                </a:ext>
              </a:extLst>
            </p:cNvPr>
            <p:cNvSpPr/>
            <p:nvPr/>
          </p:nvSpPr>
          <p:spPr>
            <a:xfrm>
              <a:off x="1590261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8" name="Pil ned 202">
              <a:extLst>
                <a:ext uri="{FF2B5EF4-FFF2-40B4-BE49-F238E27FC236}">
                  <a16:creationId xmlns:a16="http://schemas.microsoft.com/office/drawing/2014/main" id="{6D6BB628-A9EC-463A-9B66-A340CA176337}"/>
                </a:ext>
              </a:extLst>
            </p:cNvPr>
            <p:cNvSpPr/>
            <p:nvPr/>
          </p:nvSpPr>
          <p:spPr>
            <a:xfrm>
              <a:off x="2146852" y="628153"/>
              <a:ext cx="87465" cy="326003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9" name="Rett pil 203">
              <a:extLst>
                <a:ext uri="{FF2B5EF4-FFF2-40B4-BE49-F238E27FC236}">
                  <a16:creationId xmlns:a16="http://schemas.microsoft.com/office/drawing/2014/main" id="{FE87400B-EAEE-4F22-8ABA-6B8EE1DCF269}"/>
                </a:ext>
              </a:extLst>
            </p:cNvPr>
            <p:cNvCxnSpPr/>
            <p:nvPr/>
          </p:nvCxnSpPr>
          <p:spPr>
            <a:xfrm flipV="1">
              <a:off x="612251" y="1232452"/>
              <a:ext cx="540688" cy="1590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4">
              <a:extLst>
                <a:ext uri="{FF2B5EF4-FFF2-40B4-BE49-F238E27FC236}">
                  <a16:creationId xmlns:a16="http://schemas.microsoft.com/office/drawing/2014/main" id="{510D17D8-8828-474C-B6A3-6092B4A96C78}"/>
                </a:ext>
              </a:extLst>
            </p:cNvPr>
            <p:cNvCxnSpPr/>
            <p:nvPr/>
          </p:nvCxnSpPr>
          <p:spPr>
            <a:xfrm flipV="1">
              <a:off x="612251" y="1470991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1" name="Rett pil 205">
              <a:extLst>
                <a:ext uri="{FF2B5EF4-FFF2-40B4-BE49-F238E27FC236}">
                  <a16:creationId xmlns:a16="http://schemas.microsoft.com/office/drawing/2014/main" id="{719C9755-EA5A-4F79-A59D-9F2FF583EF89}"/>
                </a:ext>
              </a:extLst>
            </p:cNvPr>
            <p:cNvCxnSpPr/>
            <p:nvPr/>
          </p:nvCxnSpPr>
          <p:spPr>
            <a:xfrm flipV="1">
              <a:off x="612251" y="1924216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2" name="Rett pil 206">
              <a:extLst>
                <a:ext uri="{FF2B5EF4-FFF2-40B4-BE49-F238E27FC236}">
                  <a16:creationId xmlns:a16="http://schemas.microsoft.com/office/drawing/2014/main" id="{2F0ED2F5-FB03-471D-BBDF-8A3EBC58B7A2}"/>
                </a:ext>
              </a:extLst>
            </p:cNvPr>
            <p:cNvCxnSpPr/>
            <p:nvPr/>
          </p:nvCxnSpPr>
          <p:spPr>
            <a:xfrm flipV="1">
              <a:off x="612251" y="243309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3" name="Rett pil 207">
              <a:extLst>
                <a:ext uri="{FF2B5EF4-FFF2-40B4-BE49-F238E27FC236}">
                  <a16:creationId xmlns:a16="http://schemas.microsoft.com/office/drawing/2014/main" id="{6484736C-DB8B-4D3F-9869-939685A5D0D4}"/>
                </a:ext>
              </a:extLst>
            </p:cNvPr>
            <p:cNvCxnSpPr/>
            <p:nvPr/>
          </p:nvCxnSpPr>
          <p:spPr>
            <a:xfrm flipV="1">
              <a:off x="612251" y="218660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cxnSp>
          <p:nvCxnSpPr>
            <p:cNvPr id="14" name="Rett pil 208">
              <a:extLst>
                <a:ext uri="{FF2B5EF4-FFF2-40B4-BE49-F238E27FC236}">
                  <a16:creationId xmlns:a16="http://schemas.microsoft.com/office/drawing/2014/main" id="{3AD223F1-B549-4667-80D8-972381A39F34}"/>
                </a:ext>
              </a:extLst>
            </p:cNvPr>
            <p:cNvCxnSpPr/>
            <p:nvPr/>
          </p:nvCxnSpPr>
          <p:spPr>
            <a:xfrm flipV="1">
              <a:off x="612251" y="1701579"/>
              <a:ext cx="540688" cy="15903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ysDash"/>
              <a:tailEnd type="triangle"/>
            </a:ln>
            <a:effectLst/>
          </p:spPr>
        </p:cxnSp>
        <p:sp>
          <p:nvSpPr>
            <p:cNvPr id="15" name="Tekstboks 2">
              <a:extLst>
                <a:ext uri="{FF2B5EF4-FFF2-40B4-BE49-F238E27FC236}">
                  <a16:creationId xmlns:a16="http://schemas.microsoft.com/office/drawing/2014/main" id="{02CC3962-CA5E-4EDE-B79F-CC8193AA2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201" y="1710663"/>
              <a:ext cx="819738" cy="5057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180340" marR="8890" algn="ctr">
                <a:lnSpc>
                  <a:spcPct val="115000"/>
                </a:lnSpc>
                <a:spcBef>
                  <a:spcPts val="600"/>
                </a:spcBef>
                <a:spcAft>
                  <a:spcPts val="1000"/>
                </a:spcAft>
              </a:pPr>
              <a:r>
                <a:rPr lang="nb-NO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IKT-system</a:t>
              </a:r>
              <a:endPara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0997B5-DECE-40F5-ABB6-65C74DBD7BA2}"/>
              </a:ext>
            </a:extLst>
          </p:cNvPr>
          <p:cNvSpPr txBox="1"/>
          <p:nvPr/>
        </p:nvSpPr>
        <p:spPr>
          <a:xfrm>
            <a:off x="8081960" y="1180788"/>
            <a:ext cx="3699411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Behandling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Arkivering og journalføring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Elektronisk kommunikasjon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Informasjonssikkerhet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Mv.</a:t>
            </a:r>
          </a:p>
          <a:p>
            <a:endParaRPr lang="nb-NO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1F01A5A-AB19-4EA2-B35A-C0D2853C87BD}"/>
              </a:ext>
            </a:extLst>
          </p:cNvPr>
          <p:cNvSpPr txBox="1"/>
          <p:nvPr/>
        </p:nvSpPr>
        <p:spPr>
          <a:xfrm>
            <a:off x="1661773" y="4808680"/>
            <a:ext cx="949016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Selve systemutviklingsprosessen er ikke direkte rettslig regulert, men forvaltningsrettslige</a:t>
            </a:r>
          </a:p>
          <a:p>
            <a:r>
              <a:rPr lang="nb-NO" sz="2000" i="1" dirty="0"/>
              <a:t>prinsipper</a:t>
            </a:r>
            <a:r>
              <a:rPr lang="nb-NO" sz="2000" dirty="0"/>
              <a:t> kan ha betydning for systemutviklingen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CC5964-E0FC-4327-A70F-FEB60B7663FF}"/>
              </a:ext>
            </a:extLst>
          </p:cNvPr>
          <p:cNvSpPr txBox="1"/>
          <p:nvPr/>
        </p:nvSpPr>
        <p:spPr>
          <a:xfrm>
            <a:off x="509704" y="1180788"/>
            <a:ext cx="2391745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Begrunnelse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Klage og omgjøring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Informasjonsplikt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Innsynsrett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sletting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informasjon om</a:t>
            </a:r>
          </a:p>
          <a:p>
            <a:r>
              <a:rPr lang="nb-NO" sz="1600" dirty="0"/>
              <a:t>     den underliggende log-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ikken</a:t>
            </a:r>
            <a:r>
              <a:rPr lang="nb-NO" sz="1600" dirty="0"/>
              <a:t> ved helt automat-</a:t>
            </a:r>
          </a:p>
          <a:p>
            <a:r>
              <a:rPr lang="nb-NO" sz="1600" dirty="0"/>
              <a:t>     </a:t>
            </a:r>
            <a:r>
              <a:rPr lang="nb-NO" sz="1600" dirty="0" err="1"/>
              <a:t>iserte</a:t>
            </a:r>
            <a:r>
              <a:rPr lang="nb-NO" sz="1600" dirty="0"/>
              <a:t> beslutninger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Rett til begrenset be-</a:t>
            </a:r>
          </a:p>
          <a:p>
            <a:r>
              <a:rPr lang="nb-NO" sz="1600" dirty="0"/>
              <a:t>      handling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mv.</a:t>
            </a:r>
          </a:p>
          <a:p>
            <a:endParaRPr lang="nb-NO" sz="16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A3CA89C-732C-4A83-9010-C247C8DBB017}"/>
              </a:ext>
            </a:extLst>
          </p:cNvPr>
          <p:cNvSpPr txBox="1"/>
          <p:nvPr/>
        </p:nvSpPr>
        <p:spPr>
          <a:xfrm rot="16200000">
            <a:off x="2147908" y="2784917"/>
            <a:ext cx="2849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</a:t>
            </a:r>
            <a:r>
              <a:rPr lang="nb-NO" sz="1600" i="1" dirty="0"/>
              <a:t>bruk</a:t>
            </a:r>
            <a:r>
              <a:rPr lang="nb-NO" sz="1600" dirty="0"/>
              <a:t> av systemer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4D6BECE-DC7E-4FF4-AA8F-E02E1555557D}"/>
              </a:ext>
            </a:extLst>
          </p:cNvPr>
          <p:cNvSpPr txBox="1"/>
          <p:nvPr/>
        </p:nvSpPr>
        <p:spPr>
          <a:xfrm>
            <a:off x="4067701" y="810115"/>
            <a:ext cx="4490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Dvs. regler om krav til hvordan </a:t>
            </a:r>
            <a:r>
              <a:rPr lang="nb-NO" sz="1600" i="1" dirty="0"/>
              <a:t>systemene</a:t>
            </a:r>
            <a:r>
              <a:rPr lang="nb-NO" sz="1600" dirty="0"/>
              <a:t> skal være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1222F50-6324-F002-46B2-BAE354855F76}"/>
              </a:ext>
            </a:extLst>
          </p:cNvPr>
          <p:cNvSpPr txBox="1"/>
          <p:nvPr/>
        </p:nvSpPr>
        <p:spPr>
          <a:xfrm>
            <a:off x="1659992" y="5621379"/>
            <a:ext cx="9343648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Tradisjonell forvaltningslovgivning inneholder primært «saksbehandlingsbestemmelser»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061C738-F4A3-53A3-6855-E2E20660FDE0}"/>
              </a:ext>
            </a:extLst>
          </p:cNvPr>
          <p:cNvSpPr txBox="1"/>
          <p:nvPr/>
        </p:nvSpPr>
        <p:spPr>
          <a:xfrm>
            <a:off x="1659992" y="6133855"/>
            <a:ext cx="754802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Personvernforordningen inneholder i stor grad «systembestemmelser»</a:t>
            </a:r>
          </a:p>
        </p:txBody>
      </p:sp>
    </p:spTree>
    <p:extLst>
      <p:ext uri="{BB962C8B-B14F-4D97-AF65-F5344CB8AC3E}">
        <p14:creationId xmlns:p14="http://schemas.microsoft.com/office/powerpoint/2010/main" val="32390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-tema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1220</Words>
  <Application>Microsoft Office PowerPoint</Application>
  <PresentationFormat>Widescreen</PresentationFormat>
  <Paragraphs>170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Office-tema</vt:lpstr>
      <vt:lpstr>1_Office-tema</vt:lpstr>
      <vt:lpstr>1  Kort om emnet FINF4012 2  Digital enkeltsaksbehandling – fra saken oppstår til     endelig vedtak 3  Rettslig regulering av digital forvaltning – oversikt </vt:lpstr>
      <vt:lpstr>PowerPoint-presentasjon</vt:lpstr>
      <vt:lpstr>Om vektleggingen i emnet</vt:lpstr>
      <vt:lpstr>Undervisningsformer</vt:lpstr>
      <vt:lpstr>PowerPoint-presentasjon</vt:lpstr>
      <vt:lpstr>Hva er «digital forvaltning»? (altså det som skal reguleres)</vt:lpstr>
      <vt:lpstr>To hovedtyper metoder/teknologier innen myndighetsutøvelse</vt:lpstr>
      <vt:lpstr>PowerPoint-presentasjon</vt:lpstr>
      <vt:lpstr>PowerPoint-presentasjon</vt:lpstr>
      <vt:lpstr>Forholdet mellom personvern og rettssikkerhet</vt:lpstr>
      <vt:lpstr>PowerPoint-presentasjon</vt:lpstr>
      <vt:lpstr>Rettslige og ikke-rettslige styringsmåter</vt:lpstr>
      <vt:lpstr>Viktig rettslig regulering av digital forvaltning</vt:lpstr>
      <vt:lpstr>PowerPoint-presentasjon</vt:lpstr>
      <vt:lpstr>Tre hovedtyper rettsspørsmål som er særlig aktuelle å lovregulere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regulering av digital forvaltning – oversikt </dc:title>
  <dc:creator>dag wiese schartum</dc:creator>
  <cp:lastModifiedBy>dag wiese schartum</cp:lastModifiedBy>
  <cp:revision>38</cp:revision>
  <dcterms:created xsi:type="dcterms:W3CDTF">2020-08-14T12:16:36Z</dcterms:created>
  <dcterms:modified xsi:type="dcterms:W3CDTF">2024-08-20T20:00:44Z</dcterms:modified>
</cp:coreProperties>
</file>