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2" r:id="rId4"/>
    <p:sldMasterId id="2147483890" r:id="rId5"/>
    <p:sldMasterId id="2147483757" r:id="rId6"/>
  </p:sldMasterIdLst>
  <p:notesMasterIdLst>
    <p:notesMasterId r:id="rId29"/>
  </p:notesMasterIdLst>
  <p:handoutMasterIdLst>
    <p:handoutMasterId r:id="rId30"/>
  </p:handoutMasterIdLst>
  <p:sldIdLst>
    <p:sldId id="256" r:id="rId7"/>
    <p:sldId id="280" r:id="rId8"/>
    <p:sldId id="287" r:id="rId9"/>
    <p:sldId id="257" r:id="rId10"/>
    <p:sldId id="274" r:id="rId11"/>
    <p:sldId id="275" r:id="rId12"/>
    <p:sldId id="276" r:id="rId13"/>
    <p:sldId id="277" r:id="rId14"/>
    <p:sldId id="278" r:id="rId15"/>
    <p:sldId id="285" r:id="rId16"/>
    <p:sldId id="286" r:id="rId17"/>
    <p:sldId id="279" r:id="rId18"/>
    <p:sldId id="260" r:id="rId19"/>
    <p:sldId id="259" r:id="rId20"/>
    <p:sldId id="281" r:id="rId21"/>
    <p:sldId id="265" r:id="rId22"/>
    <p:sldId id="266" r:id="rId23"/>
    <p:sldId id="268" r:id="rId24"/>
    <p:sldId id="267" r:id="rId25"/>
    <p:sldId id="282" r:id="rId26"/>
    <p:sldId id="284" r:id="rId27"/>
    <p:sldId id="262" r:id="rId28"/>
  </p:sldIdLst>
  <p:sldSz cx="9145588" cy="5108575"/>
  <p:notesSz cx="6858000" cy="9144000"/>
  <p:defaultTextStyle>
    <a:defPPr>
      <a:defRPr lang="nb-NO"/>
    </a:defPPr>
    <a:lvl1pPr marL="0" algn="l" defTabSz="6839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1975" algn="l" defTabSz="6839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3951" algn="l" defTabSz="6839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5927" algn="l" defTabSz="6839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67903" algn="l" defTabSz="6839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09878" algn="l" defTabSz="6839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1855" algn="l" defTabSz="6839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393831" algn="l" defTabSz="6839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35806" algn="l" defTabSz="68395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9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4321">
          <p15:clr>
            <a:srgbClr val="A4A3A4"/>
          </p15:clr>
        </p15:guide>
        <p15:guide id="4" pos="7729">
          <p15:clr>
            <a:srgbClr val="A4A3A4"/>
          </p15:clr>
        </p15:guide>
        <p15:guide id="5" orient="horz" pos="599">
          <p15:clr>
            <a:srgbClr val="A4A3A4"/>
          </p15:clr>
        </p15:guide>
        <p15:guide id="6" pos="10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9045A33-BA1A-439A-C2FD-E42BC388E431}" name="Hagedal, Morten Stokbak" initials="HMS" userId="S::MortenStokbak.Hagedal@skatteetaten.no::1c025b21-9727-4d84-bc75-b70098fc63b7" providerId="AD"/>
  <p188:author id="{166F81A0-AE5A-2295-6CF3-34E998507222}" name="Bui, Jade Ngoc Bich" initials="BB" userId="S::jadengocbich.bui@skatteetaten.no::fcd2b49d-2a7a-4400-b220-1c6b9972cc2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F0E1"/>
    <a:srgbClr val="8FD9B5"/>
    <a:srgbClr val="733D4A"/>
    <a:srgbClr val="C7B1B7"/>
    <a:srgbClr val="FCE1E4"/>
    <a:srgbClr val="F9C4C9"/>
    <a:srgbClr val="F06B78"/>
    <a:srgbClr val="FADECF"/>
    <a:srgbClr val="F2AD87"/>
    <a:srgbClr val="F9D6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89D526-25F7-4616-B130-2D05DFCF8573}" v="267" dt="2022-03-08T15:19:04.010"/>
    <p1510:client id="{8B73B884-8DC7-B87E-E209-FC2AEA41AB10}" v="1995" dt="2022-03-08T01:01:03.882"/>
    <p1510:client id="{C5B43722-45CC-360E-0646-EC0E9A72719E}" v="160" dt="2022-03-08T09:05:05.212"/>
    <p1510:client id="{F7B1B453-EE93-F936-2283-13467CA75CE4}" v="193" dt="2022-03-08T13:41:14.9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27" y="66"/>
      </p:cViewPr>
      <p:guideLst>
        <p:guide orient="horz" pos="1609"/>
        <p:guide pos="2880"/>
        <p:guide orient="horz" pos="4321"/>
        <p:guide pos="7729"/>
        <p:guide orient="horz" pos="599"/>
        <p:guide pos="107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5EDE3-ABDA-4E85-BE0F-6861461DE2DD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3A3A4-92B8-456C-8F1D-F4B8E5B54A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7358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15158A-F1B8-4E91-813C-52DE59526D9A}" type="datetimeFigureOut">
              <a:rPr lang="nb-NO" smtClean="0"/>
              <a:t>08.03.2022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66750" y="1143000"/>
            <a:ext cx="5524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2A0872-C380-4561-BB86-44E3F0E0336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3615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395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1975" algn="l" defTabSz="68395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3951" algn="l" defTabSz="68395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5927" algn="l" defTabSz="68395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67903" algn="l" defTabSz="68395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09878" algn="l" defTabSz="68395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1855" algn="l" defTabSz="68395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3831" algn="l" defTabSz="68395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35806" algn="l" defTabSz="68395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cs typeface="Calibri"/>
              </a:rPr>
              <a:t>Hvorfor involvere jurister i prosjekter?</a:t>
            </a:r>
          </a:p>
          <a:p>
            <a:endParaRPr lang="nb-NO" dirty="0">
              <a:cs typeface="Calibri"/>
            </a:endParaRPr>
          </a:p>
          <a:p>
            <a:r>
              <a:rPr lang="en-US" dirty="0" err="1"/>
              <a:t>Eksempler</a:t>
            </a:r>
            <a:r>
              <a:rPr lang="en-US" dirty="0"/>
              <a:t>:</a:t>
            </a:r>
          </a:p>
          <a:p>
            <a:r>
              <a:rPr lang="en-US" dirty="0"/>
              <a:t>DPIA : </a:t>
            </a:r>
            <a:r>
              <a:rPr lang="en-US" dirty="0" err="1"/>
              <a:t>Jurister</a:t>
            </a:r>
            <a:r>
              <a:rPr lang="en-US" dirty="0"/>
              <a:t> </a:t>
            </a:r>
            <a:r>
              <a:rPr lang="en-US" dirty="0" err="1"/>
              <a:t>har</a:t>
            </a:r>
            <a:r>
              <a:rPr lang="en-US" dirty="0"/>
              <a:t> </a:t>
            </a:r>
            <a:r>
              <a:rPr lang="en-US" dirty="0" err="1"/>
              <a:t>ansvar</a:t>
            </a:r>
            <a:r>
              <a:rPr lang="en-US" dirty="0"/>
              <a:t> for DPIA - </a:t>
            </a:r>
            <a:r>
              <a:rPr lang="en-US" dirty="0" err="1"/>
              <a:t>må</a:t>
            </a:r>
            <a:r>
              <a:rPr lang="en-US" dirty="0"/>
              <a:t> </a:t>
            </a:r>
            <a:r>
              <a:rPr lang="en-US" dirty="0" err="1"/>
              <a:t>godkjennes</a:t>
            </a:r>
            <a:r>
              <a:rPr lang="en-US" dirty="0"/>
              <a:t> </a:t>
            </a:r>
            <a:r>
              <a:rPr lang="en-US" dirty="0" err="1"/>
              <a:t>før</a:t>
            </a:r>
            <a:r>
              <a:rPr lang="en-US" dirty="0"/>
              <a:t> data (</a:t>
            </a:r>
            <a:r>
              <a:rPr lang="en-US" dirty="0" err="1"/>
              <a:t>personopplysninger</a:t>
            </a:r>
            <a:r>
              <a:rPr lang="en-US" dirty="0"/>
              <a:t>) </a:t>
            </a:r>
            <a:r>
              <a:rPr lang="en-US" dirty="0" err="1"/>
              <a:t>lastet</a:t>
            </a:r>
            <a:r>
              <a:rPr lang="en-US" dirty="0"/>
              <a:t> I sky</a:t>
            </a:r>
          </a:p>
          <a:p>
            <a:r>
              <a:rPr lang="en-US" dirty="0"/>
              <a:t>ROS: Delta I </a:t>
            </a:r>
            <a:r>
              <a:rPr lang="en-US" dirty="0" err="1"/>
              <a:t>risiko</a:t>
            </a:r>
            <a:r>
              <a:rPr lang="en-US" dirty="0"/>
              <a:t> </a:t>
            </a:r>
            <a:r>
              <a:rPr lang="en-US" dirty="0" err="1"/>
              <a:t>og</a:t>
            </a:r>
            <a:r>
              <a:rPr lang="en-US" dirty="0"/>
              <a:t> </a:t>
            </a:r>
            <a:r>
              <a:rPr lang="en-US" dirty="0" err="1"/>
              <a:t>sårbarhetsanalyser</a:t>
            </a:r>
            <a:r>
              <a:rPr lang="en-US" dirty="0"/>
              <a:t> - </a:t>
            </a:r>
            <a:r>
              <a:rPr lang="en-US" dirty="0" err="1"/>
              <a:t>viktig</a:t>
            </a:r>
            <a:r>
              <a:rPr lang="en-US" dirty="0"/>
              <a:t> å </a:t>
            </a:r>
            <a:r>
              <a:rPr lang="en-US" dirty="0" err="1"/>
              <a:t>få</a:t>
            </a:r>
            <a:r>
              <a:rPr lang="en-US" dirty="0"/>
              <a:t> inn </a:t>
            </a:r>
            <a:r>
              <a:rPr lang="en-US" dirty="0" err="1"/>
              <a:t>personvernperspektiv</a:t>
            </a:r>
            <a:r>
              <a:rPr lang="en-US" dirty="0"/>
              <a:t> </a:t>
            </a:r>
            <a:r>
              <a:rPr lang="en-US" dirty="0" err="1"/>
              <a:t>og</a:t>
            </a:r>
            <a:r>
              <a:rPr lang="en-US" dirty="0"/>
              <a:t> </a:t>
            </a:r>
            <a:r>
              <a:rPr lang="en-US" dirty="0" err="1"/>
              <a:t>krav</a:t>
            </a:r>
            <a:r>
              <a:rPr lang="en-US" dirty="0"/>
              <a:t> </a:t>
            </a:r>
            <a:r>
              <a:rPr lang="en-US" dirty="0" err="1"/>
              <a:t>til</a:t>
            </a:r>
            <a:r>
              <a:rPr lang="en-US" dirty="0"/>
              <a:t> </a:t>
            </a:r>
            <a:r>
              <a:rPr lang="en-US" dirty="0" err="1"/>
              <a:t>sikkerhet</a:t>
            </a:r>
            <a:r>
              <a:rPr lang="en-US" dirty="0"/>
              <a:t> </a:t>
            </a:r>
            <a:r>
              <a:rPr lang="en-US" dirty="0" err="1"/>
              <a:t>etter</a:t>
            </a:r>
            <a:r>
              <a:rPr lang="en-US" dirty="0"/>
              <a:t> GDPR art. 32</a:t>
            </a:r>
          </a:p>
          <a:p>
            <a:r>
              <a:rPr lang="en-US" dirty="0" err="1"/>
              <a:t>Rettslig</a:t>
            </a:r>
            <a:r>
              <a:rPr lang="en-US" dirty="0"/>
              <a:t> </a:t>
            </a:r>
            <a:r>
              <a:rPr lang="en-US" dirty="0" err="1"/>
              <a:t>grunnlag</a:t>
            </a:r>
            <a:r>
              <a:rPr lang="en-US" dirty="0"/>
              <a:t>: </a:t>
            </a:r>
            <a:r>
              <a:rPr lang="en-US" dirty="0" err="1"/>
              <a:t>Hva</a:t>
            </a:r>
            <a:r>
              <a:rPr lang="en-US" dirty="0"/>
              <a:t> er </a:t>
            </a:r>
            <a:r>
              <a:rPr lang="en-US" dirty="0" err="1"/>
              <a:t>lov</a:t>
            </a:r>
            <a:r>
              <a:rPr lang="en-US" dirty="0"/>
              <a:t>, </a:t>
            </a:r>
            <a:r>
              <a:rPr lang="en-US" dirty="0" err="1"/>
              <a:t>og</a:t>
            </a:r>
            <a:r>
              <a:rPr lang="en-US" dirty="0"/>
              <a:t> </a:t>
            </a:r>
            <a:r>
              <a:rPr lang="en-US" dirty="0" err="1"/>
              <a:t>hva</a:t>
            </a:r>
            <a:r>
              <a:rPr lang="en-US" dirty="0"/>
              <a:t> er </a:t>
            </a:r>
            <a:r>
              <a:rPr lang="en-US" dirty="0" err="1"/>
              <a:t>ikke</a:t>
            </a:r>
            <a:r>
              <a:rPr lang="en-US" dirty="0"/>
              <a:t> </a:t>
            </a:r>
            <a:r>
              <a:rPr lang="en-US" dirty="0" err="1"/>
              <a:t>lov</a:t>
            </a:r>
            <a:r>
              <a:rPr lang="en-US" dirty="0"/>
              <a:t>? </a:t>
            </a:r>
            <a:r>
              <a:rPr lang="en-US" dirty="0" err="1"/>
              <a:t>Hvordan</a:t>
            </a:r>
            <a:r>
              <a:rPr lang="en-US" dirty="0"/>
              <a:t> </a:t>
            </a:r>
            <a:r>
              <a:rPr lang="en-US" dirty="0" err="1"/>
              <a:t>kan</a:t>
            </a:r>
            <a:r>
              <a:rPr lang="en-US" dirty="0"/>
              <a:t> vi </a:t>
            </a:r>
            <a:r>
              <a:rPr lang="en-US" dirty="0" err="1"/>
              <a:t>justere</a:t>
            </a:r>
            <a:r>
              <a:rPr lang="en-US" dirty="0"/>
              <a:t> </a:t>
            </a:r>
            <a:r>
              <a:rPr lang="en-US" dirty="0" err="1"/>
              <a:t>behandlingen</a:t>
            </a:r>
            <a:r>
              <a:rPr lang="en-US" dirty="0"/>
              <a:t> </a:t>
            </a:r>
            <a:r>
              <a:rPr lang="en-US" dirty="0" err="1"/>
              <a:t>slik</a:t>
            </a:r>
            <a:r>
              <a:rPr lang="en-US" dirty="0"/>
              <a:t> at det </a:t>
            </a:r>
            <a:r>
              <a:rPr lang="en-US" dirty="0" err="1"/>
              <a:t>kan</a:t>
            </a:r>
            <a:r>
              <a:rPr lang="en-US" dirty="0"/>
              <a:t> </a:t>
            </a:r>
            <a:r>
              <a:rPr lang="en-US" dirty="0" err="1"/>
              <a:t>være</a:t>
            </a:r>
            <a:r>
              <a:rPr lang="en-US" dirty="0"/>
              <a:t> </a:t>
            </a:r>
            <a:r>
              <a:rPr lang="en-US" dirty="0" err="1"/>
              <a:t>lov</a:t>
            </a:r>
            <a:r>
              <a:rPr lang="en-US" dirty="0"/>
              <a:t>? </a:t>
            </a:r>
          </a:p>
          <a:p>
            <a:r>
              <a:rPr lang="en-US" dirty="0"/>
              <a:t>- </a:t>
            </a:r>
            <a:r>
              <a:rPr lang="en-US" dirty="0" err="1"/>
              <a:t>F.eks</a:t>
            </a:r>
            <a:r>
              <a:rPr lang="en-US" dirty="0"/>
              <a:t>. </a:t>
            </a:r>
            <a:r>
              <a:rPr lang="en-US" dirty="0" err="1"/>
              <a:t>sperrede</a:t>
            </a:r>
            <a:r>
              <a:rPr lang="en-US" dirty="0"/>
              <a:t> </a:t>
            </a:r>
            <a:r>
              <a:rPr lang="en-US" dirty="0" err="1"/>
              <a:t>adresser</a:t>
            </a:r>
            <a:r>
              <a:rPr lang="en-US" dirty="0"/>
              <a:t> </a:t>
            </a:r>
            <a:r>
              <a:rPr lang="en-US" dirty="0" err="1"/>
              <a:t>som</a:t>
            </a:r>
            <a:r>
              <a:rPr lang="en-US" dirty="0"/>
              <a:t> </a:t>
            </a:r>
            <a:r>
              <a:rPr lang="en-US" dirty="0" err="1"/>
              <a:t>skal</a:t>
            </a:r>
            <a:r>
              <a:rPr lang="en-US" dirty="0"/>
              <a:t> </a:t>
            </a:r>
            <a:r>
              <a:rPr lang="en-US" dirty="0" err="1"/>
              <a:t>unntas</a:t>
            </a:r>
            <a:r>
              <a:rPr lang="en-US" dirty="0"/>
              <a:t> </a:t>
            </a:r>
            <a:r>
              <a:rPr lang="en-US" dirty="0" err="1"/>
              <a:t>offentlighet</a:t>
            </a:r>
            <a:r>
              <a:rPr lang="en-US" dirty="0"/>
              <a:t> </a:t>
            </a:r>
            <a:r>
              <a:rPr lang="en-US" dirty="0" err="1"/>
              <a:t>etter</a:t>
            </a:r>
            <a:r>
              <a:rPr lang="en-US" dirty="0"/>
              <a:t> </a:t>
            </a:r>
            <a:r>
              <a:rPr lang="en-US" dirty="0" err="1"/>
              <a:t>beskyttelsesinstruksen</a:t>
            </a:r>
            <a:r>
              <a:rPr lang="en-US" dirty="0"/>
              <a:t> – </a:t>
            </a:r>
            <a:r>
              <a:rPr lang="en-US" dirty="0" err="1"/>
              <a:t>hvordan</a:t>
            </a:r>
            <a:r>
              <a:rPr lang="en-US" dirty="0"/>
              <a:t> </a:t>
            </a:r>
            <a:r>
              <a:rPr lang="en-US" dirty="0" err="1"/>
              <a:t>kan</a:t>
            </a:r>
            <a:r>
              <a:rPr lang="en-US" dirty="0"/>
              <a:t> man </a:t>
            </a:r>
            <a:r>
              <a:rPr lang="en-US" dirty="0" err="1"/>
              <a:t>behandle</a:t>
            </a:r>
            <a:r>
              <a:rPr lang="en-US" dirty="0"/>
              <a:t> </a:t>
            </a:r>
            <a:r>
              <a:rPr lang="en-US" dirty="0" err="1"/>
              <a:t>disse</a:t>
            </a:r>
            <a:r>
              <a:rPr lang="en-US" dirty="0"/>
              <a:t>?</a:t>
            </a:r>
          </a:p>
          <a:p>
            <a:endParaRPr lang="nb-NO" dirty="0">
              <a:cs typeface="Calibri"/>
            </a:endParaRPr>
          </a:p>
          <a:p>
            <a:r>
              <a:rPr lang="nb-NO" dirty="0">
                <a:cs typeface="Calibri"/>
              </a:rPr>
              <a:t>Sistnevnte skal vi se gjennom denne presentasjonen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A0872-C380-4561-BB86-44E3F0E0336C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2192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Hva</a:t>
            </a:r>
            <a:r>
              <a:rPr lang="en-US">
                <a:cs typeface="Calibri"/>
              </a:rPr>
              <a:t> er DAMA? </a:t>
            </a:r>
          </a:p>
          <a:p>
            <a:r>
              <a:rPr lang="en-US">
                <a:cs typeface="Calibri"/>
              </a:rPr>
              <a:t>- </a:t>
            </a:r>
            <a:r>
              <a:rPr lang="en-US" err="1">
                <a:cs typeface="Calibri"/>
              </a:rPr>
              <a:t>Helhetlig</a:t>
            </a:r>
            <a:r>
              <a:rPr lang="en-US">
                <a:cs typeface="Calibri"/>
              </a:rPr>
              <a:t> Data Governance </a:t>
            </a:r>
            <a:r>
              <a:rPr lang="en-US" err="1">
                <a:cs typeface="Calibri"/>
              </a:rPr>
              <a:t>modell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er </a:t>
            </a:r>
            <a:r>
              <a:rPr lang="en-US" err="1">
                <a:cs typeface="Calibri"/>
              </a:rPr>
              <a:t>utviklet</a:t>
            </a:r>
            <a:r>
              <a:rPr lang="en-US">
                <a:cs typeface="Calibri"/>
              </a:rPr>
              <a:t> av </a:t>
            </a:r>
            <a:r>
              <a:rPr lang="en-US" err="1">
                <a:cs typeface="Calibri"/>
              </a:rPr>
              <a:t>erfarne</a:t>
            </a:r>
            <a:r>
              <a:rPr lang="en-US">
                <a:cs typeface="Calibri"/>
              </a:rPr>
              <a:t> folk om </a:t>
            </a:r>
            <a:r>
              <a:rPr lang="en-US" err="1">
                <a:cs typeface="Calibri"/>
              </a:rPr>
              <a:t>hvordan</a:t>
            </a:r>
            <a:r>
              <a:rPr lang="en-US">
                <a:cs typeface="Calibri"/>
              </a:rPr>
              <a:t> man best </a:t>
            </a:r>
            <a:r>
              <a:rPr lang="en-US" err="1">
                <a:cs typeface="Calibri"/>
              </a:rPr>
              <a:t>forvalter</a:t>
            </a:r>
            <a:r>
              <a:rPr lang="en-US">
                <a:cs typeface="Calibri"/>
              </a:rPr>
              <a:t> data – </a:t>
            </a:r>
            <a:r>
              <a:rPr lang="en-US" err="1">
                <a:cs typeface="Calibri"/>
              </a:rPr>
              <a:t>både</a:t>
            </a:r>
            <a:r>
              <a:rPr lang="en-US">
                <a:cs typeface="Calibri"/>
              </a:rPr>
              <a:t> for </a:t>
            </a:r>
            <a:r>
              <a:rPr lang="en-US" err="1">
                <a:cs typeface="Calibri"/>
              </a:rPr>
              <a:t>effektiv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sikker</a:t>
            </a:r>
            <a:r>
              <a:rPr lang="en-US">
                <a:cs typeface="Calibri"/>
              </a:rPr>
              <a:t> bruk. </a:t>
            </a:r>
          </a:p>
          <a:p>
            <a:r>
              <a:rPr lang="en-US">
                <a:cs typeface="Calibri"/>
              </a:rPr>
              <a:t>- Ikke one-size fits all, </a:t>
            </a:r>
            <a:r>
              <a:rPr lang="en-US" err="1">
                <a:cs typeface="Calibri"/>
              </a:rPr>
              <a:t>må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tilpasses</a:t>
            </a:r>
            <a:r>
              <a:rPr lang="en-US">
                <a:cs typeface="Calibri"/>
              </a:rPr>
              <a:t> den </a:t>
            </a:r>
            <a:r>
              <a:rPr lang="en-US" err="1">
                <a:cs typeface="Calibri"/>
              </a:rPr>
              <a:t>enkelte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virksomhet</a:t>
            </a:r>
            <a:endParaRPr lang="en-US">
              <a:cs typeface="Calibri"/>
            </a:endParaRPr>
          </a:p>
          <a:p>
            <a:r>
              <a:rPr lang="en-US" err="1">
                <a:cs typeface="Calibri"/>
              </a:rPr>
              <a:t>Hva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skal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rammeverket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brukes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?</a:t>
            </a:r>
            <a:endParaRPr lang="en-US"/>
          </a:p>
          <a:p>
            <a:r>
              <a:rPr lang="en-US">
                <a:cs typeface="Calibri"/>
              </a:rPr>
              <a:t>- </a:t>
            </a:r>
            <a:r>
              <a:rPr lang="en-US" err="1">
                <a:cs typeface="Calibri"/>
              </a:rPr>
              <a:t>brukes</a:t>
            </a:r>
            <a:r>
              <a:rPr lang="en-US">
                <a:cs typeface="Calibri"/>
              </a:rPr>
              <a:t> I </a:t>
            </a:r>
            <a:r>
              <a:rPr lang="en-US" err="1">
                <a:cs typeface="Calibri"/>
              </a:rPr>
              <a:t>produkter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løsninger</a:t>
            </a:r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- </a:t>
            </a:r>
            <a:r>
              <a:rPr lang="en-US" err="1">
                <a:cs typeface="Calibri"/>
              </a:rPr>
              <a:t>behov</a:t>
            </a:r>
            <a:r>
              <a:rPr lang="en-US">
                <a:cs typeface="Calibri"/>
              </a:rPr>
              <a:t> for </a:t>
            </a:r>
            <a:r>
              <a:rPr lang="en-US" err="1">
                <a:cs typeface="Calibri"/>
              </a:rPr>
              <a:t>standardisering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strømlinjeforming</a:t>
            </a:r>
            <a:r>
              <a:rPr lang="en-US">
                <a:cs typeface="Calibri"/>
              </a:rPr>
              <a:t> av </a:t>
            </a:r>
            <a:r>
              <a:rPr lang="en-US" err="1">
                <a:cs typeface="Calibri"/>
              </a:rPr>
              <a:t>prosessene</a:t>
            </a:r>
            <a:r>
              <a:rPr lang="en-US">
                <a:cs typeface="Calibri"/>
              </a:rPr>
              <a:t> I </a:t>
            </a:r>
            <a:r>
              <a:rPr lang="en-US" err="1">
                <a:cs typeface="Calibri"/>
              </a:rPr>
              <a:t>etaten</a:t>
            </a:r>
            <a:endParaRPr lang="en-US" err="1"/>
          </a:p>
          <a:p>
            <a:endParaRPr lang="en-US"/>
          </a:p>
          <a:p>
            <a:r>
              <a:rPr lang="nb-NO">
                <a:cs typeface="Calibri"/>
              </a:rPr>
              <a:t>Eksempler på kakestykker juridisk er involvert i:</a:t>
            </a:r>
          </a:p>
          <a:p>
            <a:r>
              <a:rPr lang="nb-NO">
                <a:cs typeface="Calibri"/>
              </a:rPr>
              <a:t>- Datakatalog: Vi stiller krav til hvilke juridiske beskrivelser som må være med</a:t>
            </a:r>
          </a:p>
          <a:p>
            <a:r>
              <a:rPr lang="nb-NO">
                <a:cs typeface="Calibri"/>
              </a:rPr>
              <a:t>- Dokument-håndtering - GDPR stiller krav til ansvarliggjøring og dokumentering</a:t>
            </a:r>
          </a:p>
          <a:p>
            <a:r>
              <a:rPr lang="nb-NO">
                <a:cs typeface="Calibri"/>
              </a:rPr>
              <a:t>-Datamodellering : Hvordan henger dataene sammen? Hva er relasjonene mellom dem? Dataminimering</a:t>
            </a:r>
          </a:p>
          <a:p>
            <a:endParaRPr lang="nb-NO">
              <a:cs typeface="Calibri"/>
            </a:endParaRPr>
          </a:p>
          <a:p>
            <a:r>
              <a:rPr lang="nb-NO">
                <a:cs typeface="Calibri"/>
              </a:rPr>
              <a:t>Utfordringer: </a:t>
            </a:r>
          </a:p>
          <a:p>
            <a:r>
              <a:rPr lang="nb-NO">
                <a:cs typeface="Calibri"/>
              </a:rPr>
              <a:t>- "starte" hvor skal man begynne?</a:t>
            </a:r>
          </a:p>
          <a:p>
            <a:r>
              <a:rPr lang="nb-NO">
                <a:cs typeface="Calibri"/>
              </a:rPr>
              <a:t>- mange brikker som henger sammen</a:t>
            </a:r>
          </a:p>
          <a:p>
            <a:r>
              <a:rPr lang="nb-NO">
                <a:cs typeface="Calibri"/>
              </a:rPr>
              <a:t>- dette deltar juristene også på, hvor skal vi begynne? Avhengigheter mellom jussen og forretningen.</a:t>
            </a:r>
          </a:p>
          <a:p>
            <a:r>
              <a:rPr lang="nb-NO">
                <a:cs typeface="Calibri"/>
              </a:rPr>
              <a:t>- vi tar utgangspunkt i noen konkrete utviklingsprosjekter for å dra erfaringer videre. DDF der jeg deltar</a:t>
            </a:r>
          </a:p>
          <a:p>
            <a:endParaRPr lang="nb-NO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A0872-C380-4561-BB86-44E3F0E0336C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8875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Analyseplattform</a:t>
            </a:r>
            <a:r>
              <a:rPr lang="en-US">
                <a:cs typeface="Calibri"/>
              </a:rPr>
              <a:t>:</a:t>
            </a:r>
          </a:p>
          <a:p>
            <a:r>
              <a:rPr lang="en-US">
                <a:cs typeface="Calibri"/>
              </a:rPr>
              <a:t>- </a:t>
            </a:r>
            <a:r>
              <a:rPr lang="en-US" err="1">
                <a:cs typeface="Calibri"/>
              </a:rPr>
              <a:t>Treffe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bedre</a:t>
            </a:r>
            <a:r>
              <a:rPr lang="en-US">
                <a:cs typeface="Calibri"/>
              </a:rPr>
              <a:t> med </a:t>
            </a:r>
            <a:r>
              <a:rPr lang="en-US" err="1">
                <a:cs typeface="Calibri"/>
              </a:rPr>
              <a:t>ressursene</a:t>
            </a:r>
            <a:r>
              <a:rPr lang="en-US">
                <a:cs typeface="Calibri"/>
              </a:rPr>
              <a:t> vi </a:t>
            </a:r>
            <a:r>
              <a:rPr lang="en-US" err="1">
                <a:cs typeface="Calibri"/>
              </a:rPr>
              <a:t>har</a:t>
            </a:r>
            <a:r>
              <a:rPr lang="en-US">
                <a:cs typeface="Calibri"/>
              </a:rPr>
              <a:t>. </a:t>
            </a:r>
          </a:p>
          <a:p>
            <a:r>
              <a:rPr lang="en-US">
                <a:cs typeface="Calibri"/>
              </a:rPr>
              <a:t>- Se </a:t>
            </a:r>
            <a:r>
              <a:rPr lang="en-US" err="1">
                <a:cs typeface="Calibri"/>
              </a:rPr>
              <a:t>mønstre</a:t>
            </a:r>
            <a:r>
              <a:rPr lang="en-US">
                <a:cs typeface="Calibri"/>
              </a:rPr>
              <a:t> I </a:t>
            </a:r>
            <a:r>
              <a:rPr lang="en-US" err="1">
                <a:cs typeface="Calibri"/>
              </a:rPr>
              <a:t>hva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er </a:t>
            </a:r>
            <a:r>
              <a:rPr lang="en-US" err="1">
                <a:cs typeface="Calibri"/>
              </a:rPr>
              <a:t>typiske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feil</a:t>
            </a:r>
            <a:r>
              <a:rPr lang="en-US">
                <a:cs typeface="Calibri"/>
              </a:rPr>
              <a:t> folk </a:t>
            </a:r>
            <a:r>
              <a:rPr lang="en-US" err="1">
                <a:cs typeface="Calibri"/>
              </a:rPr>
              <a:t>gjør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kunne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bedre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veiledning</a:t>
            </a:r>
            <a:r>
              <a:rPr lang="en-US">
                <a:cs typeface="Calibri"/>
              </a:rPr>
              <a:t> </a:t>
            </a:r>
            <a:r>
              <a:rPr lang="en-US" err="1">
                <a:cs typeface="Calibri"/>
              </a:rPr>
              <a:t>ved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innmelding</a:t>
            </a:r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- </a:t>
            </a:r>
            <a:r>
              <a:rPr lang="en-US" err="1">
                <a:cs typeface="Calibri"/>
              </a:rPr>
              <a:t>Snevre</a:t>
            </a:r>
            <a:r>
              <a:rPr lang="en-US">
                <a:cs typeface="Calibri"/>
              </a:rPr>
              <a:t> inn </a:t>
            </a:r>
            <a:r>
              <a:rPr lang="en-US" err="1">
                <a:cs typeface="Calibri"/>
              </a:rPr>
              <a:t>innsatsen</a:t>
            </a:r>
            <a:r>
              <a:rPr lang="en-US">
                <a:cs typeface="Calibri"/>
              </a:rPr>
              <a:t> mot </a:t>
            </a:r>
            <a:r>
              <a:rPr lang="en-US" err="1">
                <a:cs typeface="Calibri"/>
              </a:rPr>
              <a:t>høy-risiko-områder</a:t>
            </a:r>
            <a:r>
              <a:rPr lang="en-US">
                <a:cs typeface="Calibri"/>
              </a:rPr>
              <a:t> (F </a:t>
            </a:r>
            <a:r>
              <a:rPr lang="en-US" err="1">
                <a:cs typeface="Calibri"/>
              </a:rPr>
              <a:t>eks</a:t>
            </a:r>
            <a:r>
              <a:rPr lang="en-US">
                <a:cs typeface="Calibri"/>
              </a:rPr>
              <a:t>. MVA </a:t>
            </a:r>
            <a:r>
              <a:rPr lang="en-US" err="1">
                <a:cs typeface="Calibri"/>
              </a:rPr>
              <a:t>registrering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ved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bruktbilsalg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byggebransjen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e.l.</a:t>
            </a:r>
            <a:r>
              <a:rPr lang="en-US">
                <a:cs typeface="Calibri"/>
              </a:rPr>
              <a:t>)</a:t>
            </a:r>
          </a:p>
          <a:p>
            <a:endParaRPr lang="en-US">
              <a:cs typeface="Calibri"/>
            </a:endParaRPr>
          </a:p>
          <a:p>
            <a:r>
              <a:rPr lang="en-US">
                <a:cs typeface="Calibri"/>
              </a:rPr>
              <a:t>Org: </a:t>
            </a:r>
          </a:p>
          <a:p>
            <a:r>
              <a:rPr lang="en-US">
                <a:cs typeface="Calibri"/>
              </a:rPr>
              <a:t>- </a:t>
            </a:r>
            <a:r>
              <a:rPr lang="en-US" err="1">
                <a:cs typeface="Calibri"/>
              </a:rPr>
              <a:t>Bygge</a:t>
            </a:r>
            <a:r>
              <a:rPr lang="en-US">
                <a:cs typeface="Calibri"/>
              </a:rPr>
              <a:t> base for å </a:t>
            </a:r>
            <a:r>
              <a:rPr lang="en-US" err="1">
                <a:cs typeface="Calibri"/>
              </a:rPr>
              <a:t>bygge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videre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på</a:t>
            </a:r>
            <a:r>
              <a:rPr lang="en-US">
                <a:cs typeface="Calibri"/>
              </a:rPr>
              <a:t>. </a:t>
            </a:r>
          </a:p>
          <a:p>
            <a:r>
              <a:rPr lang="en-US">
                <a:cs typeface="Calibri"/>
              </a:rPr>
              <a:t>-</a:t>
            </a:r>
            <a:r>
              <a:rPr lang="en-US" err="1">
                <a:cs typeface="Calibri"/>
              </a:rPr>
              <a:t>Styringsgruppe</a:t>
            </a:r>
            <a:r>
              <a:rPr lang="en-US">
                <a:cs typeface="Calibri"/>
              </a:rPr>
              <a:t> med </a:t>
            </a:r>
            <a:r>
              <a:rPr lang="en-US" err="1">
                <a:cs typeface="Calibri"/>
              </a:rPr>
              <a:t>arkitektteam</a:t>
            </a:r>
            <a:r>
              <a:rPr lang="en-US">
                <a:cs typeface="Calibri"/>
              </a:rPr>
              <a:t> – </a:t>
            </a:r>
            <a:r>
              <a:rPr lang="en-US" err="1">
                <a:cs typeface="Calibri"/>
              </a:rPr>
              <a:t>Forretning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teknologi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informasjonsforvaltning</a:t>
            </a:r>
          </a:p>
          <a:p>
            <a:r>
              <a:rPr lang="en-US">
                <a:cs typeface="Calibri"/>
              </a:rPr>
              <a:t>- Det er </a:t>
            </a:r>
            <a:r>
              <a:rPr lang="en-US" err="1">
                <a:cs typeface="Calibri"/>
              </a:rPr>
              <a:t>stort</a:t>
            </a:r>
            <a:r>
              <a:rPr lang="en-US">
                <a:cs typeface="Calibri"/>
              </a:rPr>
              <a:t>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A0872-C380-4561-BB86-44E3F0E0336C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548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Vi er </a:t>
            </a:r>
            <a:r>
              <a:rPr lang="en-US" dirty="0" err="1">
                <a:cs typeface="Calibri"/>
              </a:rPr>
              <a:t>noen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er </a:t>
            </a:r>
            <a:r>
              <a:rPr lang="en-US" dirty="0" err="1">
                <a:cs typeface="Calibri"/>
              </a:rPr>
              <a:t>veldig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spesialiserte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innenfor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enkelte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fagfelt</a:t>
            </a:r>
            <a:r>
              <a:rPr lang="en-US" dirty="0">
                <a:cs typeface="Calibri"/>
              </a:rPr>
              <a:t>, det </a:t>
            </a:r>
            <a:r>
              <a:rPr lang="en-US" dirty="0" err="1">
                <a:cs typeface="Calibri"/>
              </a:rPr>
              <a:t>kan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være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personvern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folkeregister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deling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taushetsplikt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arkiv</a:t>
            </a:r>
            <a:r>
              <a:rPr lang="en-US" dirty="0">
                <a:cs typeface="Calibri"/>
              </a:rPr>
              <a:t>, ID, </a:t>
            </a:r>
            <a:r>
              <a:rPr lang="en-US" dirty="0" err="1">
                <a:cs typeface="Calibri"/>
              </a:rPr>
              <a:t>forvaltningsrett</a:t>
            </a:r>
            <a:r>
              <a:rPr lang="en-US" dirty="0">
                <a:cs typeface="Calibri"/>
              </a:rPr>
              <a:t>, mm.</a:t>
            </a:r>
          </a:p>
          <a:p>
            <a:r>
              <a:rPr lang="en-US" dirty="0" err="1">
                <a:cs typeface="Calibri"/>
              </a:rPr>
              <a:t>Divisjoner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som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informasjonsforvaltning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innsats</a:t>
            </a:r>
            <a:r>
              <a:rPr lang="en-US" dirty="0">
                <a:cs typeface="Calibri"/>
              </a:rPr>
              <a:t>, </a:t>
            </a:r>
            <a:r>
              <a:rPr lang="en-US" dirty="0" err="1">
                <a:cs typeface="Calibri"/>
              </a:rPr>
              <a:t>brukerdialog</a:t>
            </a:r>
            <a:r>
              <a:rPr lang="en-US" dirty="0">
                <a:cs typeface="Calibri"/>
              </a:rPr>
              <a:t>. 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A0872-C380-4561-BB86-44E3F0E0336C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66006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Jurister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og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teknologer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kan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ofte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misforstå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hverandre</a:t>
            </a:r>
            <a:endParaRPr lang="en-US">
              <a:cs typeface="Calibri"/>
            </a:endParaRPr>
          </a:p>
          <a:p>
            <a:r>
              <a:rPr lang="en-US" dirty="0" err="1">
                <a:cs typeface="Calibri"/>
              </a:rPr>
              <a:t>Teknologer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forstår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ikke</a:t>
            </a:r>
            <a:r>
              <a:rPr lang="en-US" dirty="0">
                <a:cs typeface="Calibri"/>
              </a:rPr>
              <a:t>: Har </a:t>
            </a:r>
            <a:r>
              <a:rPr lang="en-US" dirty="0" err="1">
                <a:cs typeface="Calibri"/>
              </a:rPr>
              <a:t>bekreftet</a:t>
            </a:r>
            <a:r>
              <a:rPr lang="en-US" dirty="0">
                <a:cs typeface="Calibri"/>
              </a:rPr>
              <a:t> at man </a:t>
            </a:r>
            <a:r>
              <a:rPr lang="en-US" dirty="0" err="1">
                <a:cs typeface="Calibri"/>
              </a:rPr>
              <a:t>kan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utvikle</a:t>
            </a:r>
            <a:r>
              <a:rPr lang="en-US" dirty="0">
                <a:cs typeface="Calibri"/>
              </a:rPr>
              <a:t> med anonyme </a:t>
            </a:r>
            <a:r>
              <a:rPr lang="en-US" dirty="0" err="1">
                <a:cs typeface="Calibri"/>
              </a:rPr>
              <a:t>opplysninger</a:t>
            </a:r>
            <a:r>
              <a:rPr lang="en-US" dirty="0">
                <a:cs typeface="Calibri"/>
              </a:rPr>
              <a:t>, men det </a:t>
            </a:r>
            <a:r>
              <a:rPr lang="en-US" dirty="0" err="1">
                <a:cs typeface="Calibri"/>
              </a:rPr>
              <a:t>viser</a:t>
            </a:r>
            <a:r>
              <a:rPr lang="en-US" dirty="0">
                <a:cs typeface="Calibri"/>
              </a:rPr>
              <a:t> seg at det </a:t>
            </a:r>
            <a:r>
              <a:rPr lang="en-US" dirty="0" err="1">
                <a:cs typeface="Calibri"/>
              </a:rPr>
              <a:t>ikke</a:t>
            </a:r>
            <a:r>
              <a:rPr lang="en-US" dirty="0">
                <a:cs typeface="Calibri"/>
              </a:rPr>
              <a:t> er </a:t>
            </a:r>
            <a:r>
              <a:rPr lang="en-US" dirty="0" err="1">
                <a:cs typeface="Calibri"/>
              </a:rPr>
              <a:t>anonymt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ihht</a:t>
            </a:r>
            <a:r>
              <a:rPr lang="en-US" dirty="0">
                <a:cs typeface="Calibri"/>
              </a:rPr>
              <a:t> GDPR </a:t>
            </a:r>
            <a:r>
              <a:rPr lang="en-US" dirty="0" err="1">
                <a:cs typeface="Calibri"/>
              </a:rPr>
              <a:t>likevel</a:t>
            </a:r>
            <a:r>
              <a:rPr lang="en-US" dirty="0">
                <a:cs typeface="Calibri"/>
              </a:rPr>
              <a:t>. </a:t>
            </a:r>
          </a:p>
          <a:p>
            <a:endParaRPr lang="en-US" dirty="0">
              <a:cs typeface="Calibri"/>
            </a:endParaRPr>
          </a:p>
          <a:p>
            <a:r>
              <a:rPr lang="en-US" dirty="0" err="1">
                <a:cs typeface="Calibri"/>
              </a:rPr>
              <a:t>Siste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punkter</a:t>
            </a:r>
            <a:r>
              <a:rPr lang="en-US" dirty="0">
                <a:cs typeface="Calibri"/>
              </a:rPr>
              <a:t>: Man er </a:t>
            </a:r>
            <a:r>
              <a:rPr lang="en-US" dirty="0" err="1">
                <a:cs typeface="Calibri"/>
              </a:rPr>
              <a:t>har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ikke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begge</a:t>
            </a:r>
            <a:r>
              <a:rPr lang="en-US" dirty="0">
                <a:cs typeface="Calibri"/>
              </a:rPr>
              <a:t> </a:t>
            </a:r>
            <a:r>
              <a:rPr lang="en-US" dirty="0" err="1">
                <a:cs typeface="Calibri"/>
              </a:rPr>
              <a:t>bakgrunn</a:t>
            </a:r>
            <a:endParaRPr lang="en-US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A0872-C380-4561-BB86-44E3F0E0336C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9433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40" y="2138898"/>
            <a:ext cx="7658373" cy="623248"/>
          </a:xfrm>
        </p:spPr>
        <p:txBody>
          <a:bodyPr wrap="square" anchor="b" anchorCtr="0">
            <a:normAutofit/>
          </a:bodyPr>
          <a:lstStyle>
            <a:lvl1pPr algn="l"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41" y="2888749"/>
            <a:ext cx="6584760" cy="346249"/>
          </a:xfrm>
        </p:spPr>
        <p:txBody>
          <a:bodyPr wrap="square">
            <a:normAutofit/>
          </a:bodyPr>
          <a:lstStyle>
            <a:lvl1pPr marL="0" indent="0" algn="l">
              <a:buNone/>
              <a:defRPr sz="2500" b="1"/>
            </a:lvl1pPr>
            <a:lvl2pPr marL="340545" indent="0" algn="ctr">
              <a:buNone/>
              <a:defRPr sz="1500"/>
            </a:lvl2pPr>
            <a:lvl3pPr marL="681091" indent="0" algn="ctr">
              <a:buNone/>
              <a:defRPr sz="1300"/>
            </a:lvl3pPr>
            <a:lvl4pPr marL="1021636" indent="0" algn="ctr">
              <a:buNone/>
              <a:defRPr sz="1200"/>
            </a:lvl4pPr>
            <a:lvl5pPr marL="1362183" indent="0" algn="ctr">
              <a:buNone/>
              <a:defRPr sz="1200"/>
            </a:lvl5pPr>
            <a:lvl6pPr marL="1702727" indent="0" algn="ctr">
              <a:buNone/>
              <a:defRPr sz="1200"/>
            </a:lvl6pPr>
            <a:lvl7pPr marL="2043272" indent="0" algn="ctr">
              <a:buNone/>
              <a:defRPr sz="1200"/>
            </a:lvl7pPr>
            <a:lvl8pPr marL="2383818" indent="0" algn="ctr">
              <a:buNone/>
              <a:defRPr sz="1200"/>
            </a:lvl8pPr>
            <a:lvl9pPr marL="2724363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7462838" y="268201"/>
            <a:ext cx="1340263" cy="153888"/>
          </a:xfrm>
        </p:spPr>
        <p:txBody>
          <a:bodyPr>
            <a:spAutoFit/>
          </a:bodyPr>
          <a:lstStyle>
            <a:lvl1pPr algn="r">
              <a:defRPr sz="1000"/>
            </a:lvl1pPr>
          </a:lstStyle>
          <a:p>
            <a:fld id="{4ECF339B-DE26-4CB1-847D-D0F793D508DD}" type="datetime1">
              <a:rPr lang="nb-NO" smtClean="0"/>
              <a:t>08.03.2022</a:t>
            </a:fld>
            <a:endParaRPr lang="nb-NO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13414" y="268201"/>
            <a:ext cx="1609898" cy="153888"/>
          </a:xfrm>
        </p:spPr>
        <p:txBody>
          <a:bodyPr>
            <a:spAutoFit/>
          </a:bodyPr>
          <a:lstStyle>
            <a:lvl1pPr>
              <a:defRPr sz="1000"/>
            </a:lvl1pPr>
          </a:lstStyle>
          <a:p>
            <a:endParaRPr lang="nb-NO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05572" y="268201"/>
            <a:ext cx="268316" cy="153888"/>
          </a:xfrm>
        </p:spPr>
        <p:txBody>
          <a:bodyPr>
            <a:spAutoFit/>
          </a:bodyPr>
          <a:lstStyle>
            <a:lvl1pPr>
              <a:defRPr sz="1000"/>
            </a:lvl1pPr>
          </a:lstStyle>
          <a:p>
            <a:fld id="{D8865200-363A-4A27-BFE2-9D2920C8E88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7228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55" y="1969129"/>
            <a:ext cx="4230633" cy="31394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036" y="1264108"/>
            <a:ext cx="8371046" cy="512448"/>
          </a:xfrm>
        </p:spPr>
        <p:txBody>
          <a:bodyPr wrap="square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036" y="1981200"/>
            <a:ext cx="8371046" cy="277139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7462838" y="268201"/>
            <a:ext cx="1340263" cy="153888"/>
          </a:xfrm>
        </p:spPr>
        <p:txBody>
          <a:bodyPr>
            <a:spAutoFit/>
          </a:bodyPr>
          <a:lstStyle>
            <a:lvl1pPr algn="r">
              <a:defRPr sz="1000"/>
            </a:lvl1pPr>
          </a:lstStyle>
          <a:p>
            <a:fld id="{0C27853C-4794-44B2-A8FB-82E8C67B7A42}" type="datetime1">
              <a:rPr lang="nb-NO" smtClean="0"/>
              <a:t>08.03.2022</a:t>
            </a:fld>
            <a:endParaRPr lang="nb-NO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13414" y="268201"/>
            <a:ext cx="1609898" cy="153888"/>
          </a:xfrm>
        </p:spPr>
        <p:txBody>
          <a:bodyPr>
            <a:spAutoFit/>
          </a:bodyPr>
          <a:lstStyle>
            <a:lvl1pPr>
              <a:defRPr sz="1000"/>
            </a:lvl1pPr>
          </a:lstStyle>
          <a:p>
            <a:endParaRPr lang="nb-NO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05572" y="268201"/>
            <a:ext cx="268316" cy="153888"/>
          </a:xfrm>
        </p:spPr>
        <p:txBody>
          <a:bodyPr>
            <a:spAutoFit/>
          </a:bodyPr>
          <a:lstStyle>
            <a:lvl1pPr>
              <a:defRPr sz="1000"/>
            </a:lvl1pPr>
          </a:lstStyle>
          <a:p>
            <a:fld id="{D8865200-363A-4A27-BFE2-9D2920C8E885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883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4110"/>
            <a:ext cx="9144019" cy="6644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40" y="1554698"/>
            <a:ext cx="8331224" cy="623248"/>
          </a:xfrm>
        </p:spPr>
        <p:txBody>
          <a:bodyPr anchor="t" anchorCtr="0">
            <a:normAutofit/>
          </a:bodyPr>
          <a:lstStyle>
            <a:lvl1pPr algn="l"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62838" y="268201"/>
            <a:ext cx="1340263" cy="153888"/>
          </a:xfrm>
        </p:spPr>
        <p:txBody>
          <a:bodyPr>
            <a:spAutoFit/>
          </a:bodyPr>
          <a:lstStyle>
            <a:lvl1pPr algn="r">
              <a:defRPr sz="1000"/>
            </a:lvl1pPr>
          </a:lstStyle>
          <a:p>
            <a:fld id="{E6DEC9C7-18CC-48A8-856E-8B8C0B6382E9}" type="datetime1">
              <a:rPr lang="nb-NO" smtClean="0"/>
              <a:t>08.03.2022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13414" y="268201"/>
            <a:ext cx="1609898" cy="153888"/>
          </a:xfrm>
        </p:spPr>
        <p:txBody>
          <a:bodyPr>
            <a:spAutoFit/>
          </a:bodyPr>
          <a:lstStyle>
            <a:lvl1pPr>
              <a:defRPr sz="1000"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05572" y="268201"/>
            <a:ext cx="268316" cy="153888"/>
          </a:xfrm>
        </p:spPr>
        <p:txBody>
          <a:bodyPr>
            <a:spAutoFit/>
          </a:bodyPr>
          <a:lstStyle>
            <a:lvl1pPr>
              <a:defRPr sz="1000"/>
            </a:lvl1pPr>
          </a:lstStyle>
          <a:p>
            <a:fld id="{D8865200-363A-4A27-BFE2-9D2920C8E88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40" y="2391877"/>
            <a:ext cx="8331224" cy="346249"/>
          </a:xfrm>
        </p:spPr>
        <p:txBody>
          <a:bodyPr>
            <a:normAutofit/>
          </a:bodyPr>
          <a:lstStyle>
            <a:lvl1pPr marL="0" indent="0" algn="l">
              <a:buNone/>
              <a:defRPr sz="2500" b="1"/>
            </a:lvl1pPr>
            <a:lvl2pPr marL="340545" indent="0" algn="ctr">
              <a:buNone/>
              <a:defRPr sz="1500"/>
            </a:lvl2pPr>
            <a:lvl3pPr marL="681091" indent="0" algn="ctr">
              <a:buNone/>
              <a:defRPr sz="1300"/>
            </a:lvl3pPr>
            <a:lvl4pPr marL="1021636" indent="0" algn="ctr">
              <a:buNone/>
              <a:defRPr sz="1200"/>
            </a:lvl4pPr>
            <a:lvl5pPr marL="1362183" indent="0" algn="ctr">
              <a:buNone/>
              <a:defRPr sz="1200"/>
            </a:lvl5pPr>
            <a:lvl6pPr marL="1702727" indent="0" algn="ctr">
              <a:buNone/>
              <a:defRPr sz="1200"/>
            </a:lvl6pPr>
            <a:lvl7pPr marL="2043272" indent="0" algn="ctr">
              <a:buNone/>
              <a:defRPr sz="1200"/>
            </a:lvl7pPr>
            <a:lvl8pPr marL="2383818" indent="0" algn="ctr">
              <a:buNone/>
              <a:defRPr sz="1200"/>
            </a:lvl8pPr>
            <a:lvl9pPr marL="2724363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723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1979" y="1473432"/>
            <a:ext cx="4024733" cy="1869743"/>
          </a:xfrm>
        </p:spPr>
        <p:txBody>
          <a:bodyPr wrap="square">
            <a:normAutofit/>
          </a:bodyPr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4" name="Bild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" y="4456302"/>
            <a:ext cx="9144019" cy="652273"/>
          </a:xfrm>
          <a:prstGeom prst="rect">
            <a:avLst/>
          </a:prstGeom>
        </p:spPr>
      </p:pic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7462838" y="268201"/>
            <a:ext cx="1340263" cy="153888"/>
          </a:xfrm>
        </p:spPr>
        <p:txBody>
          <a:bodyPr>
            <a:spAutoFit/>
          </a:bodyPr>
          <a:lstStyle>
            <a:lvl1pPr algn="r">
              <a:defRPr sz="1000"/>
            </a:lvl1pPr>
          </a:lstStyle>
          <a:p>
            <a:fld id="{B89DD950-73F7-4004-B10D-E4A2EA37D48F}" type="datetime1">
              <a:rPr lang="nb-NO" smtClean="0"/>
              <a:t>08.03.2022</a:t>
            </a:fld>
            <a:endParaRPr lang="nb-NO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13414" y="268201"/>
            <a:ext cx="1609898" cy="153888"/>
          </a:xfrm>
        </p:spPr>
        <p:txBody>
          <a:bodyPr>
            <a:spAutoFit/>
          </a:bodyPr>
          <a:lstStyle>
            <a:lvl1pPr>
              <a:defRPr sz="1000"/>
            </a:lvl1pPr>
          </a:lstStyle>
          <a:p>
            <a:endParaRPr lang="nb-NO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05572" y="268201"/>
            <a:ext cx="268316" cy="153888"/>
          </a:xfrm>
        </p:spPr>
        <p:txBody>
          <a:bodyPr>
            <a:spAutoFit/>
          </a:bodyPr>
          <a:lstStyle>
            <a:lvl1pPr>
              <a:defRPr sz="1000"/>
            </a:lvl1pPr>
          </a:lstStyle>
          <a:p>
            <a:fld id="{D8865200-363A-4A27-BFE2-9D2920C8E88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5" name="Plassholder for bilde 14"/>
          <p:cNvSpPr>
            <a:spLocks noGrp="1"/>
          </p:cNvSpPr>
          <p:nvPr>
            <p:ph type="pic" sz="quarter" idx="15"/>
          </p:nvPr>
        </p:nvSpPr>
        <p:spPr>
          <a:xfrm>
            <a:off x="4781398" y="1440180"/>
            <a:ext cx="3952800" cy="2970371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670365"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934281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informa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980" y="2655183"/>
            <a:ext cx="3730785" cy="987421"/>
          </a:xfrm>
        </p:spPr>
        <p:txBody>
          <a:bodyPr>
            <a:normAutofit/>
          </a:bodyPr>
          <a:lstStyle>
            <a:lvl1pPr>
              <a:defRPr sz="34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3"/>
          </p:nvPr>
        </p:nvSpPr>
        <p:spPr>
          <a:xfrm>
            <a:off x="321791" y="3945226"/>
            <a:ext cx="3488884" cy="661455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ekstSylinder 9"/>
          <p:cNvSpPr txBox="1"/>
          <p:nvPr userDrawn="1"/>
        </p:nvSpPr>
        <p:spPr>
          <a:xfrm>
            <a:off x="321793" y="4688140"/>
            <a:ext cx="2045311" cy="206307"/>
          </a:xfrm>
          <a:prstGeom prst="rect">
            <a:avLst/>
          </a:prstGeom>
          <a:noFill/>
        </p:spPr>
        <p:txBody>
          <a:bodyPr wrap="square" lIns="34054" tIns="17027" rIns="34054" bIns="17027" rtlCol="0">
            <a:spAutoFit/>
          </a:bodyPr>
          <a:lstStyle/>
          <a:p>
            <a:r>
              <a:rPr lang="nb-NO" sz="1100" b="1"/>
              <a:t>Skatteetaten.no</a:t>
            </a:r>
          </a:p>
        </p:txBody>
      </p:sp>
      <p:sp>
        <p:nvSpPr>
          <p:cNvPr id="8" name="Rektangel 7"/>
          <p:cNvSpPr/>
          <p:nvPr userDrawn="1"/>
        </p:nvSpPr>
        <p:spPr>
          <a:xfrm>
            <a:off x="4305136" y="321841"/>
            <a:ext cx="4520565" cy="45186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nb-NO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979" y="1615643"/>
            <a:ext cx="2736878" cy="1865222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55652" cy="62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109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 userDrawn="1"/>
        </p:nvSpPr>
        <p:spPr>
          <a:xfrm>
            <a:off x="0" y="0"/>
            <a:ext cx="9145588" cy="510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rtlCol="0" anchor="ctr"/>
          <a:lstStyle/>
          <a:p>
            <a:pPr algn="ctr"/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355" y="1621676"/>
            <a:ext cx="2736878" cy="186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673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Dokument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8204"/>
            <a:ext cx="6364237" cy="14203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036" y="268201"/>
            <a:ext cx="4789290" cy="346249"/>
          </a:xfrm>
        </p:spPr>
        <p:txBody>
          <a:bodyPr wrap="square">
            <a:normAutofit/>
          </a:bodyPr>
          <a:lstStyle>
            <a:lvl1pPr>
              <a:defRPr sz="2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6117" y="817302"/>
            <a:ext cx="7020878" cy="364725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7462838" y="268201"/>
            <a:ext cx="1340263" cy="153888"/>
          </a:xfrm>
        </p:spPr>
        <p:txBody>
          <a:bodyPr>
            <a:spAutoFit/>
          </a:bodyPr>
          <a:lstStyle>
            <a:lvl1pPr algn="r">
              <a:defRPr sz="1000"/>
            </a:lvl1pPr>
          </a:lstStyle>
          <a:p>
            <a:fld id="{1B64C1CA-9320-4112-886C-AAF9BAD3F488}" type="datetime1">
              <a:rPr lang="nb-NO" smtClean="0"/>
              <a:t>08.03.2022</a:t>
            </a:fld>
            <a:endParaRPr lang="nb-NO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13414" y="268201"/>
            <a:ext cx="1609898" cy="153888"/>
          </a:xfrm>
        </p:spPr>
        <p:txBody>
          <a:bodyPr>
            <a:spAutoFit/>
          </a:bodyPr>
          <a:lstStyle>
            <a:lvl1pPr>
              <a:defRPr sz="1000"/>
            </a:lvl1pPr>
          </a:lstStyle>
          <a:p>
            <a:endParaRPr lang="nb-NO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05572" y="268201"/>
            <a:ext cx="268316" cy="153888"/>
          </a:xfrm>
        </p:spPr>
        <p:txBody>
          <a:bodyPr>
            <a:spAutoFit/>
          </a:bodyPr>
          <a:lstStyle>
            <a:lvl1pPr>
              <a:defRPr sz="1000"/>
            </a:lvl1pPr>
          </a:lstStyle>
          <a:p>
            <a:fld id="{D8865200-363A-4A27-BFE2-9D2920C8E885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03"/>
          <a:stretch/>
        </p:blipFill>
        <p:spPr>
          <a:xfrm>
            <a:off x="8309839" y="4266533"/>
            <a:ext cx="543600" cy="56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380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2095-D1C6-4098-B821-5D201A26CF2C}" type="datetime1">
              <a:rPr lang="nb-NO" smtClean="0"/>
              <a:t>08.03.2022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5200-363A-4A27-BFE2-9D2920C8E8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6351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ute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321980" y="1362459"/>
            <a:ext cx="8515018" cy="347453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73DBC-4668-4C86-BB6C-D39D054CCB24}" type="datetime1">
              <a:rPr lang="nb-NO" smtClean="0"/>
              <a:t>08.03.2022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5200-363A-4A27-BFE2-9D2920C8E8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5086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 med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1980" y="2743688"/>
            <a:ext cx="3796676" cy="209330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DCAA8-32D3-4B7F-AE3D-C5F579A62091}" type="datetime1">
              <a:rPr lang="nb-NO" smtClean="0"/>
              <a:t>08.03.2022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5200-363A-4A27-BFE2-9D2920C8E885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1980" y="1296192"/>
            <a:ext cx="3796676" cy="98742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14"/>
          </p:nvPr>
        </p:nvSpPr>
        <p:spPr>
          <a:xfrm>
            <a:off x="4718342" y="1341002"/>
            <a:ext cx="4118656" cy="3495989"/>
          </a:xfrm>
          <a:prstGeom prst="rect">
            <a:avLst/>
          </a:prstGeom>
        </p:spPr>
        <p:txBody>
          <a:bodyPr lIns="0" tIns="0" rIns="0" bIns="670365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183710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 ute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7FBC7-EDA8-4D0B-8AC9-76D4E6BEDF6A}" type="datetime1">
              <a:rPr lang="nb-NO" smtClean="0"/>
              <a:t>08.03.2022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5200-363A-4A27-BFE2-9D2920C8E885}" type="slidenum">
              <a:rPr lang="nb-NO" smtClean="0"/>
              <a:t>‹#›</a:t>
            </a:fld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6"/>
          </p:nvPr>
        </p:nvSpPr>
        <p:spPr>
          <a:xfrm>
            <a:off x="321979" y="1362459"/>
            <a:ext cx="4118656" cy="3474533"/>
          </a:xfrm>
          <a:prstGeom prst="rect">
            <a:avLst/>
          </a:prstGeom>
        </p:spPr>
        <p:txBody>
          <a:bodyPr lIns="0" tIns="0" rIns="0" bIns="670365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17"/>
          </p:nvPr>
        </p:nvSpPr>
        <p:spPr>
          <a:xfrm>
            <a:off x="4718342" y="1362459"/>
            <a:ext cx="4118656" cy="3474533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49562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1979" y="2743688"/>
            <a:ext cx="4118656" cy="209330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8342" y="2743688"/>
            <a:ext cx="4118656" cy="209330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E49DE-99D8-4BB8-B854-D2D30117EC25}" type="datetime1">
              <a:rPr lang="nb-NO" smtClean="0"/>
              <a:t>08.03.2022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5200-363A-4A27-BFE2-9D2920C8E8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0967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979" y="2283613"/>
            <a:ext cx="4118656" cy="61373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0545" indent="0">
              <a:buNone/>
              <a:defRPr sz="1500" b="1"/>
            </a:lvl2pPr>
            <a:lvl3pPr marL="681091" indent="0">
              <a:buNone/>
              <a:defRPr sz="1300" b="1"/>
            </a:lvl3pPr>
            <a:lvl4pPr marL="1021636" indent="0">
              <a:buNone/>
              <a:defRPr sz="1200" b="1"/>
            </a:lvl4pPr>
            <a:lvl5pPr marL="1362183" indent="0">
              <a:buNone/>
              <a:defRPr sz="1200" b="1"/>
            </a:lvl5pPr>
            <a:lvl6pPr marL="1702727" indent="0">
              <a:buNone/>
              <a:defRPr sz="1200" b="1"/>
            </a:lvl6pPr>
            <a:lvl7pPr marL="2043272" indent="0">
              <a:buNone/>
              <a:defRPr sz="1200" b="1"/>
            </a:lvl7pPr>
            <a:lvl8pPr marL="2383818" indent="0">
              <a:buNone/>
              <a:defRPr sz="1200" b="1"/>
            </a:lvl8pPr>
            <a:lvl9pPr marL="2724363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8342" y="2283613"/>
            <a:ext cx="4118656" cy="61373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0545" indent="0">
              <a:buNone/>
              <a:defRPr sz="1500" b="1"/>
            </a:lvl2pPr>
            <a:lvl3pPr marL="681091" indent="0">
              <a:buNone/>
              <a:defRPr sz="1300" b="1"/>
            </a:lvl3pPr>
            <a:lvl4pPr marL="1021636" indent="0">
              <a:buNone/>
              <a:defRPr sz="1200" b="1"/>
            </a:lvl4pPr>
            <a:lvl5pPr marL="1362183" indent="0">
              <a:buNone/>
              <a:defRPr sz="1200" b="1"/>
            </a:lvl5pPr>
            <a:lvl6pPr marL="1702727" indent="0">
              <a:buNone/>
              <a:defRPr sz="1200" b="1"/>
            </a:lvl6pPr>
            <a:lvl7pPr marL="2043272" indent="0">
              <a:buNone/>
              <a:defRPr sz="1200" b="1"/>
            </a:lvl7pPr>
            <a:lvl8pPr marL="2383818" indent="0">
              <a:buNone/>
              <a:defRPr sz="1200" b="1"/>
            </a:lvl8pPr>
            <a:lvl9pPr marL="2724363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C6847-D9A7-4046-85F2-BF34B6C61E96}" type="datetime1">
              <a:rPr lang="nb-NO" smtClean="0"/>
              <a:t>08.03.2022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5200-363A-4A27-BFE2-9D2920C8E885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321979" y="2897350"/>
            <a:ext cx="4118656" cy="193964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4718342" y="2897350"/>
            <a:ext cx="4118656" cy="193964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68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A9958-587B-4A8F-AC94-6255560209F3}" type="datetime1">
              <a:rPr lang="nb-NO" smtClean="0"/>
              <a:t>08.03.2022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5200-363A-4A27-BFE2-9D2920C8E8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4489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Å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B426-8989-4786-A724-C5FC83653E2E}" type="datetime1">
              <a:rPr lang="nb-NO" smtClean="0"/>
              <a:t>08.03.2022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5200-363A-4A27-BFE2-9D2920C8E88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8385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8342" y="1362459"/>
            <a:ext cx="4118656" cy="347453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0EA84-7D25-4D44-8510-37A6200FFD05}" type="datetime1">
              <a:rPr lang="nb-NO" smtClean="0"/>
              <a:t>08.03.2022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5200-363A-4A27-BFE2-9D2920C8E885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 hasCustomPrompt="1"/>
          </p:nvPr>
        </p:nvSpPr>
        <p:spPr>
          <a:xfrm>
            <a:off x="321979" y="1362459"/>
            <a:ext cx="4118656" cy="3474533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670365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Trykk for å endre bilde</a:t>
            </a:r>
          </a:p>
        </p:txBody>
      </p:sp>
    </p:spTree>
    <p:extLst>
      <p:ext uri="{BB962C8B-B14F-4D97-AF65-F5344CB8AC3E}">
        <p14:creationId xmlns:p14="http://schemas.microsoft.com/office/powerpoint/2010/main" val="1748019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teks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8342" y="2073189"/>
            <a:ext cx="4118656" cy="275307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5C14B-7B22-4C7A-8A54-C2A98FCECE8E}" type="datetime1">
              <a:rPr lang="nb-NO" smtClean="0"/>
              <a:t>08.03.2022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5200-363A-4A27-BFE2-9D2920C8E885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 hasCustomPrompt="1"/>
          </p:nvPr>
        </p:nvSpPr>
        <p:spPr>
          <a:xfrm>
            <a:off x="321979" y="2073189"/>
            <a:ext cx="4118656" cy="2753075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670365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Trykk for å endre bilde</a:t>
            </a:r>
          </a:p>
        </p:txBody>
      </p:sp>
    </p:spTree>
    <p:extLst>
      <p:ext uri="{BB962C8B-B14F-4D97-AF65-F5344CB8AC3E}">
        <p14:creationId xmlns:p14="http://schemas.microsoft.com/office/powerpoint/2010/main" val="29986706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 med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1980" y="2743688"/>
            <a:ext cx="3796676" cy="209330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361EF-0C76-46DB-8746-2D3F8B49FB3C}" type="datetime1">
              <a:rPr lang="nb-NO" smtClean="0"/>
              <a:t>08.03.2022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5200-363A-4A27-BFE2-9D2920C8E885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 hasCustomPrompt="1"/>
          </p:nvPr>
        </p:nvSpPr>
        <p:spPr>
          <a:xfrm>
            <a:off x="4718342" y="1341002"/>
            <a:ext cx="4118656" cy="3495989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670365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Trykk for å endre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1980" y="1296192"/>
            <a:ext cx="3796676" cy="98742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642410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1980" y="1341002"/>
            <a:ext cx="3796676" cy="349598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C5CCC-DC88-4883-904A-262AEBD18467}" type="datetime1">
              <a:rPr lang="nb-NO" smtClean="0"/>
              <a:t>08.03.2022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5200-363A-4A27-BFE2-9D2920C8E885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 hasCustomPrompt="1"/>
          </p:nvPr>
        </p:nvSpPr>
        <p:spPr>
          <a:xfrm>
            <a:off x="4718342" y="1341002"/>
            <a:ext cx="4118656" cy="3495989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670365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Trykk for å endre bilde</a:t>
            </a:r>
          </a:p>
        </p:txBody>
      </p:sp>
    </p:spTree>
    <p:extLst>
      <p:ext uri="{BB962C8B-B14F-4D97-AF65-F5344CB8AC3E}">
        <p14:creationId xmlns:p14="http://schemas.microsoft.com/office/powerpoint/2010/main" val="1936077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5588" cy="5108575"/>
          </a:xfrm>
          <a:solidFill>
            <a:schemeClr val="bg2"/>
          </a:solidFill>
        </p:spPr>
        <p:txBody>
          <a:bodyPr bIns="670365" anchor="ctr" anchorCtr="1"/>
          <a:lstStyle>
            <a:lvl1pPr marL="0" indent="0">
              <a:buNone/>
              <a:defRPr baseline="0"/>
            </a:lvl1pPr>
          </a:lstStyle>
          <a:p>
            <a:r>
              <a:rPr lang="nb-NO"/>
              <a:t>Trykk for å endre bilde</a:t>
            </a:r>
          </a:p>
        </p:txBody>
      </p:sp>
    </p:spTree>
    <p:extLst>
      <p:ext uri="{BB962C8B-B14F-4D97-AF65-F5344CB8AC3E}">
        <p14:creationId xmlns:p14="http://schemas.microsoft.com/office/powerpoint/2010/main" val="35808681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media 5"/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9145588" cy="5108575"/>
          </a:xfrm>
          <a:solidFill>
            <a:schemeClr val="bg2">
              <a:lumMod val="75000"/>
            </a:schemeClr>
          </a:solidFill>
        </p:spPr>
        <p:txBody>
          <a:bodyPr bIns="670365" anchor="ctr" anchorCtr="1"/>
          <a:lstStyle>
            <a:lvl1pPr marL="0" indent="0">
              <a:buNone/>
              <a:defRPr baseline="0"/>
            </a:lvl1pPr>
          </a:lstStyle>
          <a:p>
            <a:r>
              <a:rPr lang="nb-NO"/>
              <a:t>Trykk for å sette inn video</a:t>
            </a:r>
          </a:p>
        </p:txBody>
      </p:sp>
    </p:spTree>
    <p:extLst>
      <p:ext uri="{BB962C8B-B14F-4D97-AF65-F5344CB8AC3E}">
        <p14:creationId xmlns:p14="http://schemas.microsoft.com/office/powerpoint/2010/main" val="3102871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8036" y="1263758"/>
            <a:ext cx="8365168" cy="51244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8036" y="1980248"/>
            <a:ext cx="8371046" cy="277234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2413" y="268201"/>
            <a:ext cx="670791" cy="268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fld id="{205AAB6B-C8DC-467C-B8C5-F1ADB02BF221}" type="datetime1">
              <a:rPr lang="nb-NO" smtClean="0"/>
              <a:t>08.03.2022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44444" y="268201"/>
            <a:ext cx="1609898" cy="268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48058" y="268201"/>
            <a:ext cx="268316" cy="268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fld id="{D8865200-363A-4A27-BFE2-9D2920C8E885}" type="slidenum">
              <a:rPr lang="nb-NO" smtClean="0"/>
              <a:pPr/>
              <a:t>‹#›</a:t>
            </a:fld>
            <a:endParaRPr lang="nb-NO"/>
          </a:p>
        </p:txBody>
      </p:sp>
      <p:grpSp>
        <p:nvGrpSpPr>
          <p:cNvPr id="156" name="prosses2" hidden="1"/>
          <p:cNvGrpSpPr>
            <a:grpSpLocks noChangeAspect="1"/>
          </p:cNvGrpSpPr>
          <p:nvPr userDrawn="1"/>
        </p:nvGrpSpPr>
        <p:grpSpPr bwMode="auto">
          <a:xfrm>
            <a:off x="3326607" y="1307522"/>
            <a:ext cx="2492375" cy="2493531"/>
            <a:chOff x="1310" y="590"/>
            <a:chExt cx="3140" cy="3140"/>
          </a:xfrm>
        </p:grpSpPr>
        <p:sp>
          <p:nvSpPr>
            <p:cNvPr id="294" name="Freeform 63"/>
            <p:cNvSpPr>
              <a:spLocks/>
            </p:cNvSpPr>
            <p:nvPr userDrawn="1"/>
          </p:nvSpPr>
          <p:spPr bwMode="auto">
            <a:xfrm>
              <a:off x="1310" y="1402"/>
              <a:ext cx="436" cy="1544"/>
            </a:xfrm>
            <a:custGeom>
              <a:avLst/>
              <a:gdLst>
                <a:gd name="T0" fmla="*/ 160 w 184"/>
                <a:gd name="T1" fmla="*/ 68 h 652"/>
                <a:gd name="T2" fmla="*/ 184 w 184"/>
                <a:gd name="T3" fmla="*/ 82 h 652"/>
                <a:gd name="T4" fmla="*/ 162 w 184"/>
                <a:gd name="T5" fmla="*/ 0 h 652"/>
                <a:gd name="T6" fmla="*/ 78 w 184"/>
                <a:gd name="T7" fmla="*/ 22 h 652"/>
                <a:gd name="T8" fmla="*/ 101 w 184"/>
                <a:gd name="T9" fmla="*/ 35 h 652"/>
                <a:gd name="T10" fmla="*/ 127 w 184"/>
                <a:gd name="T11" fmla="*/ 652 h 652"/>
                <a:gd name="T12" fmla="*/ 144 w 184"/>
                <a:gd name="T13" fmla="*/ 613 h 652"/>
                <a:gd name="T14" fmla="*/ 144 w 184"/>
                <a:gd name="T15" fmla="*/ 613 h 652"/>
                <a:gd name="T16" fmla="*/ 184 w 184"/>
                <a:gd name="T17" fmla="*/ 614 h 652"/>
                <a:gd name="T18" fmla="*/ 160 w 184"/>
                <a:gd name="T19" fmla="*/ 68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652">
                  <a:moveTo>
                    <a:pt x="160" y="68"/>
                  </a:moveTo>
                  <a:cubicBezTo>
                    <a:pt x="184" y="82"/>
                    <a:pt x="184" y="82"/>
                    <a:pt x="184" y="82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0" y="234"/>
                    <a:pt x="14" y="469"/>
                    <a:pt x="127" y="652"/>
                  </a:cubicBezTo>
                  <a:cubicBezTo>
                    <a:pt x="144" y="613"/>
                    <a:pt x="144" y="613"/>
                    <a:pt x="144" y="613"/>
                  </a:cubicBezTo>
                  <a:cubicBezTo>
                    <a:pt x="144" y="613"/>
                    <a:pt x="144" y="613"/>
                    <a:pt x="144" y="613"/>
                  </a:cubicBezTo>
                  <a:cubicBezTo>
                    <a:pt x="184" y="614"/>
                    <a:pt x="184" y="614"/>
                    <a:pt x="184" y="614"/>
                  </a:cubicBezTo>
                  <a:cubicBezTo>
                    <a:pt x="85" y="452"/>
                    <a:pt x="72" y="245"/>
                    <a:pt x="160" y="68"/>
                  </a:cubicBezTo>
                  <a:close/>
                </a:path>
              </a:pathLst>
            </a:custGeom>
            <a:solidFill>
              <a:srgbClr val="F1AD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95" name="Freeform 64"/>
            <p:cNvSpPr>
              <a:spLocks/>
            </p:cNvSpPr>
            <p:nvPr userDrawn="1"/>
          </p:nvSpPr>
          <p:spPr bwMode="auto">
            <a:xfrm>
              <a:off x="3444" y="777"/>
              <a:ext cx="194" cy="249"/>
            </a:xfrm>
            <a:custGeom>
              <a:avLst/>
              <a:gdLst>
                <a:gd name="T0" fmla="*/ 0 w 194"/>
                <a:gd name="T1" fmla="*/ 249 h 249"/>
                <a:gd name="T2" fmla="*/ 194 w 194"/>
                <a:gd name="T3" fmla="*/ 197 h 249"/>
                <a:gd name="T4" fmla="*/ 142 w 194"/>
                <a:gd name="T5" fmla="*/ 0 h 249"/>
                <a:gd name="T6" fmla="*/ 0 w 194"/>
                <a:gd name="T7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4" h="249">
                  <a:moveTo>
                    <a:pt x="0" y="249"/>
                  </a:moveTo>
                  <a:lnTo>
                    <a:pt x="194" y="197"/>
                  </a:lnTo>
                  <a:lnTo>
                    <a:pt x="142" y="0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96" name="Freeform 65"/>
            <p:cNvSpPr>
              <a:spLocks/>
            </p:cNvSpPr>
            <p:nvPr userDrawn="1"/>
          </p:nvSpPr>
          <p:spPr bwMode="auto">
            <a:xfrm>
              <a:off x="2094" y="590"/>
              <a:ext cx="1544" cy="436"/>
            </a:xfrm>
            <a:custGeom>
              <a:avLst/>
              <a:gdLst>
                <a:gd name="T0" fmla="*/ 652 w 652"/>
                <a:gd name="T1" fmla="*/ 162 h 184"/>
                <a:gd name="T2" fmla="*/ 630 w 652"/>
                <a:gd name="T3" fmla="*/ 79 h 184"/>
                <a:gd name="T4" fmla="*/ 617 w 652"/>
                <a:gd name="T5" fmla="*/ 101 h 184"/>
                <a:gd name="T6" fmla="*/ 0 w 652"/>
                <a:gd name="T7" fmla="*/ 128 h 184"/>
                <a:gd name="T8" fmla="*/ 39 w 652"/>
                <a:gd name="T9" fmla="*/ 144 h 184"/>
                <a:gd name="T10" fmla="*/ 39 w 652"/>
                <a:gd name="T11" fmla="*/ 144 h 184"/>
                <a:gd name="T12" fmla="*/ 38 w 652"/>
                <a:gd name="T13" fmla="*/ 184 h 184"/>
                <a:gd name="T14" fmla="*/ 584 w 652"/>
                <a:gd name="T15" fmla="*/ 161 h 184"/>
                <a:gd name="T16" fmla="*/ 570 w 652"/>
                <a:gd name="T17" fmla="*/ 184 h 184"/>
                <a:gd name="T18" fmla="*/ 652 w 652"/>
                <a:gd name="T19" fmla="*/ 16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2" h="184">
                  <a:moveTo>
                    <a:pt x="652" y="162"/>
                  </a:moveTo>
                  <a:cubicBezTo>
                    <a:pt x="630" y="79"/>
                    <a:pt x="630" y="79"/>
                    <a:pt x="630" y="79"/>
                  </a:cubicBezTo>
                  <a:cubicBezTo>
                    <a:pt x="617" y="101"/>
                    <a:pt x="617" y="101"/>
                    <a:pt x="617" y="101"/>
                  </a:cubicBezTo>
                  <a:cubicBezTo>
                    <a:pt x="418" y="0"/>
                    <a:pt x="183" y="14"/>
                    <a:pt x="0" y="128"/>
                  </a:cubicBezTo>
                  <a:cubicBezTo>
                    <a:pt x="39" y="144"/>
                    <a:pt x="39" y="144"/>
                    <a:pt x="39" y="144"/>
                  </a:cubicBezTo>
                  <a:cubicBezTo>
                    <a:pt x="39" y="144"/>
                    <a:pt x="39" y="144"/>
                    <a:pt x="39" y="144"/>
                  </a:cubicBezTo>
                  <a:cubicBezTo>
                    <a:pt x="38" y="184"/>
                    <a:pt x="38" y="184"/>
                    <a:pt x="38" y="184"/>
                  </a:cubicBezTo>
                  <a:cubicBezTo>
                    <a:pt x="200" y="85"/>
                    <a:pt x="407" y="72"/>
                    <a:pt x="584" y="161"/>
                  </a:cubicBezTo>
                  <a:cubicBezTo>
                    <a:pt x="570" y="184"/>
                    <a:pt x="570" y="184"/>
                    <a:pt x="570" y="184"/>
                  </a:cubicBezTo>
                  <a:lnTo>
                    <a:pt x="652" y="162"/>
                  </a:lnTo>
                  <a:close/>
                </a:path>
              </a:pathLst>
            </a:custGeom>
            <a:solidFill>
              <a:srgbClr val="743E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97" name="Freeform 66"/>
            <p:cNvSpPr>
              <a:spLocks/>
            </p:cNvSpPr>
            <p:nvPr userDrawn="1"/>
          </p:nvSpPr>
          <p:spPr bwMode="auto">
            <a:xfrm>
              <a:off x="4014" y="1374"/>
              <a:ext cx="436" cy="1546"/>
            </a:xfrm>
            <a:custGeom>
              <a:avLst/>
              <a:gdLst>
                <a:gd name="T0" fmla="*/ 57 w 184"/>
                <a:gd name="T1" fmla="*/ 0 h 653"/>
                <a:gd name="T2" fmla="*/ 40 w 184"/>
                <a:gd name="T3" fmla="*/ 39 h 653"/>
                <a:gd name="T4" fmla="*/ 40 w 184"/>
                <a:gd name="T5" fmla="*/ 39 h 653"/>
                <a:gd name="T6" fmla="*/ 0 w 184"/>
                <a:gd name="T7" fmla="*/ 38 h 653"/>
                <a:gd name="T8" fmla="*/ 23 w 184"/>
                <a:gd name="T9" fmla="*/ 584 h 653"/>
                <a:gd name="T10" fmla="*/ 0 w 184"/>
                <a:gd name="T11" fmla="*/ 571 h 653"/>
                <a:gd name="T12" fmla="*/ 22 w 184"/>
                <a:gd name="T13" fmla="*/ 653 h 653"/>
                <a:gd name="T14" fmla="*/ 105 w 184"/>
                <a:gd name="T15" fmla="*/ 630 h 653"/>
                <a:gd name="T16" fmla="*/ 83 w 184"/>
                <a:gd name="T17" fmla="*/ 618 h 653"/>
                <a:gd name="T18" fmla="*/ 57 w 184"/>
                <a:gd name="T19" fmla="*/ 0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653">
                  <a:moveTo>
                    <a:pt x="57" y="0"/>
                  </a:moveTo>
                  <a:cubicBezTo>
                    <a:pt x="40" y="39"/>
                    <a:pt x="40" y="39"/>
                    <a:pt x="40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99" y="200"/>
                    <a:pt x="112" y="407"/>
                    <a:pt x="23" y="584"/>
                  </a:cubicBezTo>
                  <a:cubicBezTo>
                    <a:pt x="0" y="571"/>
                    <a:pt x="0" y="571"/>
                    <a:pt x="0" y="571"/>
                  </a:cubicBezTo>
                  <a:cubicBezTo>
                    <a:pt x="22" y="653"/>
                    <a:pt x="22" y="653"/>
                    <a:pt x="22" y="653"/>
                  </a:cubicBezTo>
                  <a:cubicBezTo>
                    <a:pt x="105" y="630"/>
                    <a:pt x="105" y="630"/>
                    <a:pt x="105" y="630"/>
                  </a:cubicBezTo>
                  <a:cubicBezTo>
                    <a:pt x="83" y="618"/>
                    <a:pt x="83" y="618"/>
                    <a:pt x="83" y="618"/>
                  </a:cubicBezTo>
                  <a:cubicBezTo>
                    <a:pt x="184" y="418"/>
                    <a:pt x="170" y="184"/>
                    <a:pt x="57" y="0"/>
                  </a:cubicBezTo>
                  <a:close/>
                </a:path>
              </a:pathLst>
            </a:custGeom>
            <a:solidFill>
              <a:srgbClr val="EF6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98" name="Freeform 67"/>
            <p:cNvSpPr>
              <a:spLocks/>
            </p:cNvSpPr>
            <p:nvPr userDrawn="1"/>
          </p:nvSpPr>
          <p:spPr bwMode="auto">
            <a:xfrm>
              <a:off x="2120" y="3294"/>
              <a:ext cx="1546" cy="436"/>
            </a:xfrm>
            <a:custGeom>
              <a:avLst/>
              <a:gdLst>
                <a:gd name="T0" fmla="*/ 653 w 653"/>
                <a:gd name="T1" fmla="*/ 57 h 184"/>
                <a:gd name="T2" fmla="*/ 614 w 653"/>
                <a:gd name="T3" fmla="*/ 41 h 184"/>
                <a:gd name="T4" fmla="*/ 614 w 653"/>
                <a:gd name="T5" fmla="*/ 41 h 184"/>
                <a:gd name="T6" fmla="*/ 615 w 653"/>
                <a:gd name="T7" fmla="*/ 0 h 184"/>
                <a:gd name="T8" fmla="*/ 69 w 653"/>
                <a:gd name="T9" fmla="*/ 24 h 184"/>
                <a:gd name="T10" fmla="*/ 82 w 653"/>
                <a:gd name="T11" fmla="*/ 0 h 184"/>
                <a:gd name="T12" fmla="*/ 0 w 653"/>
                <a:gd name="T13" fmla="*/ 22 h 184"/>
                <a:gd name="T14" fmla="*/ 23 w 653"/>
                <a:gd name="T15" fmla="*/ 106 h 184"/>
                <a:gd name="T16" fmla="*/ 36 w 653"/>
                <a:gd name="T17" fmla="*/ 83 h 184"/>
                <a:gd name="T18" fmla="*/ 653 w 653"/>
                <a:gd name="T19" fmla="*/ 5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3" h="184">
                  <a:moveTo>
                    <a:pt x="653" y="57"/>
                  </a:moveTo>
                  <a:cubicBezTo>
                    <a:pt x="614" y="41"/>
                    <a:pt x="614" y="41"/>
                    <a:pt x="614" y="41"/>
                  </a:cubicBezTo>
                  <a:cubicBezTo>
                    <a:pt x="614" y="41"/>
                    <a:pt x="614" y="41"/>
                    <a:pt x="614" y="41"/>
                  </a:cubicBezTo>
                  <a:cubicBezTo>
                    <a:pt x="615" y="0"/>
                    <a:pt x="615" y="0"/>
                    <a:pt x="615" y="0"/>
                  </a:cubicBezTo>
                  <a:cubicBezTo>
                    <a:pt x="453" y="99"/>
                    <a:pt x="246" y="112"/>
                    <a:pt x="69" y="24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3" y="106"/>
                    <a:pt x="23" y="106"/>
                    <a:pt x="23" y="106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235" y="184"/>
                    <a:pt x="469" y="170"/>
                    <a:pt x="653" y="57"/>
                  </a:cubicBezTo>
                  <a:close/>
                </a:path>
              </a:pathLst>
            </a:custGeom>
            <a:solidFill>
              <a:srgbClr val="94D1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99" name="Rectangle 68"/>
            <p:cNvSpPr>
              <a:spLocks noChangeArrowheads="1"/>
            </p:cNvSpPr>
            <p:nvPr userDrawn="1"/>
          </p:nvSpPr>
          <p:spPr bwMode="auto">
            <a:xfrm>
              <a:off x="1435" y="3052"/>
              <a:ext cx="905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>
                  <a:solidFill>
                    <a:srgbClr val="010101"/>
                  </a:solidFill>
                  <a:latin typeface="Arial" panose="020B0604020202020204" pitchFamily="34" charset="0"/>
                </a:rPr>
                <a:t>ARGUMENT 1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300" name="Rectangle 69"/>
            <p:cNvSpPr>
              <a:spLocks noChangeArrowheads="1"/>
            </p:cNvSpPr>
            <p:nvPr userDrawn="1"/>
          </p:nvSpPr>
          <p:spPr bwMode="auto">
            <a:xfrm>
              <a:off x="1435" y="1118"/>
              <a:ext cx="905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>
                  <a:solidFill>
                    <a:srgbClr val="010101"/>
                  </a:solidFill>
                  <a:latin typeface="Arial" panose="020B0604020202020204" pitchFamily="34" charset="0"/>
                </a:rPr>
                <a:t>ARGUMENT 2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301" name="Rectangle 70"/>
            <p:cNvSpPr>
              <a:spLocks noChangeArrowheads="1"/>
            </p:cNvSpPr>
            <p:nvPr userDrawn="1"/>
          </p:nvSpPr>
          <p:spPr bwMode="auto">
            <a:xfrm>
              <a:off x="3497" y="3052"/>
              <a:ext cx="904" cy="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>
                  <a:solidFill>
                    <a:srgbClr val="010101"/>
                  </a:solidFill>
                  <a:latin typeface="Arial" panose="020B0604020202020204" pitchFamily="34" charset="0"/>
                </a:rPr>
                <a:t>ARGUMENT 4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302" name="Rectangle 71"/>
            <p:cNvSpPr>
              <a:spLocks noChangeArrowheads="1"/>
            </p:cNvSpPr>
            <p:nvPr userDrawn="1"/>
          </p:nvSpPr>
          <p:spPr bwMode="auto">
            <a:xfrm>
              <a:off x="3497" y="1118"/>
              <a:ext cx="904" cy="1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>
                  <a:solidFill>
                    <a:srgbClr val="010101"/>
                  </a:solidFill>
                  <a:latin typeface="Arial" panose="020B0604020202020204" pitchFamily="34" charset="0"/>
                </a:rPr>
                <a:t>ARGUMENT 3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</p:grpSp>
      <p:grpSp>
        <p:nvGrpSpPr>
          <p:cNvPr id="157" name="prosses3" hidden="1"/>
          <p:cNvGrpSpPr>
            <a:grpSpLocks noChangeAspect="1"/>
          </p:cNvGrpSpPr>
          <p:nvPr userDrawn="1"/>
        </p:nvGrpSpPr>
        <p:grpSpPr bwMode="auto">
          <a:xfrm>
            <a:off x="3176985" y="1194760"/>
            <a:ext cx="2791618" cy="2719054"/>
            <a:chOff x="1125" y="481"/>
            <a:chExt cx="3517" cy="3424"/>
          </a:xfrm>
        </p:grpSpPr>
        <p:sp>
          <p:nvSpPr>
            <p:cNvPr id="285" name="Rectangle 75"/>
            <p:cNvSpPr>
              <a:spLocks noChangeArrowheads="1"/>
            </p:cNvSpPr>
            <p:nvPr userDrawn="1"/>
          </p:nvSpPr>
          <p:spPr bwMode="auto">
            <a:xfrm>
              <a:off x="2420" y="481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>
                  <a:solidFill>
                    <a:srgbClr val="010101"/>
                  </a:solidFill>
                  <a:latin typeface="Arial" panose="020B0604020202020204" pitchFamily="34" charset="0"/>
                </a:rPr>
                <a:t>ARGUMENT 2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286" name="Rectangle 76"/>
            <p:cNvSpPr>
              <a:spLocks noChangeArrowheads="1"/>
            </p:cNvSpPr>
            <p:nvPr userDrawn="1"/>
          </p:nvSpPr>
          <p:spPr bwMode="auto">
            <a:xfrm>
              <a:off x="2420" y="632"/>
              <a:ext cx="890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>
                  <a:solidFill>
                    <a:srgbClr val="010101"/>
                  </a:solidFill>
                  <a:latin typeface="Arial" panose="020B0604020202020204" pitchFamily="34" charset="0"/>
                </a:rPr>
                <a:t>Hva handler dette</a:t>
              </a:r>
            </a:p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700">
                  <a:solidFill>
                    <a:srgbClr val="010101"/>
                  </a:solidFill>
                  <a:latin typeface="Arial" panose="020B0604020202020204" pitchFamily="34" charset="0"/>
                </a:rPr>
                <a:t>prosseshjulet om.</a:t>
              </a:r>
              <a:endParaRPr lang="en-US" altLang="en-US" sz="700">
                <a:latin typeface="Arial" panose="020B0604020202020204" pitchFamily="34" charset="0"/>
              </a:endParaRPr>
            </a:p>
          </p:txBody>
        </p:sp>
        <p:sp>
          <p:nvSpPr>
            <p:cNvPr id="287" name="Rectangle 78"/>
            <p:cNvSpPr>
              <a:spLocks noChangeArrowheads="1"/>
            </p:cNvSpPr>
            <p:nvPr userDrawn="1"/>
          </p:nvSpPr>
          <p:spPr bwMode="auto">
            <a:xfrm>
              <a:off x="1125" y="2778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>
                  <a:solidFill>
                    <a:srgbClr val="010101"/>
                  </a:solidFill>
                  <a:latin typeface="Arial" panose="020B0604020202020204" pitchFamily="34" charset="0"/>
                </a:rPr>
                <a:t>ARGUMENT 1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288" name="Rectangle 79"/>
            <p:cNvSpPr>
              <a:spLocks noChangeArrowheads="1"/>
            </p:cNvSpPr>
            <p:nvPr userDrawn="1"/>
          </p:nvSpPr>
          <p:spPr bwMode="auto">
            <a:xfrm>
              <a:off x="1125" y="2930"/>
              <a:ext cx="890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>
                  <a:solidFill>
                    <a:srgbClr val="010101"/>
                  </a:solidFill>
                  <a:latin typeface="Arial" panose="020B0604020202020204" pitchFamily="34" charset="0"/>
                </a:rPr>
                <a:t>Hva handler dette</a:t>
              </a:r>
            </a:p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700">
                  <a:solidFill>
                    <a:srgbClr val="010101"/>
                  </a:solidFill>
                  <a:latin typeface="Arial" panose="020B0604020202020204" pitchFamily="34" charset="0"/>
                </a:rPr>
                <a:t>prosseshjulet om.</a:t>
              </a:r>
              <a:endParaRPr lang="en-US" altLang="en-US" sz="700">
                <a:latin typeface="Arial" panose="020B0604020202020204" pitchFamily="34" charset="0"/>
              </a:endParaRPr>
            </a:p>
          </p:txBody>
        </p:sp>
        <p:sp>
          <p:nvSpPr>
            <p:cNvPr id="289" name="Rectangle 81"/>
            <p:cNvSpPr>
              <a:spLocks noChangeArrowheads="1"/>
            </p:cNvSpPr>
            <p:nvPr userDrawn="1"/>
          </p:nvSpPr>
          <p:spPr bwMode="auto">
            <a:xfrm>
              <a:off x="3738" y="2778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>
                  <a:solidFill>
                    <a:srgbClr val="010101"/>
                  </a:solidFill>
                  <a:latin typeface="Arial" panose="020B0604020202020204" pitchFamily="34" charset="0"/>
                </a:rPr>
                <a:t>ARGUMENT 3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290" name="Rectangle 82"/>
            <p:cNvSpPr>
              <a:spLocks noChangeArrowheads="1"/>
            </p:cNvSpPr>
            <p:nvPr userDrawn="1"/>
          </p:nvSpPr>
          <p:spPr bwMode="auto">
            <a:xfrm>
              <a:off x="3738" y="2930"/>
              <a:ext cx="890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>
                  <a:solidFill>
                    <a:srgbClr val="010101"/>
                  </a:solidFill>
                  <a:latin typeface="Arial" panose="020B0604020202020204" pitchFamily="34" charset="0"/>
                </a:rPr>
                <a:t>Hva handler dette</a:t>
              </a:r>
            </a:p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en-US" sz="700">
                  <a:solidFill>
                    <a:srgbClr val="010101"/>
                  </a:solidFill>
                  <a:latin typeface="Arial" panose="020B0604020202020204" pitchFamily="34" charset="0"/>
                </a:rPr>
                <a:t>prosseshjulet om.</a:t>
              </a:r>
              <a:endParaRPr lang="en-US" altLang="en-US" sz="700">
                <a:latin typeface="Arial" panose="020B0604020202020204" pitchFamily="34" charset="0"/>
              </a:endParaRPr>
            </a:p>
          </p:txBody>
        </p:sp>
        <p:sp>
          <p:nvSpPr>
            <p:cNvPr id="291" name="Freeform 84"/>
            <p:cNvSpPr>
              <a:spLocks/>
            </p:cNvSpPr>
            <p:nvPr userDrawn="1"/>
          </p:nvSpPr>
          <p:spPr bwMode="auto">
            <a:xfrm>
              <a:off x="1343" y="946"/>
              <a:ext cx="996" cy="1536"/>
            </a:xfrm>
            <a:custGeom>
              <a:avLst/>
              <a:gdLst>
                <a:gd name="T0" fmla="*/ 421 w 421"/>
                <a:gd name="T1" fmla="*/ 32 h 649"/>
                <a:gd name="T2" fmla="*/ 341 w 421"/>
                <a:gd name="T3" fmla="*/ 0 h 649"/>
                <a:gd name="T4" fmla="*/ 351 w 421"/>
                <a:gd name="T5" fmla="*/ 24 h 649"/>
                <a:gd name="T6" fmla="*/ 3 w 421"/>
                <a:gd name="T7" fmla="*/ 534 h 649"/>
                <a:gd name="T8" fmla="*/ 3 w 421"/>
                <a:gd name="T9" fmla="*/ 534 h 649"/>
                <a:gd name="T10" fmla="*/ 4 w 421"/>
                <a:gd name="T11" fmla="*/ 649 h 649"/>
                <a:gd name="T12" fmla="*/ 35 w 421"/>
                <a:gd name="T13" fmla="*/ 621 h 649"/>
                <a:gd name="T14" fmla="*/ 35 w 421"/>
                <a:gd name="T15" fmla="*/ 621 h 649"/>
                <a:gd name="T16" fmla="*/ 35 w 421"/>
                <a:gd name="T17" fmla="*/ 621 h 649"/>
                <a:gd name="T18" fmla="*/ 71 w 421"/>
                <a:gd name="T19" fmla="*/ 640 h 649"/>
                <a:gd name="T20" fmla="*/ 87 w 421"/>
                <a:gd name="T21" fmla="*/ 449 h 649"/>
                <a:gd name="T22" fmla="*/ 86 w 421"/>
                <a:gd name="T23" fmla="*/ 449 h 649"/>
                <a:gd name="T24" fmla="*/ 379 w 421"/>
                <a:gd name="T25" fmla="*/ 86 h 649"/>
                <a:gd name="T26" fmla="*/ 390 w 421"/>
                <a:gd name="T27" fmla="*/ 111 h 649"/>
                <a:gd name="T28" fmla="*/ 421 w 421"/>
                <a:gd name="T29" fmla="*/ 32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1" h="649">
                  <a:moveTo>
                    <a:pt x="421" y="32"/>
                  </a:moveTo>
                  <a:cubicBezTo>
                    <a:pt x="341" y="0"/>
                    <a:pt x="341" y="0"/>
                    <a:pt x="341" y="0"/>
                  </a:cubicBezTo>
                  <a:cubicBezTo>
                    <a:pt x="351" y="24"/>
                    <a:pt x="351" y="24"/>
                    <a:pt x="351" y="24"/>
                  </a:cubicBezTo>
                  <a:cubicBezTo>
                    <a:pt x="151" y="123"/>
                    <a:pt x="22" y="320"/>
                    <a:pt x="3" y="534"/>
                  </a:cubicBezTo>
                  <a:cubicBezTo>
                    <a:pt x="3" y="534"/>
                    <a:pt x="3" y="534"/>
                    <a:pt x="3" y="534"/>
                  </a:cubicBezTo>
                  <a:cubicBezTo>
                    <a:pt x="0" y="572"/>
                    <a:pt x="0" y="610"/>
                    <a:pt x="4" y="649"/>
                  </a:cubicBezTo>
                  <a:cubicBezTo>
                    <a:pt x="35" y="621"/>
                    <a:pt x="35" y="621"/>
                    <a:pt x="35" y="621"/>
                  </a:cubicBezTo>
                  <a:cubicBezTo>
                    <a:pt x="35" y="621"/>
                    <a:pt x="35" y="621"/>
                    <a:pt x="35" y="621"/>
                  </a:cubicBezTo>
                  <a:cubicBezTo>
                    <a:pt x="35" y="621"/>
                    <a:pt x="35" y="621"/>
                    <a:pt x="35" y="621"/>
                  </a:cubicBezTo>
                  <a:cubicBezTo>
                    <a:pt x="71" y="640"/>
                    <a:pt x="71" y="640"/>
                    <a:pt x="71" y="640"/>
                  </a:cubicBezTo>
                  <a:cubicBezTo>
                    <a:pt x="65" y="576"/>
                    <a:pt x="71" y="511"/>
                    <a:pt x="87" y="449"/>
                  </a:cubicBezTo>
                  <a:cubicBezTo>
                    <a:pt x="86" y="449"/>
                    <a:pt x="86" y="449"/>
                    <a:pt x="86" y="449"/>
                  </a:cubicBezTo>
                  <a:cubicBezTo>
                    <a:pt x="126" y="296"/>
                    <a:pt x="230" y="161"/>
                    <a:pt x="379" y="86"/>
                  </a:cubicBezTo>
                  <a:cubicBezTo>
                    <a:pt x="390" y="111"/>
                    <a:pt x="390" y="111"/>
                    <a:pt x="390" y="111"/>
                  </a:cubicBezTo>
                  <a:lnTo>
                    <a:pt x="421" y="32"/>
                  </a:lnTo>
                  <a:close/>
                </a:path>
              </a:pathLst>
            </a:custGeom>
            <a:solidFill>
              <a:srgbClr val="743E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92" name="Freeform 85"/>
            <p:cNvSpPr>
              <a:spLocks/>
            </p:cNvSpPr>
            <p:nvPr userDrawn="1"/>
          </p:nvSpPr>
          <p:spPr bwMode="auto">
            <a:xfrm>
              <a:off x="1954" y="3408"/>
              <a:ext cx="1760" cy="497"/>
            </a:xfrm>
            <a:custGeom>
              <a:avLst/>
              <a:gdLst>
                <a:gd name="T0" fmla="*/ 0 w 744"/>
                <a:gd name="T1" fmla="*/ 13 h 210"/>
                <a:gd name="T2" fmla="*/ 14 w 744"/>
                <a:gd name="T3" fmla="*/ 98 h 210"/>
                <a:gd name="T4" fmla="*/ 29 w 744"/>
                <a:gd name="T5" fmla="*/ 77 h 210"/>
                <a:gd name="T6" fmla="*/ 645 w 744"/>
                <a:gd name="T7" fmla="*/ 117 h 210"/>
                <a:gd name="T8" fmla="*/ 645 w 744"/>
                <a:gd name="T9" fmla="*/ 117 h 210"/>
                <a:gd name="T10" fmla="*/ 744 w 744"/>
                <a:gd name="T11" fmla="*/ 58 h 210"/>
                <a:gd name="T12" fmla="*/ 704 w 744"/>
                <a:gd name="T13" fmla="*/ 45 h 210"/>
                <a:gd name="T14" fmla="*/ 704 w 744"/>
                <a:gd name="T15" fmla="*/ 45 h 210"/>
                <a:gd name="T16" fmla="*/ 704 w 744"/>
                <a:gd name="T17" fmla="*/ 45 h 210"/>
                <a:gd name="T18" fmla="*/ 702 w 744"/>
                <a:gd name="T19" fmla="*/ 4 h 210"/>
                <a:gd name="T20" fmla="*/ 530 w 744"/>
                <a:gd name="T21" fmla="*/ 88 h 210"/>
                <a:gd name="T22" fmla="*/ 530 w 744"/>
                <a:gd name="T23" fmla="*/ 88 h 210"/>
                <a:gd name="T24" fmla="*/ 69 w 744"/>
                <a:gd name="T25" fmla="*/ 21 h 210"/>
                <a:gd name="T26" fmla="*/ 84 w 744"/>
                <a:gd name="T27" fmla="*/ 0 h 210"/>
                <a:gd name="T28" fmla="*/ 0 w 744"/>
                <a:gd name="T29" fmla="*/ 1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4" h="210">
                  <a:moveTo>
                    <a:pt x="0" y="13"/>
                  </a:moveTo>
                  <a:cubicBezTo>
                    <a:pt x="14" y="98"/>
                    <a:pt x="14" y="98"/>
                    <a:pt x="14" y="98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16" y="199"/>
                    <a:pt x="451" y="210"/>
                    <a:pt x="645" y="117"/>
                  </a:cubicBezTo>
                  <a:cubicBezTo>
                    <a:pt x="645" y="117"/>
                    <a:pt x="645" y="117"/>
                    <a:pt x="645" y="117"/>
                  </a:cubicBezTo>
                  <a:cubicBezTo>
                    <a:pt x="679" y="100"/>
                    <a:pt x="713" y="81"/>
                    <a:pt x="744" y="58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2" y="4"/>
                    <a:pt x="702" y="4"/>
                    <a:pt x="702" y="4"/>
                  </a:cubicBezTo>
                  <a:cubicBezTo>
                    <a:pt x="649" y="42"/>
                    <a:pt x="591" y="70"/>
                    <a:pt x="530" y="88"/>
                  </a:cubicBezTo>
                  <a:cubicBezTo>
                    <a:pt x="530" y="88"/>
                    <a:pt x="530" y="88"/>
                    <a:pt x="530" y="88"/>
                  </a:cubicBezTo>
                  <a:cubicBezTo>
                    <a:pt x="377" y="132"/>
                    <a:pt x="208" y="112"/>
                    <a:pt x="69" y="21"/>
                  </a:cubicBezTo>
                  <a:cubicBezTo>
                    <a:pt x="84" y="0"/>
                    <a:pt x="84" y="0"/>
                    <a:pt x="84" y="0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F1AD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93" name="Freeform 86"/>
            <p:cNvSpPr>
              <a:spLocks/>
            </p:cNvSpPr>
            <p:nvPr userDrawn="1"/>
          </p:nvSpPr>
          <p:spPr bwMode="auto">
            <a:xfrm>
              <a:off x="3388" y="981"/>
              <a:ext cx="998" cy="1584"/>
            </a:xfrm>
            <a:custGeom>
              <a:avLst/>
              <a:gdLst>
                <a:gd name="T0" fmla="*/ 354 w 422"/>
                <a:gd name="T1" fmla="*/ 669 h 669"/>
                <a:gd name="T2" fmla="*/ 422 w 422"/>
                <a:gd name="T3" fmla="*/ 615 h 669"/>
                <a:gd name="T4" fmla="*/ 396 w 422"/>
                <a:gd name="T5" fmla="*/ 612 h 669"/>
                <a:gd name="T6" fmla="*/ 126 w 422"/>
                <a:gd name="T7" fmla="*/ 56 h 669"/>
                <a:gd name="T8" fmla="*/ 126 w 422"/>
                <a:gd name="T9" fmla="*/ 57 h 669"/>
                <a:gd name="T10" fmla="*/ 26 w 422"/>
                <a:gd name="T11" fmla="*/ 0 h 669"/>
                <a:gd name="T12" fmla="*/ 34 w 422"/>
                <a:gd name="T13" fmla="*/ 41 h 669"/>
                <a:gd name="T14" fmla="*/ 34 w 422"/>
                <a:gd name="T15" fmla="*/ 41 h 669"/>
                <a:gd name="T16" fmla="*/ 34 w 422"/>
                <a:gd name="T17" fmla="*/ 41 h 669"/>
                <a:gd name="T18" fmla="*/ 0 w 422"/>
                <a:gd name="T19" fmla="*/ 63 h 669"/>
                <a:gd name="T20" fmla="*/ 158 w 422"/>
                <a:gd name="T21" fmla="*/ 171 h 669"/>
                <a:gd name="T22" fmla="*/ 158 w 422"/>
                <a:gd name="T23" fmla="*/ 171 h 669"/>
                <a:gd name="T24" fmla="*/ 328 w 422"/>
                <a:gd name="T25" fmla="*/ 605 h 669"/>
                <a:gd name="T26" fmla="*/ 301 w 422"/>
                <a:gd name="T27" fmla="*/ 602 h 669"/>
                <a:gd name="T28" fmla="*/ 354 w 422"/>
                <a:gd name="T29" fmla="*/ 669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2" h="669">
                  <a:moveTo>
                    <a:pt x="354" y="669"/>
                  </a:moveTo>
                  <a:cubicBezTo>
                    <a:pt x="422" y="615"/>
                    <a:pt x="422" y="615"/>
                    <a:pt x="422" y="615"/>
                  </a:cubicBezTo>
                  <a:cubicBezTo>
                    <a:pt x="396" y="612"/>
                    <a:pt x="396" y="612"/>
                    <a:pt x="396" y="612"/>
                  </a:cubicBezTo>
                  <a:cubicBezTo>
                    <a:pt x="409" y="389"/>
                    <a:pt x="303" y="179"/>
                    <a:pt x="126" y="56"/>
                  </a:cubicBezTo>
                  <a:cubicBezTo>
                    <a:pt x="126" y="57"/>
                    <a:pt x="126" y="57"/>
                    <a:pt x="126" y="57"/>
                  </a:cubicBezTo>
                  <a:cubicBezTo>
                    <a:pt x="95" y="35"/>
                    <a:pt x="61" y="16"/>
                    <a:pt x="26" y="0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59" y="90"/>
                    <a:pt x="113" y="126"/>
                    <a:pt x="158" y="171"/>
                  </a:cubicBezTo>
                  <a:cubicBezTo>
                    <a:pt x="158" y="171"/>
                    <a:pt x="158" y="171"/>
                    <a:pt x="158" y="171"/>
                  </a:cubicBezTo>
                  <a:cubicBezTo>
                    <a:pt x="272" y="282"/>
                    <a:pt x="337" y="439"/>
                    <a:pt x="328" y="605"/>
                  </a:cubicBezTo>
                  <a:cubicBezTo>
                    <a:pt x="301" y="602"/>
                    <a:pt x="301" y="602"/>
                    <a:pt x="301" y="602"/>
                  </a:cubicBezTo>
                  <a:lnTo>
                    <a:pt x="354" y="669"/>
                  </a:lnTo>
                  <a:close/>
                </a:path>
              </a:pathLst>
            </a:custGeom>
            <a:solidFill>
              <a:srgbClr val="EF6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grpSp>
        <p:nvGrpSpPr>
          <p:cNvPr id="158" name="prosses5" hidden="1"/>
          <p:cNvGrpSpPr>
            <a:grpSpLocks noChangeAspect="1"/>
          </p:cNvGrpSpPr>
          <p:nvPr userDrawn="1"/>
        </p:nvGrpSpPr>
        <p:grpSpPr bwMode="auto">
          <a:xfrm>
            <a:off x="2987674" y="1254317"/>
            <a:ext cx="3170240" cy="2599940"/>
            <a:chOff x="885" y="514"/>
            <a:chExt cx="3994" cy="3274"/>
          </a:xfrm>
        </p:grpSpPr>
        <p:sp>
          <p:nvSpPr>
            <p:cNvPr id="273" name="Freeform 133"/>
            <p:cNvSpPr>
              <a:spLocks/>
            </p:cNvSpPr>
            <p:nvPr userDrawn="1"/>
          </p:nvSpPr>
          <p:spPr bwMode="auto">
            <a:xfrm>
              <a:off x="1299" y="2163"/>
              <a:ext cx="1420" cy="1466"/>
            </a:xfrm>
            <a:custGeom>
              <a:avLst/>
              <a:gdLst>
                <a:gd name="T0" fmla="*/ 399 w 600"/>
                <a:gd name="T1" fmla="*/ 493 h 619"/>
                <a:gd name="T2" fmla="*/ 391 w 600"/>
                <a:gd name="T3" fmla="*/ 489 h 619"/>
                <a:gd name="T4" fmla="*/ 382 w 600"/>
                <a:gd name="T5" fmla="*/ 484 h 619"/>
                <a:gd name="T6" fmla="*/ 373 w 600"/>
                <a:gd name="T7" fmla="*/ 479 h 619"/>
                <a:gd name="T8" fmla="*/ 365 w 600"/>
                <a:gd name="T9" fmla="*/ 474 h 619"/>
                <a:gd name="T10" fmla="*/ 356 w 600"/>
                <a:gd name="T11" fmla="*/ 469 h 619"/>
                <a:gd name="T12" fmla="*/ 349 w 600"/>
                <a:gd name="T13" fmla="*/ 464 h 619"/>
                <a:gd name="T14" fmla="*/ 340 w 600"/>
                <a:gd name="T15" fmla="*/ 458 h 619"/>
                <a:gd name="T16" fmla="*/ 333 w 600"/>
                <a:gd name="T17" fmla="*/ 454 h 619"/>
                <a:gd name="T18" fmla="*/ 324 w 600"/>
                <a:gd name="T19" fmla="*/ 448 h 619"/>
                <a:gd name="T20" fmla="*/ 318 w 600"/>
                <a:gd name="T21" fmla="*/ 443 h 619"/>
                <a:gd name="T22" fmla="*/ 94 w 600"/>
                <a:gd name="T23" fmla="*/ 59 h 619"/>
                <a:gd name="T24" fmla="*/ 121 w 600"/>
                <a:gd name="T25" fmla="*/ 57 h 619"/>
                <a:gd name="T26" fmla="*/ 57 w 600"/>
                <a:gd name="T27" fmla="*/ 0 h 619"/>
                <a:gd name="T28" fmla="*/ 0 w 600"/>
                <a:gd name="T29" fmla="*/ 65 h 619"/>
                <a:gd name="T30" fmla="*/ 26 w 600"/>
                <a:gd name="T31" fmla="*/ 63 h 619"/>
                <a:gd name="T32" fmla="*/ 254 w 600"/>
                <a:gd name="T33" fmla="*/ 479 h 619"/>
                <a:gd name="T34" fmla="*/ 254 w 600"/>
                <a:gd name="T35" fmla="*/ 479 h 619"/>
                <a:gd name="T36" fmla="*/ 254 w 600"/>
                <a:gd name="T37" fmla="*/ 480 h 619"/>
                <a:gd name="T38" fmla="*/ 271 w 600"/>
                <a:gd name="T39" fmla="*/ 492 h 619"/>
                <a:gd name="T40" fmla="*/ 275 w 600"/>
                <a:gd name="T41" fmla="*/ 496 h 619"/>
                <a:gd name="T42" fmla="*/ 288 w 600"/>
                <a:gd name="T43" fmla="*/ 505 h 619"/>
                <a:gd name="T44" fmla="*/ 294 w 600"/>
                <a:gd name="T45" fmla="*/ 509 h 619"/>
                <a:gd name="T46" fmla="*/ 306 w 600"/>
                <a:gd name="T47" fmla="*/ 518 h 619"/>
                <a:gd name="T48" fmla="*/ 313 w 600"/>
                <a:gd name="T49" fmla="*/ 522 h 619"/>
                <a:gd name="T50" fmla="*/ 325 w 600"/>
                <a:gd name="T51" fmla="*/ 530 h 619"/>
                <a:gd name="T52" fmla="*/ 331 w 600"/>
                <a:gd name="T53" fmla="*/ 533 h 619"/>
                <a:gd name="T54" fmla="*/ 345 w 600"/>
                <a:gd name="T55" fmla="*/ 541 h 619"/>
                <a:gd name="T56" fmla="*/ 350 w 600"/>
                <a:gd name="T57" fmla="*/ 544 h 619"/>
                <a:gd name="T58" fmla="*/ 388 w 600"/>
                <a:gd name="T59" fmla="*/ 564 h 619"/>
                <a:gd name="T60" fmla="*/ 388 w 600"/>
                <a:gd name="T61" fmla="*/ 563 h 619"/>
                <a:gd name="T62" fmla="*/ 596 w 600"/>
                <a:gd name="T63" fmla="*/ 619 h 619"/>
                <a:gd name="T64" fmla="*/ 596 w 600"/>
                <a:gd name="T65" fmla="*/ 619 h 619"/>
                <a:gd name="T66" fmla="*/ 575 w 600"/>
                <a:gd name="T67" fmla="*/ 582 h 619"/>
                <a:gd name="T68" fmla="*/ 575 w 600"/>
                <a:gd name="T69" fmla="*/ 582 h 619"/>
                <a:gd name="T70" fmla="*/ 575 w 600"/>
                <a:gd name="T71" fmla="*/ 582 h 619"/>
                <a:gd name="T72" fmla="*/ 600 w 600"/>
                <a:gd name="T73" fmla="*/ 551 h 619"/>
                <a:gd name="T74" fmla="*/ 399 w 600"/>
                <a:gd name="T75" fmla="*/ 493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0" h="619">
                  <a:moveTo>
                    <a:pt x="399" y="493"/>
                  </a:moveTo>
                  <a:cubicBezTo>
                    <a:pt x="396" y="492"/>
                    <a:pt x="393" y="490"/>
                    <a:pt x="391" y="489"/>
                  </a:cubicBezTo>
                  <a:cubicBezTo>
                    <a:pt x="388" y="487"/>
                    <a:pt x="385" y="486"/>
                    <a:pt x="382" y="484"/>
                  </a:cubicBezTo>
                  <a:cubicBezTo>
                    <a:pt x="379" y="482"/>
                    <a:pt x="376" y="481"/>
                    <a:pt x="373" y="479"/>
                  </a:cubicBezTo>
                  <a:cubicBezTo>
                    <a:pt x="370" y="477"/>
                    <a:pt x="368" y="476"/>
                    <a:pt x="365" y="474"/>
                  </a:cubicBezTo>
                  <a:cubicBezTo>
                    <a:pt x="362" y="473"/>
                    <a:pt x="359" y="471"/>
                    <a:pt x="356" y="469"/>
                  </a:cubicBezTo>
                  <a:cubicBezTo>
                    <a:pt x="354" y="467"/>
                    <a:pt x="351" y="466"/>
                    <a:pt x="349" y="464"/>
                  </a:cubicBezTo>
                  <a:cubicBezTo>
                    <a:pt x="346" y="462"/>
                    <a:pt x="343" y="460"/>
                    <a:pt x="340" y="458"/>
                  </a:cubicBezTo>
                  <a:cubicBezTo>
                    <a:pt x="338" y="457"/>
                    <a:pt x="335" y="455"/>
                    <a:pt x="333" y="454"/>
                  </a:cubicBezTo>
                  <a:cubicBezTo>
                    <a:pt x="330" y="452"/>
                    <a:pt x="327" y="450"/>
                    <a:pt x="324" y="448"/>
                  </a:cubicBezTo>
                  <a:cubicBezTo>
                    <a:pt x="322" y="446"/>
                    <a:pt x="320" y="445"/>
                    <a:pt x="318" y="443"/>
                  </a:cubicBezTo>
                  <a:cubicBezTo>
                    <a:pt x="197" y="353"/>
                    <a:pt x="113" y="216"/>
                    <a:pt x="94" y="59"/>
                  </a:cubicBezTo>
                  <a:cubicBezTo>
                    <a:pt x="121" y="57"/>
                    <a:pt x="121" y="57"/>
                    <a:pt x="121" y="57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45" y="230"/>
                    <a:pt x="130" y="378"/>
                    <a:pt x="254" y="479"/>
                  </a:cubicBezTo>
                  <a:cubicBezTo>
                    <a:pt x="254" y="479"/>
                    <a:pt x="254" y="479"/>
                    <a:pt x="254" y="479"/>
                  </a:cubicBezTo>
                  <a:cubicBezTo>
                    <a:pt x="254" y="479"/>
                    <a:pt x="254" y="479"/>
                    <a:pt x="254" y="480"/>
                  </a:cubicBezTo>
                  <a:cubicBezTo>
                    <a:pt x="260" y="484"/>
                    <a:pt x="265" y="488"/>
                    <a:pt x="271" y="492"/>
                  </a:cubicBezTo>
                  <a:cubicBezTo>
                    <a:pt x="272" y="494"/>
                    <a:pt x="274" y="495"/>
                    <a:pt x="275" y="496"/>
                  </a:cubicBezTo>
                  <a:cubicBezTo>
                    <a:pt x="280" y="499"/>
                    <a:pt x="284" y="502"/>
                    <a:pt x="288" y="505"/>
                  </a:cubicBezTo>
                  <a:cubicBezTo>
                    <a:pt x="290" y="507"/>
                    <a:pt x="292" y="508"/>
                    <a:pt x="294" y="509"/>
                  </a:cubicBezTo>
                  <a:cubicBezTo>
                    <a:pt x="298" y="512"/>
                    <a:pt x="302" y="515"/>
                    <a:pt x="306" y="518"/>
                  </a:cubicBezTo>
                  <a:cubicBezTo>
                    <a:pt x="308" y="519"/>
                    <a:pt x="310" y="521"/>
                    <a:pt x="313" y="522"/>
                  </a:cubicBezTo>
                  <a:cubicBezTo>
                    <a:pt x="317" y="525"/>
                    <a:pt x="321" y="527"/>
                    <a:pt x="325" y="530"/>
                  </a:cubicBezTo>
                  <a:cubicBezTo>
                    <a:pt x="327" y="531"/>
                    <a:pt x="329" y="532"/>
                    <a:pt x="331" y="533"/>
                  </a:cubicBezTo>
                  <a:cubicBezTo>
                    <a:pt x="336" y="536"/>
                    <a:pt x="341" y="539"/>
                    <a:pt x="345" y="541"/>
                  </a:cubicBezTo>
                  <a:cubicBezTo>
                    <a:pt x="347" y="542"/>
                    <a:pt x="349" y="543"/>
                    <a:pt x="350" y="544"/>
                  </a:cubicBezTo>
                  <a:cubicBezTo>
                    <a:pt x="363" y="551"/>
                    <a:pt x="375" y="558"/>
                    <a:pt x="388" y="564"/>
                  </a:cubicBezTo>
                  <a:cubicBezTo>
                    <a:pt x="388" y="563"/>
                    <a:pt x="388" y="563"/>
                    <a:pt x="388" y="563"/>
                  </a:cubicBezTo>
                  <a:cubicBezTo>
                    <a:pt x="453" y="593"/>
                    <a:pt x="523" y="612"/>
                    <a:pt x="596" y="619"/>
                  </a:cubicBezTo>
                  <a:cubicBezTo>
                    <a:pt x="596" y="619"/>
                    <a:pt x="596" y="619"/>
                    <a:pt x="596" y="619"/>
                  </a:cubicBezTo>
                  <a:cubicBezTo>
                    <a:pt x="575" y="582"/>
                    <a:pt x="575" y="582"/>
                    <a:pt x="575" y="582"/>
                  </a:cubicBezTo>
                  <a:cubicBezTo>
                    <a:pt x="575" y="582"/>
                    <a:pt x="575" y="582"/>
                    <a:pt x="575" y="582"/>
                  </a:cubicBezTo>
                  <a:cubicBezTo>
                    <a:pt x="575" y="582"/>
                    <a:pt x="575" y="582"/>
                    <a:pt x="575" y="582"/>
                  </a:cubicBezTo>
                  <a:cubicBezTo>
                    <a:pt x="600" y="551"/>
                    <a:pt x="600" y="551"/>
                    <a:pt x="600" y="551"/>
                  </a:cubicBezTo>
                  <a:cubicBezTo>
                    <a:pt x="528" y="544"/>
                    <a:pt x="460" y="524"/>
                    <a:pt x="399" y="493"/>
                  </a:cubicBezTo>
                  <a:close/>
                </a:path>
              </a:pathLst>
            </a:custGeom>
            <a:solidFill>
              <a:srgbClr val="F1AD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74" name="Freeform 134"/>
            <p:cNvSpPr>
              <a:spLocks/>
            </p:cNvSpPr>
            <p:nvPr userDrawn="1"/>
          </p:nvSpPr>
          <p:spPr bwMode="auto">
            <a:xfrm>
              <a:off x="1356" y="599"/>
              <a:ext cx="1465" cy="1420"/>
            </a:xfrm>
            <a:custGeom>
              <a:avLst/>
              <a:gdLst>
                <a:gd name="T0" fmla="*/ 126 w 619"/>
                <a:gd name="T1" fmla="*/ 399 h 600"/>
                <a:gd name="T2" fmla="*/ 130 w 619"/>
                <a:gd name="T3" fmla="*/ 391 h 600"/>
                <a:gd name="T4" fmla="*/ 135 w 619"/>
                <a:gd name="T5" fmla="*/ 382 h 600"/>
                <a:gd name="T6" fmla="*/ 140 w 619"/>
                <a:gd name="T7" fmla="*/ 373 h 600"/>
                <a:gd name="T8" fmla="*/ 145 w 619"/>
                <a:gd name="T9" fmla="*/ 365 h 600"/>
                <a:gd name="T10" fmla="*/ 150 w 619"/>
                <a:gd name="T11" fmla="*/ 356 h 600"/>
                <a:gd name="T12" fmla="*/ 155 w 619"/>
                <a:gd name="T13" fmla="*/ 349 h 600"/>
                <a:gd name="T14" fmla="*/ 161 w 619"/>
                <a:gd name="T15" fmla="*/ 340 h 600"/>
                <a:gd name="T16" fmla="*/ 165 w 619"/>
                <a:gd name="T17" fmla="*/ 333 h 600"/>
                <a:gd name="T18" fmla="*/ 172 w 619"/>
                <a:gd name="T19" fmla="*/ 324 h 600"/>
                <a:gd name="T20" fmla="*/ 176 w 619"/>
                <a:gd name="T21" fmla="*/ 318 h 600"/>
                <a:gd name="T22" fmla="*/ 560 w 619"/>
                <a:gd name="T23" fmla="*/ 94 h 600"/>
                <a:gd name="T24" fmla="*/ 562 w 619"/>
                <a:gd name="T25" fmla="*/ 121 h 600"/>
                <a:gd name="T26" fmla="*/ 619 w 619"/>
                <a:gd name="T27" fmla="*/ 57 h 600"/>
                <a:gd name="T28" fmla="*/ 554 w 619"/>
                <a:gd name="T29" fmla="*/ 0 h 600"/>
                <a:gd name="T30" fmla="*/ 556 w 619"/>
                <a:gd name="T31" fmla="*/ 26 h 600"/>
                <a:gd name="T32" fmla="*/ 140 w 619"/>
                <a:gd name="T33" fmla="*/ 254 h 600"/>
                <a:gd name="T34" fmla="*/ 140 w 619"/>
                <a:gd name="T35" fmla="*/ 254 h 600"/>
                <a:gd name="T36" fmla="*/ 139 w 619"/>
                <a:gd name="T37" fmla="*/ 255 h 600"/>
                <a:gd name="T38" fmla="*/ 127 w 619"/>
                <a:gd name="T39" fmla="*/ 271 h 600"/>
                <a:gd name="T40" fmla="*/ 123 w 619"/>
                <a:gd name="T41" fmla="*/ 276 h 600"/>
                <a:gd name="T42" fmla="*/ 114 w 619"/>
                <a:gd name="T43" fmla="*/ 288 h 600"/>
                <a:gd name="T44" fmla="*/ 110 w 619"/>
                <a:gd name="T45" fmla="*/ 294 h 600"/>
                <a:gd name="T46" fmla="*/ 101 w 619"/>
                <a:gd name="T47" fmla="*/ 307 h 600"/>
                <a:gd name="T48" fmla="*/ 97 w 619"/>
                <a:gd name="T49" fmla="*/ 313 h 600"/>
                <a:gd name="T50" fmla="*/ 89 w 619"/>
                <a:gd name="T51" fmla="*/ 325 h 600"/>
                <a:gd name="T52" fmla="*/ 86 w 619"/>
                <a:gd name="T53" fmla="*/ 332 h 600"/>
                <a:gd name="T54" fmla="*/ 78 w 619"/>
                <a:gd name="T55" fmla="*/ 346 h 600"/>
                <a:gd name="T56" fmla="*/ 75 w 619"/>
                <a:gd name="T57" fmla="*/ 351 h 600"/>
                <a:gd name="T58" fmla="*/ 56 w 619"/>
                <a:gd name="T59" fmla="*/ 389 h 600"/>
                <a:gd name="T60" fmla="*/ 56 w 619"/>
                <a:gd name="T61" fmla="*/ 389 h 600"/>
                <a:gd name="T62" fmla="*/ 0 w 619"/>
                <a:gd name="T63" fmla="*/ 596 h 600"/>
                <a:gd name="T64" fmla="*/ 0 w 619"/>
                <a:gd name="T65" fmla="*/ 597 h 600"/>
                <a:gd name="T66" fmla="*/ 37 w 619"/>
                <a:gd name="T67" fmla="*/ 575 h 600"/>
                <a:gd name="T68" fmla="*/ 37 w 619"/>
                <a:gd name="T69" fmla="*/ 575 h 600"/>
                <a:gd name="T70" fmla="*/ 37 w 619"/>
                <a:gd name="T71" fmla="*/ 575 h 600"/>
                <a:gd name="T72" fmla="*/ 68 w 619"/>
                <a:gd name="T73" fmla="*/ 600 h 600"/>
                <a:gd name="T74" fmla="*/ 126 w 619"/>
                <a:gd name="T75" fmla="*/ 399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9" h="600">
                  <a:moveTo>
                    <a:pt x="126" y="399"/>
                  </a:moveTo>
                  <a:cubicBezTo>
                    <a:pt x="128" y="396"/>
                    <a:pt x="129" y="394"/>
                    <a:pt x="130" y="391"/>
                  </a:cubicBezTo>
                  <a:cubicBezTo>
                    <a:pt x="132" y="388"/>
                    <a:pt x="134" y="385"/>
                    <a:pt x="135" y="382"/>
                  </a:cubicBezTo>
                  <a:cubicBezTo>
                    <a:pt x="137" y="379"/>
                    <a:pt x="138" y="376"/>
                    <a:pt x="140" y="373"/>
                  </a:cubicBezTo>
                  <a:cubicBezTo>
                    <a:pt x="142" y="371"/>
                    <a:pt x="143" y="368"/>
                    <a:pt x="145" y="365"/>
                  </a:cubicBezTo>
                  <a:cubicBezTo>
                    <a:pt x="147" y="362"/>
                    <a:pt x="148" y="359"/>
                    <a:pt x="150" y="356"/>
                  </a:cubicBezTo>
                  <a:cubicBezTo>
                    <a:pt x="152" y="354"/>
                    <a:pt x="153" y="352"/>
                    <a:pt x="155" y="349"/>
                  </a:cubicBezTo>
                  <a:cubicBezTo>
                    <a:pt x="157" y="346"/>
                    <a:pt x="159" y="343"/>
                    <a:pt x="161" y="340"/>
                  </a:cubicBezTo>
                  <a:cubicBezTo>
                    <a:pt x="162" y="338"/>
                    <a:pt x="164" y="336"/>
                    <a:pt x="165" y="333"/>
                  </a:cubicBezTo>
                  <a:cubicBezTo>
                    <a:pt x="167" y="330"/>
                    <a:pt x="169" y="327"/>
                    <a:pt x="172" y="324"/>
                  </a:cubicBezTo>
                  <a:cubicBezTo>
                    <a:pt x="173" y="322"/>
                    <a:pt x="174" y="320"/>
                    <a:pt x="176" y="318"/>
                  </a:cubicBezTo>
                  <a:cubicBezTo>
                    <a:pt x="266" y="197"/>
                    <a:pt x="403" y="113"/>
                    <a:pt x="560" y="94"/>
                  </a:cubicBezTo>
                  <a:cubicBezTo>
                    <a:pt x="562" y="121"/>
                    <a:pt x="562" y="121"/>
                    <a:pt x="562" y="121"/>
                  </a:cubicBezTo>
                  <a:cubicBezTo>
                    <a:pt x="619" y="57"/>
                    <a:pt x="619" y="57"/>
                    <a:pt x="619" y="57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6" y="26"/>
                    <a:pt x="556" y="26"/>
                    <a:pt x="556" y="26"/>
                  </a:cubicBezTo>
                  <a:cubicBezTo>
                    <a:pt x="389" y="45"/>
                    <a:pt x="241" y="130"/>
                    <a:pt x="140" y="254"/>
                  </a:cubicBezTo>
                  <a:cubicBezTo>
                    <a:pt x="140" y="254"/>
                    <a:pt x="140" y="254"/>
                    <a:pt x="140" y="254"/>
                  </a:cubicBezTo>
                  <a:cubicBezTo>
                    <a:pt x="140" y="254"/>
                    <a:pt x="140" y="254"/>
                    <a:pt x="139" y="255"/>
                  </a:cubicBezTo>
                  <a:cubicBezTo>
                    <a:pt x="135" y="260"/>
                    <a:pt x="131" y="265"/>
                    <a:pt x="127" y="271"/>
                  </a:cubicBezTo>
                  <a:cubicBezTo>
                    <a:pt x="125" y="272"/>
                    <a:pt x="124" y="274"/>
                    <a:pt x="123" y="276"/>
                  </a:cubicBezTo>
                  <a:cubicBezTo>
                    <a:pt x="120" y="280"/>
                    <a:pt x="117" y="284"/>
                    <a:pt x="114" y="288"/>
                  </a:cubicBezTo>
                  <a:cubicBezTo>
                    <a:pt x="112" y="290"/>
                    <a:pt x="111" y="292"/>
                    <a:pt x="110" y="294"/>
                  </a:cubicBezTo>
                  <a:cubicBezTo>
                    <a:pt x="107" y="298"/>
                    <a:pt x="104" y="302"/>
                    <a:pt x="101" y="307"/>
                  </a:cubicBezTo>
                  <a:cubicBezTo>
                    <a:pt x="100" y="309"/>
                    <a:pt x="99" y="311"/>
                    <a:pt x="97" y="313"/>
                  </a:cubicBezTo>
                  <a:cubicBezTo>
                    <a:pt x="95" y="317"/>
                    <a:pt x="92" y="321"/>
                    <a:pt x="89" y="325"/>
                  </a:cubicBezTo>
                  <a:cubicBezTo>
                    <a:pt x="88" y="327"/>
                    <a:pt x="87" y="330"/>
                    <a:pt x="86" y="332"/>
                  </a:cubicBezTo>
                  <a:cubicBezTo>
                    <a:pt x="83" y="336"/>
                    <a:pt x="80" y="341"/>
                    <a:pt x="78" y="346"/>
                  </a:cubicBezTo>
                  <a:cubicBezTo>
                    <a:pt x="77" y="347"/>
                    <a:pt x="76" y="349"/>
                    <a:pt x="75" y="351"/>
                  </a:cubicBezTo>
                  <a:cubicBezTo>
                    <a:pt x="68" y="363"/>
                    <a:pt x="62" y="376"/>
                    <a:pt x="56" y="389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26" y="453"/>
                    <a:pt x="7" y="523"/>
                    <a:pt x="0" y="59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37" y="575"/>
                    <a:pt x="37" y="575"/>
                    <a:pt x="37" y="575"/>
                  </a:cubicBezTo>
                  <a:cubicBezTo>
                    <a:pt x="37" y="575"/>
                    <a:pt x="37" y="575"/>
                    <a:pt x="37" y="575"/>
                  </a:cubicBezTo>
                  <a:cubicBezTo>
                    <a:pt x="37" y="575"/>
                    <a:pt x="37" y="575"/>
                    <a:pt x="37" y="575"/>
                  </a:cubicBezTo>
                  <a:cubicBezTo>
                    <a:pt x="68" y="600"/>
                    <a:pt x="68" y="600"/>
                    <a:pt x="68" y="600"/>
                  </a:cubicBezTo>
                  <a:cubicBezTo>
                    <a:pt x="75" y="528"/>
                    <a:pt x="95" y="460"/>
                    <a:pt x="126" y="399"/>
                  </a:cubicBezTo>
                  <a:close/>
                </a:path>
              </a:pathLst>
            </a:custGeom>
            <a:solidFill>
              <a:srgbClr val="743E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75" name="Freeform 135"/>
            <p:cNvSpPr>
              <a:spLocks/>
            </p:cNvSpPr>
            <p:nvPr userDrawn="1"/>
          </p:nvSpPr>
          <p:spPr bwMode="auto">
            <a:xfrm>
              <a:off x="2965" y="658"/>
              <a:ext cx="1420" cy="1463"/>
            </a:xfrm>
            <a:custGeom>
              <a:avLst/>
              <a:gdLst>
                <a:gd name="T0" fmla="*/ 201 w 600"/>
                <a:gd name="T1" fmla="*/ 126 h 618"/>
                <a:gd name="T2" fmla="*/ 209 w 600"/>
                <a:gd name="T3" fmla="*/ 130 h 618"/>
                <a:gd name="T4" fmla="*/ 218 w 600"/>
                <a:gd name="T5" fmla="*/ 135 h 618"/>
                <a:gd name="T6" fmla="*/ 227 w 600"/>
                <a:gd name="T7" fmla="*/ 139 h 618"/>
                <a:gd name="T8" fmla="*/ 235 w 600"/>
                <a:gd name="T9" fmla="*/ 144 h 618"/>
                <a:gd name="T10" fmla="*/ 244 w 600"/>
                <a:gd name="T11" fmla="*/ 149 h 618"/>
                <a:gd name="T12" fmla="*/ 251 w 600"/>
                <a:gd name="T13" fmla="*/ 154 h 618"/>
                <a:gd name="T14" fmla="*/ 260 w 600"/>
                <a:gd name="T15" fmla="*/ 160 h 618"/>
                <a:gd name="T16" fmla="*/ 267 w 600"/>
                <a:gd name="T17" fmla="*/ 165 h 618"/>
                <a:gd name="T18" fmla="*/ 276 w 600"/>
                <a:gd name="T19" fmla="*/ 171 h 618"/>
                <a:gd name="T20" fmla="*/ 282 w 600"/>
                <a:gd name="T21" fmla="*/ 175 h 618"/>
                <a:gd name="T22" fmla="*/ 506 w 600"/>
                <a:gd name="T23" fmla="*/ 560 h 618"/>
                <a:gd name="T24" fmla="*/ 479 w 600"/>
                <a:gd name="T25" fmla="*/ 562 h 618"/>
                <a:gd name="T26" fmla="*/ 543 w 600"/>
                <a:gd name="T27" fmla="*/ 618 h 618"/>
                <a:gd name="T28" fmla="*/ 600 w 600"/>
                <a:gd name="T29" fmla="*/ 553 h 618"/>
                <a:gd name="T30" fmla="*/ 574 w 600"/>
                <a:gd name="T31" fmla="*/ 555 h 618"/>
                <a:gd name="T32" fmla="*/ 346 w 600"/>
                <a:gd name="T33" fmla="*/ 139 h 618"/>
                <a:gd name="T34" fmla="*/ 346 w 600"/>
                <a:gd name="T35" fmla="*/ 139 h 618"/>
                <a:gd name="T36" fmla="*/ 346 w 600"/>
                <a:gd name="T37" fmla="*/ 139 h 618"/>
                <a:gd name="T38" fmla="*/ 329 w 600"/>
                <a:gd name="T39" fmla="*/ 126 h 618"/>
                <a:gd name="T40" fmla="*/ 324 w 600"/>
                <a:gd name="T41" fmla="*/ 122 h 618"/>
                <a:gd name="T42" fmla="*/ 312 w 600"/>
                <a:gd name="T43" fmla="*/ 113 h 618"/>
                <a:gd name="T44" fmla="*/ 306 w 600"/>
                <a:gd name="T45" fmla="*/ 109 h 618"/>
                <a:gd name="T46" fmla="*/ 293 w 600"/>
                <a:gd name="T47" fmla="*/ 101 h 618"/>
                <a:gd name="T48" fmla="*/ 287 w 600"/>
                <a:gd name="T49" fmla="*/ 97 h 618"/>
                <a:gd name="T50" fmla="*/ 275 w 600"/>
                <a:gd name="T51" fmla="*/ 89 h 618"/>
                <a:gd name="T52" fmla="*/ 268 w 600"/>
                <a:gd name="T53" fmla="*/ 85 h 618"/>
                <a:gd name="T54" fmla="*/ 255 w 600"/>
                <a:gd name="T55" fmla="*/ 77 h 618"/>
                <a:gd name="T56" fmla="*/ 249 w 600"/>
                <a:gd name="T57" fmla="*/ 74 h 618"/>
                <a:gd name="T58" fmla="*/ 211 w 600"/>
                <a:gd name="T59" fmla="*/ 55 h 618"/>
                <a:gd name="T60" fmla="*/ 211 w 600"/>
                <a:gd name="T61" fmla="*/ 55 h 618"/>
                <a:gd name="T62" fmla="*/ 4 w 600"/>
                <a:gd name="T63" fmla="*/ 0 h 618"/>
                <a:gd name="T64" fmla="*/ 4 w 600"/>
                <a:gd name="T65" fmla="*/ 0 h 618"/>
                <a:gd name="T66" fmla="*/ 25 w 600"/>
                <a:gd name="T67" fmla="*/ 36 h 618"/>
                <a:gd name="T68" fmla="*/ 25 w 600"/>
                <a:gd name="T69" fmla="*/ 36 h 618"/>
                <a:gd name="T70" fmla="*/ 25 w 600"/>
                <a:gd name="T71" fmla="*/ 36 h 618"/>
                <a:gd name="T72" fmla="*/ 0 w 600"/>
                <a:gd name="T73" fmla="*/ 68 h 618"/>
                <a:gd name="T74" fmla="*/ 201 w 600"/>
                <a:gd name="T75" fmla="*/ 12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0" h="618">
                  <a:moveTo>
                    <a:pt x="201" y="126"/>
                  </a:moveTo>
                  <a:cubicBezTo>
                    <a:pt x="204" y="127"/>
                    <a:pt x="207" y="128"/>
                    <a:pt x="209" y="130"/>
                  </a:cubicBezTo>
                  <a:cubicBezTo>
                    <a:pt x="212" y="131"/>
                    <a:pt x="215" y="133"/>
                    <a:pt x="218" y="135"/>
                  </a:cubicBezTo>
                  <a:cubicBezTo>
                    <a:pt x="221" y="136"/>
                    <a:pt x="224" y="138"/>
                    <a:pt x="227" y="139"/>
                  </a:cubicBezTo>
                  <a:cubicBezTo>
                    <a:pt x="230" y="141"/>
                    <a:pt x="232" y="142"/>
                    <a:pt x="235" y="144"/>
                  </a:cubicBezTo>
                  <a:cubicBezTo>
                    <a:pt x="238" y="146"/>
                    <a:pt x="241" y="148"/>
                    <a:pt x="244" y="149"/>
                  </a:cubicBezTo>
                  <a:cubicBezTo>
                    <a:pt x="246" y="151"/>
                    <a:pt x="249" y="153"/>
                    <a:pt x="251" y="154"/>
                  </a:cubicBezTo>
                  <a:cubicBezTo>
                    <a:pt x="254" y="156"/>
                    <a:pt x="257" y="158"/>
                    <a:pt x="260" y="160"/>
                  </a:cubicBezTo>
                  <a:cubicBezTo>
                    <a:pt x="262" y="161"/>
                    <a:pt x="264" y="163"/>
                    <a:pt x="267" y="165"/>
                  </a:cubicBezTo>
                  <a:cubicBezTo>
                    <a:pt x="270" y="167"/>
                    <a:pt x="273" y="169"/>
                    <a:pt x="276" y="171"/>
                  </a:cubicBezTo>
                  <a:cubicBezTo>
                    <a:pt x="278" y="172"/>
                    <a:pt x="280" y="174"/>
                    <a:pt x="282" y="175"/>
                  </a:cubicBezTo>
                  <a:cubicBezTo>
                    <a:pt x="403" y="265"/>
                    <a:pt x="487" y="403"/>
                    <a:pt x="506" y="560"/>
                  </a:cubicBezTo>
                  <a:cubicBezTo>
                    <a:pt x="479" y="562"/>
                    <a:pt x="479" y="562"/>
                    <a:pt x="479" y="562"/>
                  </a:cubicBezTo>
                  <a:cubicBezTo>
                    <a:pt x="543" y="618"/>
                    <a:pt x="543" y="618"/>
                    <a:pt x="543" y="618"/>
                  </a:cubicBezTo>
                  <a:cubicBezTo>
                    <a:pt x="600" y="553"/>
                    <a:pt x="600" y="553"/>
                    <a:pt x="600" y="553"/>
                  </a:cubicBezTo>
                  <a:cubicBezTo>
                    <a:pt x="574" y="555"/>
                    <a:pt x="574" y="555"/>
                    <a:pt x="574" y="555"/>
                  </a:cubicBezTo>
                  <a:cubicBezTo>
                    <a:pt x="555" y="388"/>
                    <a:pt x="470" y="241"/>
                    <a:pt x="346" y="139"/>
                  </a:cubicBezTo>
                  <a:cubicBezTo>
                    <a:pt x="346" y="139"/>
                    <a:pt x="346" y="139"/>
                    <a:pt x="346" y="139"/>
                  </a:cubicBezTo>
                  <a:cubicBezTo>
                    <a:pt x="346" y="139"/>
                    <a:pt x="346" y="139"/>
                    <a:pt x="346" y="139"/>
                  </a:cubicBezTo>
                  <a:cubicBezTo>
                    <a:pt x="340" y="134"/>
                    <a:pt x="335" y="130"/>
                    <a:pt x="329" y="126"/>
                  </a:cubicBezTo>
                  <a:cubicBezTo>
                    <a:pt x="328" y="125"/>
                    <a:pt x="326" y="124"/>
                    <a:pt x="324" y="122"/>
                  </a:cubicBezTo>
                  <a:cubicBezTo>
                    <a:pt x="320" y="119"/>
                    <a:pt x="316" y="116"/>
                    <a:pt x="312" y="113"/>
                  </a:cubicBezTo>
                  <a:cubicBezTo>
                    <a:pt x="310" y="112"/>
                    <a:pt x="308" y="110"/>
                    <a:pt x="306" y="109"/>
                  </a:cubicBezTo>
                  <a:cubicBezTo>
                    <a:pt x="302" y="106"/>
                    <a:pt x="298" y="103"/>
                    <a:pt x="293" y="101"/>
                  </a:cubicBezTo>
                  <a:cubicBezTo>
                    <a:pt x="291" y="99"/>
                    <a:pt x="289" y="98"/>
                    <a:pt x="287" y="97"/>
                  </a:cubicBezTo>
                  <a:cubicBezTo>
                    <a:pt x="283" y="94"/>
                    <a:pt x="279" y="91"/>
                    <a:pt x="275" y="89"/>
                  </a:cubicBezTo>
                  <a:cubicBezTo>
                    <a:pt x="273" y="87"/>
                    <a:pt x="271" y="86"/>
                    <a:pt x="268" y="85"/>
                  </a:cubicBezTo>
                  <a:cubicBezTo>
                    <a:pt x="264" y="82"/>
                    <a:pt x="259" y="80"/>
                    <a:pt x="255" y="77"/>
                  </a:cubicBezTo>
                  <a:cubicBezTo>
                    <a:pt x="253" y="76"/>
                    <a:pt x="251" y="75"/>
                    <a:pt x="249" y="74"/>
                  </a:cubicBezTo>
                  <a:cubicBezTo>
                    <a:pt x="237" y="67"/>
                    <a:pt x="224" y="61"/>
                    <a:pt x="211" y="55"/>
                  </a:cubicBezTo>
                  <a:cubicBezTo>
                    <a:pt x="211" y="55"/>
                    <a:pt x="211" y="55"/>
                    <a:pt x="211" y="55"/>
                  </a:cubicBezTo>
                  <a:cubicBezTo>
                    <a:pt x="147" y="25"/>
                    <a:pt x="77" y="6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72" y="74"/>
                    <a:pt x="140" y="94"/>
                    <a:pt x="201" y="126"/>
                  </a:cubicBezTo>
                  <a:close/>
                </a:path>
              </a:pathLst>
            </a:custGeom>
            <a:solidFill>
              <a:srgbClr val="EF6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76" name="Freeform 136"/>
            <p:cNvSpPr>
              <a:spLocks/>
            </p:cNvSpPr>
            <p:nvPr userDrawn="1"/>
          </p:nvSpPr>
          <p:spPr bwMode="auto">
            <a:xfrm>
              <a:off x="2863" y="2265"/>
              <a:ext cx="1465" cy="1421"/>
            </a:xfrm>
            <a:custGeom>
              <a:avLst/>
              <a:gdLst>
                <a:gd name="T0" fmla="*/ 493 w 619"/>
                <a:gd name="T1" fmla="*/ 202 h 600"/>
                <a:gd name="T2" fmla="*/ 488 w 619"/>
                <a:gd name="T3" fmla="*/ 210 h 600"/>
                <a:gd name="T4" fmla="*/ 484 w 619"/>
                <a:gd name="T5" fmla="*/ 219 h 600"/>
                <a:gd name="T6" fmla="*/ 479 w 619"/>
                <a:gd name="T7" fmla="*/ 227 h 600"/>
                <a:gd name="T8" fmla="*/ 474 w 619"/>
                <a:gd name="T9" fmla="*/ 235 h 600"/>
                <a:gd name="T10" fmla="*/ 469 w 619"/>
                <a:gd name="T11" fmla="*/ 244 h 600"/>
                <a:gd name="T12" fmla="*/ 464 w 619"/>
                <a:gd name="T13" fmla="*/ 251 h 600"/>
                <a:gd name="T14" fmla="*/ 458 w 619"/>
                <a:gd name="T15" fmla="*/ 260 h 600"/>
                <a:gd name="T16" fmla="*/ 453 w 619"/>
                <a:gd name="T17" fmla="*/ 267 h 600"/>
                <a:gd name="T18" fmla="*/ 447 w 619"/>
                <a:gd name="T19" fmla="*/ 276 h 600"/>
                <a:gd name="T20" fmla="*/ 443 w 619"/>
                <a:gd name="T21" fmla="*/ 282 h 600"/>
                <a:gd name="T22" fmla="*/ 58 w 619"/>
                <a:gd name="T23" fmla="*/ 506 h 600"/>
                <a:gd name="T24" fmla="*/ 56 w 619"/>
                <a:gd name="T25" fmla="*/ 479 h 600"/>
                <a:gd name="T26" fmla="*/ 0 w 619"/>
                <a:gd name="T27" fmla="*/ 543 h 600"/>
                <a:gd name="T28" fmla="*/ 65 w 619"/>
                <a:gd name="T29" fmla="*/ 600 h 600"/>
                <a:gd name="T30" fmla="*/ 63 w 619"/>
                <a:gd name="T31" fmla="*/ 574 h 600"/>
                <a:gd name="T32" fmla="*/ 479 w 619"/>
                <a:gd name="T33" fmla="*/ 347 h 600"/>
                <a:gd name="T34" fmla="*/ 479 w 619"/>
                <a:gd name="T35" fmla="*/ 347 h 600"/>
                <a:gd name="T36" fmla="*/ 479 w 619"/>
                <a:gd name="T37" fmla="*/ 346 h 600"/>
                <a:gd name="T38" fmla="*/ 492 w 619"/>
                <a:gd name="T39" fmla="*/ 330 h 600"/>
                <a:gd name="T40" fmla="*/ 496 w 619"/>
                <a:gd name="T41" fmla="*/ 325 h 600"/>
                <a:gd name="T42" fmla="*/ 505 w 619"/>
                <a:gd name="T43" fmla="*/ 312 h 600"/>
                <a:gd name="T44" fmla="*/ 509 w 619"/>
                <a:gd name="T45" fmla="*/ 306 h 600"/>
                <a:gd name="T46" fmla="*/ 517 w 619"/>
                <a:gd name="T47" fmla="*/ 294 h 600"/>
                <a:gd name="T48" fmla="*/ 522 w 619"/>
                <a:gd name="T49" fmla="*/ 288 h 600"/>
                <a:gd name="T50" fmla="*/ 529 w 619"/>
                <a:gd name="T51" fmla="*/ 275 h 600"/>
                <a:gd name="T52" fmla="*/ 533 w 619"/>
                <a:gd name="T53" fmla="*/ 269 h 600"/>
                <a:gd name="T54" fmla="*/ 541 w 619"/>
                <a:gd name="T55" fmla="*/ 255 h 600"/>
                <a:gd name="T56" fmla="*/ 544 w 619"/>
                <a:gd name="T57" fmla="*/ 250 h 600"/>
                <a:gd name="T58" fmla="*/ 563 w 619"/>
                <a:gd name="T59" fmla="*/ 212 h 600"/>
                <a:gd name="T60" fmla="*/ 563 w 619"/>
                <a:gd name="T61" fmla="*/ 212 h 600"/>
                <a:gd name="T62" fmla="*/ 619 w 619"/>
                <a:gd name="T63" fmla="*/ 4 h 600"/>
                <a:gd name="T64" fmla="*/ 618 w 619"/>
                <a:gd name="T65" fmla="*/ 4 h 600"/>
                <a:gd name="T66" fmla="*/ 582 w 619"/>
                <a:gd name="T67" fmla="*/ 25 h 600"/>
                <a:gd name="T68" fmla="*/ 582 w 619"/>
                <a:gd name="T69" fmla="*/ 25 h 600"/>
                <a:gd name="T70" fmla="*/ 582 w 619"/>
                <a:gd name="T71" fmla="*/ 25 h 600"/>
                <a:gd name="T72" fmla="*/ 551 w 619"/>
                <a:gd name="T73" fmla="*/ 0 h 600"/>
                <a:gd name="T74" fmla="*/ 493 w 619"/>
                <a:gd name="T75" fmla="*/ 202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9" h="600">
                  <a:moveTo>
                    <a:pt x="493" y="202"/>
                  </a:moveTo>
                  <a:cubicBezTo>
                    <a:pt x="491" y="204"/>
                    <a:pt x="490" y="207"/>
                    <a:pt x="488" y="210"/>
                  </a:cubicBezTo>
                  <a:cubicBezTo>
                    <a:pt x="487" y="213"/>
                    <a:pt x="485" y="216"/>
                    <a:pt x="484" y="219"/>
                  </a:cubicBezTo>
                  <a:cubicBezTo>
                    <a:pt x="482" y="221"/>
                    <a:pt x="480" y="224"/>
                    <a:pt x="479" y="227"/>
                  </a:cubicBezTo>
                  <a:cubicBezTo>
                    <a:pt x="477" y="230"/>
                    <a:pt x="476" y="232"/>
                    <a:pt x="474" y="235"/>
                  </a:cubicBezTo>
                  <a:cubicBezTo>
                    <a:pt x="472" y="238"/>
                    <a:pt x="470" y="241"/>
                    <a:pt x="469" y="244"/>
                  </a:cubicBezTo>
                  <a:cubicBezTo>
                    <a:pt x="467" y="246"/>
                    <a:pt x="466" y="249"/>
                    <a:pt x="464" y="251"/>
                  </a:cubicBezTo>
                  <a:cubicBezTo>
                    <a:pt x="462" y="254"/>
                    <a:pt x="460" y="257"/>
                    <a:pt x="458" y="260"/>
                  </a:cubicBezTo>
                  <a:cubicBezTo>
                    <a:pt x="457" y="262"/>
                    <a:pt x="455" y="265"/>
                    <a:pt x="453" y="267"/>
                  </a:cubicBezTo>
                  <a:cubicBezTo>
                    <a:pt x="451" y="270"/>
                    <a:pt x="449" y="273"/>
                    <a:pt x="447" y="276"/>
                  </a:cubicBezTo>
                  <a:cubicBezTo>
                    <a:pt x="446" y="278"/>
                    <a:pt x="444" y="280"/>
                    <a:pt x="443" y="282"/>
                  </a:cubicBezTo>
                  <a:cubicBezTo>
                    <a:pt x="353" y="403"/>
                    <a:pt x="215" y="487"/>
                    <a:pt x="58" y="506"/>
                  </a:cubicBezTo>
                  <a:cubicBezTo>
                    <a:pt x="56" y="479"/>
                    <a:pt x="56" y="479"/>
                    <a:pt x="56" y="479"/>
                  </a:cubicBezTo>
                  <a:cubicBezTo>
                    <a:pt x="0" y="543"/>
                    <a:pt x="0" y="543"/>
                    <a:pt x="0" y="543"/>
                  </a:cubicBezTo>
                  <a:cubicBezTo>
                    <a:pt x="65" y="600"/>
                    <a:pt x="65" y="600"/>
                    <a:pt x="65" y="600"/>
                  </a:cubicBezTo>
                  <a:cubicBezTo>
                    <a:pt x="63" y="574"/>
                    <a:pt x="63" y="574"/>
                    <a:pt x="63" y="574"/>
                  </a:cubicBezTo>
                  <a:cubicBezTo>
                    <a:pt x="230" y="555"/>
                    <a:pt x="377" y="470"/>
                    <a:pt x="479" y="347"/>
                  </a:cubicBezTo>
                  <a:cubicBezTo>
                    <a:pt x="479" y="347"/>
                    <a:pt x="479" y="347"/>
                    <a:pt x="479" y="347"/>
                  </a:cubicBezTo>
                  <a:cubicBezTo>
                    <a:pt x="479" y="346"/>
                    <a:pt x="479" y="346"/>
                    <a:pt x="479" y="346"/>
                  </a:cubicBezTo>
                  <a:cubicBezTo>
                    <a:pt x="484" y="340"/>
                    <a:pt x="488" y="335"/>
                    <a:pt x="492" y="330"/>
                  </a:cubicBezTo>
                  <a:cubicBezTo>
                    <a:pt x="493" y="328"/>
                    <a:pt x="495" y="326"/>
                    <a:pt x="496" y="325"/>
                  </a:cubicBezTo>
                  <a:cubicBezTo>
                    <a:pt x="499" y="321"/>
                    <a:pt x="502" y="316"/>
                    <a:pt x="505" y="312"/>
                  </a:cubicBezTo>
                  <a:cubicBezTo>
                    <a:pt x="506" y="310"/>
                    <a:pt x="508" y="308"/>
                    <a:pt x="509" y="306"/>
                  </a:cubicBezTo>
                  <a:cubicBezTo>
                    <a:pt x="512" y="302"/>
                    <a:pt x="515" y="298"/>
                    <a:pt x="517" y="294"/>
                  </a:cubicBezTo>
                  <a:cubicBezTo>
                    <a:pt x="519" y="292"/>
                    <a:pt x="520" y="290"/>
                    <a:pt x="522" y="288"/>
                  </a:cubicBezTo>
                  <a:cubicBezTo>
                    <a:pt x="524" y="283"/>
                    <a:pt x="527" y="279"/>
                    <a:pt x="529" y="275"/>
                  </a:cubicBezTo>
                  <a:cubicBezTo>
                    <a:pt x="531" y="273"/>
                    <a:pt x="532" y="271"/>
                    <a:pt x="533" y="269"/>
                  </a:cubicBezTo>
                  <a:cubicBezTo>
                    <a:pt x="536" y="264"/>
                    <a:pt x="539" y="260"/>
                    <a:pt x="541" y="255"/>
                  </a:cubicBezTo>
                  <a:cubicBezTo>
                    <a:pt x="542" y="253"/>
                    <a:pt x="543" y="251"/>
                    <a:pt x="544" y="250"/>
                  </a:cubicBezTo>
                  <a:cubicBezTo>
                    <a:pt x="551" y="237"/>
                    <a:pt x="557" y="225"/>
                    <a:pt x="563" y="212"/>
                  </a:cubicBezTo>
                  <a:cubicBezTo>
                    <a:pt x="563" y="212"/>
                    <a:pt x="563" y="212"/>
                    <a:pt x="563" y="212"/>
                  </a:cubicBezTo>
                  <a:cubicBezTo>
                    <a:pt x="593" y="148"/>
                    <a:pt x="612" y="78"/>
                    <a:pt x="619" y="4"/>
                  </a:cubicBezTo>
                  <a:cubicBezTo>
                    <a:pt x="618" y="4"/>
                    <a:pt x="618" y="4"/>
                    <a:pt x="618" y="4"/>
                  </a:cubicBezTo>
                  <a:cubicBezTo>
                    <a:pt x="582" y="25"/>
                    <a:pt x="582" y="25"/>
                    <a:pt x="582" y="25"/>
                  </a:cubicBezTo>
                  <a:cubicBezTo>
                    <a:pt x="582" y="25"/>
                    <a:pt x="582" y="25"/>
                    <a:pt x="582" y="25"/>
                  </a:cubicBezTo>
                  <a:cubicBezTo>
                    <a:pt x="582" y="25"/>
                    <a:pt x="582" y="25"/>
                    <a:pt x="582" y="25"/>
                  </a:cubicBezTo>
                  <a:cubicBezTo>
                    <a:pt x="551" y="0"/>
                    <a:pt x="551" y="0"/>
                    <a:pt x="551" y="0"/>
                  </a:cubicBezTo>
                  <a:cubicBezTo>
                    <a:pt x="544" y="72"/>
                    <a:pt x="524" y="140"/>
                    <a:pt x="493" y="202"/>
                  </a:cubicBezTo>
                  <a:close/>
                </a:path>
              </a:pathLst>
            </a:custGeom>
            <a:solidFill>
              <a:srgbClr val="94D1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77" name="Rectangle 137"/>
            <p:cNvSpPr>
              <a:spLocks noChangeArrowheads="1"/>
            </p:cNvSpPr>
            <p:nvPr userDrawn="1"/>
          </p:nvSpPr>
          <p:spPr bwMode="auto">
            <a:xfrm>
              <a:off x="885" y="514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>
                  <a:solidFill>
                    <a:srgbClr val="010101"/>
                  </a:solidFill>
                  <a:latin typeface="Arial" panose="020B0604020202020204" pitchFamily="34" charset="0"/>
                </a:rPr>
                <a:t>ARGUMENT 1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278" name="Rectangle 138"/>
            <p:cNvSpPr>
              <a:spLocks noChangeArrowheads="1"/>
            </p:cNvSpPr>
            <p:nvPr userDrawn="1"/>
          </p:nvSpPr>
          <p:spPr bwMode="auto">
            <a:xfrm>
              <a:off x="885" y="665"/>
              <a:ext cx="8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>
                  <a:solidFill>
                    <a:srgbClr val="010101"/>
                  </a:solidFill>
                  <a:latin typeface="Arial" panose="020B0604020202020204" pitchFamily="34" charset="0"/>
                </a:rPr>
                <a:t>Hva handler dette</a:t>
              </a:r>
            </a:p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>
                  <a:solidFill>
                    <a:srgbClr val="010101"/>
                  </a:solidFill>
                  <a:latin typeface="Arial" panose="020B0604020202020204" pitchFamily="34" charset="0"/>
                </a:rPr>
                <a:t>prosseshjulet om.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279" name="Rectangle 140"/>
            <p:cNvSpPr>
              <a:spLocks noChangeArrowheads="1"/>
            </p:cNvSpPr>
            <p:nvPr userDrawn="1"/>
          </p:nvSpPr>
          <p:spPr bwMode="auto">
            <a:xfrm>
              <a:off x="885" y="3366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>
                  <a:solidFill>
                    <a:srgbClr val="010101"/>
                  </a:solidFill>
                  <a:latin typeface="Arial" panose="020B0604020202020204" pitchFamily="34" charset="0"/>
                </a:rPr>
                <a:t>ARGUMENT 4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280" name="Rectangle 141"/>
            <p:cNvSpPr>
              <a:spLocks noChangeArrowheads="1"/>
            </p:cNvSpPr>
            <p:nvPr userDrawn="1"/>
          </p:nvSpPr>
          <p:spPr bwMode="auto">
            <a:xfrm>
              <a:off x="885" y="3517"/>
              <a:ext cx="8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>
                  <a:solidFill>
                    <a:srgbClr val="010101"/>
                  </a:solidFill>
                  <a:latin typeface="Arial" panose="020B0604020202020204" pitchFamily="34" charset="0"/>
                </a:rPr>
                <a:t>Hva handler dette</a:t>
              </a:r>
            </a:p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>
                  <a:solidFill>
                    <a:srgbClr val="010101"/>
                  </a:solidFill>
                  <a:latin typeface="Arial" panose="020B0604020202020204" pitchFamily="34" charset="0"/>
                </a:rPr>
                <a:t>prosseshjulet om.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281" name="Rectangle 143"/>
            <p:cNvSpPr>
              <a:spLocks noChangeArrowheads="1"/>
            </p:cNvSpPr>
            <p:nvPr userDrawn="1"/>
          </p:nvSpPr>
          <p:spPr bwMode="auto">
            <a:xfrm>
              <a:off x="3975" y="514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>
                  <a:solidFill>
                    <a:srgbClr val="010101"/>
                  </a:solidFill>
                  <a:latin typeface="Arial" panose="020B0604020202020204" pitchFamily="34" charset="0"/>
                </a:rPr>
                <a:t>ARGUMENT 2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282" name="Rectangle 144"/>
            <p:cNvSpPr>
              <a:spLocks noChangeArrowheads="1"/>
            </p:cNvSpPr>
            <p:nvPr userDrawn="1"/>
          </p:nvSpPr>
          <p:spPr bwMode="auto">
            <a:xfrm>
              <a:off x="3975" y="665"/>
              <a:ext cx="890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>
                  <a:solidFill>
                    <a:srgbClr val="010101"/>
                  </a:solidFill>
                  <a:latin typeface="Arial" panose="020B0604020202020204" pitchFamily="34" charset="0"/>
                </a:rPr>
                <a:t>Hva handler dette</a:t>
              </a:r>
            </a:p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>
                  <a:solidFill>
                    <a:srgbClr val="010101"/>
                  </a:solidFill>
                  <a:latin typeface="Arial" panose="020B0604020202020204" pitchFamily="34" charset="0"/>
                </a:rPr>
                <a:t>prosseshjulet om.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283" name="Rectangle 146"/>
            <p:cNvSpPr>
              <a:spLocks noChangeArrowheads="1"/>
            </p:cNvSpPr>
            <p:nvPr userDrawn="1"/>
          </p:nvSpPr>
          <p:spPr bwMode="auto">
            <a:xfrm>
              <a:off x="3975" y="3366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>
                  <a:solidFill>
                    <a:srgbClr val="010101"/>
                  </a:solidFill>
                  <a:latin typeface="Arial" panose="020B0604020202020204" pitchFamily="34" charset="0"/>
                </a:rPr>
                <a:t>ARGUMENT 3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284" name="Rectangle 147"/>
            <p:cNvSpPr>
              <a:spLocks noChangeArrowheads="1"/>
            </p:cNvSpPr>
            <p:nvPr userDrawn="1"/>
          </p:nvSpPr>
          <p:spPr bwMode="auto">
            <a:xfrm>
              <a:off x="3975" y="3517"/>
              <a:ext cx="897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>
                  <a:solidFill>
                    <a:srgbClr val="010101"/>
                  </a:solidFill>
                  <a:latin typeface="Arial" panose="020B0604020202020204" pitchFamily="34" charset="0"/>
                </a:rPr>
                <a:t>Hva handler dette</a:t>
              </a:r>
            </a:p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>
                  <a:solidFill>
                    <a:srgbClr val="010101"/>
                  </a:solidFill>
                  <a:latin typeface="Arial" panose="020B0604020202020204" pitchFamily="34" charset="0"/>
                </a:rPr>
                <a:t>prosseshjulet om.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</p:grpSp>
      <p:grpSp>
        <p:nvGrpSpPr>
          <p:cNvPr id="159" name="prosses6" hidden="1"/>
          <p:cNvGrpSpPr>
            <a:grpSpLocks noChangeAspect="1"/>
          </p:cNvGrpSpPr>
          <p:nvPr userDrawn="1"/>
        </p:nvGrpSpPr>
        <p:grpSpPr bwMode="auto">
          <a:xfrm>
            <a:off x="2974181" y="954934"/>
            <a:ext cx="3197226" cy="3198706"/>
            <a:chOff x="865" y="145"/>
            <a:chExt cx="4028" cy="4028"/>
          </a:xfrm>
        </p:grpSpPr>
        <p:sp>
          <p:nvSpPr>
            <p:cNvPr id="258" name="Freeform 152"/>
            <p:cNvSpPr>
              <a:spLocks/>
            </p:cNvSpPr>
            <p:nvPr userDrawn="1"/>
          </p:nvSpPr>
          <p:spPr bwMode="auto">
            <a:xfrm>
              <a:off x="1172" y="145"/>
              <a:ext cx="2218" cy="1649"/>
            </a:xfrm>
            <a:custGeom>
              <a:avLst/>
              <a:gdLst>
                <a:gd name="T0" fmla="*/ 280 w 937"/>
                <a:gd name="T1" fmla="*/ 450 h 697"/>
                <a:gd name="T2" fmla="*/ 417 w 937"/>
                <a:gd name="T3" fmla="*/ 697 h 697"/>
                <a:gd name="T4" fmla="*/ 480 w 937"/>
                <a:gd name="T5" fmla="*/ 610 h 697"/>
                <a:gd name="T6" fmla="*/ 721 w 937"/>
                <a:gd name="T7" fmla="*/ 510 h 697"/>
                <a:gd name="T8" fmla="*/ 737 w 937"/>
                <a:gd name="T9" fmla="*/ 511 h 697"/>
                <a:gd name="T10" fmla="*/ 937 w 937"/>
                <a:gd name="T11" fmla="*/ 296 h 697"/>
                <a:gd name="T12" fmla="*/ 937 w 937"/>
                <a:gd name="T13" fmla="*/ 295 h 697"/>
                <a:gd name="T14" fmla="*/ 899 w 937"/>
                <a:gd name="T15" fmla="*/ 19 h 697"/>
                <a:gd name="T16" fmla="*/ 721 w 937"/>
                <a:gd name="T17" fmla="*/ 0 h 697"/>
                <a:gd name="T18" fmla="*/ 119 w 937"/>
                <a:gd name="T19" fmla="*/ 249 h 697"/>
                <a:gd name="T20" fmla="*/ 0 w 937"/>
                <a:gd name="T21" fmla="*/ 397 h 697"/>
                <a:gd name="T22" fmla="*/ 279 w 937"/>
                <a:gd name="T23" fmla="*/ 448 h 697"/>
                <a:gd name="T24" fmla="*/ 280 w 937"/>
                <a:gd name="T25" fmla="*/ 450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7" h="697">
                  <a:moveTo>
                    <a:pt x="280" y="450"/>
                  </a:moveTo>
                  <a:cubicBezTo>
                    <a:pt x="417" y="697"/>
                    <a:pt x="417" y="697"/>
                    <a:pt x="417" y="697"/>
                  </a:cubicBezTo>
                  <a:cubicBezTo>
                    <a:pt x="433" y="665"/>
                    <a:pt x="454" y="636"/>
                    <a:pt x="480" y="610"/>
                  </a:cubicBezTo>
                  <a:cubicBezTo>
                    <a:pt x="544" y="546"/>
                    <a:pt x="630" y="510"/>
                    <a:pt x="721" y="510"/>
                  </a:cubicBezTo>
                  <a:cubicBezTo>
                    <a:pt x="726" y="510"/>
                    <a:pt x="732" y="510"/>
                    <a:pt x="737" y="511"/>
                  </a:cubicBezTo>
                  <a:cubicBezTo>
                    <a:pt x="937" y="296"/>
                    <a:pt x="937" y="296"/>
                    <a:pt x="937" y="296"/>
                  </a:cubicBezTo>
                  <a:cubicBezTo>
                    <a:pt x="937" y="295"/>
                    <a:pt x="937" y="295"/>
                    <a:pt x="937" y="295"/>
                  </a:cubicBezTo>
                  <a:cubicBezTo>
                    <a:pt x="899" y="19"/>
                    <a:pt x="899" y="19"/>
                    <a:pt x="899" y="19"/>
                  </a:cubicBezTo>
                  <a:cubicBezTo>
                    <a:pt x="841" y="6"/>
                    <a:pt x="781" y="0"/>
                    <a:pt x="721" y="0"/>
                  </a:cubicBezTo>
                  <a:cubicBezTo>
                    <a:pt x="493" y="0"/>
                    <a:pt x="280" y="88"/>
                    <a:pt x="119" y="249"/>
                  </a:cubicBezTo>
                  <a:cubicBezTo>
                    <a:pt x="74" y="295"/>
                    <a:pt x="34" y="344"/>
                    <a:pt x="0" y="397"/>
                  </a:cubicBezTo>
                  <a:cubicBezTo>
                    <a:pt x="279" y="448"/>
                    <a:pt x="279" y="448"/>
                    <a:pt x="279" y="448"/>
                  </a:cubicBezTo>
                  <a:lnTo>
                    <a:pt x="280" y="450"/>
                  </a:lnTo>
                  <a:close/>
                </a:path>
              </a:pathLst>
            </a:custGeom>
            <a:solidFill>
              <a:srgbClr val="743E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59" name="Freeform 153"/>
            <p:cNvSpPr>
              <a:spLocks/>
            </p:cNvSpPr>
            <p:nvPr userDrawn="1"/>
          </p:nvSpPr>
          <p:spPr bwMode="auto">
            <a:xfrm>
              <a:off x="865" y="1146"/>
              <a:ext cx="1446" cy="2307"/>
            </a:xfrm>
            <a:custGeom>
              <a:avLst/>
              <a:gdLst>
                <a:gd name="T0" fmla="*/ 334 w 611"/>
                <a:gd name="T1" fmla="*/ 725 h 975"/>
                <a:gd name="T2" fmla="*/ 611 w 611"/>
                <a:gd name="T3" fmla="*/ 670 h 975"/>
                <a:gd name="T4" fmla="*/ 610 w 611"/>
                <a:gd name="T5" fmla="*/ 669 h 975"/>
                <a:gd name="T6" fmla="*/ 510 w 611"/>
                <a:gd name="T7" fmla="*/ 428 h 975"/>
                <a:gd name="T8" fmla="*/ 532 w 611"/>
                <a:gd name="T9" fmla="*/ 306 h 975"/>
                <a:gd name="T10" fmla="*/ 391 w 611"/>
                <a:gd name="T11" fmla="*/ 50 h 975"/>
                <a:gd name="T12" fmla="*/ 390 w 611"/>
                <a:gd name="T13" fmla="*/ 50 h 975"/>
                <a:gd name="T14" fmla="*/ 115 w 611"/>
                <a:gd name="T15" fmla="*/ 0 h 975"/>
                <a:gd name="T16" fmla="*/ 0 w 611"/>
                <a:gd name="T17" fmla="*/ 428 h 975"/>
                <a:gd name="T18" fmla="*/ 198 w 611"/>
                <a:gd name="T19" fmla="*/ 975 h 975"/>
                <a:gd name="T20" fmla="*/ 331 w 611"/>
                <a:gd name="T21" fmla="*/ 725 h 975"/>
                <a:gd name="T22" fmla="*/ 334 w 611"/>
                <a:gd name="T23" fmla="*/ 725 h 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1" h="975">
                  <a:moveTo>
                    <a:pt x="334" y="725"/>
                  </a:moveTo>
                  <a:cubicBezTo>
                    <a:pt x="611" y="670"/>
                    <a:pt x="611" y="670"/>
                    <a:pt x="611" y="670"/>
                  </a:cubicBezTo>
                  <a:cubicBezTo>
                    <a:pt x="611" y="670"/>
                    <a:pt x="610" y="670"/>
                    <a:pt x="610" y="669"/>
                  </a:cubicBezTo>
                  <a:cubicBezTo>
                    <a:pt x="545" y="605"/>
                    <a:pt x="510" y="519"/>
                    <a:pt x="510" y="428"/>
                  </a:cubicBezTo>
                  <a:cubicBezTo>
                    <a:pt x="510" y="386"/>
                    <a:pt x="518" y="345"/>
                    <a:pt x="532" y="306"/>
                  </a:cubicBezTo>
                  <a:cubicBezTo>
                    <a:pt x="391" y="50"/>
                    <a:pt x="391" y="50"/>
                    <a:pt x="391" y="50"/>
                  </a:cubicBezTo>
                  <a:cubicBezTo>
                    <a:pt x="390" y="50"/>
                    <a:pt x="390" y="50"/>
                    <a:pt x="390" y="5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40" y="129"/>
                    <a:pt x="0" y="275"/>
                    <a:pt x="0" y="428"/>
                  </a:cubicBezTo>
                  <a:cubicBezTo>
                    <a:pt x="0" y="630"/>
                    <a:pt x="70" y="822"/>
                    <a:pt x="198" y="975"/>
                  </a:cubicBezTo>
                  <a:cubicBezTo>
                    <a:pt x="331" y="725"/>
                    <a:pt x="331" y="725"/>
                    <a:pt x="331" y="725"/>
                  </a:cubicBezTo>
                  <a:lnTo>
                    <a:pt x="334" y="725"/>
                  </a:lnTo>
                  <a:close/>
                </a:path>
              </a:pathLst>
            </a:custGeom>
            <a:solidFill>
              <a:srgbClr val="EF6C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60" name="Freeform 154"/>
            <p:cNvSpPr>
              <a:spLocks/>
            </p:cNvSpPr>
            <p:nvPr userDrawn="1"/>
          </p:nvSpPr>
          <p:spPr bwMode="auto">
            <a:xfrm>
              <a:off x="3002" y="204"/>
              <a:ext cx="1882" cy="2040"/>
            </a:xfrm>
            <a:custGeom>
              <a:avLst/>
              <a:gdLst>
                <a:gd name="T0" fmla="*/ 193 w 795"/>
                <a:gd name="T1" fmla="*/ 282 h 862"/>
                <a:gd name="T2" fmla="*/ 0 w 795"/>
                <a:gd name="T3" fmla="*/ 489 h 862"/>
                <a:gd name="T4" fmla="*/ 189 w 795"/>
                <a:gd name="T5" fmla="*/ 585 h 862"/>
                <a:gd name="T6" fmla="*/ 277 w 795"/>
                <a:gd name="T7" fmla="*/ 738 h 862"/>
                <a:gd name="T8" fmla="*/ 542 w 795"/>
                <a:gd name="T9" fmla="*/ 862 h 862"/>
                <a:gd name="T10" fmla="*/ 543 w 795"/>
                <a:gd name="T11" fmla="*/ 862 h 862"/>
                <a:gd name="T12" fmla="*/ 795 w 795"/>
                <a:gd name="T13" fmla="*/ 740 h 862"/>
                <a:gd name="T14" fmla="*/ 550 w 795"/>
                <a:gd name="T15" fmla="*/ 224 h 862"/>
                <a:gd name="T16" fmla="*/ 155 w 795"/>
                <a:gd name="T17" fmla="*/ 0 h 862"/>
                <a:gd name="T18" fmla="*/ 194 w 795"/>
                <a:gd name="T19" fmla="*/ 281 h 862"/>
                <a:gd name="T20" fmla="*/ 193 w 795"/>
                <a:gd name="T21" fmla="*/ 28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5" h="862">
                  <a:moveTo>
                    <a:pt x="193" y="282"/>
                  </a:moveTo>
                  <a:cubicBezTo>
                    <a:pt x="0" y="489"/>
                    <a:pt x="0" y="489"/>
                    <a:pt x="0" y="489"/>
                  </a:cubicBezTo>
                  <a:cubicBezTo>
                    <a:pt x="71" y="500"/>
                    <a:pt x="137" y="533"/>
                    <a:pt x="189" y="585"/>
                  </a:cubicBezTo>
                  <a:cubicBezTo>
                    <a:pt x="232" y="628"/>
                    <a:pt x="262" y="680"/>
                    <a:pt x="277" y="738"/>
                  </a:cubicBezTo>
                  <a:cubicBezTo>
                    <a:pt x="542" y="862"/>
                    <a:pt x="542" y="862"/>
                    <a:pt x="542" y="862"/>
                  </a:cubicBezTo>
                  <a:cubicBezTo>
                    <a:pt x="543" y="862"/>
                    <a:pt x="543" y="862"/>
                    <a:pt x="543" y="862"/>
                  </a:cubicBezTo>
                  <a:cubicBezTo>
                    <a:pt x="795" y="740"/>
                    <a:pt x="795" y="740"/>
                    <a:pt x="795" y="740"/>
                  </a:cubicBezTo>
                  <a:cubicBezTo>
                    <a:pt x="776" y="545"/>
                    <a:pt x="690" y="365"/>
                    <a:pt x="550" y="224"/>
                  </a:cubicBezTo>
                  <a:cubicBezTo>
                    <a:pt x="439" y="114"/>
                    <a:pt x="303" y="37"/>
                    <a:pt x="155" y="0"/>
                  </a:cubicBezTo>
                  <a:cubicBezTo>
                    <a:pt x="194" y="281"/>
                    <a:pt x="194" y="281"/>
                    <a:pt x="194" y="281"/>
                  </a:cubicBezTo>
                  <a:lnTo>
                    <a:pt x="193" y="282"/>
                  </a:lnTo>
                  <a:close/>
                </a:path>
              </a:pathLst>
            </a:custGeom>
            <a:solidFill>
              <a:srgbClr val="F1AD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61" name="Freeform 155"/>
            <p:cNvSpPr>
              <a:spLocks/>
            </p:cNvSpPr>
            <p:nvPr userDrawn="1"/>
          </p:nvSpPr>
          <p:spPr bwMode="auto">
            <a:xfrm>
              <a:off x="3229" y="2029"/>
              <a:ext cx="1664" cy="1976"/>
            </a:xfrm>
            <a:custGeom>
              <a:avLst/>
              <a:gdLst>
                <a:gd name="T0" fmla="*/ 701 w 703"/>
                <a:gd name="T1" fmla="*/ 0 h 835"/>
                <a:gd name="T2" fmla="*/ 446 w 703"/>
                <a:gd name="T3" fmla="*/ 122 h 835"/>
                <a:gd name="T4" fmla="*/ 444 w 703"/>
                <a:gd name="T5" fmla="*/ 121 h 835"/>
                <a:gd name="T6" fmla="*/ 189 w 703"/>
                <a:gd name="T7" fmla="*/ 1 h 835"/>
                <a:gd name="T8" fmla="*/ 193 w 703"/>
                <a:gd name="T9" fmla="*/ 55 h 835"/>
                <a:gd name="T10" fmla="*/ 93 w 703"/>
                <a:gd name="T11" fmla="*/ 296 h 835"/>
                <a:gd name="T12" fmla="*/ 37 w 703"/>
                <a:gd name="T13" fmla="*/ 341 h 835"/>
                <a:gd name="T14" fmla="*/ 0 w 703"/>
                <a:gd name="T15" fmla="*/ 632 h 835"/>
                <a:gd name="T16" fmla="*/ 1 w 703"/>
                <a:gd name="T17" fmla="*/ 632 h 835"/>
                <a:gd name="T18" fmla="*/ 194 w 703"/>
                <a:gd name="T19" fmla="*/ 835 h 835"/>
                <a:gd name="T20" fmla="*/ 454 w 703"/>
                <a:gd name="T21" fmla="*/ 657 h 835"/>
                <a:gd name="T22" fmla="*/ 703 w 703"/>
                <a:gd name="T23" fmla="*/ 55 h 835"/>
                <a:gd name="T24" fmla="*/ 701 w 703"/>
                <a:gd name="T25" fmla="*/ 0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03" h="835">
                  <a:moveTo>
                    <a:pt x="701" y="0"/>
                  </a:moveTo>
                  <a:cubicBezTo>
                    <a:pt x="446" y="122"/>
                    <a:pt x="446" y="122"/>
                    <a:pt x="446" y="122"/>
                  </a:cubicBezTo>
                  <a:cubicBezTo>
                    <a:pt x="444" y="121"/>
                    <a:pt x="444" y="121"/>
                    <a:pt x="444" y="121"/>
                  </a:cubicBezTo>
                  <a:cubicBezTo>
                    <a:pt x="189" y="1"/>
                    <a:pt x="189" y="1"/>
                    <a:pt x="189" y="1"/>
                  </a:cubicBezTo>
                  <a:cubicBezTo>
                    <a:pt x="191" y="19"/>
                    <a:pt x="193" y="37"/>
                    <a:pt x="193" y="55"/>
                  </a:cubicBezTo>
                  <a:cubicBezTo>
                    <a:pt x="193" y="146"/>
                    <a:pt x="157" y="232"/>
                    <a:pt x="93" y="296"/>
                  </a:cubicBezTo>
                  <a:cubicBezTo>
                    <a:pt x="76" y="313"/>
                    <a:pt x="57" y="328"/>
                    <a:pt x="37" y="341"/>
                  </a:cubicBezTo>
                  <a:cubicBezTo>
                    <a:pt x="0" y="632"/>
                    <a:pt x="0" y="632"/>
                    <a:pt x="0" y="632"/>
                  </a:cubicBezTo>
                  <a:cubicBezTo>
                    <a:pt x="1" y="632"/>
                    <a:pt x="1" y="632"/>
                    <a:pt x="1" y="632"/>
                  </a:cubicBezTo>
                  <a:cubicBezTo>
                    <a:pt x="194" y="835"/>
                    <a:pt x="194" y="835"/>
                    <a:pt x="194" y="835"/>
                  </a:cubicBezTo>
                  <a:cubicBezTo>
                    <a:pt x="290" y="793"/>
                    <a:pt x="378" y="733"/>
                    <a:pt x="454" y="657"/>
                  </a:cubicBezTo>
                  <a:cubicBezTo>
                    <a:pt x="615" y="496"/>
                    <a:pt x="703" y="283"/>
                    <a:pt x="703" y="55"/>
                  </a:cubicBezTo>
                  <a:cubicBezTo>
                    <a:pt x="703" y="37"/>
                    <a:pt x="702" y="18"/>
                    <a:pt x="701" y="0"/>
                  </a:cubicBezTo>
                  <a:close/>
                </a:path>
              </a:pathLst>
            </a:custGeom>
            <a:solidFill>
              <a:srgbClr val="94D1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62" name="Freeform 156"/>
            <p:cNvSpPr>
              <a:spLocks/>
            </p:cNvSpPr>
            <p:nvPr userDrawn="1"/>
          </p:nvSpPr>
          <p:spPr bwMode="auto">
            <a:xfrm>
              <a:off x="1381" y="2788"/>
              <a:ext cx="2241" cy="1385"/>
            </a:xfrm>
            <a:custGeom>
              <a:avLst/>
              <a:gdLst>
                <a:gd name="T0" fmla="*/ 752 w 947"/>
                <a:gd name="T1" fmla="*/ 318 h 585"/>
                <a:gd name="T2" fmla="*/ 787 w 947"/>
                <a:gd name="T3" fmla="*/ 38 h 585"/>
                <a:gd name="T4" fmla="*/ 633 w 947"/>
                <a:gd name="T5" fmla="*/ 75 h 585"/>
                <a:gd name="T6" fmla="*/ 420 w 947"/>
                <a:gd name="T7" fmla="*/ 0 h 585"/>
                <a:gd name="T8" fmla="*/ 132 w 947"/>
                <a:gd name="T9" fmla="*/ 56 h 585"/>
                <a:gd name="T10" fmla="*/ 132 w 947"/>
                <a:gd name="T11" fmla="*/ 57 h 585"/>
                <a:gd name="T12" fmla="*/ 0 w 947"/>
                <a:gd name="T13" fmla="*/ 304 h 585"/>
                <a:gd name="T14" fmla="*/ 31 w 947"/>
                <a:gd name="T15" fmla="*/ 336 h 585"/>
                <a:gd name="T16" fmla="*/ 633 w 947"/>
                <a:gd name="T17" fmla="*/ 585 h 585"/>
                <a:gd name="T18" fmla="*/ 947 w 947"/>
                <a:gd name="T19" fmla="*/ 526 h 585"/>
                <a:gd name="T20" fmla="*/ 751 w 947"/>
                <a:gd name="T21" fmla="*/ 321 h 585"/>
                <a:gd name="T22" fmla="*/ 752 w 947"/>
                <a:gd name="T23" fmla="*/ 318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7" h="585">
                  <a:moveTo>
                    <a:pt x="752" y="318"/>
                  </a:moveTo>
                  <a:cubicBezTo>
                    <a:pt x="787" y="38"/>
                    <a:pt x="787" y="38"/>
                    <a:pt x="787" y="38"/>
                  </a:cubicBezTo>
                  <a:cubicBezTo>
                    <a:pt x="740" y="62"/>
                    <a:pt x="688" y="75"/>
                    <a:pt x="633" y="75"/>
                  </a:cubicBezTo>
                  <a:cubicBezTo>
                    <a:pt x="554" y="75"/>
                    <a:pt x="480" y="49"/>
                    <a:pt x="420" y="0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10" y="315"/>
                    <a:pt x="20" y="325"/>
                    <a:pt x="31" y="336"/>
                  </a:cubicBezTo>
                  <a:cubicBezTo>
                    <a:pt x="192" y="497"/>
                    <a:pt x="405" y="585"/>
                    <a:pt x="633" y="585"/>
                  </a:cubicBezTo>
                  <a:cubicBezTo>
                    <a:pt x="742" y="585"/>
                    <a:pt x="848" y="565"/>
                    <a:pt x="947" y="526"/>
                  </a:cubicBezTo>
                  <a:cubicBezTo>
                    <a:pt x="751" y="321"/>
                    <a:pt x="751" y="321"/>
                    <a:pt x="751" y="321"/>
                  </a:cubicBezTo>
                  <a:lnTo>
                    <a:pt x="752" y="318"/>
                  </a:lnTo>
                  <a:close/>
                </a:path>
              </a:pathLst>
            </a:custGeom>
            <a:solidFill>
              <a:srgbClr val="BF7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63" name="Rectangle 157"/>
            <p:cNvSpPr>
              <a:spLocks noChangeArrowheads="1"/>
            </p:cNvSpPr>
            <p:nvPr userDrawn="1"/>
          </p:nvSpPr>
          <p:spPr bwMode="auto">
            <a:xfrm>
              <a:off x="2010" y="684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>
                  <a:solidFill>
                    <a:srgbClr val="FFFFFF"/>
                  </a:solidFill>
                  <a:latin typeface="Arial" panose="020B0604020202020204" pitchFamily="34" charset="0"/>
                </a:rPr>
                <a:t>ARGUMENT 1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264" name="Rectangle 158"/>
            <p:cNvSpPr>
              <a:spLocks noChangeArrowheads="1"/>
            </p:cNvSpPr>
            <p:nvPr userDrawn="1"/>
          </p:nvSpPr>
          <p:spPr bwMode="auto">
            <a:xfrm>
              <a:off x="2010" y="835"/>
              <a:ext cx="59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>
                  <a:solidFill>
                    <a:srgbClr val="FFFFFF"/>
                  </a:solidFill>
                  <a:latin typeface="Arial" panose="020B0604020202020204" pitchFamily="34" charset="0"/>
                </a:rPr>
                <a:t>1 123 456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265" name="Rectangle 159"/>
            <p:cNvSpPr>
              <a:spLocks noChangeArrowheads="1"/>
            </p:cNvSpPr>
            <p:nvPr userDrawn="1"/>
          </p:nvSpPr>
          <p:spPr bwMode="auto">
            <a:xfrm>
              <a:off x="3591" y="1260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>
                  <a:solidFill>
                    <a:srgbClr val="FFFFFF"/>
                  </a:solidFill>
                  <a:latin typeface="Arial" panose="020B0604020202020204" pitchFamily="34" charset="0"/>
                </a:rPr>
                <a:t>ARGUMENT 2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266" name="Rectangle 160"/>
            <p:cNvSpPr>
              <a:spLocks noChangeArrowheads="1"/>
            </p:cNvSpPr>
            <p:nvPr userDrawn="1"/>
          </p:nvSpPr>
          <p:spPr bwMode="auto">
            <a:xfrm>
              <a:off x="3591" y="1412"/>
              <a:ext cx="59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>
                  <a:solidFill>
                    <a:srgbClr val="FFFFFF"/>
                  </a:solidFill>
                  <a:latin typeface="Arial" panose="020B0604020202020204" pitchFamily="34" charset="0"/>
                </a:rPr>
                <a:t>1 123 456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267" name="Rectangle 161"/>
            <p:cNvSpPr>
              <a:spLocks noChangeArrowheads="1"/>
            </p:cNvSpPr>
            <p:nvPr userDrawn="1"/>
          </p:nvSpPr>
          <p:spPr bwMode="auto">
            <a:xfrm>
              <a:off x="3591" y="2871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>
                  <a:solidFill>
                    <a:srgbClr val="FFFFFF"/>
                  </a:solidFill>
                  <a:latin typeface="Arial" panose="020B0604020202020204" pitchFamily="34" charset="0"/>
                </a:rPr>
                <a:t>ARGUMENT 3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268" name="Rectangle 162"/>
            <p:cNvSpPr>
              <a:spLocks noChangeArrowheads="1"/>
            </p:cNvSpPr>
            <p:nvPr userDrawn="1"/>
          </p:nvSpPr>
          <p:spPr bwMode="auto">
            <a:xfrm>
              <a:off x="3591" y="3022"/>
              <a:ext cx="59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>
                  <a:solidFill>
                    <a:srgbClr val="FFFFFF"/>
                  </a:solidFill>
                  <a:latin typeface="Arial" panose="020B0604020202020204" pitchFamily="34" charset="0"/>
                </a:rPr>
                <a:t>1 123 456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269" name="Rectangle 163"/>
            <p:cNvSpPr>
              <a:spLocks noChangeArrowheads="1"/>
            </p:cNvSpPr>
            <p:nvPr userDrawn="1"/>
          </p:nvSpPr>
          <p:spPr bwMode="auto">
            <a:xfrm>
              <a:off x="2010" y="3286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>
                  <a:solidFill>
                    <a:srgbClr val="FFFFFF"/>
                  </a:solidFill>
                  <a:latin typeface="Arial" panose="020B0604020202020204" pitchFamily="34" charset="0"/>
                </a:rPr>
                <a:t>ARGUMENT 4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270" name="Rectangle 164"/>
            <p:cNvSpPr>
              <a:spLocks noChangeArrowheads="1"/>
            </p:cNvSpPr>
            <p:nvPr userDrawn="1"/>
          </p:nvSpPr>
          <p:spPr bwMode="auto">
            <a:xfrm>
              <a:off x="2010" y="3438"/>
              <a:ext cx="59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>
                  <a:solidFill>
                    <a:srgbClr val="FFFFFF"/>
                  </a:solidFill>
                  <a:latin typeface="Arial" panose="020B0604020202020204" pitchFamily="34" charset="0"/>
                </a:rPr>
                <a:t>1 123 456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271" name="Rectangle 165"/>
            <p:cNvSpPr>
              <a:spLocks noChangeArrowheads="1"/>
            </p:cNvSpPr>
            <p:nvPr userDrawn="1"/>
          </p:nvSpPr>
          <p:spPr bwMode="auto">
            <a:xfrm>
              <a:off x="1054" y="2064"/>
              <a:ext cx="904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800" b="1">
                  <a:solidFill>
                    <a:srgbClr val="FFFFFF"/>
                  </a:solidFill>
                  <a:latin typeface="Arial" panose="020B0604020202020204" pitchFamily="34" charset="0"/>
                </a:rPr>
                <a:t>ARGUMENT 5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  <p:sp>
          <p:nvSpPr>
            <p:cNvPr id="272" name="Rectangle 166"/>
            <p:cNvSpPr>
              <a:spLocks noChangeArrowheads="1"/>
            </p:cNvSpPr>
            <p:nvPr userDrawn="1"/>
          </p:nvSpPr>
          <p:spPr bwMode="auto">
            <a:xfrm>
              <a:off x="1054" y="2216"/>
              <a:ext cx="59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norm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700">
                  <a:solidFill>
                    <a:srgbClr val="FFFFFF"/>
                  </a:solidFill>
                  <a:latin typeface="Arial" panose="020B0604020202020204" pitchFamily="34" charset="0"/>
                </a:rPr>
                <a:t>1 123 456</a:t>
              </a:r>
              <a:endParaRPr lang="en-US" altLang="en-US" sz="900">
                <a:latin typeface="Arial" panose="020B0604020202020204" pitchFamily="34" charset="0"/>
              </a:endParaRPr>
            </a:p>
          </p:txBody>
        </p:sp>
      </p:grpSp>
      <p:grpSp>
        <p:nvGrpSpPr>
          <p:cNvPr id="161" name="hus" hidden="1"/>
          <p:cNvGrpSpPr>
            <a:grpSpLocks noChangeAspect="1"/>
          </p:cNvGrpSpPr>
          <p:nvPr userDrawn="1"/>
        </p:nvGrpSpPr>
        <p:grpSpPr bwMode="auto">
          <a:xfrm>
            <a:off x="3996531" y="1927728"/>
            <a:ext cx="1152526" cy="1253118"/>
            <a:chOff x="2154" y="1370"/>
            <a:chExt cx="1452" cy="1578"/>
          </a:xfrm>
        </p:grpSpPr>
        <p:sp>
          <p:nvSpPr>
            <p:cNvPr id="219" name="Freeform 189"/>
            <p:cNvSpPr>
              <a:spLocks noEditPoints="1"/>
            </p:cNvSpPr>
            <p:nvPr userDrawn="1"/>
          </p:nvSpPr>
          <p:spPr bwMode="auto">
            <a:xfrm>
              <a:off x="2154" y="1742"/>
              <a:ext cx="954" cy="1151"/>
            </a:xfrm>
            <a:custGeom>
              <a:avLst/>
              <a:gdLst>
                <a:gd name="T0" fmla="*/ 286 w 402"/>
                <a:gd name="T1" fmla="*/ 47 h 485"/>
                <a:gd name="T2" fmla="*/ 354 w 402"/>
                <a:gd name="T3" fmla="*/ 54 h 485"/>
                <a:gd name="T4" fmla="*/ 348 w 402"/>
                <a:gd name="T5" fmla="*/ 136 h 485"/>
                <a:gd name="T6" fmla="*/ 280 w 402"/>
                <a:gd name="T7" fmla="*/ 130 h 485"/>
                <a:gd name="T8" fmla="*/ 280 w 402"/>
                <a:gd name="T9" fmla="*/ 187 h 485"/>
                <a:gd name="T10" fmla="*/ 348 w 402"/>
                <a:gd name="T11" fmla="*/ 181 h 485"/>
                <a:gd name="T12" fmla="*/ 354 w 402"/>
                <a:gd name="T13" fmla="*/ 263 h 485"/>
                <a:gd name="T14" fmla="*/ 286 w 402"/>
                <a:gd name="T15" fmla="*/ 270 h 485"/>
                <a:gd name="T16" fmla="*/ 280 w 402"/>
                <a:gd name="T17" fmla="*/ 187 h 485"/>
                <a:gd name="T18" fmla="*/ 286 w 402"/>
                <a:gd name="T19" fmla="*/ 318 h 485"/>
                <a:gd name="T20" fmla="*/ 354 w 402"/>
                <a:gd name="T21" fmla="*/ 325 h 485"/>
                <a:gd name="T22" fmla="*/ 348 w 402"/>
                <a:gd name="T23" fmla="*/ 407 h 485"/>
                <a:gd name="T24" fmla="*/ 280 w 402"/>
                <a:gd name="T25" fmla="*/ 401 h 485"/>
                <a:gd name="T26" fmla="*/ 163 w 402"/>
                <a:gd name="T27" fmla="*/ 54 h 485"/>
                <a:gd name="T28" fmla="*/ 232 w 402"/>
                <a:gd name="T29" fmla="*/ 47 h 485"/>
                <a:gd name="T30" fmla="*/ 238 w 402"/>
                <a:gd name="T31" fmla="*/ 130 h 485"/>
                <a:gd name="T32" fmla="*/ 170 w 402"/>
                <a:gd name="T33" fmla="*/ 136 h 485"/>
                <a:gd name="T34" fmla="*/ 163 w 402"/>
                <a:gd name="T35" fmla="*/ 54 h 485"/>
                <a:gd name="T36" fmla="*/ 170 w 402"/>
                <a:gd name="T37" fmla="*/ 181 h 485"/>
                <a:gd name="T38" fmla="*/ 238 w 402"/>
                <a:gd name="T39" fmla="*/ 187 h 485"/>
                <a:gd name="T40" fmla="*/ 232 w 402"/>
                <a:gd name="T41" fmla="*/ 270 h 485"/>
                <a:gd name="T42" fmla="*/ 163 w 402"/>
                <a:gd name="T43" fmla="*/ 263 h 485"/>
                <a:gd name="T44" fmla="*/ 402 w 402"/>
                <a:gd name="T45" fmla="*/ 485 h 485"/>
                <a:gd name="T46" fmla="*/ 371 w 402"/>
                <a:gd name="T47" fmla="*/ 0 h 485"/>
                <a:gd name="T48" fmla="*/ 0 w 402"/>
                <a:gd name="T49" fmla="*/ 30 h 485"/>
                <a:gd name="T50" fmla="*/ 163 w 402"/>
                <a:gd name="T51" fmla="*/ 485 h 485"/>
                <a:gd name="T52" fmla="*/ 170 w 402"/>
                <a:gd name="T53" fmla="*/ 318 h 485"/>
                <a:gd name="T54" fmla="*/ 238 w 402"/>
                <a:gd name="T55" fmla="*/ 325 h 485"/>
                <a:gd name="T56" fmla="*/ 402 w 402"/>
                <a:gd name="T57" fmla="*/ 485 h 485"/>
                <a:gd name="T58" fmla="*/ 116 w 402"/>
                <a:gd name="T59" fmla="*/ 407 h 485"/>
                <a:gd name="T60" fmla="*/ 47 w 402"/>
                <a:gd name="T61" fmla="*/ 401 h 485"/>
                <a:gd name="T62" fmla="*/ 54 w 402"/>
                <a:gd name="T63" fmla="*/ 318 h 485"/>
                <a:gd name="T64" fmla="*/ 122 w 402"/>
                <a:gd name="T65" fmla="*/ 325 h 485"/>
                <a:gd name="T66" fmla="*/ 122 w 402"/>
                <a:gd name="T67" fmla="*/ 263 h 485"/>
                <a:gd name="T68" fmla="*/ 54 w 402"/>
                <a:gd name="T69" fmla="*/ 270 h 485"/>
                <a:gd name="T70" fmla="*/ 47 w 402"/>
                <a:gd name="T71" fmla="*/ 187 h 485"/>
                <a:gd name="T72" fmla="*/ 116 w 402"/>
                <a:gd name="T73" fmla="*/ 181 h 485"/>
                <a:gd name="T74" fmla="*/ 122 w 402"/>
                <a:gd name="T75" fmla="*/ 263 h 485"/>
                <a:gd name="T76" fmla="*/ 54 w 402"/>
                <a:gd name="T77" fmla="*/ 136 h 485"/>
                <a:gd name="T78" fmla="*/ 47 w 402"/>
                <a:gd name="T79" fmla="*/ 54 h 485"/>
                <a:gd name="T80" fmla="*/ 116 w 402"/>
                <a:gd name="T81" fmla="*/ 47 h 485"/>
                <a:gd name="T82" fmla="*/ 122 w 402"/>
                <a:gd name="T83" fmla="*/ 130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02" h="485">
                  <a:moveTo>
                    <a:pt x="280" y="54"/>
                  </a:moveTo>
                  <a:cubicBezTo>
                    <a:pt x="280" y="50"/>
                    <a:pt x="282" y="47"/>
                    <a:pt x="286" y="47"/>
                  </a:cubicBezTo>
                  <a:cubicBezTo>
                    <a:pt x="348" y="47"/>
                    <a:pt x="348" y="47"/>
                    <a:pt x="348" y="47"/>
                  </a:cubicBezTo>
                  <a:cubicBezTo>
                    <a:pt x="352" y="47"/>
                    <a:pt x="354" y="50"/>
                    <a:pt x="354" y="54"/>
                  </a:cubicBezTo>
                  <a:cubicBezTo>
                    <a:pt x="354" y="130"/>
                    <a:pt x="354" y="130"/>
                    <a:pt x="354" y="130"/>
                  </a:cubicBezTo>
                  <a:cubicBezTo>
                    <a:pt x="354" y="133"/>
                    <a:pt x="352" y="136"/>
                    <a:pt x="348" y="136"/>
                  </a:cubicBezTo>
                  <a:cubicBezTo>
                    <a:pt x="286" y="136"/>
                    <a:pt x="286" y="136"/>
                    <a:pt x="286" y="136"/>
                  </a:cubicBezTo>
                  <a:cubicBezTo>
                    <a:pt x="282" y="136"/>
                    <a:pt x="280" y="133"/>
                    <a:pt x="280" y="130"/>
                  </a:cubicBezTo>
                  <a:lnTo>
                    <a:pt x="280" y="54"/>
                  </a:lnTo>
                  <a:close/>
                  <a:moveTo>
                    <a:pt x="280" y="187"/>
                  </a:moveTo>
                  <a:cubicBezTo>
                    <a:pt x="280" y="184"/>
                    <a:pt x="282" y="181"/>
                    <a:pt x="286" y="181"/>
                  </a:cubicBezTo>
                  <a:cubicBezTo>
                    <a:pt x="348" y="181"/>
                    <a:pt x="348" y="181"/>
                    <a:pt x="348" y="181"/>
                  </a:cubicBezTo>
                  <a:cubicBezTo>
                    <a:pt x="352" y="181"/>
                    <a:pt x="354" y="184"/>
                    <a:pt x="354" y="187"/>
                  </a:cubicBezTo>
                  <a:cubicBezTo>
                    <a:pt x="354" y="263"/>
                    <a:pt x="354" y="263"/>
                    <a:pt x="354" y="263"/>
                  </a:cubicBezTo>
                  <a:cubicBezTo>
                    <a:pt x="354" y="267"/>
                    <a:pt x="352" y="270"/>
                    <a:pt x="348" y="270"/>
                  </a:cubicBezTo>
                  <a:cubicBezTo>
                    <a:pt x="286" y="270"/>
                    <a:pt x="286" y="270"/>
                    <a:pt x="286" y="270"/>
                  </a:cubicBezTo>
                  <a:cubicBezTo>
                    <a:pt x="282" y="270"/>
                    <a:pt x="280" y="267"/>
                    <a:pt x="280" y="263"/>
                  </a:cubicBezTo>
                  <a:lnTo>
                    <a:pt x="280" y="187"/>
                  </a:lnTo>
                  <a:close/>
                  <a:moveTo>
                    <a:pt x="280" y="325"/>
                  </a:moveTo>
                  <a:cubicBezTo>
                    <a:pt x="280" y="321"/>
                    <a:pt x="282" y="318"/>
                    <a:pt x="286" y="318"/>
                  </a:cubicBezTo>
                  <a:cubicBezTo>
                    <a:pt x="348" y="318"/>
                    <a:pt x="348" y="318"/>
                    <a:pt x="348" y="318"/>
                  </a:cubicBezTo>
                  <a:cubicBezTo>
                    <a:pt x="352" y="318"/>
                    <a:pt x="354" y="321"/>
                    <a:pt x="354" y="325"/>
                  </a:cubicBezTo>
                  <a:cubicBezTo>
                    <a:pt x="354" y="401"/>
                    <a:pt x="354" y="401"/>
                    <a:pt x="354" y="401"/>
                  </a:cubicBezTo>
                  <a:cubicBezTo>
                    <a:pt x="354" y="404"/>
                    <a:pt x="352" y="407"/>
                    <a:pt x="348" y="407"/>
                  </a:cubicBezTo>
                  <a:cubicBezTo>
                    <a:pt x="286" y="407"/>
                    <a:pt x="286" y="407"/>
                    <a:pt x="286" y="407"/>
                  </a:cubicBezTo>
                  <a:cubicBezTo>
                    <a:pt x="282" y="407"/>
                    <a:pt x="280" y="404"/>
                    <a:pt x="280" y="401"/>
                  </a:cubicBezTo>
                  <a:lnTo>
                    <a:pt x="280" y="325"/>
                  </a:lnTo>
                  <a:close/>
                  <a:moveTo>
                    <a:pt x="163" y="54"/>
                  </a:moveTo>
                  <a:cubicBezTo>
                    <a:pt x="163" y="50"/>
                    <a:pt x="166" y="47"/>
                    <a:pt x="170" y="47"/>
                  </a:cubicBezTo>
                  <a:cubicBezTo>
                    <a:pt x="232" y="47"/>
                    <a:pt x="232" y="47"/>
                    <a:pt x="232" y="47"/>
                  </a:cubicBezTo>
                  <a:cubicBezTo>
                    <a:pt x="235" y="47"/>
                    <a:pt x="238" y="50"/>
                    <a:pt x="238" y="54"/>
                  </a:cubicBezTo>
                  <a:cubicBezTo>
                    <a:pt x="238" y="130"/>
                    <a:pt x="238" y="130"/>
                    <a:pt x="238" y="130"/>
                  </a:cubicBezTo>
                  <a:cubicBezTo>
                    <a:pt x="238" y="133"/>
                    <a:pt x="235" y="136"/>
                    <a:pt x="232" y="136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66" y="136"/>
                    <a:pt x="163" y="133"/>
                    <a:pt x="163" y="130"/>
                  </a:cubicBezTo>
                  <a:lnTo>
                    <a:pt x="163" y="54"/>
                  </a:lnTo>
                  <a:close/>
                  <a:moveTo>
                    <a:pt x="163" y="187"/>
                  </a:moveTo>
                  <a:cubicBezTo>
                    <a:pt x="163" y="184"/>
                    <a:pt x="166" y="181"/>
                    <a:pt x="170" y="181"/>
                  </a:cubicBezTo>
                  <a:cubicBezTo>
                    <a:pt x="232" y="181"/>
                    <a:pt x="232" y="181"/>
                    <a:pt x="232" y="181"/>
                  </a:cubicBezTo>
                  <a:cubicBezTo>
                    <a:pt x="235" y="181"/>
                    <a:pt x="238" y="184"/>
                    <a:pt x="238" y="187"/>
                  </a:cubicBezTo>
                  <a:cubicBezTo>
                    <a:pt x="238" y="263"/>
                    <a:pt x="238" y="263"/>
                    <a:pt x="238" y="263"/>
                  </a:cubicBezTo>
                  <a:cubicBezTo>
                    <a:pt x="238" y="267"/>
                    <a:pt x="235" y="270"/>
                    <a:pt x="232" y="270"/>
                  </a:cubicBezTo>
                  <a:cubicBezTo>
                    <a:pt x="170" y="270"/>
                    <a:pt x="170" y="270"/>
                    <a:pt x="170" y="270"/>
                  </a:cubicBezTo>
                  <a:cubicBezTo>
                    <a:pt x="166" y="270"/>
                    <a:pt x="163" y="267"/>
                    <a:pt x="163" y="263"/>
                  </a:cubicBezTo>
                  <a:lnTo>
                    <a:pt x="163" y="187"/>
                  </a:lnTo>
                  <a:close/>
                  <a:moveTo>
                    <a:pt x="402" y="485"/>
                  </a:moveTo>
                  <a:cubicBezTo>
                    <a:pt x="402" y="30"/>
                    <a:pt x="402" y="30"/>
                    <a:pt x="402" y="30"/>
                  </a:cubicBezTo>
                  <a:cubicBezTo>
                    <a:pt x="402" y="13"/>
                    <a:pt x="388" y="0"/>
                    <a:pt x="37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163" y="485"/>
                    <a:pt x="163" y="485"/>
                    <a:pt x="163" y="485"/>
                  </a:cubicBezTo>
                  <a:cubicBezTo>
                    <a:pt x="163" y="325"/>
                    <a:pt x="163" y="325"/>
                    <a:pt x="163" y="325"/>
                  </a:cubicBezTo>
                  <a:cubicBezTo>
                    <a:pt x="163" y="321"/>
                    <a:pt x="166" y="318"/>
                    <a:pt x="170" y="318"/>
                  </a:cubicBezTo>
                  <a:cubicBezTo>
                    <a:pt x="232" y="318"/>
                    <a:pt x="232" y="318"/>
                    <a:pt x="232" y="318"/>
                  </a:cubicBezTo>
                  <a:cubicBezTo>
                    <a:pt x="235" y="318"/>
                    <a:pt x="238" y="321"/>
                    <a:pt x="238" y="325"/>
                  </a:cubicBezTo>
                  <a:cubicBezTo>
                    <a:pt x="238" y="485"/>
                    <a:pt x="238" y="485"/>
                    <a:pt x="238" y="485"/>
                  </a:cubicBezTo>
                  <a:lnTo>
                    <a:pt x="402" y="485"/>
                  </a:lnTo>
                  <a:close/>
                  <a:moveTo>
                    <a:pt x="122" y="401"/>
                  </a:moveTo>
                  <a:cubicBezTo>
                    <a:pt x="122" y="404"/>
                    <a:pt x="119" y="407"/>
                    <a:pt x="116" y="407"/>
                  </a:cubicBezTo>
                  <a:cubicBezTo>
                    <a:pt x="54" y="407"/>
                    <a:pt x="54" y="407"/>
                    <a:pt x="54" y="407"/>
                  </a:cubicBezTo>
                  <a:cubicBezTo>
                    <a:pt x="50" y="407"/>
                    <a:pt x="47" y="404"/>
                    <a:pt x="47" y="401"/>
                  </a:cubicBezTo>
                  <a:cubicBezTo>
                    <a:pt x="47" y="325"/>
                    <a:pt x="47" y="325"/>
                    <a:pt x="47" y="325"/>
                  </a:cubicBezTo>
                  <a:cubicBezTo>
                    <a:pt x="47" y="321"/>
                    <a:pt x="50" y="318"/>
                    <a:pt x="54" y="318"/>
                  </a:cubicBezTo>
                  <a:cubicBezTo>
                    <a:pt x="116" y="318"/>
                    <a:pt x="116" y="318"/>
                    <a:pt x="116" y="318"/>
                  </a:cubicBezTo>
                  <a:cubicBezTo>
                    <a:pt x="119" y="318"/>
                    <a:pt x="122" y="321"/>
                    <a:pt x="122" y="325"/>
                  </a:cubicBezTo>
                  <a:lnTo>
                    <a:pt x="122" y="401"/>
                  </a:lnTo>
                  <a:close/>
                  <a:moveTo>
                    <a:pt x="122" y="263"/>
                  </a:moveTo>
                  <a:cubicBezTo>
                    <a:pt x="122" y="267"/>
                    <a:pt x="119" y="270"/>
                    <a:pt x="116" y="270"/>
                  </a:cubicBezTo>
                  <a:cubicBezTo>
                    <a:pt x="54" y="270"/>
                    <a:pt x="54" y="270"/>
                    <a:pt x="54" y="270"/>
                  </a:cubicBezTo>
                  <a:cubicBezTo>
                    <a:pt x="50" y="270"/>
                    <a:pt x="47" y="267"/>
                    <a:pt x="47" y="263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7" y="184"/>
                    <a:pt x="50" y="181"/>
                    <a:pt x="54" y="181"/>
                  </a:cubicBezTo>
                  <a:cubicBezTo>
                    <a:pt x="116" y="181"/>
                    <a:pt x="116" y="181"/>
                    <a:pt x="116" y="181"/>
                  </a:cubicBezTo>
                  <a:cubicBezTo>
                    <a:pt x="119" y="181"/>
                    <a:pt x="122" y="184"/>
                    <a:pt x="122" y="187"/>
                  </a:cubicBezTo>
                  <a:lnTo>
                    <a:pt x="122" y="263"/>
                  </a:lnTo>
                  <a:close/>
                  <a:moveTo>
                    <a:pt x="116" y="136"/>
                  </a:moveTo>
                  <a:cubicBezTo>
                    <a:pt x="54" y="136"/>
                    <a:pt x="54" y="136"/>
                    <a:pt x="54" y="136"/>
                  </a:cubicBezTo>
                  <a:cubicBezTo>
                    <a:pt x="50" y="136"/>
                    <a:pt x="47" y="133"/>
                    <a:pt x="47" y="130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7" y="50"/>
                    <a:pt x="50" y="47"/>
                    <a:pt x="54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9" y="47"/>
                    <a:pt x="122" y="50"/>
                    <a:pt x="122" y="54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22" y="133"/>
                    <a:pt x="119" y="136"/>
                    <a:pt x="116" y="136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0" name="Freeform 190"/>
            <p:cNvSpPr>
              <a:spLocks/>
            </p:cNvSpPr>
            <p:nvPr userDrawn="1"/>
          </p:nvSpPr>
          <p:spPr bwMode="auto">
            <a:xfrm>
              <a:off x="2265" y="2497"/>
              <a:ext cx="178" cy="211"/>
            </a:xfrm>
            <a:custGeom>
              <a:avLst/>
              <a:gdLst>
                <a:gd name="T0" fmla="*/ 69 w 75"/>
                <a:gd name="T1" fmla="*/ 0 h 89"/>
                <a:gd name="T2" fmla="*/ 7 w 75"/>
                <a:gd name="T3" fmla="*/ 0 h 89"/>
                <a:gd name="T4" fmla="*/ 0 w 75"/>
                <a:gd name="T5" fmla="*/ 7 h 89"/>
                <a:gd name="T6" fmla="*/ 0 w 75"/>
                <a:gd name="T7" fmla="*/ 83 h 89"/>
                <a:gd name="T8" fmla="*/ 7 w 75"/>
                <a:gd name="T9" fmla="*/ 89 h 89"/>
                <a:gd name="T10" fmla="*/ 69 w 75"/>
                <a:gd name="T11" fmla="*/ 89 h 89"/>
                <a:gd name="T12" fmla="*/ 75 w 75"/>
                <a:gd name="T13" fmla="*/ 83 h 89"/>
                <a:gd name="T14" fmla="*/ 75 w 75"/>
                <a:gd name="T15" fmla="*/ 7 h 89"/>
                <a:gd name="T16" fmla="*/ 69 w 75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6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6"/>
                    <a:pt x="3" y="89"/>
                    <a:pt x="7" y="89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72" y="89"/>
                    <a:pt x="75" y="86"/>
                    <a:pt x="75" y="83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3"/>
                    <a:pt x="72" y="0"/>
                    <a:pt x="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1" name="Freeform 191"/>
            <p:cNvSpPr>
              <a:spLocks/>
            </p:cNvSpPr>
            <p:nvPr userDrawn="1"/>
          </p:nvSpPr>
          <p:spPr bwMode="auto">
            <a:xfrm>
              <a:off x="2818" y="2497"/>
              <a:ext cx="176" cy="211"/>
            </a:xfrm>
            <a:custGeom>
              <a:avLst/>
              <a:gdLst>
                <a:gd name="T0" fmla="*/ 6 w 74"/>
                <a:gd name="T1" fmla="*/ 89 h 89"/>
                <a:gd name="T2" fmla="*/ 68 w 74"/>
                <a:gd name="T3" fmla="*/ 89 h 89"/>
                <a:gd name="T4" fmla="*/ 74 w 74"/>
                <a:gd name="T5" fmla="*/ 83 h 89"/>
                <a:gd name="T6" fmla="*/ 74 w 74"/>
                <a:gd name="T7" fmla="*/ 7 h 89"/>
                <a:gd name="T8" fmla="*/ 68 w 74"/>
                <a:gd name="T9" fmla="*/ 0 h 89"/>
                <a:gd name="T10" fmla="*/ 6 w 74"/>
                <a:gd name="T11" fmla="*/ 0 h 89"/>
                <a:gd name="T12" fmla="*/ 0 w 74"/>
                <a:gd name="T13" fmla="*/ 7 h 89"/>
                <a:gd name="T14" fmla="*/ 0 w 74"/>
                <a:gd name="T15" fmla="*/ 83 h 89"/>
                <a:gd name="T16" fmla="*/ 6 w 74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89">
                  <a:moveTo>
                    <a:pt x="6" y="89"/>
                  </a:moveTo>
                  <a:cubicBezTo>
                    <a:pt x="68" y="89"/>
                    <a:pt x="68" y="89"/>
                    <a:pt x="68" y="89"/>
                  </a:cubicBezTo>
                  <a:cubicBezTo>
                    <a:pt x="72" y="89"/>
                    <a:pt x="74" y="86"/>
                    <a:pt x="74" y="83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4" y="3"/>
                    <a:pt x="72" y="0"/>
                    <a:pt x="6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6"/>
                    <a:pt x="2" y="89"/>
                    <a:pt x="6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2" name="Freeform 192"/>
            <p:cNvSpPr>
              <a:spLocks/>
            </p:cNvSpPr>
            <p:nvPr userDrawn="1"/>
          </p:nvSpPr>
          <p:spPr bwMode="auto">
            <a:xfrm>
              <a:off x="2265" y="2172"/>
              <a:ext cx="178" cy="211"/>
            </a:xfrm>
            <a:custGeom>
              <a:avLst/>
              <a:gdLst>
                <a:gd name="T0" fmla="*/ 69 w 75"/>
                <a:gd name="T1" fmla="*/ 0 h 89"/>
                <a:gd name="T2" fmla="*/ 7 w 75"/>
                <a:gd name="T3" fmla="*/ 0 h 89"/>
                <a:gd name="T4" fmla="*/ 0 w 75"/>
                <a:gd name="T5" fmla="*/ 6 h 89"/>
                <a:gd name="T6" fmla="*/ 0 w 75"/>
                <a:gd name="T7" fmla="*/ 82 h 89"/>
                <a:gd name="T8" fmla="*/ 7 w 75"/>
                <a:gd name="T9" fmla="*/ 89 h 89"/>
                <a:gd name="T10" fmla="*/ 69 w 75"/>
                <a:gd name="T11" fmla="*/ 89 h 89"/>
                <a:gd name="T12" fmla="*/ 75 w 75"/>
                <a:gd name="T13" fmla="*/ 82 h 89"/>
                <a:gd name="T14" fmla="*/ 75 w 75"/>
                <a:gd name="T15" fmla="*/ 6 h 89"/>
                <a:gd name="T16" fmla="*/ 69 w 75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6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6"/>
                    <a:pt x="3" y="89"/>
                    <a:pt x="7" y="89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72" y="89"/>
                    <a:pt x="75" y="86"/>
                    <a:pt x="75" y="82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5" y="3"/>
                    <a:pt x="72" y="0"/>
                    <a:pt x="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3" name="Freeform 193"/>
            <p:cNvSpPr>
              <a:spLocks/>
            </p:cNvSpPr>
            <p:nvPr userDrawn="1"/>
          </p:nvSpPr>
          <p:spPr bwMode="auto">
            <a:xfrm>
              <a:off x="2818" y="2172"/>
              <a:ext cx="176" cy="211"/>
            </a:xfrm>
            <a:custGeom>
              <a:avLst/>
              <a:gdLst>
                <a:gd name="T0" fmla="*/ 6 w 74"/>
                <a:gd name="T1" fmla="*/ 89 h 89"/>
                <a:gd name="T2" fmla="*/ 68 w 74"/>
                <a:gd name="T3" fmla="*/ 89 h 89"/>
                <a:gd name="T4" fmla="*/ 74 w 74"/>
                <a:gd name="T5" fmla="*/ 82 h 89"/>
                <a:gd name="T6" fmla="*/ 74 w 74"/>
                <a:gd name="T7" fmla="*/ 6 h 89"/>
                <a:gd name="T8" fmla="*/ 68 w 74"/>
                <a:gd name="T9" fmla="*/ 0 h 89"/>
                <a:gd name="T10" fmla="*/ 6 w 74"/>
                <a:gd name="T11" fmla="*/ 0 h 89"/>
                <a:gd name="T12" fmla="*/ 0 w 74"/>
                <a:gd name="T13" fmla="*/ 6 h 89"/>
                <a:gd name="T14" fmla="*/ 0 w 74"/>
                <a:gd name="T15" fmla="*/ 82 h 89"/>
                <a:gd name="T16" fmla="*/ 6 w 74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89">
                  <a:moveTo>
                    <a:pt x="6" y="89"/>
                  </a:moveTo>
                  <a:cubicBezTo>
                    <a:pt x="68" y="89"/>
                    <a:pt x="68" y="89"/>
                    <a:pt x="68" y="89"/>
                  </a:cubicBezTo>
                  <a:cubicBezTo>
                    <a:pt x="72" y="89"/>
                    <a:pt x="74" y="86"/>
                    <a:pt x="74" y="82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3"/>
                    <a:pt x="72" y="0"/>
                    <a:pt x="6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6"/>
                    <a:pt x="2" y="89"/>
                    <a:pt x="6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4" name="Freeform 194"/>
            <p:cNvSpPr>
              <a:spLocks/>
            </p:cNvSpPr>
            <p:nvPr userDrawn="1"/>
          </p:nvSpPr>
          <p:spPr bwMode="auto">
            <a:xfrm>
              <a:off x="2541" y="2172"/>
              <a:ext cx="178" cy="211"/>
            </a:xfrm>
            <a:custGeom>
              <a:avLst/>
              <a:gdLst>
                <a:gd name="T0" fmla="*/ 7 w 75"/>
                <a:gd name="T1" fmla="*/ 89 h 89"/>
                <a:gd name="T2" fmla="*/ 69 w 75"/>
                <a:gd name="T3" fmla="*/ 89 h 89"/>
                <a:gd name="T4" fmla="*/ 75 w 75"/>
                <a:gd name="T5" fmla="*/ 82 h 89"/>
                <a:gd name="T6" fmla="*/ 75 w 75"/>
                <a:gd name="T7" fmla="*/ 6 h 89"/>
                <a:gd name="T8" fmla="*/ 69 w 75"/>
                <a:gd name="T9" fmla="*/ 0 h 89"/>
                <a:gd name="T10" fmla="*/ 7 w 75"/>
                <a:gd name="T11" fmla="*/ 0 h 89"/>
                <a:gd name="T12" fmla="*/ 0 w 75"/>
                <a:gd name="T13" fmla="*/ 6 h 89"/>
                <a:gd name="T14" fmla="*/ 0 w 75"/>
                <a:gd name="T15" fmla="*/ 82 h 89"/>
                <a:gd name="T16" fmla="*/ 7 w 75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7" y="89"/>
                  </a:moveTo>
                  <a:cubicBezTo>
                    <a:pt x="69" y="89"/>
                    <a:pt x="69" y="89"/>
                    <a:pt x="69" y="89"/>
                  </a:cubicBezTo>
                  <a:cubicBezTo>
                    <a:pt x="72" y="89"/>
                    <a:pt x="75" y="86"/>
                    <a:pt x="75" y="82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5" y="3"/>
                    <a:pt x="72" y="0"/>
                    <a:pt x="6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6"/>
                    <a:pt x="3" y="89"/>
                    <a:pt x="7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5" name="Freeform 195"/>
            <p:cNvSpPr>
              <a:spLocks/>
            </p:cNvSpPr>
            <p:nvPr userDrawn="1"/>
          </p:nvSpPr>
          <p:spPr bwMode="auto">
            <a:xfrm>
              <a:off x="2265" y="1854"/>
              <a:ext cx="178" cy="211"/>
            </a:xfrm>
            <a:custGeom>
              <a:avLst/>
              <a:gdLst>
                <a:gd name="T0" fmla="*/ 69 w 75"/>
                <a:gd name="T1" fmla="*/ 0 h 89"/>
                <a:gd name="T2" fmla="*/ 7 w 75"/>
                <a:gd name="T3" fmla="*/ 0 h 89"/>
                <a:gd name="T4" fmla="*/ 0 w 75"/>
                <a:gd name="T5" fmla="*/ 7 h 89"/>
                <a:gd name="T6" fmla="*/ 0 w 75"/>
                <a:gd name="T7" fmla="*/ 83 h 89"/>
                <a:gd name="T8" fmla="*/ 7 w 75"/>
                <a:gd name="T9" fmla="*/ 89 h 89"/>
                <a:gd name="T10" fmla="*/ 69 w 75"/>
                <a:gd name="T11" fmla="*/ 89 h 89"/>
                <a:gd name="T12" fmla="*/ 75 w 75"/>
                <a:gd name="T13" fmla="*/ 83 h 89"/>
                <a:gd name="T14" fmla="*/ 75 w 75"/>
                <a:gd name="T15" fmla="*/ 7 h 89"/>
                <a:gd name="T16" fmla="*/ 69 w 75"/>
                <a:gd name="T17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6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6"/>
                    <a:pt x="3" y="89"/>
                    <a:pt x="7" y="89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72" y="89"/>
                    <a:pt x="75" y="86"/>
                    <a:pt x="75" y="83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3"/>
                    <a:pt x="72" y="0"/>
                    <a:pt x="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6" name="Freeform 196"/>
            <p:cNvSpPr>
              <a:spLocks/>
            </p:cNvSpPr>
            <p:nvPr userDrawn="1"/>
          </p:nvSpPr>
          <p:spPr bwMode="auto">
            <a:xfrm>
              <a:off x="2818" y="1854"/>
              <a:ext cx="176" cy="211"/>
            </a:xfrm>
            <a:custGeom>
              <a:avLst/>
              <a:gdLst>
                <a:gd name="T0" fmla="*/ 6 w 74"/>
                <a:gd name="T1" fmla="*/ 89 h 89"/>
                <a:gd name="T2" fmla="*/ 68 w 74"/>
                <a:gd name="T3" fmla="*/ 89 h 89"/>
                <a:gd name="T4" fmla="*/ 74 w 74"/>
                <a:gd name="T5" fmla="*/ 83 h 89"/>
                <a:gd name="T6" fmla="*/ 74 w 74"/>
                <a:gd name="T7" fmla="*/ 7 h 89"/>
                <a:gd name="T8" fmla="*/ 68 w 74"/>
                <a:gd name="T9" fmla="*/ 0 h 89"/>
                <a:gd name="T10" fmla="*/ 6 w 74"/>
                <a:gd name="T11" fmla="*/ 0 h 89"/>
                <a:gd name="T12" fmla="*/ 0 w 74"/>
                <a:gd name="T13" fmla="*/ 7 h 89"/>
                <a:gd name="T14" fmla="*/ 0 w 74"/>
                <a:gd name="T15" fmla="*/ 83 h 89"/>
                <a:gd name="T16" fmla="*/ 6 w 74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89">
                  <a:moveTo>
                    <a:pt x="6" y="89"/>
                  </a:moveTo>
                  <a:cubicBezTo>
                    <a:pt x="68" y="89"/>
                    <a:pt x="68" y="89"/>
                    <a:pt x="68" y="89"/>
                  </a:cubicBezTo>
                  <a:cubicBezTo>
                    <a:pt x="72" y="89"/>
                    <a:pt x="74" y="86"/>
                    <a:pt x="74" y="83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4" y="3"/>
                    <a:pt x="72" y="0"/>
                    <a:pt x="6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6"/>
                    <a:pt x="2" y="89"/>
                    <a:pt x="6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7" name="Freeform 197"/>
            <p:cNvSpPr>
              <a:spLocks/>
            </p:cNvSpPr>
            <p:nvPr userDrawn="1"/>
          </p:nvSpPr>
          <p:spPr bwMode="auto">
            <a:xfrm>
              <a:off x="2541" y="1854"/>
              <a:ext cx="178" cy="211"/>
            </a:xfrm>
            <a:custGeom>
              <a:avLst/>
              <a:gdLst>
                <a:gd name="T0" fmla="*/ 7 w 75"/>
                <a:gd name="T1" fmla="*/ 89 h 89"/>
                <a:gd name="T2" fmla="*/ 69 w 75"/>
                <a:gd name="T3" fmla="*/ 89 h 89"/>
                <a:gd name="T4" fmla="*/ 75 w 75"/>
                <a:gd name="T5" fmla="*/ 83 h 89"/>
                <a:gd name="T6" fmla="*/ 75 w 75"/>
                <a:gd name="T7" fmla="*/ 7 h 89"/>
                <a:gd name="T8" fmla="*/ 69 w 75"/>
                <a:gd name="T9" fmla="*/ 0 h 89"/>
                <a:gd name="T10" fmla="*/ 7 w 75"/>
                <a:gd name="T11" fmla="*/ 0 h 89"/>
                <a:gd name="T12" fmla="*/ 0 w 75"/>
                <a:gd name="T13" fmla="*/ 7 h 89"/>
                <a:gd name="T14" fmla="*/ 0 w 75"/>
                <a:gd name="T15" fmla="*/ 83 h 89"/>
                <a:gd name="T16" fmla="*/ 7 w 75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7" y="89"/>
                  </a:moveTo>
                  <a:cubicBezTo>
                    <a:pt x="69" y="89"/>
                    <a:pt x="69" y="89"/>
                    <a:pt x="69" y="89"/>
                  </a:cubicBezTo>
                  <a:cubicBezTo>
                    <a:pt x="72" y="89"/>
                    <a:pt x="75" y="86"/>
                    <a:pt x="75" y="83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3"/>
                    <a:pt x="72" y="0"/>
                    <a:pt x="6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6"/>
                    <a:pt x="3" y="89"/>
                    <a:pt x="7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8" name="Freeform 198"/>
            <p:cNvSpPr>
              <a:spLocks/>
            </p:cNvSpPr>
            <p:nvPr userDrawn="1"/>
          </p:nvSpPr>
          <p:spPr bwMode="auto">
            <a:xfrm>
              <a:off x="2569" y="1396"/>
              <a:ext cx="1008" cy="1526"/>
            </a:xfrm>
            <a:custGeom>
              <a:avLst/>
              <a:gdLst>
                <a:gd name="T0" fmla="*/ 0 w 425"/>
                <a:gd name="T1" fmla="*/ 643 h 643"/>
                <a:gd name="T2" fmla="*/ 0 w 425"/>
                <a:gd name="T3" fmla="*/ 43 h 643"/>
                <a:gd name="T4" fmla="*/ 42 w 425"/>
                <a:gd name="T5" fmla="*/ 0 h 643"/>
                <a:gd name="T6" fmla="*/ 383 w 425"/>
                <a:gd name="T7" fmla="*/ 0 h 643"/>
                <a:gd name="T8" fmla="*/ 425 w 425"/>
                <a:gd name="T9" fmla="*/ 43 h 643"/>
                <a:gd name="T10" fmla="*/ 425 w 425"/>
                <a:gd name="T11" fmla="*/ 643 h 643"/>
                <a:gd name="T12" fmla="*/ 0 w 425"/>
                <a:gd name="T13" fmla="*/ 643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5" h="643">
                  <a:moveTo>
                    <a:pt x="0" y="6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383" y="0"/>
                    <a:pt x="383" y="0"/>
                    <a:pt x="383" y="0"/>
                  </a:cubicBezTo>
                  <a:cubicBezTo>
                    <a:pt x="406" y="0"/>
                    <a:pt x="425" y="19"/>
                    <a:pt x="425" y="43"/>
                  </a:cubicBezTo>
                  <a:cubicBezTo>
                    <a:pt x="425" y="643"/>
                    <a:pt x="425" y="643"/>
                    <a:pt x="425" y="643"/>
                  </a:cubicBezTo>
                  <a:lnTo>
                    <a:pt x="0" y="643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29" name="Freeform 199"/>
            <p:cNvSpPr>
              <a:spLocks noEditPoints="1"/>
            </p:cNvSpPr>
            <p:nvPr userDrawn="1"/>
          </p:nvSpPr>
          <p:spPr bwMode="auto">
            <a:xfrm>
              <a:off x="2541" y="1370"/>
              <a:ext cx="1065" cy="1578"/>
            </a:xfrm>
            <a:custGeom>
              <a:avLst/>
              <a:gdLst>
                <a:gd name="T0" fmla="*/ 395 w 449"/>
                <a:gd name="T1" fmla="*/ 23 h 665"/>
                <a:gd name="T2" fmla="*/ 426 w 449"/>
                <a:gd name="T3" fmla="*/ 54 h 665"/>
                <a:gd name="T4" fmla="*/ 426 w 449"/>
                <a:gd name="T5" fmla="*/ 642 h 665"/>
                <a:gd name="T6" fmla="*/ 23 w 449"/>
                <a:gd name="T7" fmla="*/ 642 h 665"/>
                <a:gd name="T8" fmla="*/ 23 w 449"/>
                <a:gd name="T9" fmla="*/ 54 h 665"/>
                <a:gd name="T10" fmla="*/ 54 w 449"/>
                <a:gd name="T11" fmla="*/ 23 h 665"/>
                <a:gd name="T12" fmla="*/ 395 w 449"/>
                <a:gd name="T13" fmla="*/ 23 h 665"/>
                <a:gd name="T14" fmla="*/ 395 w 449"/>
                <a:gd name="T15" fmla="*/ 0 h 665"/>
                <a:gd name="T16" fmla="*/ 54 w 449"/>
                <a:gd name="T17" fmla="*/ 0 h 665"/>
                <a:gd name="T18" fmla="*/ 0 w 449"/>
                <a:gd name="T19" fmla="*/ 54 h 665"/>
                <a:gd name="T20" fmla="*/ 0 w 449"/>
                <a:gd name="T21" fmla="*/ 642 h 665"/>
                <a:gd name="T22" fmla="*/ 0 w 449"/>
                <a:gd name="T23" fmla="*/ 665 h 665"/>
                <a:gd name="T24" fmla="*/ 23 w 449"/>
                <a:gd name="T25" fmla="*/ 665 h 665"/>
                <a:gd name="T26" fmla="*/ 426 w 449"/>
                <a:gd name="T27" fmla="*/ 665 h 665"/>
                <a:gd name="T28" fmla="*/ 449 w 449"/>
                <a:gd name="T29" fmla="*/ 665 h 665"/>
                <a:gd name="T30" fmla="*/ 449 w 449"/>
                <a:gd name="T31" fmla="*/ 642 h 665"/>
                <a:gd name="T32" fmla="*/ 449 w 449"/>
                <a:gd name="T33" fmla="*/ 54 h 665"/>
                <a:gd name="T34" fmla="*/ 395 w 449"/>
                <a:gd name="T35" fmla="*/ 0 h 6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9" h="665">
                  <a:moveTo>
                    <a:pt x="395" y="23"/>
                  </a:moveTo>
                  <a:cubicBezTo>
                    <a:pt x="412" y="23"/>
                    <a:pt x="426" y="37"/>
                    <a:pt x="426" y="54"/>
                  </a:cubicBezTo>
                  <a:cubicBezTo>
                    <a:pt x="426" y="642"/>
                    <a:pt x="426" y="642"/>
                    <a:pt x="426" y="642"/>
                  </a:cubicBezTo>
                  <a:cubicBezTo>
                    <a:pt x="23" y="642"/>
                    <a:pt x="23" y="642"/>
                    <a:pt x="23" y="642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3" y="37"/>
                    <a:pt x="37" y="23"/>
                    <a:pt x="54" y="23"/>
                  </a:cubicBezTo>
                  <a:cubicBezTo>
                    <a:pt x="395" y="23"/>
                    <a:pt x="395" y="23"/>
                    <a:pt x="395" y="23"/>
                  </a:cubicBezTo>
                  <a:moveTo>
                    <a:pt x="395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23" y="665"/>
                    <a:pt x="23" y="665"/>
                    <a:pt x="23" y="665"/>
                  </a:cubicBezTo>
                  <a:cubicBezTo>
                    <a:pt x="426" y="665"/>
                    <a:pt x="426" y="665"/>
                    <a:pt x="426" y="665"/>
                  </a:cubicBezTo>
                  <a:cubicBezTo>
                    <a:pt x="449" y="665"/>
                    <a:pt x="449" y="665"/>
                    <a:pt x="449" y="665"/>
                  </a:cubicBezTo>
                  <a:cubicBezTo>
                    <a:pt x="449" y="642"/>
                    <a:pt x="449" y="642"/>
                    <a:pt x="449" y="642"/>
                  </a:cubicBezTo>
                  <a:cubicBezTo>
                    <a:pt x="449" y="54"/>
                    <a:pt x="449" y="54"/>
                    <a:pt x="449" y="54"/>
                  </a:cubicBezTo>
                  <a:cubicBezTo>
                    <a:pt x="449" y="24"/>
                    <a:pt x="425" y="0"/>
                    <a:pt x="3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30" name="Freeform 200"/>
            <p:cNvSpPr>
              <a:spLocks/>
            </p:cNvSpPr>
            <p:nvPr userDrawn="1"/>
          </p:nvSpPr>
          <p:spPr bwMode="auto">
            <a:xfrm>
              <a:off x="2984" y="2497"/>
              <a:ext cx="178" cy="427"/>
            </a:xfrm>
            <a:custGeom>
              <a:avLst/>
              <a:gdLst>
                <a:gd name="T0" fmla="*/ 68 w 75"/>
                <a:gd name="T1" fmla="*/ 180 h 180"/>
                <a:gd name="T2" fmla="*/ 6 w 75"/>
                <a:gd name="T3" fmla="*/ 180 h 180"/>
                <a:gd name="T4" fmla="*/ 0 w 75"/>
                <a:gd name="T5" fmla="*/ 174 h 180"/>
                <a:gd name="T6" fmla="*/ 0 w 75"/>
                <a:gd name="T7" fmla="*/ 7 h 180"/>
                <a:gd name="T8" fmla="*/ 6 w 75"/>
                <a:gd name="T9" fmla="*/ 0 h 180"/>
                <a:gd name="T10" fmla="*/ 68 w 75"/>
                <a:gd name="T11" fmla="*/ 0 h 180"/>
                <a:gd name="T12" fmla="*/ 75 w 75"/>
                <a:gd name="T13" fmla="*/ 7 h 180"/>
                <a:gd name="T14" fmla="*/ 75 w 75"/>
                <a:gd name="T15" fmla="*/ 174 h 180"/>
                <a:gd name="T16" fmla="*/ 68 w 75"/>
                <a:gd name="T17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180">
                  <a:moveTo>
                    <a:pt x="68" y="180"/>
                  </a:moveTo>
                  <a:cubicBezTo>
                    <a:pt x="6" y="180"/>
                    <a:pt x="6" y="180"/>
                    <a:pt x="6" y="180"/>
                  </a:cubicBezTo>
                  <a:cubicBezTo>
                    <a:pt x="3" y="180"/>
                    <a:pt x="0" y="177"/>
                    <a:pt x="0" y="174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5" y="3"/>
                    <a:pt x="75" y="7"/>
                  </a:cubicBezTo>
                  <a:cubicBezTo>
                    <a:pt x="75" y="174"/>
                    <a:pt x="75" y="174"/>
                    <a:pt x="75" y="174"/>
                  </a:cubicBezTo>
                  <a:cubicBezTo>
                    <a:pt x="75" y="177"/>
                    <a:pt x="72" y="180"/>
                    <a:pt x="68" y="1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31" name="Freeform 201"/>
            <p:cNvSpPr>
              <a:spLocks/>
            </p:cNvSpPr>
            <p:nvPr userDrawn="1"/>
          </p:nvSpPr>
          <p:spPr bwMode="auto">
            <a:xfrm>
              <a:off x="2709" y="2497"/>
              <a:ext cx="178" cy="211"/>
            </a:xfrm>
            <a:custGeom>
              <a:avLst/>
              <a:gdLst>
                <a:gd name="T0" fmla="*/ 68 w 75"/>
                <a:gd name="T1" fmla="*/ 89 h 89"/>
                <a:gd name="T2" fmla="*/ 6 w 75"/>
                <a:gd name="T3" fmla="*/ 89 h 89"/>
                <a:gd name="T4" fmla="*/ 0 w 75"/>
                <a:gd name="T5" fmla="*/ 83 h 89"/>
                <a:gd name="T6" fmla="*/ 0 w 75"/>
                <a:gd name="T7" fmla="*/ 7 h 89"/>
                <a:gd name="T8" fmla="*/ 6 w 75"/>
                <a:gd name="T9" fmla="*/ 0 h 89"/>
                <a:gd name="T10" fmla="*/ 68 w 75"/>
                <a:gd name="T11" fmla="*/ 0 h 89"/>
                <a:gd name="T12" fmla="*/ 75 w 75"/>
                <a:gd name="T13" fmla="*/ 7 h 89"/>
                <a:gd name="T14" fmla="*/ 75 w 75"/>
                <a:gd name="T15" fmla="*/ 83 h 89"/>
                <a:gd name="T16" fmla="*/ 68 w 75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68" y="89"/>
                  </a:moveTo>
                  <a:cubicBezTo>
                    <a:pt x="6" y="89"/>
                    <a:pt x="6" y="89"/>
                    <a:pt x="6" y="89"/>
                  </a:cubicBezTo>
                  <a:cubicBezTo>
                    <a:pt x="3" y="89"/>
                    <a:pt x="0" y="86"/>
                    <a:pt x="0" y="8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5" y="3"/>
                    <a:pt x="75" y="7"/>
                  </a:cubicBezTo>
                  <a:cubicBezTo>
                    <a:pt x="75" y="83"/>
                    <a:pt x="75" y="83"/>
                    <a:pt x="75" y="83"/>
                  </a:cubicBezTo>
                  <a:cubicBezTo>
                    <a:pt x="75" y="86"/>
                    <a:pt x="72" y="89"/>
                    <a:pt x="68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32" name="Freeform 202"/>
            <p:cNvSpPr>
              <a:spLocks/>
            </p:cNvSpPr>
            <p:nvPr userDrawn="1"/>
          </p:nvSpPr>
          <p:spPr bwMode="auto">
            <a:xfrm>
              <a:off x="2709" y="2181"/>
              <a:ext cx="178" cy="209"/>
            </a:xfrm>
            <a:custGeom>
              <a:avLst/>
              <a:gdLst>
                <a:gd name="T0" fmla="*/ 68 w 75"/>
                <a:gd name="T1" fmla="*/ 88 h 88"/>
                <a:gd name="T2" fmla="*/ 6 w 75"/>
                <a:gd name="T3" fmla="*/ 88 h 88"/>
                <a:gd name="T4" fmla="*/ 0 w 75"/>
                <a:gd name="T5" fmla="*/ 82 h 88"/>
                <a:gd name="T6" fmla="*/ 0 w 75"/>
                <a:gd name="T7" fmla="*/ 6 h 88"/>
                <a:gd name="T8" fmla="*/ 6 w 75"/>
                <a:gd name="T9" fmla="*/ 0 h 88"/>
                <a:gd name="T10" fmla="*/ 68 w 75"/>
                <a:gd name="T11" fmla="*/ 0 h 88"/>
                <a:gd name="T12" fmla="*/ 75 w 75"/>
                <a:gd name="T13" fmla="*/ 6 h 88"/>
                <a:gd name="T14" fmla="*/ 75 w 75"/>
                <a:gd name="T15" fmla="*/ 82 h 88"/>
                <a:gd name="T16" fmla="*/ 68 w 75"/>
                <a:gd name="T1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8">
                  <a:moveTo>
                    <a:pt x="68" y="88"/>
                  </a:moveTo>
                  <a:cubicBezTo>
                    <a:pt x="6" y="88"/>
                    <a:pt x="6" y="88"/>
                    <a:pt x="6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5" y="2"/>
                    <a:pt x="75" y="6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5" y="85"/>
                    <a:pt x="72" y="88"/>
                    <a:pt x="68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33" name="Freeform 203"/>
            <p:cNvSpPr>
              <a:spLocks/>
            </p:cNvSpPr>
            <p:nvPr userDrawn="1"/>
          </p:nvSpPr>
          <p:spPr bwMode="auto">
            <a:xfrm>
              <a:off x="3260" y="2497"/>
              <a:ext cx="177" cy="211"/>
            </a:xfrm>
            <a:custGeom>
              <a:avLst/>
              <a:gdLst>
                <a:gd name="T0" fmla="*/ 69 w 75"/>
                <a:gd name="T1" fmla="*/ 89 h 89"/>
                <a:gd name="T2" fmla="*/ 6 w 75"/>
                <a:gd name="T3" fmla="*/ 89 h 89"/>
                <a:gd name="T4" fmla="*/ 0 w 75"/>
                <a:gd name="T5" fmla="*/ 83 h 89"/>
                <a:gd name="T6" fmla="*/ 0 w 75"/>
                <a:gd name="T7" fmla="*/ 7 h 89"/>
                <a:gd name="T8" fmla="*/ 6 w 75"/>
                <a:gd name="T9" fmla="*/ 0 h 89"/>
                <a:gd name="T10" fmla="*/ 69 w 75"/>
                <a:gd name="T11" fmla="*/ 0 h 89"/>
                <a:gd name="T12" fmla="*/ 75 w 75"/>
                <a:gd name="T13" fmla="*/ 7 h 89"/>
                <a:gd name="T14" fmla="*/ 75 w 75"/>
                <a:gd name="T15" fmla="*/ 83 h 89"/>
                <a:gd name="T16" fmla="*/ 69 w 75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69" y="89"/>
                  </a:moveTo>
                  <a:cubicBezTo>
                    <a:pt x="6" y="89"/>
                    <a:pt x="6" y="89"/>
                    <a:pt x="6" y="89"/>
                  </a:cubicBezTo>
                  <a:cubicBezTo>
                    <a:pt x="3" y="89"/>
                    <a:pt x="0" y="86"/>
                    <a:pt x="0" y="8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2" y="0"/>
                    <a:pt x="75" y="3"/>
                    <a:pt x="75" y="7"/>
                  </a:cubicBezTo>
                  <a:cubicBezTo>
                    <a:pt x="75" y="83"/>
                    <a:pt x="75" y="83"/>
                    <a:pt x="75" y="83"/>
                  </a:cubicBezTo>
                  <a:cubicBezTo>
                    <a:pt x="75" y="86"/>
                    <a:pt x="72" y="89"/>
                    <a:pt x="69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34" name="Freeform 204"/>
            <p:cNvSpPr>
              <a:spLocks/>
            </p:cNvSpPr>
            <p:nvPr userDrawn="1"/>
          </p:nvSpPr>
          <p:spPr bwMode="auto">
            <a:xfrm>
              <a:off x="3260" y="2181"/>
              <a:ext cx="177" cy="209"/>
            </a:xfrm>
            <a:custGeom>
              <a:avLst/>
              <a:gdLst>
                <a:gd name="T0" fmla="*/ 69 w 75"/>
                <a:gd name="T1" fmla="*/ 88 h 88"/>
                <a:gd name="T2" fmla="*/ 6 w 75"/>
                <a:gd name="T3" fmla="*/ 88 h 88"/>
                <a:gd name="T4" fmla="*/ 0 w 75"/>
                <a:gd name="T5" fmla="*/ 82 h 88"/>
                <a:gd name="T6" fmla="*/ 0 w 75"/>
                <a:gd name="T7" fmla="*/ 6 h 88"/>
                <a:gd name="T8" fmla="*/ 6 w 75"/>
                <a:gd name="T9" fmla="*/ 0 h 88"/>
                <a:gd name="T10" fmla="*/ 69 w 75"/>
                <a:gd name="T11" fmla="*/ 0 h 88"/>
                <a:gd name="T12" fmla="*/ 75 w 75"/>
                <a:gd name="T13" fmla="*/ 6 h 88"/>
                <a:gd name="T14" fmla="*/ 75 w 75"/>
                <a:gd name="T15" fmla="*/ 82 h 88"/>
                <a:gd name="T16" fmla="*/ 69 w 75"/>
                <a:gd name="T1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8">
                  <a:moveTo>
                    <a:pt x="69" y="88"/>
                  </a:moveTo>
                  <a:cubicBezTo>
                    <a:pt x="6" y="88"/>
                    <a:pt x="6" y="88"/>
                    <a:pt x="6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2" y="0"/>
                    <a:pt x="75" y="2"/>
                    <a:pt x="75" y="6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5" y="85"/>
                    <a:pt x="72" y="88"/>
                    <a:pt x="69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35" name="Freeform 205"/>
            <p:cNvSpPr>
              <a:spLocks/>
            </p:cNvSpPr>
            <p:nvPr userDrawn="1"/>
          </p:nvSpPr>
          <p:spPr bwMode="auto">
            <a:xfrm>
              <a:off x="2984" y="2181"/>
              <a:ext cx="178" cy="209"/>
            </a:xfrm>
            <a:custGeom>
              <a:avLst/>
              <a:gdLst>
                <a:gd name="T0" fmla="*/ 68 w 75"/>
                <a:gd name="T1" fmla="*/ 88 h 88"/>
                <a:gd name="T2" fmla="*/ 6 w 75"/>
                <a:gd name="T3" fmla="*/ 88 h 88"/>
                <a:gd name="T4" fmla="*/ 0 w 75"/>
                <a:gd name="T5" fmla="*/ 82 h 88"/>
                <a:gd name="T6" fmla="*/ 0 w 75"/>
                <a:gd name="T7" fmla="*/ 6 h 88"/>
                <a:gd name="T8" fmla="*/ 6 w 75"/>
                <a:gd name="T9" fmla="*/ 0 h 88"/>
                <a:gd name="T10" fmla="*/ 68 w 75"/>
                <a:gd name="T11" fmla="*/ 0 h 88"/>
                <a:gd name="T12" fmla="*/ 75 w 75"/>
                <a:gd name="T13" fmla="*/ 6 h 88"/>
                <a:gd name="T14" fmla="*/ 75 w 75"/>
                <a:gd name="T15" fmla="*/ 82 h 88"/>
                <a:gd name="T16" fmla="*/ 68 w 75"/>
                <a:gd name="T1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8">
                  <a:moveTo>
                    <a:pt x="68" y="88"/>
                  </a:moveTo>
                  <a:cubicBezTo>
                    <a:pt x="6" y="88"/>
                    <a:pt x="6" y="88"/>
                    <a:pt x="6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5" y="2"/>
                    <a:pt x="75" y="6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5" y="85"/>
                    <a:pt x="72" y="88"/>
                    <a:pt x="68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36" name="Freeform 206"/>
            <p:cNvSpPr>
              <a:spLocks/>
            </p:cNvSpPr>
            <p:nvPr userDrawn="1"/>
          </p:nvSpPr>
          <p:spPr bwMode="auto">
            <a:xfrm>
              <a:off x="2709" y="1854"/>
              <a:ext cx="178" cy="211"/>
            </a:xfrm>
            <a:custGeom>
              <a:avLst/>
              <a:gdLst>
                <a:gd name="T0" fmla="*/ 68 w 75"/>
                <a:gd name="T1" fmla="*/ 89 h 89"/>
                <a:gd name="T2" fmla="*/ 6 w 75"/>
                <a:gd name="T3" fmla="*/ 89 h 89"/>
                <a:gd name="T4" fmla="*/ 0 w 75"/>
                <a:gd name="T5" fmla="*/ 83 h 89"/>
                <a:gd name="T6" fmla="*/ 0 w 75"/>
                <a:gd name="T7" fmla="*/ 7 h 89"/>
                <a:gd name="T8" fmla="*/ 6 w 75"/>
                <a:gd name="T9" fmla="*/ 0 h 89"/>
                <a:gd name="T10" fmla="*/ 68 w 75"/>
                <a:gd name="T11" fmla="*/ 0 h 89"/>
                <a:gd name="T12" fmla="*/ 75 w 75"/>
                <a:gd name="T13" fmla="*/ 7 h 89"/>
                <a:gd name="T14" fmla="*/ 75 w 75"/>
                <a:gd name="T15" fmla="*/ 83 h 89"/>
                <a:gd name="T16" fmla="*/ 68 w 75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68" y="89"/>
                  </a:moveTo>
                  <a:cubicBezTo>
                    <a:pt x="6" y="89"/>
                    <a:pt x="6" y="89"/>
                    <a:pt x="6" y="89"/>
                  </a:cubicBezTo>
                  <a:cubicBezTo>
                    <a:pt x="3" y="89"/>
                    <a:pt x="0" y="86"/>
                    <a:pt x="0" y="8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5" y="3"/>
                    <a:pt x="75" y="7"/>
                  </a:cubicBezTo>
                  <a:cubicBezTo>
                    <a:pt x="75" y="83"/>
                    <a:pt x="75" y="83"/>
                    <a:pt x="75" y="83"/>
                  </a:cubicBezTo>
                  <a:cubicBezTo>
                    <a:pt x="75" y="86"/>
                    <a:pt x="72" y="89"/>
                    <a:pt x="68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37" name="Freeform 207"/>
            <p:cNvSpPr>
              <a:spLocks/>
            </p:cNvSpPr>
            <p:nvPr userDrawn="1"/>
          </p:nvSpPr>
          <p:spPr bwMode="auto">
            <a:xfrm>
              <a:off x="3260" y="1854"/>
              <a:ext cx="177" cy="211"/>
            </a:xfrm>
            <a:custGeom>
              <a:avLst/>
              <a:gdLst>
                <a:gd name="T0" fmla="*/ 69 w 75"/>
                <a:gd name="T1" fmla="*/ 89 h 89"/>
                <a:gd name="T2" fmla="*/ 6 w 75"/>
                <a:gd name="T3" fmla="*/ 89 h 89"/>
                <a:gd name="T4" fmla="*/ 0 w 75"/>
                <a:gd name="T5" fmla="*/ 83 h 89"/>
                <a:gd name="T6" fmla="*/ 0 w 75"/>
                <a:gd name="T7" fmla="*/ 7 h 89"/>
                <a:gd name="T8" fmla="*/ 6 w 75"/>
                <a:gd name="T9" fmla="*/ 0 h 89"/>
                <a:gd name="T10" fmla="*/ 69 w 75"/>
                <a:gd name="T11" fmla="*/ 0 h 89"/>
                <a:gd name="T12" fmla="*/ 75 w 75"/>
                <a:gd name="T13" fmla="*/ 7 h 89"/>
                <a:gd name="T14" fmla="*/ 75 w 75"/>
                <a:gd name="T15" fmla="*/ 83 h 89"/>
                <a:gd name="T16" fmla="*/ 69 w 75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69" y="89"/>
                  </a:moveTo>
                  <a:cubicBezTo>
                    <a:pt x="6" y="89"/>
                    <a:pt x="6" y="89"/>
                    <a:pt x="6" y="89"/>
                  </a:cubicBezTo>
                  <a:cubicBezTo>
                    <a:pt x="3" y="89"/>
                    <a:pt x="0" y="86"/>
                    <a:pt x="0" y="8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2" y="0"/>
                    <a:pt x="75" y="3"/>
                    <a:pt x="75" y="7"/>
                  </a:cubicBezTo>
                  <a:cubicBezTo>
                    <a:pt x="75" y="83"/>
                    <a:pt x="75" y="83"/>
                    <a:pt x="75" y="83"/>
                  </a:cubicBezTo>
                  <a:cubicBezTo>
                    <a:pt x="75" y="86"/>
                    <a:pt x="72" y="89"/>
                    <a:pt x="69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38" name="Freeform 208"/>
            <p:cNvSpPr>
              <a:spLocks/>
            </p:cNvSpPr>
            <p:nvPr userDrawn="1"/>
          </p:nvSpPr>
          <p:spPr bwMode="auto">
            <a:xfrm>
              <a:off x="2984" y="1854"/>
              <a:ext cx="178" cy="211"/>
            </a:xfrm>
            <a:custGeom>
              <a:avLst/>
              <a:gdLst>
                <a:gd name="T0" fmla="*/ 68 w 75"/>
                <a:gd name="T1" fmla="*/ 89 h 89"/>
                <a:gd name="T2" fmla="*/ 6 w 75"/>
                <a:gd name="T3" fmla="*/ 89 h 89"/>
                <a:gd name="T4" fmla="*/ 0 w 75"/>
                <a:gd name="T5" fmla="*/ 83 h 89"/>
                <a:gd name="T6" fmla="*/ 0 w 75"/>
                <a:gd name="T7" fmla="*/ 7 h 89"/>
                <a:gd name="T8" fmla="*/ 6 w 75"/>
                <a:gd name="T9" fmla="*/ 0 h 89"/>
                <a:gd name="T10" fmla="*/ 68 w 75"/>
                <a:gd name="T11" fmla="*/ 0 h 89"/>
                <a:gd name="T12" fmla="*/ 75 w 75"/>
                <a:gd name="T13" fmla="*/ 7 h 89"/>
                <a:gd name="T14" fmla="*/ 75 w 75"/>
                <a:gd name="T15" fmla="*/ 83 h 89"/>
                <a:gd name="T16" fmla="*/ 68 w 75"/>
                <a:gd name="T1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9">
                  <a:moveTo>
                    <a:pt x="68" y="89"/>
                  </a:moveTo>
                  <a:cubicBezTo>
                    <a:pt x="6" y="89"/>
                    <a:pt x="6" y="89"/>
                    <a:pt x="6" y="89"/>
                  </a:cubicBezTo>
                  <a:cubicBezTo>
                    <a:pt x="3" y="89"/>
                    <a:pt x="0" y="86"/>
                    <a:pt x="0" y="8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5" y="3"/>
                    <a:pt x="75" y="7"/>
                  </a:cubicBezTo>
                  <a:cubicBezTo>
                    <a:pt x="75" y="83"/>
                    <a:pt x="75" y="83"/>
                    <a:pt x="75" y="83"/>
                  </a:cubicBezTo>
                  <a:cubicBezTo>
                    <a:pt x="75" y="86"/>
                    <a:pt x="72" y="89"/>
                    <a:pt x="68" y="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39" name="Freeform 209"/>
            <p:cNvSpPr>
              <a:spLocks/>
            </p:cNvSpPr>
            <p:nvPr userDrawn="1"/>
          </p:nvSpPr>
          <p:spPr bwMode="auto">
            <a:xfrm>
              <a:off x="2709" y="1538"/>
              <a:ext cx="178" cy="209"/>
            </a:xfrm>
            <a:custGeom>
              <a:avLst/>
              <a:gdLst>
                <a:gd name="T0" fmla="*/ 68 w 75"/>
                <a:gd name="T1" fmla="*/ 88 h 88"/>
                <a:gd name="T2" fmla="*/ 6 w 75"/>
                <a:gd name="T3" fmla="*/ 88 h 88"/>
                <a:gd name="T4" fmla="*/ 0 w 75"/>
                <a:gd name="T5" fmla="*/ 82 h 88"/>
                <a:gd name="T6" fmla="*/ 0 w 75"/>
                <a:gd name="T7" fmla="*/ 6 h 88"/>
                <a:gd name="T8" fmla="*/ 6 w 75"/>
                <a:gd name="T9" fmla="*/ 0 h 88"/>
                <a:gd name="T10" fmla="*/ 68 w 75"/>
                <a:gd name="T11" fmla="*/ 0 h 88"/>
                <a:gd name="T12" fmla="*/ 75 w 75"/>
                <a:gd name="T13" fmla="*/ 6 h 88"/>
                <a:gd name="T14" fmla="*/ 75 w 75"/>
                <a:gd name="T15" fmla="*/ 82 h 88"/>
                <a:gd name="T16" fmla="*/ 68 w 75"/>
                <a:gd name="T1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8">
                  <a:moveTo>
                    <a:pt x="68" y="88"/>
                  </a:moveTo>
                  <a:cubicBezTo>
                    <a:pt x="6" y="88"/>
                    <a:pt x="6" y="88"/>
                    <a:pt x="6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5" y="2"/>
                    <a:pt x="75" y="6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5" y="85"/>
                    <a:pt x="72" y="88"/>
                    <a:pt x="68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40" name="Freeform 210"/>
            <p:cNvSpPr>
              <a:spLocks/>
            </p:cNvSpPr>
            <p:nvPr userDrawn="1"/>
          </p:nvSpPr>
          <p:spPr bwMode="auto">
            <a:xfrm>
              <a:off x="3260" y="1538"/>
              <a:ext cx="177" cy="209"/>
            </a:xfrm>
            <a:custGeom>
              <a:avLst/>
              <a:gdLst>
                <a:gd name="T0" fmla="*/ 69 w 75"/>
                <a:gd name="T1" fmla="*/ 88 h 88"/>
                <a:gd name="T2" fmla="*/ 6 w 75"/>
                <a:gd name="T3" fmla="*/ 88 h 88"/>
                <a:gd name="T4" fmla="*/ 0 w 75"/>
                <a:gd name="T5" fmla="*/ 82 h 88"/>
                <a:gd name="T6" fmla="*/ 0 w 75"/>
                <a:gd name="T7" fmla="*/ 6 h 88"/>
                <a:gd name="T8" fmla="*/ 6 w 75"/>
                <a:gd name="T9" fmla="*/ 0 h 88"/>
                <a:gd name="T10" fmla="*/ 69 w 75"/>
                <a:gd name="T11" fmla="*/ 0 h 88"/>
                <a:gd name="T12" fmla="*/ 75 w 75"/>
                <a:gd name="T13" fmla="*/ 6 h 88"/>
                <a:gd name="T14" fmla="*/ 75 w 75"/>
                <a:gd name="T15" fmla="*/ 82 h 88"/>
                <a:gd name="T16" fmla="*/ 69 w 75"/>
                <a:gd name="T1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8">
                  <a:moveTo>
                    <a:pt x="69" y="88"/>
                  </a:moveTo>
                  <a:cubicBezTo>
                    <a:pt x="6" y="88"/>
                    <a:pt x="6" y="88"/>
                    <a:pt x="6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2" y="0"/>
                    <a:pt x="75" y="2"/>
                    <a:pt x="75" y="6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5" y="85"/>
                    <a:pt x="72" y="88"/>
                    <a:pt x="69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41" name="Freeform 211"/>
            <p:cNvSpPr>
              <a:spLocks/>
            </p:cNvSpPr>
            <p:nvPr userDrawn="1"/>
          </p:nvSpPr>
          <p:spPr bwMode="auto">
            <a:xfrm>
              <a:off x="2984" y="1538"/>
              <a:ext cx="178" cy="209"/>
            </a:xfrm>
            <a:custGeom>
              <a:avLst/>
              <a:gdLst>
                <a:gd name="T0" fmla="*/ 68 w 75"/>
                <a:gd name="T1" fmla="*/ 88 h 88"/>
                <a:gd name="T2" fmla="*/ 6 w 75"/>
                <a:gd name="T3" fmla="*/ 88 h 88"/>
                <a:gd name="T4" fmla="*/ 0 w 75"/>
                <a:gd name="T5" fmla="*/ 82 h 88"/>
                <a:gd name="T6" fmla="*/ 0 w 75"/>
                <a:gd name="T7" fmla="*/ 6 h 88"/>
                <a:gd name="T8" fmla="*/ 6 w 75"/>
                <a:gd name="T9" fmla="*/ 0 h 88"/>
                <a:gd name="T10" fmla="*/ 68 w 75"/>
                <a:gd name="T11" fmla="*/ 0 h 88"/>
                <a:gd name="T12" fmla="*/ 75 w 75"/>
                <a:gd name="T13" fmla="*/ 6 h 88"/>
                <a:gd name="T14" fmla="*/ 75 w 75"/>
                <a:gd name="T15" fmla="*/ 82 h 88"/>
                <a:gd name="T16" fmla="*/ 68 w 75"/>
                <a:gd name="T1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88">
                  <a:moveTo>
                    <a:pt x="68" y="88"/>
                  </a:moveTo>
                  <a:cubicBezTo>
                    <a:pt x="6" y="88"/>
                    <a:pt x="6" y="88"/>
                    <a:pt x="6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5" y="2"/>
                    <a:pt x="75" y="6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5" y="85"/>
                    <a:pt x="72" y="88"/>
                    <a:pt x="68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grpSp>
        <p:nvGrpSpPr>
          <p:cNvPr id="162" name="app" hidden="1"/>
          <p:cNvGrpSpPr>
            <a:grpSpLocks noChangeAspect="1"/>
          </p:cNvGrpSpPr>
          <p:nvPr userDrawn="1"/>
        </p:nvGrpSpPr>
        <p:grpSpPr bwMode="auto">
          <a:xfrm>
            <a:off x="4197350" y="1946787"/>
            <a:ext cx="750888" cy="1215000"/>
            <a:chOff x="2407" y="1397"/>
            <a:chExt cx="946" cy="1530"/>
          </a:xfrm>
        </p:grpSpPr>
        <p:sp>
          <p:nvSpPr>
            <p:cNvPr id="215" name="Freeform 215"/>
            <p:cNvSpPr>
              <a:spLocks/>
            </p:cNvSpPr>
            <p:nvPr userDrawn="1"/>
          </p:nvSpPr>
          <p:spPr bwMode="auto">
            <a:xfrm>
              <a:off x="2407" y="1397"/>
              <a:ext cx="946" cy="1530"/>
            </a:xfrm>
            <a:custGeom>
              <a:avLst/>
              <a:gdLst>
                <a:gd name="T0" fmla="*/ 341 w 397"/>
                <a:gd name="T1" fmla="*/ 645 h 645"/>
                <a:gd name="T2" fmla="*/ 56 w 397"/>
                <a:gd name="T3" fmla="*/ 645 h 645"/>
                <a:gd name="T4" fmla="*/ 0 w 397"/>
                <a:gd name="T5" fmla="*/ 589 h 645"/>
                <a:gd name="T6" fmla="*/ 0 w 397"/>
                <a:gd name="T7" fmla="*/ 56 h 645"/>
                <a:gd name="T8" fmla="*/ 56 w 397"/>
                <a:gd name="T9" fmla="*/ 0 h 645"/>
                <a:gd name="T10" fmla="*/ 341 w 397"/>
                <a:gd name="T11" fmla="*/ 0 h 645"/>
                <a:gd name="T12" fmla="*/ 397 w 397"/>
                <a:gd name="T13" fmla="*/ 56 h 645"/>
                <a:gd name="T14" fmla="*/ 397 w 397"/>
                <a:gd name="T15" fmla="*/ 589 h 645"/>
                <a:gd name="T16" fmla="*/ 341 w 397"/>
                <a:gd name="T1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7" h="645">
                  <a:moveTo>
                    <a:pt x="341" y="645"/>
                  </a:moveTo>
                  <a:cubicBezTo>
                    <a:pt x="56" y="645"/>
                    <a:pt x="56" y="645"/>
                    <a:pt x="56" y="645"/>
                  </a:cubicBezTo>
                  <a:cubicBezTo>
                    <a:pt x="25" y="645"/>
                    <a:pt x="0" y="620"/>
                    <a:pt x="0" y="58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25"/>
                    <a:pt x="25" y="0"/>
                    <a:pt x="56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372" y="0"/>
                    <a:pt x="397" y="25"/>
                    <a:pt x="397" y="56"/>
                  </a:cubicBezTo>
                  <a:cubicBezTo>
                    <a:pt x="397" y="589"/>
                    <a:pt x="397" y="589"/>
                    <a:pt x="397" y="589"/>
                  </a:cubicBezTo>
                  <a:cubicBezTo>
                    <a:pt x="397" y="620"/>
                    <a:pt x="372" y="645"/>
                    <a:pt x="341" y="645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6" name="Rectangle 216"/>
            <p:cNvSpPr>
              <a:spLocks noChangeArrowheads="1"/>
            </p:cNvSpPr>
            <p:nvPr userDrawn="1"/>
          </p:nvSpPr>
          <p:spPr bwMode="auto">
            <a:xfrm>
              <a:off x="2522" y="1630"/>
              <a:ext cx="716" cy="100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7" name="Oval 217"/>
            <p:cNvSpPr>
              <a:spLocks noChangeArrowheads="1"/>
            </p:cNvSpPr>
            <p:nvPr userDrawn="1"/>
          </p:nvSpPr>
          <p:spPr bwMode="auto">
            <a:xfrm>
              <a:off x="2812" y="2707"/>
              <a:ext cx="136" cy="13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8" name="Freeform 218"/>
            <p:cNvSpPr>
              <a:spLocks/>
            </p:cNvSpPr>
            <p:nvPr userDrawn="1"/>
          </p:nvSpPr>
          <p:spPr bwMode="auto">
            <a:xfrm>
              <a:off x="2643" y="1770"/>
              <a:ext cx="436" cy="726"/>
            </a:xfrm>
            <a:custGeom>
              <a:avLst/>
              <a:gdLst>
                <a:gd name="T0" fmla="*/ 177 w 183"/>
                <a:gd name="T1" fmla="*/ 137 h 306"/>
                <a:gd name="T2" fmla="*/ 96 w 183"/>
                <a:gd name="T3" fmla="*/ 137 h 306"/>
                <a:gd name="T4" fmla="*/ 101 w 183"/>
                <a:gd name="T5" fmla="*/ 119 h 306"/>
                <a:gd name="T6" fmla="*/ 114 w 183"/>
                <a:gd name="T7" fmla="*/ 73 h 306"/>
                <a:gd name="T8" fmla="*/ 132 w 183"/>
                <a:gd name="T9" fmla="*/ 8 h 306"/>
                <a:gd name="T10" fmla="*/ 125 w 183"/>
                <a:gd name="T11" fmla="*/ 4 h 306"/>
                <a:gd name="T12" fmla="*/ 3 w 183"/>
                <a:gd name="T13" fmla="*/ 160 h 306"/>
                <a:gd name="T14" fmla="*/ 6 w 183"/>
                <a:gd name="T15" fmla="*/ 169 h 306"/>
                <a:gd name="T16" fmla="*/ 87 w 183"/>
                <a:gd name="T17" fmla="*/ 169 h 306"/>
                <a:gd name="T18" fmla="*/ 82 w 183"/>
                <a:gd name="T19" fmla="*/ 188 h 306"/>
                <a:gd name="T20" fmla="*/ 69 w 183"/>
                <a:gd name="T21" fmla="*/ 233 h 306"/>
                <a:gd name="T22" fmla="*/ 51 w 183"/>
                <a:gd name="T23" fmla="*/ 299 h 306"/>
                <a:gd name="T24" fmla="*/ 58 w 183"/>
                <a:gd name="T25" fmla="*/ 303 h 306"/>
                <a:gd name="T26" fmla="*/ 180 w 183"/>
                <a:gd name="T27" fmla="*/ 146 h 306"/>
                <a:gd name="T28" fmla="*/ 177 w 183"/>
                <a:gd name="T29" fmla="*/ 137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3" h="306">
                  <a:moveTo>
                    <a:pt x="177" y="137"/>
                  </a:moveTo>
                  <a:cubicBezTo>
                    <a:pt x="96" y="137"/>
                    <a:pt x="96" y="137"/>
                    <a:pt x="96" y="137"/>
                  </a:cubicBezTo>
                  <a:cubicBezTo>
                    <a:pt x="101" y="119"/>
                    <a:pt x="101" y="119"/>
                    <a:pt x="101" y="119"/>
                  </a:cubicBezTo>
                  <a:cubicBezTo>
                    <a:pt x="114" y="73"/>
                    <a:pt x="114" y="73"/>
                    <a:pt x="114" y="73"/>
                  </a:cubicBezTo>
                  <a:cubicBezTo>
                    <a:pt x="132" y="8"/>
                    <a:pt x="132" y="8"/>
                    <a:pt x="132" y="8"/>
                  </a:cubicBezTo>
                  <a:cubicBezTo>
                    <a:pt x="134" y="3"/>
                    <a:pt x="128" y="0"/>
                    <a:pt x="125" y="4"/>
                  </a:cubicBezTo>
                  <a:cubicBezTo>
                    <a:pt x="3" y="160"/>
                    <a:pt x="3" y="160"/>
                    <a:pt x="3" y="160"/>
                  </a:cubicBezTo>
                  <a:cubicBezTo>
                    <a:pt x="0" y="163"/>
                    <a:pt x="2" y="168"/>
                    <a:pt x="6" y="169"/>
                  </a:cubicBezTo>
                  <a:cubicBezTo>
                    <a:pt x="87" y="169"/>
                    <a:pt x="87" y="169"/>
                    <a:pt x="87" y="169"/>
                  </a:cubicBezTo>
                  <a:cubicBezTo>
                    <a:pt x="82" y="188"/>
                    <a:pt x="82" y="188"/>
                    <a:pt x="82" y="188"/>
                  </a:cubicBezTo>
                  <a:cubicBezTo>
                    <a:pt x="69" y="233"/>
                    <a:pt x="69" y="233"/>
                    <a:pt x="69" y="233"/>
                  </a:cubicBezTo>
                  <a:cubicBezTo>
                    <a:pt x="51" y="299"/>
                    <a:pt x="51" y="299"/>
                    <a:pt x="51" y="299"/>
                  </a:cubicBezTo>
                  <a:cubicBezTo>
                    <a:pt x="49" y="303"/>
                    <a:pt x="55" y="306"/>
                    <a:pt x="58" y="303"/>
                  </a:cubicBezTo>
                  <a:cubicBezTo>
                    <a:pt x="180" y="146"/>
                    <a:pt x="180" y="146"/>
                    <a:pt x="180" y="146"/>
                  </a:cubicBezTo>
                  <a:cubicBezTo>
                    <a:pt x="183" y="143"/>
                    <a:pt x="181" y="139"/>
                    <a:pt x="177" y="137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grpSp>
        <p:nvGrpSpPr>
          <p:cNvPr id="163" name="person" hidden="1"/>
          <p:cNvGrpSpPr>
            <a:grpSpLocks noChangeAspect="1"/>
          </p:cNvGrpSpPr>
          <p:nvPr userDrawn="1"/>
        </p:nvGrpSpPr>
        <p:grpSpPr bwMode="auto">
          <a:xfrm>
            <a:off x="4187825" y="2047639"/>
            <a:ext cx="769938" cy="1013296"/>
            <a:chOff x="2395" y="1524"/>
            <a:chExt cx="970" cy="1276"/>
          </a:xfrm>
        </p:grpSpPr>
        <p:sp>
          <p:nvSpPr>
            <p:cNvPr id="211" name="Freeform 222"/>
            <p:cNvSpPr>
              <a:spLocks/>
            </p:cNvSpPr>
            <p:nvPr userDrawn="1"/>
          </p:nvSpPr>
          <p:spPr bwMode="auto">
            <a:xfrm>
              <a:off x="2414" y="2064"/>
              <a:ext cx="932" cy="717"/>
            </a:xfrm>
            <a:custGeom>
              <a:avLst/>
              <a:gdLst>
                <a:gd name="T0" fmla="*/ 196 w 392"/>
                <a:gd name="T1" fmla="*/ 302 h 302"/>
                <a:gd name="T2" fmla="*/ 2 w 392"/>
                <a:gd name="T3" fmla="*/ 214 h 302"/>
                <a:gd name="T4" fmla="*/ 0 w 392"/>
                <a:gd name="T5" fmla="*/ 212 h 302"/>
                <a:gd name="T6" fmla="*/ 0 w 392"/>
                <a:gd name="T7" fmla="*/ 209 h 302"/>
                <a:gd name="T8" fmla="*/ 57 w 392"/>
                <a:gd name="T9" fmla="*/ 55 h 302"/>
                <a:gd name="T10" fmla="*/ 196 w 392"/>
                <a:gd name="T11" fmla="*/ 0 h 302"/>
                <a:gd name="T12" fmla="*/ 334 w 392"/>
                <a:gd name="T13" fmla="*/ 55 h 302"/>
                <a:gd name="T14" fmla="*/ 392 w 392"/>
                <a:gd name="T15" fmla="*/ 209 h 302"/>
                <a:gd name="T16" fmla="*/ 392 w 392"/>
                <a:gd name="T17" fmla="*/ 212 h 302"/>
                <a:gd name="T18" fmla="*/ 390 w 392"/>
                <a:gd name="T19" fmla="*/ 214 h 302"/>
                <a:gd name="T20" fmla="*/ 196 w 392"/>
                <a:gd name="T21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2" h="302">
                  <a:moveTo>
                    <a:pt x="196" y="302"/>
                  </a:moveTo>
                  <a:cubicBezTo>
                    <a:pt x="122" y="302"/>
                    <a:pt x="53" y="271"/>
                    <a:pt x="2" y="21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0" y="146"/>
                    <a:pt x="20" y="93"/>
                    <a:pt x="57" y="55"/>
                  </a:cubicBezTo>
                  <a:cubicBezTo>
                    <a:pt x="93" y="19"/>
                    <a:pt x="142" y="0"/>
                    <a:pt x="196" y="0"/>
                  </a:cubicBezTo>
                  <a:cubicBezTo>
                    <a:pt x="250" y="0"/>
                    <a:pt x="299" y="19"/>
                    <a:pt x="334" y="55"/>
                  </a:cubicBezTo>
                  <a:cubicBezTo>
                    <a:pt x="372" y="93"/>
                    <a:pt x="392" y="146"/>
                    <a:pt x="392" y="209"/>
                  </a:cubicBezTo>
                  <a:cubicBezTo>
                    <a:pt x="392" y="212"/>
                    <a:pt x="392" y="212"/>
                    <a:pt x="392" y="212"/>
                  </a:cubicBezTo>
                  <a:cubicBezTo>
                    <a:pt x="390" y="214"/>
                    <a:pt x="390" y="214"/>
                    <a:pt x="390" y="214"/>
                  </a:cubicBezTo>
                  <a:cubicBezTo>
                    <a:pt x="338" y="271"/>
                    <a:pt x="269" y="302"/>
                    <a:pt x="196" y="302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2" name="Freeform 223"/>
            <p:cNvSpPr>
              <a:spLocks noEditPoints="1"/>
            </p:cNvSpPr>
            <p:nvPr userDrawn="1"/>
          </p:nvSpPr>
          <p:spPr bwMode="auto">
            <a:xfrm>
              <a:off x="2395" y="2045"/>
              <a:ext cx="970" cy="755"/>
            </a:xfrm>
            <a:custGeom>
              <a:avLst/>
              <a:gdLst>
                <a:gd name="T0" fmla="*/ 204 w 408"/>
                <a:gd name="T1" fmla="*/ 16 h 318"/>
                <a:gd name="T2" fmla="*/ 392 w 408"/>
                <a:gd name="T3" fmla="*/ 217 h 318"/>
                <a:gd name="T4" fmla="*/ 204 w 408"/>
                <a:gd name="T5" fmla="*/ 302 h 318"/>
                <a:gd name="T6" fmla="*/ 16 w 408"/>
                <a:gd name="T7" fmla="*/ 217 h 318"/>
                <a:gd name="T8" fmla="*/ 204 w 408"/>
                <a:gd name="T9" fmla="*/ 16 h 318"/>
                <a:gd name="T10" fmla="*/ 204 w 408"/>
                <a:gd name="T11" fmla="*/ 0 h 318"/>
                <a:gd name="T12" fmla="*/ 60 w 408"/>
                <a:gd name="T13" fmla="*/ 57 h 318"/>
                <a:gd name="T14" fmla="*/ 0 w 408"/>
                <a:gd name="T15" fmla="*/ 217 h 318"/>
                <a:gd name="T16" fmla="*/ 0 w 408"/>
                <a:gd name="T17" fmla="*/ 223 h 318"/>
                <a:gd name="T18" fmla="*/ 4 w 408"/>
                <a:gd name="T19" fmla="*/ 228 h 318"/>
                <a:gd name="T20" fmla="*/ 204 w 408"/>
                <a:gd name="T21" fmla="*/ 318 h 318"/>
                <a:gd name="T22" fmla="*/ 403 w 408"/>
                <a:gd name="T23" fmla="*/ 228 h 318"/>
                <a:gd name="T24" fmla="*/ 408 w 408"/>
                <a:gd name="T25" fmla="*/ 223 h 318"/>
                <a:gd name="T26" fmla="*/ 408 w 408"/>
                <a:gd name="T27" fmla="*/ 217 h 318"/>
                <a:gd name="T28" fmla="*/ 348 w 408"/>
                <a:gd name="T29" fmla="*/ 57 h 318"/>
                <a:gd name="T30" fmla="*/ 204 w 408"/>
                <a:gd name="T3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8" h="318">
                  <a:moveTo>
                    <a:pt x="204" y="16"/>
                  </a:moveTo>
                  <a:cubicBezTo>
                    <a:pt x="307" y="16"/>
                    <a:pt x="392" y="89"/>
                    <a:pt x="392" y="217"/>
                  </a:cubicBezTo>
                  <a:cubicBezTo>
                    <a:pt x="344" y="270"/>
                    <a:pt x="277" y="302"/>
                    <a:pt x="204" y="302"/>
                  </a:cubicBezTo>
                  <a:cubicBezTo>
                    <a:pt x="130" y="302"/>
                    <a:pt x="64" y="270"/>
                    <a:pt x="16" y="217"/>
                  </a:cubicBezTo>
                  <a:cubicBezTo>
                    <a:pt x="16" y="89"/>
                    <a:pt x="100" y="16"/>
                    <a:pt x="204" y="16"/>
                  </a:cubicBezTo>
                  <a:moveTo>
                    <a:pt x="204" y="0"/>
                  </a:moveTo>
                  <a:cubicBezTo>
                    <a:pt x="148" y="0"/>
                    <a:pt x="96" y="20"/>
                    <a:pt x="60" y="57"/>
                  </a:cubicBezTo>
                  <a:cubicBezTo>
                    <a:pt x="21" y="96"/>
                    <a:pt x="0" y="152"/>
                    <a:pt x="0" y="217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4" y="228"/>
                    <a:pt x="4" y="228"/>
                    <a:pt x="4" y="228"/>
                  </a:cubicBezTo>
                  <a:cubicBezTo>
                    <a:pt x="57" y="286"/>
                    <a:pt x="128" y="318"/>
                    <a:pt x="204" y="318"/>
                  </a:cubicBezTo>
                  <a:cubicBezTo>
                    <a:pt x="280" y="318"/>
                    <a:pt x="350" y="286"/>
                    <a:pt x="403" y="228"/>
                  </a:cubicBezTo>
                  <a:cubicBezTo>
                    <a:pt x="408" y="223"/>
                    <a:pt x="408" y="223"/>
                    <a:pt x="408" y="223"/>
                  </a:cubicBezTo>
                  <a:cubicBezTo>
                    <a:pt x="408" y="217"/>
                    <a:pt x="408" y="217"/>
                    <a:pt x="408" y="217"/>
                  </a:cubicBezTo>
                  <a:cubicBezTo>
                    <a:pt x="408" y="152"/>
                    <a:pt x="387" y="96"/>
                    <a:pt x="348" y="57"/>
                  </a:cubicBezTo>
                  <a:cubicBezTo>
                    <a:pt x="311" y="20"/>
                    <a:pt x="260" y="0"/>
                    <a:pt x="2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3" name="Oval 224"/>
            <p:cNvSpPr>
              <a:spLocks noChangeArrowheads="1"/>
            </p:cNvSpPr>
            <p:nvPr userDrawn="1"/>
          </p:nvSpPr>
          <p:spPr bwMode="auto">
            <a:xfrm>
              <a:off x="2626" y="1543"/>
              <a:ext cx="508" cy="516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4" name="Freeform 225"/>
            <p:cNvSpPr>
              <a:spLocks noEditPoints="1"/>
            </p:cNvSpPr>
            <p:nvPr userDrawn="1"/>
          </p:nvSpPr>
          <p:spPr bwMode="auto">
            <a:xfrm>
              <a:off x="2607" y="1524"/>
              <a:ext cx="544" cy="554"/>
            </a:xfrm>
            <a:custGeom>
              <a:avLst/>
              <a:gdLst>
                <a:gd name="T0" fmla="*/ 115 w 229"/>
                <a:gd name="T1" fmla="*/ 15 h 233"/>
                <a:gd name="T2" fmla="*/ 214 w 229"/>
                <a:gd name="T3" fmla="*/ 116 h 233"/>
                <a:gd name="T4" fmla="*/ 115 w 229"/>
                <a:gd name="T5" fmla="*/ 218 h 233"/>
                <a:gd name="T6" fmla="*/ 15 w 229"/>
                <a:gd name="T7" fmla="*/ 116 h 233"/>
                <a:gd name="T8" fmla="*/ 115 w 229"/>
                <a:gd name="T9" fmla="*/ 15 h 233"/>
                <a:gd name="T10" fmla="*/ 115 w 229"/>
                <a:gd name="T11" fmla="*/ 0 h 233"/>
                <a:gd name="T12" fmla="*/ 0 w 229"/>
                <a:gd name="T13" fmla="*/ 116 h 233"/>
                <a:gd name="T14" fmla="*/ 115 w 229"/>
                <a:gd name="T15" fmla="*/ 233 h 233"/>
                <a:gd name="T16" fmla="*/ 229 w 229"/>
                <a:gd name="T17" fmla="*/ 116 h 233"/>
                <a:gd name="T18" fmla="*/ 115 w 229"/>
                <a:gd name="T1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233">
                  <a:moveTo>
                    <a:pt x="115" y="15"/>
                  </a:moveTo>
                  <a:cubicBezTo>
                    <a:pt x="170" y="15"/>
                    <a:pt x="214" y="60"/>
                    <a:pt x="214" y="116"/>
                  </a:cubicBezTo>
                  <a:cubicBezTo>
                    <a:pt x="214" y="172"/>
                    <a:pt x="170" y="218"/>
                    <a:pt x="115" y="218"/>
                  </a:cubicBezTo>
                  <a:cubicBezTo>
                    <a:pt x="60" y="218"/>
                    <a:pt x="15" y="172"/>
                    <a:pt x="15" y="116"/>
                  </a:cubicBezTo>
                  <a:cubicBezTo>
                    <a:pt x="15" y="60"/>
                    <a:pt x="60" y="15"/>
                    <a:pt x="115" y="15"/>
                  </a:cubicBezTo>
                  <a:moveTo>
                    <a:pt x="115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1"/>
                    <a:pt x="52" y="233"/>
                    <a:pt x="115" y="233"/>
                  </a:cubicBezTo>
                  <a:cubicBezTo>
                    <a:pt x="178" y="233"/>
                    <a:pt x="229" y="181"/>
                    <a:pt x="229" y="116"/>
                  </a:cubicBezTo>
                  <a:cubicBezTo>
                    <a:pt x="229" y="52"/>
                    <a:pt x="178" y="0"/>
                    <a:pt x="1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grpSp>
        <p:nvGrpSpPr>
          <p:cNvPr id="164" name="person_slips" hidden="1"/>
          <p:cNvGrpSpPr>
            <a:grpSpLocks noChangeAspect="1"/>
          </p:cNvGrpSpPr>
          <p:nvPr userDrawn="1"/>
        </p:nvGrpSpPr>
        <p:grpSpPr bwMode="auto">
          <a:xfrm>
            <a:off x="4187428" y="2047639"/>
            <a:ext cx="770732" cy="1013296"/>
            <a:chOff x="460" y="1095"/>
            <a:chExt cx="971" cy="1276"/>
          </a:xfrm>
        </p:grpSpPr>
        <p:sp>
          <p:nvSpPr>
            <p:cNvPr id="206" name="Freeform 229"/>
            <p:cNvSpPr>
              <a:spLocks/>
            </p:cNvSpPr>
            <p:nvPr userDrawn="1"/>
          </p:nvSpPr>
          <p:spPr bwMode="auto">
            <a:xfrm>
              <a:off x="479" y="1635"/>
              <a:ext cx="933" cy="717"/>
            </a:xfrm>
            <a:custGeom>
              <a:avLst/>
              <a:gdLst>
                <a:gd name="T0" fmla="*/ 196 w 392"/>
                <a:gd name="T1" fmla="*/ 302 h 302"/>
                <a:gd name="T2" fmla="*/ 2 w 392"/>
                <a:gd name="T3" fmla="*/ 214 h 302"/>
                <a:gd name="T4" fmla="*/ 0 w 392"/>
                <a:gd name="T5" fmla="*/ 212 h 302"/>
                <a:gd name="T6" fmla="*/ 0 w 392"/>
                <a:gd name="T7" fmla="*/ 209 h 302"/>
                <a:gd name="T8" fmla="*/ 58 w 392"/>
                <a:gd name="T9" fmla="*/ 55 h 302"/>
                <a:gd name="T10" fmla="*/ 196 w 392"/>
                <a:gd name="T11" fmla="*/ 0 h 302"/>
                <a:gd name="T12" fmla="*/ 334 w 392"/>
                <a:gd name="T13" fmla="*/ 55 h 302"/>
                <a:gd name="T14" fmla="*/ 392 w 392"/>
                <a:gd name="T15" fmla="*/ 209 h 302"/>
                <a:gd name="T16" fmla="*/ 392 w 392"/>
                <a:gd name="T17" fmla="*/ 212 h 302"/>
                <a:gd name="T18" fmla="*/ 390 w 392"/>
                <a:gd name="T19" fmla="*/ 214 h 302"/>
                <a:gd name="T20" fmla="*/ 196 w 392"/>
                <a:gd name="T21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2" h="302">
                  <a:moveTo>
                    <a:pt x="196" y="302"/>
                  </a:moveTo>
                  <a:cubicBezTo>
                    <a:pt x="122" y="302"/>
                    <a:pt x="54" y="271"/>
                    <a:pt x="2" y="21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0" y="146"/>
                    <a:pt x="20" y="93"/>
                    <a:pt x="58" y="55"/>
                  </a:cubicBezTo>
                  <a:cubicBezTo>
                    <a:pt x="93" y="19"/>
                    <a:pt x="142" y="0"/>
                    <a:pt x="196" y="0"/>
                  </a:cubicBezTo>
                  <a:cubicBezTo>
                    <a:pt x="250" y="0"/>
                    <a:pt x="299" y="19"/>
                    <a:pt x="334" y="55"/>
                  </a:cubicBezTo>
                  <a:cubicBezTo>
                    <a:pt x="372" y="93"/>
                    <a:pt x="392" y="146"/>
                    <a:pt x="392" y="209"/>
                  </a:cubicBezTo>
                  <a:cubicBezTo>
                    <a:pt x="392" y="212"/>
                    <a:pt x="392" y="212"/>
                    <a:pt x="392" y="212"/>
                  </a:cubicBezTo>
                  <a:cubicBezTo>
                    <a:pt x="390" y="214"/>
                    <a:pt x="390" y="214"/>
                    <a:pt x="390" y="214"/>
                  </a:cubicBezTo>
                  <a:cubicBezTo>
                    <a:pt x="338" y="271"/>
                    <a:pt x="270" y="302"/>
                    <a:pt x="196" y="302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7" name="Freeform 230"/>
            <p:cNvSpPr>
              <a:spLocks noEditPoints="1"/>
            </p:cNvSpPr>
            <p:nvPr userDrawn="1"/>
          </p:nvSpPr>
          <p:spPr bwMode="auto">
            <a:xfrm>
              <a:off x="460" y="1616"/>
              <a:ext cx="971" cy="755"/>
            </a:xfrm>
            <a:custGeom>
              <a:avLst/>
              <a:gdLst>
                <a:gd name="T0" fmla="*/ 204 w 408"/>
                <a:gd name="T1" fmla="*/ 16 h 318"/>
                <a:gd name="T2" fmla="*/ 392 w 408"/>
                <a:gd name="T3" fmla="*/ 217 h 318"/>
                <a:gd name="T4" fmla="*/ 204 w 408"/>
                <a:gd name="T5" fmla="*/ 302 h 318"/>
                <a:gd name="T6" fmla="*/ 16 w 408"/>
                <a:gd name="T7" fmla="*/ 217 h 318"/>
                <a:gd name="T8" fmla="*/ 204 w 408"/>
                <a:gd name="T9" fmla="*/ 16 h 318"/>
                <a:gd name="T10" fmla="*/ 204 w 408"/>
                <a:gd name="T11" fmla="*/ 0 h 318"/>
                <a:gd name="T12" fmla="*/ 60 w 408"/>
                <a:gd name="T13" fmla="*/ 57 h 318"/>
                <a:gd name="T14" fmla="*/ 0 w 408"/>
                <a:gd name="T15" fmla="*/ 217 h 318"/>
                <a:gd name="T16" fmla="*/ 0 w 408"/>
                <a:gd name="T17" fmla="*/ 223 h 318"/>
                <a:gd name="T18" fmla="*/ 4 w 408"/>
                <a:gd name="T19" fmla="*/ 228 h 318"/>
                <a:gd name="T20" fmla="*/ 204 w 408"/>
                <a:gd name="T21" fmla="*/ 318 h 318"/>
                <a:gd name="T22" fmla="*/ 404 w 408"/>
                <a:gd name="T23" fmla="*/ 228 h 318"/>
                <a:gd name="T24" fmla="*/ 408 w 408"/>
                <a:gd name="T25" fmla="*/ 223 h 318"/>
                <a:gd name="T26" fmla="*/ 408 w 408"/>
                <a:gd name="T27" fmla="*/ 217 h 318"/>
                <a:gd name="T28" fmla="*/ 348 w 408"/>
                <a:gd name="T29" fmla="*/ 57 h 318"/>
                <a:gd name="T30" fmla="*/ 204 w 408"/>
                <a:gd name="T3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8" h="318">
                  <a:moveTo>
                    <a:pt x="204" y="16"/>
                  </a:moveTo>
                  <a:cubicBezTo>
                    <a:pt x="308" y="16"/>
                    <a:pt x="392" y="89"/>
                    <a:pt x="392" y="217"/>
                  </a:cubicBezTo>
                  <a:cubicBezTo>
                    <a:pt x="344" y="270"/>
                    <a:pt x="278" y="302"/>
                    <a:pt x="204" y="302"/>
                  </a:cubicBezTo>
                  <a:cubicBezTo>
                    <a:pt x="130" y="302"/>
                    <a:pt x="64" y="270"/>
                    <a:pt x="16" y="217"/>
                  </a:cubicBezTo>
                  <a:cubicBezTo>
                    <a:pt x="16" y="89"/>
                    <a:pt x="101" y="16"/>
                    <a:pt x="204" y="16"/>
                  </a:cubicBezTo>
                  <a:moveTo>
                    <a:pt x="204" y="0"/>
                  </a:moveTo>
                  <a:cubicBezTo>
                    <a:pt x="148" y="0"/>
                    <a:pt x="97" y="20"/>
                    <a:pt x="60" y="57"/>
                  </a:cubicBezTo>
                  <a:cubicBezTo>
                    <a:pt x="21" y="96"/>
                    <a:pt x="0" y="152"/>
                    <a:pt x="0" y="217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4" y="228"/>
                    <a:pt x="4" y="228"/>
                    <a:pt x="4" y="228"/>
                  </a:cubicBezTo>
                  <a:cubicBezTo>
                    <a:pt x="57" y="286"/>
                    <a:pt x="128" y="318"/>
                    <a:pt x="204" y="318"/>
                  </a:cubicBezTo>
                  <a:cubicBezTo>
                    <a:pt x="280" y="318"/>
                    <a:pt x="351" y="286"/>
                    <a:pt x="404" y="228"/>
                  </a:cubicBezTo>
                  <a:cubicBezTo>
                    <a:pt x="408" y="223"/>
                    <a:pt x="408" y="223"/>
                    <a:pt x="408" y="223"/>
                  </a:cubicBezTo>
                  <a:cubicBezTo>
                    <a:pt x="408" y="217"/>
                    <a:pt x="408" y="217"/>
                    <a:pt x="408" y="217"/>
                  </a:cubicBezTo>
                  <a:cubicBezTo>
                    <a:pt x="408" y="152"/>
                    <a:pt x="387" y="96"/>
                    <a:pt x="348" y="57"/>
                  </a:cubicBezTo>
                  <a:cubicBezTo>
                    <a:pt x="311" y="20"/>
                    <a:pt x="260" y="0"/>
                    <a:pt x="2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8" name="Oval 231"/>
            <p:cNvSpPr>
              <a:spLocks noChangeArrowheads="1"/>
            </p:cNvSpPr>
            <p:nvPr userDrawn="1"/>
          </p:nvSpPr>
          <p:spPr bwMode="auto">
            <a:xfrm>
              <a:off x="691" y="1114"/>
              <a:ext cx="509" cy="516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9" name="Freeform 232"/>
            <p:cNvSpPr>
              <a:spLocks noEditPoints="1"/>
            </p:cNvSpPr>
            <p:nvPr userDrawn="1"/>
          </p:nvSpPr>
          <p:spPr bwMode="auto">
            <a:xfrm>
              <a:off x="674" y="1095"/>
              <a:ext cx="545" cy="554"/>
            </a:xfrm>
            <a:custGeom>
              <a:avLst/>
              <a:gdLst>
                <a:gd name="T0" fmla="*/ 114 w 229"/>
                <a:gd name="T1" fmla="*/ 15 h 233"/>
                <a:gd name="T2" fmla="*/ 213 w 229"/>
                <a:gd name="T3" fmla="*/ 116 h 233"/>
                <a:gd name="T4" fmla="*/ 114 w 229"/>
                <a:gd name="T5" fmla="*/ 218 h 233"/>
                <a:gd name="T6" fmla="*/ 15 w 229"/>
                <a:gd name="T7" fmla="*/ 116 h 233"/>
                <a:gd name="T8" fmla="*/ 114 w 229"/>
                <a:gd name="T9" fmla="*/ 15 h 233"/>
                <a:gd name="T10" fmla="*/ 114 w 229"/>
                <a:gd name="T11" fmla="*/ 0 h 233"/>
                <a:gd name="T12" fmla="*/ 0 w 229"/>
                <a:gd name="T13" fmla="*/ 116 h 233"/>
                <a:gd name="T14" fmla="*/ 114 w 229"/>
                <a:gd name="T15" fmla="*/ 233 h 233"/>
                <a:gd name="T16" fmla="*/ 229 w 229"/>
                <a:gd name="T17" fmla="*/ 116 h 233"/>
                <a:gd name="T18" fmla="*/ 114 w 229"/>
                <a:gd name="T1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233">
                  <a:moveTo>
                    <a:pt x="114" y="15"/>
                  </a:moveTo>
                  <a:cubicBezTo>
                    <a:pt x="169" y="15"/>
                    <a:pt x="213" y="60"/>
                    <a:pt x="213" y="116"/>
                  </a:cubicBezTo>
                  <a:cubicBezTo>
                    <a:pt x="213" y="172"/>
                    <a:pt x="169" y="218"/>
                    <a:pt x="114" y="218"/>
                  </a:cubicBezTo>
                  <a:cubicBezTo>
                    <a:pt x="59" y="218"/>
                    <a:pt x="15" y="172"/>
                    <a:pt x="15" y="116"/>
                  </a:cubicBezTo>
                  <a:cubicBezTo>
                    <a:pt x="15" y="60"/>
                    <a:pt x="59" y="15"/>
                    <a:pt x="114" y="15"/>
                  </a:cubicBezTo>
                  <a:moveTo>
                    <a:pt x="114" y="0"/>
                  </a:moveTo>
                  <a:cubicBezTo>
                    <a:pt x="51" y="0"/>
                    <a:pt x="0" y="52"/>
                    <a:pt x="0" y="116"/>
                  </a:cubicBezTo>
                  <a:cubicBezTo>
                    <a:pt x="0" y="181"/>
                    <a:pt x="51" y="233"/>
                    <a:pt x="114" y="233"/>
                  </a:cubicBezTo>
                  <a:cubicBezTo>
                    <a:pt x="177" y="233"/>
                    <a:pt x="229" y="181"/>
                    <a:pt x="229" y="116"/>
                  </a:cubicBezTo>
                  <a:cubicBezTo>
                    <a:pt x="229" y="52"/>
                    <a:pt x="177" y="0"/>
                    <a:pt x="1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10" name="Freeform 233"/>
            <p:cNvSpPr>
              <a:spLocks/>
            </p:cNvSpPr>
            <p:nvPr userDrawn="1"/>
          </p:nvSpPr>
          <p:spPr bwMode="auto">
            <a:xfrm>
              <a:off x="881" y="1716"/>
              <a:ext cx="129" cy="548"/>
            </a:xfrm>
            <a:custGeom>
              <a:avLst/>
              <a:gdLst>
                <a:gd name="T0" fmla="*/ 34 w 54"/>
                <a:gd name="T1" fmla="*/ 4 h 231"/>
                <a:gd name="T2" fmla="*/ 54 w 54"/>
                <a:gd name="T3" fmla="*/ 198 h 231"/>
                <a:gd name="T4" fmla="*/ 53 w 54"/>
                <a:gd name="T5" fmla="*/ 202 h 231"/>
                <a:gd name="T6" fmla="*/ 30 w 54"/>
                <a:gd name="T7" fmla="*/ 229 h 231"/>
                <a:gd name="T8" fmla="*/ 24 w 54"/>
                <a:gd name="T9" fmla="*/ 229 h 231"/>
                <a:gd name="T10" fmla="*/ 1 w 54"/>
                <a:gd name="T11" fmla="*/ 202 h 231"/>
                <a:gd name="T12" fmla="*/ 0 w 54"/>
                <a:gd name="T13" fmla="*/ 198 h 231"/>
                <a:gd name="T14" fmla="*/ 20 w 54"/>
                <a:gd name="T15" fmla="*/ 4 h 231"/>
                <a:gd name="T16" fmla="*/ 27 w 54"/>
                <a:gd name="T17" fmla="*/ 0 h 231"/>
                <a:gd name="T18" fmla="*/ 27 w 54"/>
                <a:gd name="T19" fmla="*/ 0 h 231"/>
                <a:gd name="T20" fmla="*/ 34 w 54"/>
                <a:gd name="T21" fmla="*/ 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231">
                  <a:moveTo>
                    <a:pt x="34" y="4"/>
                  </a:moveTo>
                  <a:cubicBezTo>
                    <a:pt x="54" y="198"/>
                    <a:pt x="54" y="198"/>
                    <a:pt x="54" y="198"/>
                  </a:cubicBezTo>
                  <a:cubicBezTo>
                    <a:pt x="54" y="200"/>
                    <a:pt x="54" y="201"/>
                    <a:pt x="53" y="202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9" y="231"/>
                    <a:pt x="25" y="231"/>
                    <a:pt x="24" y="229"/>
                  </a:cubicBezTo>
                  <a:cubicBezTo>
                    <a:pt x="1" y="202"/>
                    <a:pt x="1" y="202"/>
                    <a:pt x="1" y="202"/>
                  </a:cubicBezTo>
                  <a:cubicBezTo>
                    <a:pt x="0" y="201"/>
                    <a:pt x="0" y="200"/>
                    <a:pt x="0" y="198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2"/>
                    <a:pt x="24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0" y="0"/>
                    <a:pt x="33" y="2"/>
                    <a:pt x="34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grpSp>
        <p:nvGrpSpPr>
          <p:cNvPr id="165" name="gruppe" hidden="1"/>
          <p:cNvGrpSpPr>
            <a:grpSpLocks noChangeAspect="1"/>
          </p:cNvGrpSpPr>
          <p:nvPr userDrawn="1"/>
        </p:nvGrpSpPr>
        <p:grpSpPr bwMode="auto">
          <a:xfrm>
            <a:off x="3754437" y="1953139"/>
            <a:ext cx="1636715" cy="1202296"/>
            <a:chOff x="1847" y="1404"/>
            <a:chExt cx="2062" cy="1514"/>
          </a:xfrm>
        </p:grpSpPr>
        <p:sp>
          <p:nvSpPr>
            <p:cNvPr id="194" name="Freeform 237"/>
            <p:cNvSpPr>
              <a:spLocks/>
            </p:cNvSpPr>
            <p:nvPr userDrawn="1"/>
          </p:nvSpPr>
          <p:spPr bwMode="auto">
            <a:xfrm>
              <a:off x="2963" y="1943"/>
              <a:ext cx="927" cy="716"/>
            </a:xfrm>
            <a:custGeom>
              <a:avLst/>
              <a:gdLst>
                <a:gd name="T0" fmla="*/ 196 w 391"/>
                <a:gd name="T1" fmla="*/ 302 h 302"/>
                <a:gd name="T2" fmla="*/ 2 w 391"/>
                <a:gd name="T3" fmla="*/ 214 h 302"/>
                <a:gd name="T4" fmla="*/ 0 w 391"/>
                <a:gd name="T5" fmla="*/ 212 h 302"/>
                <a:gd name="T6" fmla="*/ 0 w 391"/>
                <a:gd name="T7" fmla="*/ 209 h 302"/>
                <a:gd name="T8" fmla="*/ 57 w 391"/>
                <a:gd name="T9" fmla="*/ 55 h 302"/>
                <a:gd name="T10" fmla="*/ 196 w 391"/>
                <a:gd name="T11" fmla="*/ 0 h 302"/>
                <a:gd name="T12" fmla="*/ 334 w 391"/>
                <a:gd name="T13" fmla="*/ 55 h 302"/>
                <a:gd name="T14" fmla="*/ 391 w 391"/>
                <a:gd name="T15" fmla="*/ 209 h 302"/>
                <a:gd name="T16" fmla="*/ 391 w 391"/>
                <a:gd name="T17" fmla="*/ 212 h 302"/>
                <a:gd name="T18" fmla="*/ 389 w 391"/>
                <a:gd name="T19" fmla="*/ 214 h 302"/>
                <a:gd name="T20" fmla="*/ 196 w 391"/>
                <a:gd name="T21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1" h="302">
                  <a:moveTo>
                    <a:pt x="196" y="302"/>
                  </a:moveTo>
                  <a:cubicBezTo>
                    <a:pt x="122" y="302"/>
                    <a:pt x="53" y="271"/>
                    <a:pt x="2" y="21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0" y="146"/>
                    <a:pt x="20" y="93"/>
                    <a:pt x="57" y="55"/>
                  </a:cubicBezTo>
                  <a:cubicBezTo>
                    <a:pt x="92" y="19"/>
                    <a:pt x="141" y="0"/>
                    <a:pt x="196" y="0"/>
                  </a:cubicBezTo>
                  <a:cubicBezTo>
                    <a:pt x="250" y="0"/>
                    <a:pt x="299" y="19"/>
                    <a:pt x="334" y="55"/>
                  </a:cubicBezTo>
                  <a:cubicBezTo>
                    <a:pt x="372" y="93"/>
                    <a:pt x="391" y="146"/>
                    <a:pt x="391" y="209"/>
                  </a:cubicBezTo>
                  <a:cubicBezTo>
                    <a:pt x="391" y="212"/>
                    <a:pt x="391" y="212"/>
                    <a:pt x="391" y="212"/>
                  </a:cubicBezTo>
                  <a:cubicBezTo>
                    <a:pt x="389" y="214"/>
                    <a:pt x="389" y="214"/>
                    <a:pt x="389" y="214"/>
                  </a:cubicBezTo>
                  <a:cubicBezTo>
                    <a:pt x="338" y="271"/>
                    <a:pt x="269" y="302"/>
                    <a:pt x="196" y="302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5" name="Freeform 238"/>
            <p:cNvSpPr>
              <a:spLocks noEditPoints="1"/>
            </p:cNvSpPr>
            <p:nvPr userDrawn="1"/>
          </p:nvSpPr>
          <p:spPr bwMode="auto">
            <a:xfrm>
              <a:off x="2944" y="1924"/>
              <a:ext cx="965" cy="754"/>
            </a:xfrm>
            <a:custGeom>
              <a:avLst/>
              <a:gdLst>
                <a:gd name="T0" fmla="*/ 204 w 407"/>
                <a:gd name="T1" fmla="*/ 16 h 318"/>
                <a:gd name="T2" fmla="*/ 391 w 407"/>
                <a:gd name="T3" fmla="*/ 217 h 318"/>
                <a:gd name="T4" fmla="*/ 204 w 407"/>
                <a:gd name="T5" fmla="*/ 302 h 318"/>
                <a:gd name="T6" fmla="*/ 16 w 407"/>
                <a:gd name="T7" fmla="*/ 217 h 318"/>
                <a:gd name="T8" fmla="*/ 204 w 407"/>
                <a:gd name="T9" fmla="*/ 16 h 318"/>
                <a:gd name="T10" fmla="*/ 204 w 407"/>
                <a:gd name="T11" fmla="*/ 0 h 318"/>
                <a:gd name="T12" fmla="*/ 60 w 407"/>
                <a:gd name="T13" fmla="*/ 57 h 318"/>
                <a:gd name="T14" fmla="*/ 0 w 407"/>
                <a:gd name="T15" fmla="*/ 217 h 318"/>
                <a:gd name="T16" fmla="*/ 0 w 407"/>
                <a:gd name="T17" fmla="*/ 223 h 318"/>
                <a:gd name="T18" fmla="*/ 4 w 407"/>
                <a:gd name="T19" fmla="*/ 228 h 318"/>
                <a:gd name="T20" fmla="*/ 204 w 407"/>
                <a:gd name="T21" fmla="*/ 318 h 318"/>
                <a:gd name="T22" fmla="*/ 403 w 407"/>
                <a:gd name="T23" fmla="*/ 228 h 318"/>
                <a:gd name="T24" fmla="*/ 407 w 407"/>
                <a:gd name="T25" fmla="*/ 223 h 318"/>
                <a:gd name="T26" fmla="*/ 407 w 407"/>
                <a:gd name="T27" fmla="*/ 217 h 318"/>
                <a:gd name="T28" fmla="*/ 348 w 407"/>
                <a:gd name="T29" fmla="*/ 57 h 318"/>
                <a:gd name="T30" fmla="*/ 204 w 407"/>
                <a:gd name="T3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7" h="318">
                  <a:moveTo>
                    <a:pt x="204" y="16"/>
                  </a:moveTo>
                  <a:cubicBezTo>
                    <a:pt x="307" y="16"/>
                    <a:pt x="391" y="89"/>
                    <a:pt x="391" y="217"/>
                  </a:cubicBezTo>
                  <a:cubicBezTo>
                    <a:pt x="344" y="270"/>
                    <a:pt x="277" y="302"/>
                    <a:pt x="204" y="302"/>
                  </a:cubicBezTo>
                  <a:cubicBezTo>
                    <a:pt x="130" y="302"/>
                    <a:pt x="63" y="270"/>
                    <a:pt x="16" y="217"/>
                  </a:cubicBezTo>
                  <a:cubicBezTo>
                    <a:pt x="16" y="89"/>
                    <a:pt x="100" y="16"/>
                    <a:pt x="204" y="16"/>
                  </a:cubicBezTo>
                  <a:moveTo>
                    <a:pt x="204" y="0"/>
                  </a:moveTo>
                  <a:cubicBezTo>
                    <a:pt x="147" y="0"/>
                    <a:pt x="96" y="20"/>
                    <a:pt x="60" y="57"/>
                  </a:cubicBezTo>
                  <a:cubicBezTo>
                    <a:pt x="20" y="96"/>
                    <a:pt x="0" y="152"/>
                    <a:pt x="0" y="217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4" y="228"/>
                    <a:pt x="4" y="228"/>
                    <a:pt x="4" y="228"/>
                  </a:cubicBezTo>
                  <a:cubicBezTo>
                    <a:pt x="57" y="286"/>
                    <a:pt x="128" y="318"/>
                    <a:pt x="204" y="318"/>
                  </a:cubicBezTo>
                  <a:cubicBezTo>
                    <a:pt x="279" y="318"/>
                    <a:pt x="350" y="286"/>
                    <a:pt x="403" y="228"/>
                  </a:cubicBezTo>
                  <a:cubicBezTo>
                    <a:pt x="407" y="223"/>
                    <a:pt x="407" y="223"/>
                    <a:pt x="407" y="223"/>
                  </a:cubicBezTo>
                  <a:cubicBezTo>
                    <a:pt x="407" y="217"/>
                    <a:pt x="407" y="217"/>
                    <a:pt x="407" y="217"/>
                  </a:cubicBezTo>
                  <a:cubicBezTo>
                    <a:pt x="407" y="152"/>
                    <a:pt x="387" y="96"/>
                    <a:pt x="348" y="57"/>
                  </a:cubicBezTo>
                  <a:cubicBezTo>
                    <a:pt x="311" y="20"/>
                    <a:pt x="260" y="0"/>
                    <a:pt x="2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6" name="Oval 239"/>
            <p:cNvSpPr>
              <a:spLocks noChangeArrowheads="1"/>
            </p:cNvSpPr>
            <p:nvPr userDrawn="1"/>
          </p:nvSpPr>
          <p:spPr bwMode="auto">
            <a:xfrm>
              <a:off x="3174" y="1423"/>
              <a:ext cx="507" cy="515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7" name="Freeform 240"/>
            <p:cNvSpPr>
              <a:spLocks noEditPoints="1"/>
            </p:cNvSpPr>
            <p:nvPr userDrawn="1"/>
          </p:nvSpPr>
          <p:spPr bwMode="auto">
            <a:xfrm>
              <a:off x="3155" y="1404"/>
              <a:ext cx="543" cy="553"/>
            </a:xfrm>
            <a:custGeom>
              <a:avLst/>
              <a:gdLst>
                <a:gd name="T0" fmla="*/ 115 w 229"/>
                <a:gd name="T1" fmla="*/ 15 h 233"/>
                <a:gd name="T2" fmla="*/ 214 w 229"/>
                <a:gd name="T3" fmla="*/ 116 h 233"/>
                <a:gd name="T4" fmla="*/ 115 w 229"/>
                <a:gd name="T5" fmla="*/ 218 h 233"/>
                <a:gd name="T6" fmla="*/ 15 w 229"/>
                <a:gd name="T7" fmla="*/ 116 h 233"/>
                <a:gd name="T8" fmla="*/ 115 w 229"/>
                <a:gd name="T9" fmla="*/ 15 h 233"/>
                <a:gd name="T10" fmla="*/ 115 w 229"/>
                <a:gd name="T11" fmla="*/ 0 h 233"/>
                <a:gd name="T12" fmla="*/ 0 w 229"/>
                <a:gd name="T13" fmla="*/ 116 h 233"/>
                <a:gd name="T14" fmla="*/ 115 w 229"/>
                <a:gd name="T15" fmla="*/ 233 h 233"/>
                <a:gd name="T16" fmla="*/ 229 w 229"/>
                <a:gd name="T17" fmla="*/ 116 h 233"/>
                <a:gd name="T18" fmla="*/ 115 w 229"/>
                <a:gd name="T1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233">
                  <a:moveTo>
                    <a:pt x="115" y="15"/>
                  </a:moveTo>
                  <a:cubicBezTo>
                    <a:pt x="169" y="15"/>
                    <a:pt x="214" y="60"/>
                    <a:pt x="214" y="116"/>
                  </a:cubicBezTo>
                  <a:cubicBezTo>
                    <a:pt x="214" y="172"/>
                    <a:pt x="169" y="218"/>
                    <a:pt x="115" y="218"/>
                  </a:cubicBezTo>
                  <a:cubicBezTo>
                    <a:pt x="60" y="218"/>
                    <a:pt x="15" y="172"/>
                    <a:pt x="15" y="116"/>
                  </a:cubicBezTo>
                  <a:cubicBezTo>
                    <a:pt x="15" y="60"/>
                    <a:pt x="60" y="15"/>
                    <a:pt x="115" y="15"/>
                  </a:cubicBezTo>
                  <a:moveTo>
                    <a:pt x="115" y="0"/>
                  </a:moveTo>
                  <a:cubicBezTo>
                    <a:pt x="51" y="0"/>
                    <a:pt x="0" y="52"/>
                    <a:pt x="0" y="116"/>
                  </a:cubicBezTo>
                  <a:cubicBezTo>
                    <a:pt x="0" y="181"/>
                    <a:pt x="51" y="233"/>
                    <a:pt x="115" y="233"/>
                  </a:cubicBezTo>
                  <a:cubicBezTo>
                    <a:pt x="178" y="233"/>
                    <a:pt x="229" y="181"/>
                    <a:pt x="229" y="116"/>
                  </a:cubicBezTo>
                  <a:cubicBezTo>
                    <a:pt x="229" y="52"/>
                    <a:pt x="178" y="0"/>
                    <a:pt x="1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8" name="Freeform 241"/>
            <p:cNvSpPr>
              <a:spLocks/>
            </p:cNvSpPr>
            <p:nvPr userDrawn="1"/>
          </p:nvSpPr>
          <p:spPr bwMode="auto">
            <a:xfrm>
              <a:off x="1866" y="1943"/>
              <a:ext cx="929" cy="716"/>
            </a:xfrm>
            <a:custGeom>
              <a:avLst/>
              <a:gdLst>
                <a:gd name="T0" fmla="*/ 196 w 392"/>
                <a:gd name="T1" fmla="*/ 302 h 302"/>
                <a:gd name="T2" fmla="*/ 2 w 392"/>
                <a:gd name="T3" fmla="*/ 214 h 302"/>
                <a:gd name="T4" fmla="*/ 0 w 392"/>
                <a:gd name="T5" fmla="*/ 212 h 302"/>
                <a:gd name="T6" fmla="*/ 0 w 392"/>
                <a:gd name="T7" fmla="*/ 209 h 302"/>
                <a:gd name="T8" fmla="*/ 58 w 392"/>
                <a:gd name="T9" fmla="*/ 55 h 302"/>
                <a:gd name="T10" fmla="*/ 196 w 392"/>
                <a:gd name="T11" fmla="*/ 0 h 302"/>
                <a:gd name="T12" fmla="*/ 334 w 392"/>
                <a:gd name="T13" fmla="*/ 55 h 302"/>
                <a:gd name="T14" fmla="*/ 392 w 392"/>
                <a:gd name="T15" fmla="*/ 209 h 302"/>
                <a:gd name="T16" fmla="*/ 392 w 392"/>
                <a:gd name="T17" fmla="*/ 212 h 302"/>
                <a:gd name="T18" fmla="*/ 390 w 392"/>
                <a:gd name="T19" fmla="*/ 214 h 302"/>
                <a:gd name="T20" fmla="*/ 196 w 392"/>
                <a:gd name="T21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2" h="302">
                  <a:moveTo>
                    <a:pt x="196" y="302"/>
                  </a:moveTo>
                  <a:cubicBezTo>
                    <a:pt x="122" y="302"/>
                    <a:pt x="54" y="271"/>
                    <a:pt x="2" y="21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0" y="146"/>
                    <a:pt x="20" y="93"/>
                    <a:pt x="58" y="55"/>
                  </a:cubicBezTo>
                  <a:cubicBezTo>
                    <a:pt x="93" y="19"/>
                    <a:pt x="142" y="0"/>
                    <a:pt x="196" y="0"/>
                  </a:cubicBezTo>
                  <a:cubicBezTo>
                    <a:pt x="250" y="0"/>
                    <a:pt x="299" y="19"/>
                    <a:pt x="334" y="55"/>
                  </a:cubicBezTo>
                  <a:cubicBezTo>
                    <a:pt x="372" y="93"/>
                    <a:pt x="392" y="146"/>
                    <a:pt x="392" y="209"/>
                  </a:cubicBezTo>
                  <a:cubicBezTo>
                    <a:pt x="392" y="212"/>
                    <a:pt x="392" y="212"/>
                    <a:pt x="392" y="212"/>
                  </a:cubicBezTo>
                  <a:cubicBezTo>
                    <a:pt x="390" y="214"/>
                    <a:pt x="390" y="214"/>
                    <a:pt x="390" y="214"/>
                  </a:cubicBezTo>
                  <a:cubicBezTo>
                    <a:pt x="338" y="271"/>
                    <a:pt x="269" y="302"/>
                    <a:pt x="196" y="302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199" name="Freeform 242"/>
            <p:cNvSpPr>
              <a:spLocks noEditPoints="1"/>
            </p:cNvSpPr>
            <p:nvPr userDrawn="1"/>
          </p:nvSpPr>
          <p:spPr bwMode="auto">
            <a:xfrm>
              <a:off x="1847" y="1924"/>
              <a:ext cx="967" cy="754"/>
            </a:xfrm>
            <a:custGeom>
              <a:avLst/>
              <a:gdLst>
                <a:gd name="T0" fmla="*/ 204 w 408"/>
                <a:gd name="T1" fmla="*/ 16 h 318"/>
                <a:gd name="T2" fmla="*/ 392 w 408"/>
                <a:gd name="T3" fmla="*/ 217 h 318"/>
                <a:gd name="T4" fmla="*/ 204 w 408"/>
                <a:gd name="T5" fmla="*/ 302 h 318"/>
                <a:gd name="T6" fmla="*/ 16 w 408"/>
                <a:gd name="T7" fmla="*/ 217 h 318"/>
                <a:gd name="T8" fmla="*/ 204 w 408"/>
                <a:gd name="T9" fmla="*/ 16 h 318"/>
                <a:gd name="T10" fmla="*/ 204 w 408"/>
                <a:gd name="T11" fmla="*/ 0 h 318"/>
                <a:gd name="T12" fmla="*/ 60 w 408"/>
                <a:gd name="T13" fmla="*/ 57 h 318"/>
                <a:gd name="T14" fmla="*/ 0 w 408"/>
                <a:gd name="T15" fmla="*/ 217 h 318"/>
                <a:gd name="T16" fmla="*/ 0 w 408"/>
                <a:gd name="T17" fmla="*/ 223 h 318"/>
                <a:gd name="T18" fmla="*/ 4 w 408"/>
                <a:gd name="T19" fmla="*/ 228 h 318"/>
                <a:gd name="T20" fmla="*/ 204 w 408"/>
                <a:gd name="T21" fmla="*/ 318 h 318"/>
                <a:gd name="T22" fmla="*/ 404 w 408"/>
                <a:gd name="T23" fmla="*/ 228 h 318"/>
                <a:gd name="T24" fmla="*/ 408 w 408"/>
                <a:gd name="T25" fmla="*/ 223 h 318"/>
                <a:gd name="T26" fmla="*/ 408 w 408"/>
                <a:gd name="T27" fmla="*/ 217 h 318"/>
                <a:gd name="T28" fmla="*/ 348 w 408"/>
                <a:gd name="T29" fmla="*/ 57 h 318"/>
                <a:gd name="T30" fmla="*/ 204 w 408"/>
                <a:gd name="T3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8" h="318">
                  <a:moveTo>
                    <a:pt x="204" y="16"/>
                  </a:moveTo>
                  <a:cubicBezTo>
                    <a:pt x="307" y="16"/>
                    <a:pt x="392" y="89"/>
                    <a:pt x="392" y="217"/>
                  </a:cubicBezTo>
                  <a:cubicBezTo>
                    <a:pt x="344" y="270"/>
                    <a:pt x="278" y="302"/>
                    <a:pt x="204" y="302"/>
                  </a:cubicBezTo>
                  <a:cubicBezTo>
                    <a:pt x="130" y="302"/>
                    <a:pt x="64" y="270"/>
                    <a:pt x="16" y="217"/>
                  </a:cubicBezTo>
                  <a:cubicBezTo>
                    <a:pt x="16" y="89"/>
                    <a:pt x="100" y="16"/>
                    <a:pt x="204" y="16"/>
                  </a:cubicBezTo>
                  <a:moveTo>
                    <a:pt x="204" y="0"/>
                  </a:moveTo>
                  <a:cubicBezTo>
                    <a:pt x="148" y="0"/>
                    <a:pt x="96" y="20"/>
                    <a:pt x="60" y="57"/>
                  </a:cubicBezTo>
                  <a:cubicBezTo>
                    <a:pt x="21" y="96"/>
                    <a:pt x="0" y="152"/>
                    <a:pt x="0" y="217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4" y="228"/>
                    <a:pt x="4" y="228"/>
                    <a:pt x="4" y="228"/>
                  </a:cubicBezTo>
                  <a:cubicBezTo>
                    <a:pt x="57" y="286"/>
                    <a:pt x="128" y="318"/>
                    <a:pt x="204" y="318"/>
                  </a:cubicBezTo>
                  <a:cubicBezTo>
                    <a:pt x="280" y="318"/>
                    <a:pt x="351" y="286"/>
                    <a:pt x="404" y="228"/>
                  </a:cubicBezTo>
                  <a:cubicBezTo>
                    <a:pt x="408" y="223"/>
                    <a:pt x="408" y="223"/>
                    <a:pt x="408" y="223"/>
                  </a:cubicBezTo>
                  <a:cubicBezTo>
                    <a:pt x="408" y="217"/>
                    <a:pt x="408" y="217"/>
                    <a:pt x="408" y="217"/>
                  </a:cubicBezTo>
                  <a:cubicBezTo>
                    <a:pt x="408" y="152"/>
                    <a:pt x="387" y="96"/>
                    <a:pt x="348" y="57"/>
                  </a:cubicBezTo>
                  <a:cubicBezTo>
                    <a:pt x="311" y="20"/>
                    <a:pt x="260" y="0"/>
                    <a:pt x="2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0" name="Oval 243"/>
            <p:cNvSpPr>
              <a:spLocks noChangeArrowheads="1"/>
            </p:cNvSpPr>
            <p:nvPr userDrawn="1"/>
          </p:nvSpPr>
          <p:spPr bwMode="auto">
            <a:xfrm>
              <a:off x="2077" y="1423"/>
              <a:ext cx="507" cy="515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1" name="Freeform 244"/>
            <p:cNvSpPr>
              <a:spLocks noEditPoints="1"/>
            </p:cNvSpPr>
            <p:nvPr userDrawn="1"/>
          </p:nvSpPr>
          <p:spPr bwMode="auto">
            <a:xfrm>
              <a:off x="2058" y="1404"/>
              <a:ext cx="542" cy="553"/>
            </a:xfrm>
            <a:custGeom>
              <a:avLst/>
              <a:gdLst>
                <a:gd name="T0" fmla="*/ 115 w 229"/>
                <a:gd name="T1" fmla="*/ 15 h 233"/>
                <a:gd name="T2" fmla="*/ 214 w 229"/>
                <a:gd name="T3" fmla="*/ 116 h 233"/>
                <a:gd name="T4" fmla="*/ 115 w 229"/>
                <a:gd name="T5" fmla="*/ 218 h 233"/>
                <a:gd name="T6" fmla="*/ 16 w 229"/>
                <a:gd name="T7" fmla="*/ 116 h 233"/>
                <a:gd name="T8" fmla="*/ 115 w 229"/>
                <a:gd name="T9" fmla="*/ 15 h 233"/>
                <a:gd name="T10" fmla="*/ 115 w 229"/>
                <a:gd name="T11" fmla="*/ 0 h 233"/>
                <a:gd name="T12" fmla="*/ 0 w 229"/>
                <a:gd name="T13" fmla="*/ 116 h 233"/>
                <a:gd name="T14" fmla="*/ 115 w 229"/>
                <a:gd name="T15" fmla="*/ 233 h 233"/>
                <a:gd name="T16" fmla="*/ 229 w 229"/>
                <a:gd name="T17" fmla="*/ 116 h 233"/>
                <a:gd name="T18" fmla="*/ 115 w 229"/>
                <a:gd name="T19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233">
                  <a:moveTo>
                    <a:pt x="115" y="15"/>
                  </a:moveTo>
                  <a:cubicBezTo>
                    <a:pt x="170" y="15"/>
                    <a:pt x="214" y="60"/>
                    <a:pt x="214" y="116"/>
                  </a:cubicBezTo>
                  <a:cubicBezTo>
                    <a:pt x="214" y="172"/>
                    <a:pt x="170" y="218"/>
                    <a:pt x="115" y="218"/>
                  </a:cubicBezTo>
                  <a:cubicBezTo>
                    <a:pt x="60" y="218"/>
                    <a:pt x="16" y="172"/>
                    <a:pt x="16" y="116"/>
                  </a:cubicBezTo>
                  <a:cubicBezTo>
                    <a:pt x="16" y="60"/>
                    <a:pt x="60" y="15"/>
                    <a:pt x="115" y="15"/>
                  </a:cubicBezTo>
                  <a:moveTo>
                    <a:pt x="115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1"/>
                    <a:pt x="52" y="233"/>
                    <a:pt x="115" y="233"/>
                  </a:cubicBezTo>
                  <a:cubicBezTo>
                    <a:pt x="178" y="233"/>
                    <a:pt x="229" y="181"/>
                    <a:pt x="229" y="116"/>
                  </a:cubicBezTo>
                  <a:cubicBezTo>
                    <a:pt x="229" y="52"/>
                    <a:pt x="178" y="0"/>
                    <a:pt x="1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2" name="Freeform 245"/>
            <p:cNvSpPr>
              <a:spLocks/>
            </p:cNvSpPr>
            <p:nvPr userDrawn="1"/>
          </p:nvSpPr>
          <p:spPr bwMode="auto">
            <a:xfrm>
              <a:off x="2415" y="2154"/>
              <a:ext cx="946" cy="736"/>
            </a:xfrm>
            <a:custGeom>
              <a:avLst/>
              <a:gdLst>
                <a:gd name="T0" fmla="*/ 199 w 399"/>
                <a:gd name="T1" fmla="*/ 310 h 310"/>
                <a:gd name="T2" fmla="*/ 3 w 399"/>
                <a:gd name="T3" fmla="*/ 221 h 310"/>
                <a:gd name="T4" fmla="*/ 0 w 399"/>
                <a:gd name="T5" fmla="*/ 217 h 310"/>
                <a:gd name="T6" fmla="*/ 0 w 399"/>
                <a:gd name="T7" fmla="*/ 213 h 310"/>
                <a:gd name="T8" fmla="*/ 58 w 399"/>
                <a:gd name="T9" fmla="*/ 55 h 310"/>
                <a:gd name="T10" fmla="*/ 199 w 399"/>
                <a:gd name="T11" fmla="*/ 0 h 310"/>
                <a:gd name="T12" fmla="*/ 341 w 399"/>
                <a:gd name="T13" fmla="*/ 55 h 310"/>
                <a:gd name="T14" fmla="*/ 399 w 399"/>
                <a:gd name="T15" fmla="*/ 213 h 310"/>
                <a:gd name="T16" fmla="*/ 399 w 399"/>
                <a:gd name="T17" fmla="*/ 217 h 310"/>
                <a:gd name="T18" fmla="*/ 396 w 399"/>
                <a:gd name="T19" fmla="*/ 221 h 310"/>
                <a:gd name="T20" fmla="*/ 199 w 399"/>
                <a:gd name="T21" fmla="*/ 31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9" h="310">
                  <a:moveTo>
                    <a:pt x="199" y="310"/>
                  </a:moveTo>
                  <a:cubicBezTo>
                    <a:pt x="125" y="310"/>
                    <a:pt x="55" y="278"/>
                    <a:pt x="3" y="221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148"/>
                    <a:pt x="20" y="94"/>
                    <a:pt x="58" y="55"/>
                  </a:cubicBezTo>
                  <a:cubicBezTo>
                    <a:pt x="94" y="19"/>
                    <a:pt x="144" y="0"/>
                    <a:pt x="199" y="0"/>
                  </a:cubicBezTo>
                  <a:cubicBezTo>
                    <a:pt x="255" y="0"/>
                    <a:pt x="305" y="19"/>
                    <a:pt x="341" y="55"/>
                  </a:cubicBezTo>
                  <a:cubicBezTo>
                    <a:pt x="379" y="94"/>
                    <a:pt x="399" y="148"/>
                    <a:pt x="399" y="213"/>
                  </a:cubicBezTo>
                  <a:cubicBezTo>
                    <a:pt x="399" y="217"/>
                    <a:pt x="399" y="217"/>
                    <a:pt x="399" y="217"/>
                  </a:cubicBezTo>
                  <a:cubicBezTo>
                    <a:pt x="396" y="221"/>
                    <a:pt x="396" y="221"/>
                    <a:pt x="396" y="221"/>
                  </a:cubicBezTo>
                  <a:cubicBezTo>
                    <a:pt x="344" y="278"/>
                    <a:pt x="274" y="310"/>
                    <a:pt x="199" y="310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3" name="Freeform 246"/>
            <p:cNvSpPr>
              <a:spLocks noEditPoints="1"/>
            </p:cNvSpPr>
            <p:nvPr userDrawn="1"/>
          </p:nvSpPr>
          <p:spPr bwMode="auto">
            <a:xfrm>
              <a:off x="2387" y="2126"/>
              <a:ext cx="1002" cy="792"/>
            </a:xfrm>
            <a:custGeom>
              <a:avLst/>
              <a:gdLst>
                <a:gd name="T0" fmla="*/ 211 w 423"/>
                <a:gd name="T1" fmla="*/ 23 h 334"/>
                <a:gd name="T2" fmla="*/ 399 w 423"/>
                <a:gd name="T3" fmla="*/ 225 h 334"/>
                <a:gd name="T4" fmla="*/ 211 w 423"/>
                <a:gd name="T5" fmla="*/ 310 h 334"/>
                <a:gd name="T6" fmla="*/ 24 w 423"/>
                <a:gd name="T7" fmla="*/ 225 h 334"/>
                <a:gd name="T8" fmla="*/ 211 w 423"/>
                <a:gd name="T9" fmla="*/ 23 h 334"/>
                <a:gd name="T10" fmla="*/ 211 w 423"/>
                <a:gd name="T11" fmla="*/ 0 h 334"/>
                <a:gd name="T12" fmla="*/ 62 w 423"/>
                <a:gd name="T13" fmla="*/ 59 h 334"/>
                <a:gd name="T14" fmla="*/ 0 w 423"/>
                <a:gd name="T15" fmla="*/ 225 h 334"/>
                <a:gd name="T16" fmla="*/ 0 w 423"/>
                <a:gd name="T17" fmla="*/ 234 h 334"/>
                <a:gd name="T18" fmla="*/ 6 w 423"/>
                <a:gd name="T19" fmla="*/ 241 h 334"/>
                <a:gd name="T20" fmla="*/ 211 w 423"/>
                <a:gd name="T21" fmla="*/ 334 h 334"/>
                <a:gd name="T22" fmla="*/ 417 w 423"/>
                <a:gd name="T23" fmla="*/ 241 h 334"/>
                <a:gd name="T24" fmla="*/ 423 w 423"/>
                <a:gd name="T25" fmla="*/ 234 h 334"/>
                <a:gd name="T26" fmla="*/ 423 w 423"/>
                <a:gd name="T27" fmla="*/ 225 h 334"/>
                <a:gd name="T28" fmla="*/ 361 w 423"/>
                <a:gd name="T29" fmla="*/ 59 h 334"/>
                <a:gd name="T30" fmla="*/ 211 w 423"/>
                <a:gd name="T31" fmla="*/ 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3" h="334">
                  <a:moveTo>
                    <a:pt x="211" y="23"/>
                  </a:moveTo>
                  <a:cubicBezTo>
                    <a:pt x="315" y="23"/>
                    <a:pt x="399" y="96"/>
                    <a:pt x="399" y="225"/>
                  </a:cubicBezTo>
                  <a:cubicBezTo>
                    <a:pt x="352" y="277"/>
                    <a:pt x="285" y="310"/>
                    <a:pt x="211" y="310"/>
                  </a:cubicBezTo>
                  <a:cubicBezTo>
                    <a:pt x="138" y="310"/>
                    <a:pt x="71" y="277"/>
                    <a:pt x="24" y="225"/>
                  </a:cubicBezTo>
                  <a:cubicBezTo>
                    <a:pt x="24" y="96"/>
                    <a:pt x="108" y="23"/>
                    <a:pt x="211" y="23"/>
                  </a:cubicBezTo>
                  <a:moveTo>
                    <a:pt x="211" y="0"/>
                  </a:moveTo>
                  <a:cubicBezTo>
                    <a:pt x="153" y="0"/>
                    <a:pt x="100" y="21"/>
                    <a:pt x="62" y="59"/>
                  </a:cubicBezTo>
                  <a:cubicBezTo>
                    <a:pt x="21" y="100"/>
                    <a:pt x="0" y="157"/>
                    <a:pt x="0" y="225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6" y="241"/>
                    <a:pt x="6" y="241"/>
                    <a:pt x="6" y="241"/>
                  </a:cubicBezTo>
                  <a:cubicBezTo>
                    <a:pt x="60" y="301"/>
                    <a:pt x="133" y="334"/>
                    <a:pt x="211" y="334"/>
                  </a:cubicBezTo>
                  <a:cubicBezTo>
                    <a:pt x="290" y="334"/>
                    <a:pt x="363" y="301"/>
                    <a:pt x="417" y="241"/>
                  </a:cubicBezTo>
                  <a:cubicBezTo>
                    <a:pt x="423" y="234"/>
                    <a:pt x="423" y="234"/>
                    <a:pt x="423" y="234"/>
                  </a:cubicBezTo>
                  <a:cubicBezTo>
                    <a:pt x="423" y="225"/>
                    <a:pt x="423" y="225"/>
                    <a:pt x="423" y="225"/>
                  </a:cubicBezTo>
                  <a:cubicBezTo>
                    <a:pt x="423" y="157"/>
                    <a:pt x="402" y="100"/>
                    <a:pt x="361" y="59"/>
                  </a:cubicBezTo>
                  <a:cubicBezTo>
                    <a:pt x="323" y="21"/>
                    <a:pt x="270" y="0"/>
                    <a:pt x="2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4" name="Oval 247"/>
            <p:cNvSpPr>
              <a:spLocks noChangeArrowheads="1"/>
            </p:cNvSpPr>
            <p:nvPr userDrawn="1"/>
          </p:nvSpPr>
          <p:spPr bwMode="auto">
            <a:xfrm>
              <a:off x="2636" y="1642"/>
              <a:ext cx="505" cy="517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  <p:sp>
          <p:nvSpPr>
            <p:cNvPr id="205" name="Freeform 248"/>
            <p:cNvSpPr>
              <a:spLocks noEditPoints="1"/>
            </p:cNvSpPr>
            <p:nvPr userDrawn="1"/>
          </p:nvSpPr>
          <p:spPr bwMode="auto">
            <a:xfrm>
              <a:off x="2617" y="1625"/>
              <a:ext cx="543" cy="550"/>
            </a:xfrm>
            <a:custGeom>
              <a:avLst/>
              <a:gdLst>
                <a:gd name="T0" fmla="*/ 114 w 229"/>
                <a:gd name="T1" fmla="*/ 15 h 232"/>
                <a:gd name="T2" fmla="*/ 214 w 229"/>
                <a:gd name="T3" fmla="*/ 116 h 232"/>
                <a:gd name="T4" fmla="*/ 114 w 229"/>
                <a:gd name="T5" fmla="*/ 217 h 232"/>
                <a:gd name="T6" fmla="*/ 15 w 229"/>
                <a:gd name="T7" fmla="*/ 116 h 232"/>
                <a:gd name="T8" fmla="*/ 114 w 229"/>
                <a:gd name="T9" fmla="*/ 15 h 232"/>
                <a:gd name="T10" fmla="*/ 114 w 229"/>
                <a:gd name="T11" fmla="*/ 0 h 232"/>
                <a:gd name="T12" fmla="*/ 0 w 229"/>
                <a:gd name="T13" fmla="*/ 116 h 232"/>
                <a:gd name="T14" fmla="*/ 114 w 229"/>
                <a:gd name="T15" fmla="*/ 232 h 232"/>
                <a:gd name="T16" fmla="*/ 229 w 229"/>
                <a:gd name="T17" fmla="*/ 116 h 232"/>
                <a:gd name="T18" fmla="*/ 114 w 229"/>
                <a:gd name="T19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9" h="232">
                  <a:moveTo>
                    <a:pt x="114" y="15"/>
                  </a:moveTo>
                  <a:cubicBezTo>
                    <a:pt x="169" y="15"/>
                    <a:pt x="214" y="60"/>
                    <a:pt x="214" y="116"/>
                  </a:cubicBezTo>
                  <a:cubicBezTo>
                    <a:pt x="214" y="172"/>
                    <a:pt x="169" y="217"/>
                    <a:pt x="114" y="217"/>
                  </a:cubicBezTo>
                  <a:cubicBezTo>
                    <a:pt x="60" y="217"/>
                    <a:pt x="15" y="172"/>
                    <a:pt x="15" y="116"/>
                  </a:cubicBezTo>
                  <a:cubicBezTo>
                    <a:pt x="15" y="60"/>
                    <a:pt x="60" y="15"/>
                    <a:pt x="114" y="15"/>
                  </a:cubicBezTo>
                  <a:moveTo>
                    <a:pt x="114" y="0"/>
                  </a:moveTo>
                  <a:cubicBezTo>
                    <a:pt x="51" y="0"/>
                    <a:pt x="0" y="52"/>
                    <a:pt x="0" y="116"/>
                  </a:cubicBezTo>
                  <a:cubicBezTo>
                    <a:pt x="0" y="180"/>
                    <a:pt x="51" y="232"/>
                    <a:pt x="114" y="232"/>
                  </a:cubicBezTo>
                  <a:cubicBezTo>
                    <a:pt x="178" y="232"/>
                    <a:pt x="229" y="180"/>
                    <a:pt x="229" y="116"/>
                  </a:cubicBezTo>
                  <a:cubicBezTo>
                    <a:pt x="229" y="52"/>
                    <a:pt x="178" y="0"/>
                    <a:pt x="1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sp>
        <p:nvSpPr>
          <p:cNvPr id="166" name="pilhoyre" hidden="1"/>
          <p:cNvSpPr>
            <a:spLocks/>
          </p:cNvSpPr>
          <p:nvPr userDrawn="1"/>
        </p:nvSpPr>
        <p:spPr bwMode="auto">
          <a:xfrm>
            <a:off x="4123135" y="2319228"/>
            <a:ext cx="899319" cy="470118"/>
          </a:xfrm>
          <a:custGeom>
            <a:avLst/>
            <a:gdLst>
              <a:gd name="T0" fmla="*/ 473 w 479"/>
              <a:gd name="T1" fmla="*/ 117 h 249"/>
              <a:gd name="T2" fmla="*/ 313 w 479"/>
              <a:gd name="T3" fmla="*/ 5 h 249"/>
              <a:gd name="T4" fmla="*/ 298 w 479"/>
              <a:gd name="T5" fmla="*/ 13 h 249"/>
              <a:gd name="T6" fmla="*/ 298 w 479"/>
              <a:gd name="T7" fmla="*/ 72 h 249"/>
              <a:gd name="T8" fmla="*/ 0 w 479"/>
              <a:gd name="T9" fmla="*/ 72 h 249"/>
              <a:gd name="T10" fmla="*/ 0 w 479"/>
              <a:gd name="T11" fmla="*/ 177 h 249"/>
              <a:gd name="T12" fmla="*/ 298 w 479"/>
              <a:gd name="T13" fmla="*/ 177 h 249"/>
              <a:gd name="T14" fmla="*/ 298 w 479"/>
              <a:gd name="T15" fmla="*/ 237 h 249"/>
              <a:gd name="T16" fmla="*/ 313 w 479"/>
              <a:gd name="T17" fmla="*/ 245 h 249"/>
              <a:gd name="T18" fmla="*/ 473 w 479"/>
              <a:gd name="T19" fmla="*/ 133 h 249"/>
              <a:gd name="T20" fmla="*/ 473 w 479"/>
              <a:gd name="T21" fmla="*/ 117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79" h="249">
                <a:moveTo>
                  <a:pt x="473" y="117"/>
                </a:moveTo>
                <a:cubicBezTo>
                  <a:pt x="313" y="5"/>
                  <a:pt x="313" y="5"/>
                  <a:pt x="313" y="5"/>
                </a:cubicBezTo>
                <a:cubicBezTo>
                  <a:pt x="307" y="0"/>
                  <a:pt x="298" y="5"/>
                  <a:pt x="298" y="13"/>
                </a:cubicBezTo>
                <a:cubicBezTo>
                  <a:pt x="298" y="72"/>
                  <a:pt x="298" y="72"/>
                  <a:pt x="298" y="7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177"/>
                  <a:pt x="0" y="177"/>
                  <a:pt x="0" y="177"/>
                </a:cubicBezTo>
                <a:cubicBezTo>
                  <a:pt x="298" y="177"/>
                  <a:pt x="298" y="177"/>
                  <a:pt x="298" y="177"/>
                </a:cubicBezTo>
                <a:cubicBezTo>
                  <a:pt x="298" y="237"/>
                  <a:pt x="298" y="237"/>
                  <a:pt x="298" y="237"/>
                </a:cubicBezTo>
                <a:cubicBezTo>
                  <a:pt x="298" y="245"/>
                  <a:pt x="307" y="249"/>
                  <a:pt x="313" y="245"/>
                </a:cubicBezTo>
                <a:cubicBezTo>
                  <a:pt x="473" y="133"/>
                  <a:pt x="473" y="133"/>
                  <a:pt x="473" y="133"/>
                </a:cubicBezTo>
                <a:cubicBezTo>
                  <a:pt x="479" y="129"/>
                  <a:pt x="479" y="121"/>
                  <a:pt x="473" y="117"/>
                </a:cubicBezTo>
                <a:close/>
              </a:path>
            </a:pathLst>
          </a:custGeom>
          <a:solidFill>
            <a:srgbClr val="0101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67" name="pilvenstre" hidden="1"/>
          <p:cNvSpPr>
            <a:spLocks/>
          </p:cNvSpPr>
          <p:nvPr userDrawn="1"/>
        </p:nvSpPr>
        <p:spPr bwMode="auto">
          <a:xfrm>
            <a:off x="4123135" y="2319228"/>
            <a:ext cx="899319" cy="470118"/>
          </a:xfrm>
          <a:custGeom>
            <a:avLst/>
            <a:gdLst>
              <a:gd name="T0" fmla="*/ 6 w 479"/>
              <a:gd name="T1" fmla="*/ 133 h 249"/>
              <a:gd name="T2" fmla="*/ 165 w 479"/>
              <a:gd name="T3" fmla="*/ 245 h 249"/>
              <a:gd name="T4" fmla="*/ 181 w 479"/>
              <a:gd name="T5" fmla="*/ 237 h 249"/>
              <a:gd name="T6" fmla="*/ 181 w 479"/>
              <a:gd name="T7" fmla="*/ 177 h 249"/>
              <a:gd name="T8" fmla="*/ 479 w 479"/>
              <a:gd name="T9" fmla="*/ 177 h 249"/>
              <a:gd name="T10" fmla="*/ 479 w 479"/>
              <a:gd name="T11" fmla="*/ 72 h 249"/>
              <a:gd name="T12" fmla="*/ 181 w 479"/>
              <a:gd name="T13" fmla="*/ 72 h 249"/>
              <a:gd name="T14" fmla="*/ 181 w 479"/>
              <a:gd name="T15" fmla="*/ 13 h 249"/>
              <a:gd name="T16" fmla="*/ 165 w 479"/>
              <a:gd name="T17" fmla="*/ 5 h 249"/>
              <a:gd name="T18" fmla="*/ 6 w 479"/>
              <a:gd name="T19" fmla="*/ 117 h 249"/>
              <a:gd name="T20" fmla="*/ 6 w 479"/>
              <a:gd name="T21" fmla="*/ 133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79" h="249">
                <a:moveTo>
                  <a:pt x="6" y="133"/>
                </a:moveTo>
                <a:cubicBezTo>
                  <a:pt x="165" y="245"/>
                  <a:pt x="165" y="245"/>
                  <a:pt x="165" y="245"/>
                </a:cubicBezTo>
                <a:cubicBezTo>
                  <a:pt x="172" y="249"/>
                  <a:pt x="181" y="245"/>
                  <a:pt x="181" y="237"/>
                </a:cubicBezTo>
                <a:cubicBezTo>
                  <a:pt x="181" y="177"/>
                  <a:pt x="181" y="177"/>
                  <a:pt x="181" y="177"/>
                </a:cubicBezTo>
                <a:cubicBezTo>
                  <a:pt x="479" y="177"/>
                  <a:pt x="479" y="177"/>
                  <a:pt x="479" y="177"/>
                </a:cubicBezTo>
                <a:cubicBezTo>
                  <a:pt x="479" y="72"/>
                  <a:pt x="479" y="72"/>
                  <a:pt x="479" y="72"/>
                </a:cubicBezTo>
                <a:cubicBezTo>
                  <a:pt x="181" y="72"/>
                  <a:pt x="181" y="72"/>
                  <a:pt x="181" y="72"/>
                </a:cubicBezTo>
                <a:cubicBezTo>
                  <a:pt x="181" y="13"/>
                  <a:pt x="181" y="13"/>
                  <a:pt x="181" y="13"/>
                </a:cubicBezTo>
                <a:cubicBezTo>
                  <a:pt x="181" y="5"/>
                  <a:pt x="172" y="0"/>
                  <a:pt x="165" y="5"/>
                </a:cubicBezTo>
                <a:cubicBezTo>
                  <a:pt x="6" y="117"/>
                  <a:pt x="6" y="117"/>
                  <a:pt x="6" y="117"/>
                </a:cubicBezTo>
                <a:cubicBezTo>
                  <a:pt x="0" y="121"/>
                  <a:pt x="0" y="129"/>
                  <a:pt x="6" y="133"/>
                </a:cubicBezTo>
                <a:close/>
              </a:path>
            </a:pathLst>
          </a:custGeom>
          <a:solidFill>
            <a:srgbClr val="0101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68" name="pilopp" hidden="1"/>
          <p:cNvSpPr>
            <a:spLocks/>
          </p:cNvSpPr>
          <p:nvPr userDrawn="1"/>
        </p:nvSpPr>
        <p:spPr bwMode="auto">
          <a:xfrm>
            <a:off x="4339035" y="2101243"/>
            <a:ext cx="467519" cy="906088"/>
          </a:xfrm>
          <a:custGeom>
            <a:avLst/>
            <a:gdLst>
              <a:gd name="T0" fmla="*/ 116 w 249"/>
              <a:gd name="T1" fmla="*/ 6 h 480"/>
              <a:gd name="T2" fmla="*/ 4 w 249"/>
              <a:gd name="T3" fmla="*/ 166 h 480"/>
              <a:gd name="T4" fmla="*/ 12 w 249"/>
              <a:gd name="T5" fmla="*/ 181 h 480"/>
              <a:gd name="T6" fmla="*/ 72 w 249"/>
              <a:gd name="T7" fmla="*/ 181 h 480"/>
              <a:gd name="T8" fmla="*/ 72 w 249"/>
              <a:gd name="T9" fmla="*/ 480 h 480"/>
              <a:gd name="T10" fmla="*/ 177 w 249"/>
              <a:gd name="T11" fmla="*/ 480 h 480"/>
              <a:gd name="T12" fmla="*/ 177 w 249"/>
              <a:gd name="T13" fmla="*/ 181 h 480"/>
              <a:gd name="T14" fmla="*/ 236 w 249"/>
              <a:gd name="T15" fmla="*/ 181 h 480"/>
              <a:gd name="T16" fmla="*/ 244 w 249"/>
              <a:gd name="T17" fmla="*/ 166 h 480"/>
              <a:gd name="T18" fmla="*/ 132 w 249"/>
              <a:gd name="T19" fmla="*/ 6 h 480"/>
              <a:gd name="T20" fmla="*/ 116 w 249"/>
              <a:gd name="T21" fmla="*/ 6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9" h="480">
                <a:moveTo>
                  <a:pt x="116" y="6"/>
                </a:moveTo>
                <a:cubicBezTo>
                  <a:pt x="4" y="166"/>
                  <a:pt x="4" y="166"/>
                  <a:pt x="4" y="166"/>
                </a:cubicBezTo>
                <a:cubicBezTo>
                  <a:pt x="0" y="172"/>
                  <a:pt x="4" y="181"/>
                  <a:pt x="12" y="181"/>
                </a:cubicBezTo>
                <a:cubicBezTo>
                  <a:pt x="72" y="181"/>
                  <a:pt x="72" y="181"/>
                  <a:pt x="72" y="181"/>
                </a:cubicBezTo>
                <a:cubicBezTo>
                  <a:pt x="72" y="480"/>
                  <a:pt x="72" y="480"/>
                  <a:pt x="72" y="480"/>
                </a:cubicBezTo>
                <a:cubicBezTo>
                  <a:pt x="177" y="480"/>
                  <a:pt x="177" y="480"/>
                  <a:pt x="177" y="480"/>
                </a:cubicBezTo>
                <a:cubicBezTo>
                  <a:pt x="177" y="181"/>
                  <a:pt x="177" y="181"/>
                  <a:pt x="177" y="181"/>
                </a:cubicBezTo>
                <a:cubicBezTo>
                  <a:pt x="236" y="181"/>
                  <a:pt x="236" y="181"/>
                  <a:pt x="236" y="181"/>
                </a:cubicBezTo>
                <a:cubicBezTo>
                  <a:pt x="244" y="181"/>
                  <a:pt x="249" y="172"/>
                  <a:pt x="244" y="166"/>
                </a:cubicBezTo>
                <a:cubicBezTo>
                  <a:pt x="132" y="6"/>
                  <a:pt x="132" y="6"/>
                  <a:pt x="132" y="6"/>
                </a:cubicBezTo>
                <a:cubicBezTo>
                  <a:pt x="128" y="0"/>
                  <a:pt x="120" y="0"/>
                  <a:pt x="116" y="6"/>
                </a:cubicBezTo>
                <a:close/>
              </a:path>
            </a:pathLst>
          </a:custGeom>
          <a:solidFill>
            <a:srgbClr val="0101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69" name="pilned" hidden="1"/>
          <p:cNvSpPr>
            <a:spLocks/>
          </p:cNvSpPr>
          <p:nvPr userDrawn="1"/>
        </p:nvSpPr>
        <p:spPr bwMode="auto">
          <a:xfrm>
            <a:off x="4339035" y="2102037"/>
            <a:ext cx="467519" cy="904500"/>
          </a:xfrm>
          <a:custGeom>
            <a:avLst/>
            <a:gdLst>
              <a:gd name="T0" fmla="*/ 132 w 249"/>
              <a:gd name="T1" fmla="*/ 473 h 479"/>
              <a:gd name="T2" fmla="*/ 245 w 249"/>
              <a:gd name="T3" fmla="*/ 314 h 479"/>
              <a:gd name="T4" fmla="*/ 236 w 249"/>
              <a:gd name="T5" fmla="*/ 298 h 479"/>
              <a:gd name="T6" fmla="*/ 177 w 249"/>
              <a:gd name="T7" fmla="*/ 298 h 479"/>
              <a:gd name="T8" fmla="*/ 177 w 249"/>
              <a:gd name="T9" fmla="*/ 0 h 479"/>
              <a:gd name="T10" fmla="*/ 72 w 249"/>
              <a:gd name="T11" fmla="*/ 0 h 479"/>
              <a:gd name="T12" fmla="*/ 72 w 249"/>
              <a:gd name="T13" fmla="*/ 298 h 479"/>
              <a:gd name="T14" fmla="*/ 12 w 249"/>
              <a:gd name="T15" fmla="*/ 298 h 479"/>
              <a:gd name="T16" fmla="*/ 4 w 249"/>
              <a:gd name="T17" fmla="*/ 314 h 479"/>
              <a:gd name="T18" fmla="*/ 116 w 249"/>
              <a:gd name="T19" fmla="*/ 473 h 479"/>
              <a:gd name="T20" fmla="*/ 132 w 249"/>
              <a:gd name="T21" fmla="*/ 473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9" h="479">
                <a:moveTo>
                  <a:pt x="132" y="473"/>
                </a:moveTo>
                <a:cubicBezTo>
                  <a:pt x="245" y="314"/>
                  <a:pt x="245" y="314"/>
                  <a:pt x="245" y="314"/>
                </a:cubicBezTo>
                <a:cubicBezTo>
                  <a:pt x="249" y="307"/>
                  <a:pt x="244" y="298"/>
                  <a:pt x="236" y="298"/>
                </a:cubicBezTo>
                <a:cubicBezTo>
                  <a:pt x="177" y="298"/>
                  <a:pt x="177" y="298"/>
                  <a:pt x="177" y="298"/>
                </a:cubicBezTo>
                <a:cubicBezTo>
                  <a:pt x="177" y="0"/>
                  <a:pt x="177" y="0"/>
                  <a:pt x="177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72" y="298"/>
                  <a:pt x="72" y="298"/>
                  <a:pt x="72" y="298"/>
                </a:cubicBezTo>
                <a:cubicBezTo>
                  <a:pt x="12" y="298"/>
                  <a:pt x="12" y="298"/>
                  <a:pt x="12" y="298"/>
                </a:cubicBezTo>
                <a:cubicBezTo>
                  <a:pt x="4" y="298"/>
                  <a:pt x="0" y="307"/>
                  <a:pt x="4" y="314"/>
                </a:cubicBezTo>
                <a:cubicBezTo>
                  <a:pt x="116" y="473"/>
                  <a:pt x="116" y="473"/>
                  <a:pt x="116" y="473"/>
                </a:cubicBezTo>
                <a:cubicBezTo>
                  <a:pt x="120" y="479"/>
                  <a:pt x="128" y="479"/>
                  <a:pt x="132" y="473"/>
                </a:cubicBezTo>
                <a:close/>
              </a:path>
            </a:pathLst>
          </a:custGeom>
          <a:solidFill>
            <a:srgbClr val="0101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4572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grpSp>
        <p:nvGrpSpPr>
          <p:cNvPr id="170" name="prosses4" hidden="1"/>
          <p:cNvGrpSpPr/>
          <p:nvPr userDrawn="1"/>
        </p:nvGrpSpPr>
        <p:grpSpPr>
          <a:xfrm>
            <a:off x="3190168" y="1183991"/>
            <a:ext cx="2765252" cy="2740592"/>
            <a:chOff x="1949529" y="751583"/>
            <a:chExt cx="5530502" cy="5478645"/>
          </a:xfrm>
        </p:grpSpPr>
        <p:grpSp>
          <p:nvGrpSpPr>
            <p:cNvPr id="185" name="prosses4"/>
            <p:cNvGrpSpPr>
              <a:grpSpLocks noChangeAspect="1"/>
            </p:cNvGrpSpPr>
            <p:nvPr userDrawn="1"/>
          </p:nvGrpSpPr>
          <p:grpSpPr bwMode="auto">
            <a:xfrm>
              <a:off x="2255718" y="976312"/>
              <a:ext cx="4897441" cy="4897438"/>
              <a:chOff x="1336" y="615"/>
              <a:chExt cx="3085" cy="3085"/>
            </a:xfrm>
          </p:grpSpPr>
          <p:sp>
            <p:nvSpPr>
              <p:cNvPr id="190" name="Freeform 90"/>
              <p:cNvSpPr>
                <a:spLocks/>
              </p:cNvSpPr>
              <p:nvPr userDrawn="1"/>
            </p:nvSpPr>
            <p:spPr bwMode="auto">
              <a:xfrm>
                <a:off x="1336" y="2179"/>
                <a:ext cx="1420" cy="1464"/>
              </a:xfrm>
              <a:custGeom>
                <a:avLst/>
                <a:gdLst>
                  <a:gd name="T0" fmla="*/ 399 w 600"/>
                  <a:gd name="T1" fmla="*/ 493 h 619"/>
                  <a:gd name="T2" fmla="*/ 391 w 600"/>
                  <a:gd name="T3" fmla="*/ 489 h 619"/>
                  <a:gd name="T4" fmla="*/ 382 w 600"/>
                  <a:gd name="T5" fmla="*/ 484 h 619"/>
                  <a:gd name="T6" fmla="*/ 373 w 600"/>
                  <a:gd name="T7" fmla="*/ 479 h 619"/>
                  <a:gd name="T8" fmla="*/ 365 w 600"/>
                  <a:gd name="T9" fmla="*/ 474 h 619"/>
                  <a:gd name="T10" fmla="*/ 356 w 600"/>
                  <a:gd name="T11" fmla="*/ 469 h 619"/>
                  <a:gd name="T12" fmla="*/ 349 w 600"/>
                  <a:gd name="T13" fmla="*/ 464 h 619"/>
                  <a:gd name="T14" fmla="*/ 340 w 600"/>
                  <a:gd name="T15" fmla="*/ 458 h 619"/>
                  <a:gd name="T16" fmla="*/ 333 w 600"/>
                  <a:gd name="T17" fmla="*/ 454 h 619"/>
                  <a:gd name="T18" fmla="*/ 324 w 600"/>
                  <a:gd name="T19" fmla="*/ 448 h 619"/>
                  <a:gd name="T20" fmla="*/ 318 w 600"/>
                  <a:gd name="T21" fmla="*/ 443 h 619"/>
                  <a:gd name="T22" fmla="*/ 94 w 600"/>
                  <a:gd name="T23" fmla="*/ 59 h 619"/>
                  <a:gd name="T24" fmla="*/ 121 w 600"/>
                  <a:gd name="T25" fmla="*/ 57 h 619"/>
                  <a:gd name="T26" fmla="*/ 57 w 600"/>
                  <a:gd name="T27" fmla="*/ 0 h 619"/>
                  <a:gd name="T28" fmla="*/ 0 w 600"/>
                  <a:gd name="T29" fmla="*/ 65 h 619"/>
                  <a:gd name="T30" fmla="*/ 26 w 600"/>
                  <a:gd name="T31" fmla="*/ 63 h 619"/>
                  <a:gd name="T32" fmla="*/ 254 w 600"/>
                  <a:gd name="T33" fmla="*/ 479 h 619"/>
                  <a:gd name="T34" fmla="*/ 254 w 600"/>
                  <a:gd name="T35" fmla="*/ 479 h 619"/>
                  <a:gd name="T36" fmla="*/ 254 w 600"/>
                  <a:gd name="T37" fmla="*/ 480 h 619"/>
                  <a:gd name="T38" fmla="*/ 271 w 600"/>
                  <a:gd name="T39" fmla="*/ 492 h 619"/>
                  <a:gd name="T40" fmla="*/ 275 w 600"/>
                  <a:gd name="T41" fmla="*/ 496 h 619"/>
                  <a:gd name="T42" fmla="*/ 288 w 600"/>
                  <a:gd name="T43" fmla="*/ 505 h 619"/>
                  <a:gd name="T44" fmla="*/ 294 w 600"/>
                  <a:gd name="T45" fmla="*/ 509 h 619"/>
                  <a:gd name="T46" fmla="*/ 306 w 600"/>
                  <a:gd name="T47" fmla="*/ 518 h 619"/>
                  <a:gd name="T48" fmla="*/ 313 w 600"/>
                  <a:gd name="T49" fmla="*/ 522 h 619"/>
                  <a:gd name="T50" fmla="*/ 325 w 600"/>
                  <a:gd name="T51" fmla="*/ 530 h 619"/>
                  <a:gd name="T52" fmla="*/ 331 w 600"/>
                  <a:gd name="T53" fmla="*/ 533 h 619"/>
                  <a:gd name="T54" fmla="*/ 345 w 600"/>
                  <a:gd name="T55" fmla="*/ 541 h 619"/>
                  <a:gd name="T56" fmla="*/ 350 w 600"/>
                  <a:gd name="T57" fmla="*/ 544 h 619"/>
                  <a:gd name="T58" fmla="*/ 388 w 600"/>
                  <a:gd name="T59" fmla="*/ 564 h 619"/>
                  <a:gd name="T60" fmla="*/ 388 w 600"/>
                  <a:gd name="T61" fmla="*/ 563 h 619"/>
                  <a:gd name="T62" fmla="*/ 596 w 600"/>
                  <a:gd name="T63" fmla="*/ 619 h 619"/>
                  <a:gd name="T64" fmla="*/ 596 w 600"/>
                  <a:gd name="T65" fmla="*/ 619 h 619"/>
                  <a:gd name="T66" fmla="*/ 575 w 600"/>
                  <a:gd name="T67" fmla="*/ 582 h 619"/>
                  <a:gd name="T68" fmla="*/ 575 w 600"/>
                  <a:gd name="T69" fmla="*/ 582 h 619"/>
                  <a:gd name="T70" fmla="*/ 575 w 600"/>
                  <a:gd name="T71" fmla="*/ 582 h 619"/>
                  <a:gd name="T72" fmla="*/ 600 w 600"/>
                  <a:gd name="T73" fmla="*/ 551 h 619"/>
                  <a:gd name="T74" fmla="*/ 399 w 600"/>
                  <a:gd name="T75" fmla="*/ 493 h 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0" h="619">
                    <a:moveTo>
                      <a:pt x="399" y="493"/>
                    </a:moveTo>
                    <a:cubicBezTo>
                      <a:pt x="396" y="492"/>
                      <a:pt x="393" y="490"/>
                      <a:pt x="391" y="489"/>
                    </a:cubicBezTo>
                    <a:cubicBezTo>
                      <a:pt x="388" y="487"/>
                      <a:pt x="385" y="486"/>
                      <a:pt x="382" y="484"/>
                    </a:cubicBezTo>
                    <a:cubicBezTo>
                      <a:pt x="379" y="482"/>
                      <a:pt x="376" y="481"/>
                      <a:pt x="373" y="479"/>
                    </a:cubicBezTo>
                    <a:cubicBezTo>
                      <a:pt x="370" y="477"/>
                      <a:pt x="368" y="476"/>
                      <a:pt x="365" y="474"/>
                    </a:cubicBezTo>
                    <a:cubicBezTo>
                      <a:pt x="362" y="473"/>
                      <a:pt x="359" y="471"/>
                      <a:pt x="356" y="469"/>
                    </a:cubicBezTo>
                    <a:cubicBezTo>
                      <a:pt x="354" y="467"/>
                      <a:pt x="351" y="466"/>
                      <a:pt x="349" y="464"/>
                    </a:cubicBezTo>
                    <a:cubicBezTo>
                      <a:pt x="346" y="462"/>
                      <a:pt x="343" y="460"/>
                      <a:pt x="340" y="458"/>
                    </a:cubicBezTo>
                    <a:cubicBezTo>
                      <a:pt x="338" y="457"/>
                      <a:pt x="335" y="455"/>
                      <a:pt x="333" y="454"/>
                    </a:cubicBezTo>
                    <a:cubicBezTo>
                      <a:pt x="330" y="452"/>
                      <a:pt x="327" y="450"/>
                      <a:pt x="324" y="448"/>
                    </a:cubicBezTo>
                    <a:cubicBezTo>
                      <a:pt x="322" y="446"/>
                      <a:pt x="320" y="445"/>
                      <a:pt x="318" y="443"/>
                    </a:cubicBezTo>
                    <a:cubicBezTo>
                      <a:pt x="197" y="353"/>
                      <a:pt x="113" y="216"/>
                      <a:pt x="94" y="59"/>
                    </a:cubicBezTo>
                    <a:cubicBezTo>
                      <a:pt x="121" y="57"/>
                      <a:pt x="121" y="57"/>
                      <a:pt x="121" y="57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45" y="230"/>
                      <a:pt x="130" y="378"/>
                      <a:pt x="254" y="479"/>
                    </a:cubicBezTo>
                    <a:cubicBezTo>
                      <a:pt x="254" y="479"/>
                      <a:pt x="254" y="479"/>
                      <a:pt x="254" y="479"/>
                    </a:cubicBezTo>
                    <a:cubicBezTo>
                      <a:pt x="254" y="479"/>
                      <a:pt x="254" y="479"/>
                      <a:pt x="254" y="480"/>
                    </a:cubicBezTo>
                    <a:cubicBezTo>
                      <a:pt x="260" y="484"/>
                      <a:pt x="265" y="488"/>
                      <a:pt x="271" y="492"/>
                    </a:cubicBezTo>
                    <a:cubicBezTo>
                      <a:pt x="272" y="494"/>
                      <a:pt x="274" y="495"/>
                      <a:pt x="275" y="496"/>
                    </a:cubicBezTo>
                    <a:cubicBezTo>
                      <a:pt x="280" y="499"/>
                      <a:pt x="284" y="502"/>
                      <a:pt x="288" y="505"/>
                    </a:cubicBezTo>
                    <a:cubicBezTo>
                      <a:pt x="290" y="507"/>
                      <a:pt x="292" y="508"/>
                      <a:pt x="294" y="509"/>
                    </a:cubicBezTo>
                    <a:cubicBezTo>
                      <a:pt x="298" y="512"/>
                      <a:pt x="302" y="515"/>
                      <a:pt x="306" y="518"/>
                    </a:cubicBezTo>
                    <a:cubicBezTo>
                      <a:pt x="308" y="519"/>
                      <a:pt x="310" y="521"/>
                      <a:pt x="313" y="522"/>
                    </a:cubicBezTo>
                    <a:cubicBezTo>
                      <a:pt x="317" y="525"/>
                      <a:pt x="321" y="527"/>
                      <a:pt x="325" y="530"/>
                    </a:cubicBezTo>
                    <a:cubicBezTo>
                      <a:pt x="327" y="531"/>
                      <a:pt x="329" y="532"/>
                      <a:pt x="331" y="533"/>
                    </a:cubicBezTo>
                    <a:cubicBezTo>
                      <a:pt x="336" y="536"/>
                      <a:pt x="341" y="539"/>
                      <a:pt x="345" y="541"/>
                    </a:cubicBezTo>
                    <a:cubicBezTo>
                      <a:pt x="347" y="542"/>
                      <a:pt x="349" y="543"/>
                      <a:pt x="350" y="544"/>
                    </a:cubicBezTo>
                    <a:cubicBezTo>
                      <a:pt x="363" y="551"/>
                      <a:pt x="375" y="558"/>
                      <a:pt x="388" y="564"/>
                    </a:cubicBezTo>
                    <a:cubicBezTo>
                      <a:pt x="388" y="563"/>
                      <a:pt x="388" y="563"/>
                      <a:pt x="388" y="563"/>
                    </a:cubicBezTo>
                    <a:cubicBezTo>
                      <a:pt x="453" y="593"/>
                      <a:pt x="523" y="612"/>
                      <a:pt x="596" y="619"/>
                    </a:cubicBezTo>
                    <a:cubicBezTo>
                      <a:pt x="596" y="619"/>
                      <a:pt x="596" y="619"/>
                      <a:pt x="596" y="619"/>
                    </a:cubicBezTo>
                    <a:cubicBezTo>
                      <a:pt x="575" y="582"/>
                      <a:pt x="575" y="582"/>
                      <a:pt x="575" y="582"/>
                    </a:cubicBezTo>
                    <a:cubicBezTo>
                      <a:pt x="575" y="582"/>
                      <a:pt x="575" y="582"/>
                      <a:pt x="575" y="582"/>
                    </a:cubicBezTo>
                    <a:cubicBezTo>
                      <a:pt x="575" y="582"/>
                      <a:pt x="575" y="582"/>
                      <a:pt x="575" y="582"/>
                    </a:cubicBezTo>
                    <a:cubicBezTo>
                      <a:pt x="600" y="551"/>
                      <a:pt x="600" y="551"/>
                      <a:pt x="600" y="551"/>
                    </a:cubicBezTo>
                    <a:cubicBezTo>
                      <a:pt x="528" y="544"/>
                      <a:pt x="460" y="524"/>
                      <a:pt x="399" y="493"/>
                    </a:cubicBezTo>
                    <a:close/>
                  </a:path>
                </a:pathLst>
              </a:custGeom>
              <a:solidFill>
                <a:srgbClr val="F1AD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28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57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5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1430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371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600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828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91" name="Freeform 91"/>
              <p:cNvSpPr>
                <a:spLocks/>
              </p:cNvSpPr>
              <p:nvPr userDrawn="1"/>
            </p:nvSpPr>
            <p:spPr bwMode="auto">
              <a:xfrm>
                <a:off x="1393" y="615"/>
                <a:ext cx="1464" cy="1420"/>
              </a:xfrm>
              <a:custGeom>
                <a:avLst/>
                <a:gdLst>
                  <a:gd name="T0" fmla="*/ 126 w 619"/>
                  <a:gd name="T1" fmla="*/ 399 h 600"/>
                  <a:gd name="T2" fmla="*/ 130 w 619"/>
                  <a:gd name="T3" fmla="*/ 391 h 600"/>
                  <a:gd name="T4" fmla="*/ 135 w 619"/>
                  <a:gd name="T5" fmla="*/ 382 h 600"/>
                  <a:gd name="T6" fmla="*/ 140 w 619"/>
                  <a:gd name="T7" fmla="*/ 373 h 600"/>
                  <a:gd name="T8" fmla="*/ 145 w 619"/>
                  <a:gd name="T9" fmla="*/ 365 h 600"/>
                  <a:gd name="T10" fmla="*/ 150 w 619"/>
                  <a:gd name="T11" fmla="*/ 356 h 600"/>
                  <a:gd name="T12" fmla="*/ 155 w 619"/>
                  <a:gd name="T13" fmla="*/ 349 h 600"/>
                  <a:gd name="T14" fmla="*/ 161 w 619"/>
                  <a:gd name="T15" fmla="*/ 340 h 600"/>
                  <a:gd name="T16" fmla="*/ 165 w 619"/>
                  <a:gd name="T17" fmla="*/ 333 h 600"/>
                  <a:gd name="T18" fmla="*/ 172 w 619"/>
                  <a:gd name="T19" fmla="*/ 324 h 600"/>
                  <a:gd name="T20" fmla="*/ 176 w 619"/>
                  <a:gd name="T21" fmla="*/ 318 h 600"/>
                  <a:gd name="T22" fmla="*/ 560 w 619"/>
                  <a:gd name="T23" fmla="*/ 94 h 600"/>
                  <a:gd name="T24" fmla="*/ 562 w 619"/>
                  <a:gd name="T25" fmla="*/ 121 h 600"/>
                  <a:gd name="T26" fmla="*/ 619 w 619"/>
                  <a:gd name="T27" fmla="*/ 57 h 600"/>
                  <a:gd name="T28" fmla="*/ 554 w 619"/>
                  <a:gd name="T29" fmla="*/ 0 h 600"/>
                  <a:gd name="T30" fmla="*/ 556 w 619"/>
                  <a:gd name="T31" fmla="*/ 26 h 600"/>
                  <a:gd name="T32" fmla="*/ 140 w 619"/>
                  <a:gd name="T33" fmla="*/ 254 h 600"/>
                  <a:gd name="T34" fmla="*/ 140 w 619"/>
                  <a:gd name="T35" fmla="*/ 254 h 600"/>
                  <a:gd name="T36" fmla="*/ 139 w 619"/>
                  <a:gd name="T37" fmla="*/ 255 h 600"/>
                  <a:gd name="T38" fmla="*/ 127 w 619"/>
                  <a:gd name="T39" fmla="*/ 271 h 600"/>
                  <a:gd name="T40" fmla="*/ 123 w 619"/>
                  <a:gd name="T41" fmla="*/ 276 h 600"/>
                  <a:gd name="T42" fmla="*/ 114 w 619"/>
                  <a:gd name="T43" fmla="*/ 288 h 600"/>
                  <a:gd name="T44" fmla="*/ 110 w 619"/>
                  <a:gd name="T45" fmla="*/ 294 h 600"/>
                  <a:gd name="T46" fmla="*/ 101 w 619"/>
                  <a:gd name="T47" fmla="*/ 307 h 600"/>
                  <a:gd name="T48" fmla="*/ 97 w 619"/>
                  <a:gd name="T49" fmla="*/ 313 h 600"/>
                  <a:gd name="T50" fmla="*/ 89 w 619"/>
                  <a:gd name="T51" fmla="*/ 325 h 600"/>
                  <a:gd name="T52" fmla="*/ 86 w 619"/>
                  <a:gd name="T53" fmla="*/ 332 h 600"/>
                  <a:gd name="T54" fmla="*/ 78 w 619"/>
                  <a:gd name="T55" fmla="*/ 346 h 600"/>
                  <a:gd name="T56" fmla="*/ 75 w 619"/>
                  <a:gd name="T57" fmla="*/ 351 h 600"/>
                  <a:gd name="T58" fmla="*/ 56 w 619"/>
                  <a:gd name="T59" fmla="*/ 389 h 600"/>
                  <a:gd name="T60" fmla="*/ 56 w 619"/>
                  <a:gd name="T61" fmla="*/ 389 h 600"/>
                  <a:gd name="T62" fmla="*/ 0 w 619"/>
                  <a:gd name="T63" fmla="*/ 596 h 600"/>
                  <a:gd name="T64" fmla="*/ 0 w 619"/>
                  <a:gd name="T65" fmla="*/ 597 h 600"/>
                  <a:gd name="T66" fmla="*/ 37 w 619"/>
                  <a:gd name="T67" fmla="*/ 575 h 600"/>
                  <a:gd name="T68" fmla="*/ 37 w 619"/>
                  <a:gd name="T69" fmla="*/ 575 h 600"/>
                  <a:gd name="T70" fmla="*/ 37 w 619"/>
                  <a:gd name="T71" fmla="*/ 575 h 600"/>
                  <a:gd name="T72" fmla="*/ 68 w 619"/>
                  <a:gd name="T73" fmla="*/ 600 h 600"/>
                  <a:gd name="T74" fmla="*/ 126 w 619"/>
                  <a:gd name="T75" fmla="*/ 399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9" h="600">
                    <a:moveTo>
                      <a:pt x="126" y="399"/>
                    </a:moveTo>
                    <a:cubicBezTo>
                      <a:pt x="128" y="396"/>
                      <a:pt x="129" y="394"/>
                      <a:pt x="130" y="391"/>
                    </a:cubicBezTo>
                    <a:cubicBezTo>
                      <a:pt x="132" y="388"/>
                      <a:pt x="134" y="385"/>
                      <a:pt x="135" y="382"/>
                    </a:cubicBezTo>
                    <a:cubicBezTo>
                      <a:pt x="137" y="379"/>
                      <a:pt x="138" y="376"/>
                      <a:pt x="140" y="373"/>
                    </a:cubicBezTo>
                    <a:cubicBezTo>
                      <a:pt x="142" y="371"/>
                      <a:pt x="143" y="368"/>
                      <a:pt x="145" y="365"/>
                    </a:cubicBezTo>
                    <a:cubicBezTo>
                      <a:pt x="147" y="362"/>
                      <a:pt x="148" y="359"/>
                      <a:pt x="150" y="356"/>
                    </a:cubicBezTo>
                    <a:cubicBezTo>
                      <a:pt x="152" y="354"/>
                      <a:pt x="153" y="352"/>
                      <a:pt x="155" y="349"/>
                    </a:cubicBezTo>
                    <a:cubicBezTo>
                      <a:pt x="157" y="346"/>
                      <a:pt x="159" y="343"/>
                      <a:pt x="161" y="340"/>
                    </a:cubicBezTo>
                    <a:cubicBezTo>
                      <a:pt x="162" y="338"/>
                      <a:pt x="164" y="336"/>
                      <a:pt x="165" y="333"/>
                    </a:cubicBezTo>
                    <a:cubicBezTo>
                      <a:pt x="167" y="330"/>
                      <a:pt x="169" y="327"/>
                      <a:pt x="172" y="324"/>
                    </a:cubicBezTo>
                    <a:cubicBezTo>
                      <a:pt x="173" y="322"/>
                      <a:pt x="174" y="320"/>
                      <a:pt x="176" y="318"/>
                    </a:cubicBezTo>
                    <a:cubicBezTo>
                      <a:pt x="266" y="197"/>
                      <a:pt x="403" y="113"/>
                      <a:pt x="560" y="94"/>
                    </a:cubicBezTo>
                    <a:cubicBezTo>
                      <a:pt x="562" y="121"/>
                      <a:pt x="562" y="121"/>
                      <a:pt x="562" y="121"/>
                    </a:cubicBezTo>
                    <a:cubicBezTo>
                      <a:pt x="619" y="57"/>
                      <a:pt x="619" y="57"/>
                      <a:pt x="619" y="57"/>
                    </a:cubicBezTo>
                    <a:cubicBezTo>
                      <a:pt x="554" y="0"/>
                      <a:pt x="554" y="0"/>
                      <a:pt x="554" y="0"/>
                    </a:cubicBezTo>
                    <a:cubicBezTo>
                      <a:pt x="556" y="26"/>
                      <a:pt x="556" y="26"/>
                      <a:pt x="556" y="26"/>
                    </a:cubicBezTo>
                    <a:cubicBezTo>
                      <a:pt x="389" y="45"/>
                      <a:pt x="241" y="130"/>
                      <a:pt x="140" y="254"/>
                    </a:cubicBezTo>
                    <a:cubicBezTo>
                      <a:pt x="140" y="254"/>
                      <a:pt x="140" y="254"/>
                      <a:pt x="140" y="254"/>
                    </a:cubicBezTo>
                    <a:cubicBezTo>
                      <a:pt x="140" y="254"/>
                      <a:pt x="140" y="254"/>
                      <a:pt x="139" y="255"/>
                    </a:cubicBezTo>
                    <a:cubicBezTo>
                      <a:pt x="135" y="260"/>
                      <a:pt x="131" y="265"/>
                      <a:pt x="127" y="271"/>
                    </a:cubicBezTo>
                    <a:cubicBezTo>
                      <a:pt x="125" y="272"/>
                      <a:pt x="124" y="274"/>
                      <a:pt x="123" y="276"/>
                    </a:cubicBezTo>
                    <a:cubicBezTo>
                      <a:pt x="120" y="280"/>
                      <a:pt x="117" y="284"/>
                      <a:pt x="114" y="288"/>
                    </a:cubicBezTo>
                    <a:cubicBezTo>
                      <a:pt x="112" y="290"/>
                      <a:pt x="111" y="292"/>
                      <a:pt x="110" y="294"/>
                    </a:cubicBezTo>
                    <a:cubicBezTo>
                      <a:pt x="107" y="298"/>
                      <a:pt x="104" y="302"/>
                      <a:pt x="101" y="307"/>
                    </a:cubicBezTo>
                    <a:cubicBezTo>
                      <a:pt x="100" y="309"/>
                      <a:pt x="99" y="311"/>
                      <a:pt x="97" y="313"/>
                    </a:cubicBezTo>
                    <a:cubicBezTo>
                      <a:pt x="95" y="317"/>
                      <a:pt x="92" y="321"/>
                      <a:pt x="89" y="325"/>
                    </a:cubicBezTo>
                    <a:cubicBezTo>
                      <a:pt x="88" y="327"/>
                      <a:pt x="87" y="330"/>
                      <a:pt x="86" y="332"/>
                    </a:cubicBezTo>
                    <a:cubicBezTo>
                      <a:pt x="83" y="336"/>
                      <a:pt x="80" y="341"/>
                      <a:pt x="78" y="346"/>
                    </a:cubicBezTo>
                    <a:cubicBezTo>
                      <a:pt x="77" y="347"/>
                      <a:pt x="76" y="349"/>
                      <a:pt x="75" y="351"/>
                    </a:cubicBezTo>
                    <a:cubicBezTo>
                      <a:pt x="68" y="363"/>
                      <a:pt x="62" y="376"/>
                      <a:pt x="56" y="389"/>
                    </a:cubicBezTo>
                    <a:cubicBezTo>
                      <a:pt x="56" y="389"/>
                      <a:pt x="56" y="389"/>
                      <a:pt x="56" y="389"/>
                    </a:cubicBezTo>
                    <a:cubicBezTo>
                      <a:pt x="26" y="453"/>
                      <a:pt x="7" y="523"/>
                      <a:pt x="0" y="596"/>
                    </a:cubicBezTo>
                    <a:cubicBezTo>
                      <a:pt x="0" y="597"/>
                      <a:pt x="0" y="597"/>
                      <a:pt x="0" y="597"/>
                    </a:cubicBezTo>
                    <a:cubicBezTo>
                      <a:pt x="37" y="575"/>
                      <a:pt x="37" y="575"/>
                      <a:pt x="37" y="575"/>
                    </a:cubicBezTo>
                    <a:cubicBezTo>
                      <a:pt x="37" y="575"/>
                      <a:pt x="37" y="575"/>
                      <a:pt x="37" y="575"/>
                    </a:cubicBezTo>
                    <a:cubicBezTo>
                      <a:pt x="37" y="575"/>
                      <a:pt x="37" y="575"/>
                      <a:pt x="37" y="575"/>
                    </a:cubicBezTo>
                    <a:cubicBezTo>
                      <a:pt x="68" y="600"/>
                      <a:pt x="68" y="600"/>
                      <a:pt x="68" y="600"/>
                    </a:cubicBezTo>
                    <a:cubicBezTo>
                      <a:pt x="75" y="528"/>
                      <a:pt x="95" y="460"/>
                      <a:pt x="126" y="399"/>
                    </a:cubicBezTo>
                    <a:close/>
                  </a:path>
                </a:pathLst>
              </a:custGeom>
              <a:solidFill>
                <a:srgbClr val="743E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28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57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5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1430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371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600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828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92" name="Freeform 92"/>
              <p:cNvSpPr>
                <a:spLocks/>
              </p:cNvSpPr>
              <p:nvPr userDrawn="1"/>
            </p:nvSpPr>
            <p:spPr bwMode="auto">
              <a:xfrm>
                <a:off x="3002" y="674"/>
                <a:ext cx="1419" cy="1462"/>
              </a:xfrm>
              <a:custGeom>
                <a:avLst/>
                <a:gdLst>
                  <a:gd name="T0" fmla="*/ 201 w 600"/>
                  <a:gd name="T1" fmla="*/ 126 h 618"/>
                  <a:gd name="T2" fmla="*/ 209 w 600"/>
                  <a:gd name="T3" fmla="*/ 130 h 618"/>
                  <a:gd name="T4" fmla="*/ 218 w 600"/>
                  <a:gd name="T5" fmla="*/ 135 h 618"/>
                  <a:gd name="T6" fmla="*/ 227 w 600"/>
                  <a:gd name="T7" fmla="*/ 139 h 618"/>
                  <a:gd name="T8" fmla="*/ 235 w 600"/>
                  <a:gd name="T9" fmla="*/ 144 h 618"/>
                  <a:gd name="T10" fmla="*/ 244 w 600"/>
                  <a:gd name="T11" fmla="*/ 149 h 618"/>
                  <a:gd name="T12" fmla="*/ 251 w 600"/>
                  <a:gd name="T13" fmla="*/ 154 h 618"/>
                  <a:gd name="T14" fmla="*/ 260 w 600"/>
                  <a:gd name="T15" fmla="*/ 160 h 618"/>
                  <a:gd name="T16" fmla="*/ 267 w 600"/>
                  <a:gd name="T17" fmla="*/ 165 h 618"/>
                  <a:gd name="T18" fmla="*/ 276 w 600"/>
                  <a:gd name="T19" fmla="*/ 171 h 618"/>
                  <a:gd name="T20" fmla="*/ 282 w 600"/>
                  <a:gd name="T21" fmla="*/ 175 h 618"/>
                  <a:gd name="T22" fmla="*/ 506 w 600"/>
                  <a:gd name="T23" fmla="*/ 560 h 618"/>
                  <a:gd name="T24" fmla="*/ 479 w 600"/>
                  <a:gd name="T25" fmla="*/ 562 h 618"/>
                  <a:gd name="T26" fmla="*/ 543 w 600"/>
                  <a:gd name="T27" fmla="*/ 618 h 618"/>
                  <a:gd name="T28" fmla="*/ 600 w 600"/>
                  <a:gd name="T29" fmla="*/ 553 h 618"/>
                  <a:gd name="T30" fmla="*/ 574 w 600"/>
                  <a:gd name="T31" fmla="*/ 555 h 618"/>
                  <a:gd name="T32" fmla="*/ 346 w 600"/>
                  <a:gd name="T33" fmla="*/ 139 h 618"/>
                  <a:gd name="T34" fmla="*/ 346 w 600"/>
                  <a:gd name="T35" fmla="*/ 139 h 618"/>
                  <a:gd name="T36" fmla="*/ 346 w 600"/>
                  <a:gd name="T37" fmla="*/ 139 h 618"/>
                  <a:gd name="T38" fmla="*/ 329 w 600"/>
                  <a:gd name="T39" fmla="*/ 126 h 618"/>
                  <a:gd name="T40" fmla="*/ 324 w 600"/>
                  <a:gd name="T41" fmla="*/ 122 h 618"/>
                  <a:gd name="T42" fmla="*/ 312 w 600"/>
                  <a:gd name="T43" fmla="*/ 113 h 618"/>
                  <a:gd name="T44" fmla="*/ 306 w 600"/>
                  <a:gd name="T45" fmla="*/ 109 h 618"/>
                  <a:gd name="T46" fmla="*/ 293 w 600"/>
                  <a:gd name="T47" fmla="*/ 101 h 618"/>
                  <a:gd name="T48" fmla="*/ 287 w 600"/>
                  <a:gd name="T49" fmla="*/ 97 h 618"/>
                  <a:gd name="T50" fmla="*/ 275 w 600"/>
                  <a:gd name="T51" fmla="*/ 89 h 618"/>
                  <a:gd name="T52" fmla="*/ 268 w 600"/>
                  <a:gd name="T53" fmla="*/ 85 h 618"/>
                  <a:gd name="T54" fmla="*/ 255 w 600"/>
                  <a:gd name="T55" fmla="*/ 77 h 618"/>
                  <a:gd name="T56" fmla="*/ 249 w 600"/>
                  <a:gd name="T57" fmla="*/ 74 h 618"/>
                  <a:gd name="T58" fmla="*/ 211 w 600"/>
                  <a:gd name="T59" fmla="*/ 55 h 618"/>
                  <a:gd name="T60" fmla="*/ 211 w 600"/>
                  <a:gd name="T61" fmla="*/ 55 h 618"/>
                  <a:gd name="T62" fmla="*/ 4 w 600"/>
                  <a:gd name="T63" fmla="*/ 0 h 618"/>
                  <a:gd name="T64" fmla="*/ 4 w 600"/>
                  <a:gd name="T65" fmla="*/ 0 h 618"/>
                  <a:gd name="T66" fmla="*/ 25 w 600"/>
                  <a:gd name="T67" fmla="*/ 36 h 618"/>
                  <a:gd name="T68" fmla="*/ 25 w 600"/>
                  <a:gd name="T69" fmla="*/ 36 h 618"/>
                  <a:gd name="T70" fmla="*/ 25 w 600"/>
                  <a:gd name="T71" fmla="*/ 36 h 618"/>
                  <a:gd name="T72" fmla="*/ 0 w 600"/>
                  <a:gd name="T73" fmla="*/ 68 h 618"/>
                  <a:gd name="T74" fmla="*/ 201 w 600"/>
                  <a:gd name="T75" fmla="*/ 126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00" h="618">
                    <a:moveTo>
                      <a:pt x="201" y="126"/>
                    </a:moveTo>
                    <a:cubicBezTo>
                      <a:pt x="204" y="127"/>
                      <a:pt x="207" y="128"/>
                      <a:pt x="209" y="130"/>
                    </a:cubicBezTo>
                    <a:cubicBezTo>
                      <a:pt x="212" y="131"/>
                      <a:pt x="215" y="133"/>
                      <a:pt x="218" y="135"/>
                    </a:cubicBezTo>
                    <a:cubicBezTo>
                      <a:pt x="221" y="136"/>
                      <a:pt x="224" y="138"/>
                      <a:pt x="227" y="139"/>
                    </a:cubicBezTo>
                    <a:cubicBezTo>
                      <a:pt x="230" y="141"/>
                      <a:pt x="232" y="142"/>
                      <a:pt x="235" y="144"/>
                    </a:cubicBezTo>
                    <a:cubicBezTo>
                      <a:pt x="238" y="146"/>
                      <a:pt x="241" y="148"/>
                      <a:pt x="244" y="149"/>
                    </a:cubicBezTo>
                    <a:cubicBezTo>
                      <a:pt x="246" y="151"/>
                      <a:pt x="249" y="153"/>
                      <a:pt x="251" y="154"/>
                    </a:cubicBezTo>
                    <a:cubicBezTo>
                      <a:pt x="254" y="156"/>
                      <a:pt x="257" y="158"/>
                      <a:pt x="260" y="160"/>
                    </a:cubicBezTo>
                    <a:cubicBezTo>
                      <a:pt x="262" y="161"/>
                      <a:pt x="264" y="163"/>
                      <a:pt x="267" y="165"/>
                    </a:cubicBezTo>
                    <a:cubicBezTo>
                      <a:pt x="270" y="167"/>
                      <a:pt x="273" y="169"/>
                      <a:pt x="276" y="171"/>
                    </a:cubicBezTo>
                    <a:cubicBezTo>
                      <a:pt x="278" y="172"/>
                      <a:pt x="280" y="174"/>
                      <a:pt x="282" y="175"/>
                    </a:cubicBezTo>
                    <a:cubicBezTo>
                      <a:pt x="403" y="265"/>
                      <a:pt x="487" y="403"/>
                      <a:pt x="506" y="560"/>
                    </a:cubicBezTo>
                    <a:cubicBezTo>
                      <a:pt x="479" y="562"/>
                      <a:pt x="479" y="562"/>
                      <a:pt x="479" y="562"/>
                    </a:cubicBezTo>
                    <a:cubicBezTo>
                      <a:pt x="543" y="618"/>
                      <a:pt x="543" y="618"/>
                      <a:pt x="543" y="618"/>
                    </a:cubicBezTo>
                    <a:cubicBezTo>
                      <a:pt x="600" y="553"/>
                      <a:pt x="600" y="553"/>
                      <a:pt x="600" y="553"/>
                    </a:cubicBezTo>
                    <a:cubicBezTo>
                      <a:pt x="574" y="555"/>
                      <a:pt x="574" y="555"/>
                      <a:pt x="574" y="555"/>
                    </a:cubicBezTo>
                    <a:cubicBezTo>
                      <a:pt x="555" y="388"/>
                      <a:pt x="470" y="241"/>
                      <a:pt x="346" y="139"/>
                    </a:cubicBezTo>
                    <a:cubicBezTo>
                      <a:pt x="346" y="139"/>
                      <a:pt x="346" y="139"/>
                      <a:pt x="346" y="139"/>
                    </a:cubicBezTo>
                    <a:cubicBezTo>
                      <a:pt x="346" y="139"/>
                      <a:pt x="346" y="139"/>
                      <a:pt x="346" y="139"/>
                    </a:cubicBezTo>
                    <a:cubicBezTo>
                      <a:pt x="340" y="134"/>
                      <a:pt x="335" y="130"/>
                      <a:pt x="329" y="126"/>
                    </a:cubicBezTo>
                    <a:cubicBezTo>
                      <a:pt x="328" y="125"/>
                      <a:pt x="326" y="124"/>
                      <a:pt x="324" y="122"/>
                    </a:cubicBezTo>
                    <a:cubicBezTo>
                      <a:pt x="320" y="119"/>
                      <a:pt x="316" y="116"/>
                      <a:pt x="312" y="113"/>
                    </a:cubicBezTo>
                    <a:cubicBezTo>
                      <a:pt x="310" y="112"/>
                      <a:pt x="308" y="110"/>
                      <a:pt x="306" y="109"/>
                    </a:cubicBezTo>
                    <a:cubicBezTo>
                      <a:pt x="302" y="106"/>
                      <a:pt x="298" y="103"/>
                      <a:pt x="293" y="101"/>
                    </a:cubicBezTo>
                    <a:cubicBezTo>
                      <a:pt x="291" y="99"/>
                      <a:pt x="289" y="98"/>
                      <a:pt x="287" y="97"/>
                    </a:cubicBezTo>
                    <a:cubicBezTo>
                      <a:pt x="283" y="94"/>
                      <a:pt x="279" y="91"/>
                      <a:pt x="275" y="89"/>
                    </a:cubicBezTo>
                    <a:cubicBezTo>
                      <a:pt x="273" y="87"/>
                      <a:pt x="271" y="86"/>
                      <a:pt x="268" y="85"/>
                    </a:cubicBezTo>
                    <a:cubicBezTo>
                      <a:pt x="264" y="82"/>
                      <a:pt x="259" y="80"/>
                      <a:pt x="255" y="77"/>
                    </a:cubicBezTo>
                    <a:cubicBezTo>
                      <a:pt x="253" y="76"/>
                      <a:pt x="251" y="75"/>
                      <a:pt x="249" y="74"/>
                    </a:cubicBezTo>
                    <a:cubicBezTo>
                      <a:pt x="237" y="67"/>
                      <a:pt x="224" y="61"/>
                      <a:pt x="211" y="55"/>
                    </a:cubicBezTo>
                    <a:cubicBezTo>
                      <a:pt x="211" y="55"/>
                      <a:pt x="211" y="55"/>
                      <a:pt x="211" y="55"/>
                    </a:cubicBezTo>
                    <a:cubicBezTo>
                      <a:pt x="147" y="25"/>
                      <a:pt x="77" y="6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72" y="74"/>
                      <a:pt x="140" y="94"/>
                      <a:pt x="201" y="126"/>
                    </a:cubicBezTo>
                    <a:close/>
                  </a:path>
                </a:pathLst>
              </a:custGeom>
              <a:solidFill>
                <a:srgbClr val="EF6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28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57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5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1430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371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600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828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93" name="Freeform 93"/>
              <p:cNvSpPr>
                <a:spLocks/>
              </p:cNvSpPr>
              <p:nvPr userDrawn="1"/>
            </p:nvSpPr>
            <p:spPr bwMode="auto">
              <a:xfrm>
                <a:off x="2900" y="2281"/>
                <a:ext cx="1465" cy="1419"/>
              </a:xfrm>
              <a:custGeom>
                <a:avLst/>
                <a:gdLst>
                  <a:gd name="T0" fmla="*/ 493 w 619"/>
                  <a:gd name="T1" fmla="*/ 202 h 600"/>
                  <a:gd name="T2" fmla="*/ 488 w 619"/>
                  <a:gd name="T3" fmla="*/ 210 h 600"/>
                  <a:gd name="T4" fmla="*/ 484 w 619"/>
                  <a:gd name="T5" fmla="*/ 219 h 600"/>
                  <a:gd name="T6" fmla="*/ 479 w 619"/>
                  <a:gd name="T7" fmla="*/ 227 h 600"/>
                  <a:gd name="T8" fmla="*/ 474 w 619"/>
                  <a:gd name="T9" fmla="*/ 235 h 600"/>
                  <a:gd name="T10" fmla="*/ 469 w 619"/>
                  <a:gd name="T11" fmla="*/ 244 h 600"/>
                  <a:gd name="T12" fmla="*/ 464 w 619"/>
                  <a:gd name="T13" fmla="*/ 251 h 600"/>
                  <a:gd name="T14" fmla="*/ 458 w 619"/>
                  <a:gd name="T15" fmla="*/ 260 h 600"/>
                  <a:gd name="T16" fmla="*/ 453 w 619"/>
                  <a:gd name="T17" fmla="*/ 267 h 600"/>
                  <a:gd name="T18" fmla="*/ 447 w 619"/>
                  <a:gd name="T19" fmla="*/ 276 h 600"/>
                  <a:gd name="T20" fmla="*/ 443 w 619"/>
                  <a:gd name="T21" fmla="*/ 282 h 600"/>
                  <a:gd name="T22" fmla="*/ 58 w 619"/>
                  <a:gd name="T23" fmla="*/ 506 h 600"/>
                  <a:gd name="T24" fmla="*/ 56 w 619"/>
                  <a:gd name="T25" fmla="*/ 479 h 600"/>
                  <a:gd name="T26" fmla="*/ 0 w 619"/>
                  <a:gd name="T27" fmla="*/ 543 h 600"/>
                  <a:gd name="T28" fmla="*/ 65 w 619"/>
                  <a:gd name="T29" fmla="*/ 600 h 600"/>
                  <a:gd name="T30" fmla="*/ 63 w 619"/>
                  <a:gd name="T31" fmla="*/ 574 h 600"/>
                  <a:gd name="T32" fmla="*/ 479 w 619"/>
                  <a:gd name="T33" fmla="*/ 347 h 600"/>
                  <a:gd name="T34" fmla="*/ 479 w 619"/>
                  <a:gd name="T35" fmla="*/ 347 h 600"/>
                  <a:gd name="T36" fmla="*/ 479 w 619"/>
                  <a:gd name="T37" fmla="*/ 346 h 600"/>
                  <a:gd name="T38" fmla="*/ 492 w 619"/>
                  <a:gd name="T39" fmla="*/ 330 h 600"/>
                  <a:gd name="T40" fmla="*/ 496 w 619"/>
                  <a:gd name="T41" fmla="*/ 325 h 600"/>
                  <a:gd name="T42" fmla="*/ 505 w 619"/>
                  <a:gd name="T43" fmla="*/ 312 h 600"/>
                  <a:gd name="T44" fmla="*/ 509 w 619"/>
                  <a:gd name="T45" fmla="*/ 306 h 600"/>
                  <a:gd name="T46" fmla="*/ 517 w 619"/>
                  <a:gd name="T47" fmla="*/ 294 h 600"/>
                  <a:gd name="T48" fmla="*/ 522 w 619"/>
                  <a:gd name="T49" fmla="*/ 288 h 600"/>
                  <a:gd name="T50" fmla="*/ 529 w 619"/>
                  <a:gd name="T51" fmla="*/ 275 h 600"/>
                  <a:gd name="T52" fmla="*/ 533 w 619"/>
                  <a:gd name="T53" fmla="*/ 269 h 600"/>
                  <a:gd name="T54" fmla="*/ 541 w 619"/>
                  <a:gd name="T55" fmla="*/ 255 h 600"/>
                  <a:gd name="T56" fmla="*/ 544 w 619"/>
                  <a:gd name="T57" fmla="*/ 250 h 600"/>
                  <a:gd name="T58" fmla="*/ 563 w 619"/>
                  <a:gd name="T59" fmla="*/ 212 h 600"/>
                  <a:gd name="T60" fmla="*/ 563 w 619"/>
                  <a:gd name="T61" fmla="*/ 212 h 600"/>
                  <a:gd name="T62" fmla="*/ 619 w 619"/>
                  <a:gd name="T63" fmla="*/ 4 h 600"/>
                  <a:gd name="T64" fmla="*/ 618 w 619"/>
                  <a:gd name="T65" fmla="*/ 4 h 600"/>
                  <a:gd name="T66" fmla="*/ 582 w 619"/>
                  <a:gd name="T67" fmla="*/ 25 h 600"/>
                  <a:gd name="T68" fmla="*/ 582 w 619"/>
                  <a:gd name="T69" fmla="*/ 25 h 600"/>
                  <a:gd name="T70" fmla="*/ 582 w 619"/>
                  <a:gd name="T71" fmla="*/ 25 h 600"/>
                  <a:gd name="T72" fmla="*/ 551 w 619"/>
                  <a:gd name="T73" fmla="*/ 0 h 600"/>
                  <a:gd name="T74" fmla="*/ 493 w 619"/>
                  <a:gd name="T75" fmla="*/ 202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9" h="600">
                    <a:moveTo>
                      <a:pt x="493" y="202"/>
                    </a:moveTo>
                    <a:cubicBezTo>
                      <a:pt x="491" y="204"/>
                      <a:pt x="490" y="207"/>
                      <a:pt x="488" y="210"/>
                    </a:cubicBezTo>
                    <a:cubicBezTo>
                      <a:pt x="487" y="213"/>
                      <a:pt x="485" y="216"/>
                      <a:pt x="484" y="219"/>
                    </a:cubicBezTo>
                    <a:cubicBezTo>
                      <a:pt x="482" y="221"/>
                      <a:pt x="480" y="224"/>
                      <a:pt x="479" y="227"/>
                    </a:cubicBezTo>
                    <a:cubicBezTo>
                      <a:pt x="477" y="230"/>
                      <a:pt x="476" y="232"/>
                      <a:pt x="474" y="235"/>
                    </a:cubicBezTo>
                    <a:cubicBezTo>
                      <a:pt x="472" y="238"/>
                      <a:pt x="470" y="241"/>
                      <a:pt x="469" y="244"/>
                    </a:cubicBezTo>
                    <a:cubicBezTo>
                      <a:pt x="467" y="246"/>
                      <a:pt x="466" y="249"/>
                      <a:pt x="464" y="251"/>
                    </a:cubicBezTo>
                    <a:cubicBezTo>
                      <a:pt x="462" y="254"/>
                      <a:pt x="460" y="257"/>
                      <a:pt x="458" y="260"/>
                    </a:cubicBezTo>
                    <a:cubicBezTo>
                      <a:pt x="457" y="262"/>
                      <a:pt x="455" y="265"/>
                      <a:pt x="453" y="267"/>
                    </a:cubicBezTo>
                    <a:cubicBezTo>
                      <a:pt x="451" y="270"/>
                      <a:pt x="449" y="273"/>
                      <a:pt x="447" y="276"/>
                    </a:cubicBezTo>
                    <a:cubicBezTo>
                      <a:pt x="446" y="278"/>
                      <a:pt x="444" y="280"/>
                      <a:pt x="443" y="282"/>
                    </a:cubicBezTo>
                    <a:cubicBezTo>
                      <a:pt x="353" y="403"/>
                      <a:pt x="215" y="487"/>
                      <a:pt x="58" y="506"/>
                    </a:cubicBezTo>
                    <a:cubicBezTo>
                      <a:pt x="56" y="479"/>
                      <a:pt x="56" y="479"/>
                      <a:pt x="56" y="479"/>
                    </a:cubicBezTo>
                    <a:cubicBezTo>
                      <a:pt x="0" y="543"/>
                      <a:pt x="0" y="543"/>
                      <a:pt x="0" y="543"/>
                    </a:cubicBezTo>
                    <a:cubicBezTo>
                      <a:pt x="65" y="600"/>
                      <a:pt x="65" y="600"/>
                      <a:pt x="65" y="600"/>
                    </a:cubicBezTo>
                    <a:cubicBezTo>
                      <a:pt x="63" y="574"/>
                      <a:pt x="63" y="574"/>
                      <a:pt x="63" y="574"/>
                    </a:cubicBezTo>
                    <a:cubicBezTo>
                      <a:pt x="230" y="555"/>
                      <a:pt x="377" y="470"/>
                      <a:pt x="479" y="347"/>
                    </a:cubicBezTo>
                    <a:cubicBezTo>
                      <a:pt x="479" y="347"/>
                      <a:pt x="479" y="347"/>
                      <a:pt x="479" y="347"/>
                    </a:cubicBezTo>
                    <a:cubicBezTo>
                      <a:pt x="479" y="346"/>
                      <a:pt x="479" y="346"/>
                      <a:pt x="479" y="346"/>
                    </a:cubicBezTo>
                    <a:cubicBezTo>
                      <a:pt x="484" y="340"/>
                      <a:pt x="488" y="335"/>
                      <a:pt x="492" y="330"/>
                    </a:cubicBezTo>
                    <a:cubicBezTo>
                      <a:pt x="493" y="328"/>
                      <a:pt x="495" y="326"/>
                      <a:pt x="496" y="325"/>
                    </a:cubicBezTo>
                    <a:cubicBezTo>
                      <a:pt x="499" y="321"/>
                      <a:pt x="502" y="316"/>
                      <a:pt x="505" y="312"/>
                    </a:cubicBezTo>
                    <a:cubicBezTo>
                      <a:pt x="506" y="310"/>
                      <a:pt x="508" y="308"/>
                      <a:pt x="509" y="306"/>
                    </a:cubicBezTo>
                    <a:cubicBezTo>
                      <a:pt x="512" y="302"/>
                      <a:pt x="515" y="298"/>
                      <a:pt x="517" y="294"/>
                    </a:cubicBezTo>
                    <a:cubicBezTo>
                      <a:pt x="519" y="292"/>
                      <a:pt x="520" y="290"/>
                      <a:pt x="522" y="288"/>
                    </a:cubicBezTo>
                    <a:cubicBezTo>
                      <a:pt x="524" y="283"/>
                      <a:pt x="527" y="279"/>
                      <a:pt x="529" y="275"/>
                    </a:cubicBezTo>
                    <a:cubicBezTo>
                      <a:pt x="531" y="273"/>
                      <a:pt x="532" y="271"/>
                      <a:pt x="533" y="269"/>
                    </a:cubicBezTo>
                    <a:cubicBezTo>
                      <a:pt x="536" y="264"/>
                      <a:pt x="539" y="260"/>
                      <a:pt x="541" y="255"/>
                    </a:cubicBezTo>
                    <a:cubicBezTo>
                      <a:pt x="542" y="253"/>
                      <a:pt x="543" y="251"/>
                      <a:pt x="544" y="250"/>
                    </a:cubicBezTo>
                    <a:cubicBezTo>
                      <a:pt x="551" y="237"/>
                      <a:pt x="557" y="225"/>
                      <a:pt x="563" y="212"/>
                    </a:cubicBezTo>
                    <a:cubicBezTo>
                      <a:pt x="563" y="212"/>
                      <a:pt x="563" y="212"/>
                      <a:pt x="563" y="212"/>
                    </a:cubicBezTo>
                    <a:cubicBezTo>
                      <a:pt x="593" y="148"/>
                      <a:pt x="612" y="78"/>
                      <a:pt x="619" y="4"/>
                    </a:cubicBezTo>
                    <a:cubicBezTo>
                      <a:pt x="618" y="4"/>
                      <a:pt x="618" y="4"/>
                      <a:pt x="618" y="4"/>
                    </a:cubicBezTo>
                    <a:cubicBezTo>
                      <a:pt x="582" y="25"/>
                      <a:pt x="582" y="25"/>
                      <a:pt x="582" y="25"/>
                    </a:cubicBezTo>
                    <a:cubicBezTo>
                      <a:pt x="582" y="25"/>
                      <a:pt x="582" y="25"/>
                      <a:pt x="582" y="25"/>
                    </a:cubicBezTo>
                    <a:cubicBezTo>
                      <a:pt x="582" y="25"/>
                      <a:pt x="582" y="25"/>
                      <a:pt x="582" y="25"/>
                    </a:cubicBezTo>
                    <a:cubicBezTo>
                      <a:pt x="551" y="0"/>
                      <a:pt x="551" y="0"/>
                      <a:pt x="551" y="0"/>
                    </a:cubicBezTo>
                    <a:cubicBezTo>
                      <a:pt x="544" y="72"/>
                      <a:pt x="524" y="140"/>
                      <a:pt x="493" y="202"/>
                    </a:cubicBezTo>
                    <a:close/>
                  </a:path>
                </a:pathLst>
              </a:custGeom>
              <a:solidFill>
                <a:srgbClr val="94D1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28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57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5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1430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371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600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828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</p:grpSp>
        <p:sp>
          <p:nvSpPr>
            <p:cNvPr id="186" name="TekstSylinder 221"/>
            <p:cNvSpPr txBox="1"/>
            <p:nvPr userDrawn="1"/>
          </p:nvSpPr>
          <p:spPr>
            <a:xfrm rot="18909079">
              <a:off x="1949529" y="1369586"/>
              <a:ext cx="3047842" cy="161851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>
              <a:prstTxWarp prst="textArchUp">
                <a:avLst>
                  <a:gd name="adj" fmla="val 11054663"/>
                </a:avLst>
              </a:prstTxWarp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800" b="1" cap="all"/>
                <a:t>Argument 1</a:t>
              </a:r>
              <a:endParaRPr lang="en-GB" sz="800" b="1" cap="all"/>
            </a:p>
          </p:txBody>
        </p:sp>
        <p:sp>
          <p:nvSpPr>
            <p:cNvPr id="187" name="TekstSylinder 227"/>
            <p:cNvSpPr txBox="1"/>
            <p:nvPr userDrawn="1"/>
          </p:nvSpPr>
          <p:spPr>
            <a:xfrm rot="2908214">
              <a:off x="4483420" y="1466245"/>
              <a:ext cx="3047842" cy="161851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>
              <a:prstTxWarp prst="textArchUp">
                <a:avLst>
                  <a:gd name="adj" fmla="val 11054663"/>
                </a:avLst>
              </a:prstTxWarp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800" b="1" cap="all"/>
                <a:t>Argument 2</a:t>
              </a:r>
              <a:endParaRPr lang="en-GB" sz="800" b="1" cap="all"/>
            </a:p>
          </p:txBody>
        </p:sp>
        <p:sp>
          <p:nvSpPr>
            <p:cNvPr id="188" name="TekstSylinder 234"/>
            <p:cNvSpPr txBox="1"/>
            <p:nvPr userDrawn="1"/>
          </p:nvSpPr>
          <p:spPr>
            <a:xfrm rot="8153325">
              <a:off x="4432189" y="3817742"/>
              <a:ext cx="3047842" cy="161851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>
              <a:prstTxWarp prst="textArchUp">
                <a:avLst>
                  <a:gd name="adj" fmla="val 11054663"/>
                </a:avLst>
              </a:prstTxWarp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800" b="1" cap="all"/>
                <a:t>Argument 3</a:t>
              </a:r>
              <a:endParaRPr lang="en-GB" sz="800" b="1" cap="all"/>
            </a:p>
          </p:txBody>
        </p:sp>
        <p:sp>
          <p:nvSpPr>
            <p:cNvPr id="189" name="TekstSylinder 242"/>
            <p:cNvSpPr txBox="1"/>
            <p:nvPr userDrawn="1"/>
          </p:nvSpPr>
          <p:spPr>
            <a:xfrm rot="13545459">
              <a:off x="1982187" y="3897048"/>
              <a:ext cx="3047842" cy="161851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>
              <a:prstTxWarp prst="textArchUp">
                <a:avLst>
                  <a:gd name="adj" fmla="val 11054663"/>
                </a:avLst>
              </a:prstTxWarp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800" b="1" cap="all"/>
                <a:t>Argument 4</a:t>
              </a:r>
              <a:endParaRPr lang="en-GB" sz="800" b="1" cap="all"/>
            </a:p>
          </p:txBody>
        </p:sp>
      </p:grpSp>
      <p:grpSp>
        <p:nvGrpSpPr>
          <p:cNvPr id="171" name="prosses1" hidden="1"/>
          <p:cNvGrpSpPr/>
          <p:nvPr userDrawn="1"/>
        </p:nvGrpSpPr>
        <p:grpSpPr>
          <a:xfrm>
            <a:off x="3213894" y="1200714"/>
            <a:ext cx="2717801" cy="2707147"/>
            <a:chOff x="1865313" y="727076"/>
            <a:chExt cx="5435600" cy="5411787"/>
          </a:xfrm>
        </p:grpSpPr>
        <p:grpSp>
          <p:nvGrpSpPr>
            <p:cNvPr id="172" name="prosses1"/>
            <p:cNvGrpSpPr/>
            <p:nvPr userDrawn="1"/>
          </p:nvGrpSpPr>
          <p:grpSpPr>
            <a:xfrm>
              <a:off x="1865313" y="727076"/>
              <a:ext cx="5435600" cy="5411787"/>
              <a:chOff x="1865313" y="727076"/>
              <a:chExt cx="5435600" cy="5411787"/>
            </a:xfrm>
          </p:grpSpPr>
          <p:sp>
            <p:nvSpPr>
              <p:cNvPr id="178" name="Freeform 5"/>
              <p:cNvSpPr>
                <a:spLocks/>
              </p:cNvSpPr>
              <p:nvPr userDrawn="1"/>
            </p:nvSpPr>
            <p:spPr bwMode="auto">
              <a:xfrm>
                <a:off x="1865313" y="2014538"/>
                <a:ext cx="1319213" cy="3095625"/>
              </a:xfrm>
              <a:custGeom>
                <a:avLst/>
                <a:gdLst>
                  <a:gd name="T0" fmla="*/ 249 w 351"/>
                  <a:gd name="T1" fmla="*/ 378 h 824"/>
                  <a:gd name="T2" fmla="*/ 312 w 351"/>
                  <a:gd name="T3" fmla="*/ 142 h 824"/>
                  <a:gd name="T4" fmla="*/ 235 w 351"/>
                  <a:gd name="T5" fmla="*/ 31 h 824"/>
                  <a:gd name="T6" fmla="*/ 235 w 351"/>
                  <a:gd name="T7" fmla="*/ 31 h 824"/>
                  <a:gd name="T8" fmla="*/ 106 w 351"/>
                  <a:gd name="T9" fmla="*/ 0 h 824"/>
                  <a:gd name="T10" fmla="*/ 0 w 351"/>
                  <a:gd name="T11" fmla="*/ 378 h 824"/>
                  <a:gd name="T12" fmla="*/ 154 w 351"/>
                  <a:gd name="T13" fmla="*/ 824 h 824"/>
                  <a:gd name="T14" fmla="*/ 222 w 351"/>
                  <a:gd name="T15" fmla="*/ 711 h 824"/>
                  <a:gd name="T16" fmla="*/ 226 w 351"/>
                  <a:gd name="T17" fmla="*/ 710 h 824"/>
                  <a:gd name="T18" fmla="*/ 351 w 351"/>
                  <a:gd name="T19" fmla="*/ 671 h 824"/>
                  <a:gd name="T20" fmla="*/ 249 w 351"/>
                  <a:gd name="T21" fmla="*/ 378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1" h="824">
                    <a:moveTo>
                      <a:pt x="249" y="378"/>
                    </a:moveTo>
                    <a:cubicBezTo>
                      <a:pt x="249" y="293"/>
                      <a:pt x="271" y="213"/>
                      <a:pt x="312" y="142"/>
                    </a:cubicBezTo>
                    <a:cubicBezTo>
                      <a:pt x="235" y="31"/>
                      <a:pt x="235" y="31"/>
                      <a:pt x="235" y="31"/>
                    </a:cubicBezTo>
                    <a:cubicBezTo>
                      <a:pt x="235" y="31"/>
                      <a:pt x="235" y="31"/>
                      <a:pt x="235" y="31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37" y="113"/>
                      <a:pt x="0" y="242"/>
                      <a:pt x="0" y="378"/>
                    </a:cubicBezTo>
                    <a:cubicBezTo>
                      <a:pt x="0" y="541"/>
                      <a:pt x="54" y="697"/>
                      <a:pt x="154" y="824"/>
                    </a:cubicBezTo>
                    <a:cubicBezTo>
                      <a:pt x="222" y="711"/>
                      <a:pt x="222" y="711"/>
                      <a:pt x="222" y="711"/>
                    </a:cubicBezTo>
                    <a:cubicBezTo>
                      <a:pt x="226" y="710"/>
                      <a:pt x="226" y="710"/>
                      <a:pt x="226" y="710"/>
                    </a:cubicBezTo>
                    <a:cubicBezTo>
                      <a:pt x="351" y="671"/>
                      <a:pt x="351" y="671"/>
                      <a:pt x="351" y="671"/>
                    </a:cubicBezTo>
                    <a:cubicBezTo>
                      <a:pt x="285" y="588"/>
                      <a:pt x="249" y="485"/>
                      <a:pt x="249" y="378"/>
                    </a:cubicBezTo>
                    <a:close/>
                  </a:path>
                </a:pathLst>
              </a:custGeom>
              <a:solidFill>
                <a:srgbClr val="EF6C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28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57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5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1430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371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600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828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79" name="Freeform 6"/>
              <p:cNvSpPr>
                <a:spLocks/>
              </p:cNvSpPr>
              <p:nvPr userDrawn="1"/>
            </p:nvSpPr>
            <p:spPr bwMode="auto">
              <a:xfrm>
                <a:off x="5287963" y="3340101"/>
                <a:ext cx="2012950" cy="2592388"/>
              </a:xfrm>
              <a:custGeom>
                <a:avLst/>
                <a:gdLst>
                  <a:gd name="T0" fmla="*/ 530 w 536"/>
                  <a:gd name="T1" fmla="*/ 0 h 690"/>
                  <a:gd name="T2" fmla="*/ 407 w 536"/>
                  <a:gd name="T3" fmla="*/ 50 h 690"/>
                  <a:gd name="T4" fmla="*/ 405 w 536"/>
                  <a:gd name="T5" fmla="*/ 50 h 690"/>
                  <a:gd name="T6" fmla="*/ 280 w 536"/>
                  <a:gd name="T7" fmla="*/ 6 h 690"/>
                  <a:gd name="T8" fmla="*/ 143 w 536"/>
                  <a:gd name="T9" fmla="*/ 358 h 690"/>
                  <a:gd name="T10" fmla="*/ 1 w 536"/>
                  <a:gd name="T11" fmla="*/ 455 h 690"/>
                  <a:gd name="T12" fmla="*/ 0 w 536"/>
                  <a:gd name="T13" fmla="*/ 587 h 690"/>
                  <a:gd name="T14" fmla="*/ 1 w 536"/>
                  <a:gd name="T15" fmla="*/ 589 h 690"/>
                  <a:gd name="T16" fmla="*/ 88 w 536"/>
                  <a:gd name="T17" fmla="*/ 690 h 690"/>
                  <a:gd name="T18" fmla="*/ 319 w 536"/>
                  <a:gd name="T19" fmla="*/ 534 h 690"/>
                  <a:gd name="T20" fmla="*/ 530 w 536"/>
                  <a:gd name="T21" fmla="*/ 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6" h="690">
                    <a:moveTo>
                      <a:pt x="530" y="0"/>
                    </a:moveTo>
                    <a:cubicBezTo>
                      <a:pt x="407" y="50"/>
                      <a:pt x="407" y="50"/>
                      <a:pt x="407" y="50"/>
                    </a:cubicBezTo>
                    <a:cubicBezTo>
                      <a:pt x="405" y="50"/>
                      <a:pt x="405" y="50"/>
                      <a:pt x="405" y="50"/>
                    </a:cubicBezTo>
                    <a:cubicBezTo>
                      <a:pt x="280" y="6"/>
                      <a:pt x="280" y="6"/>
                      <a:pt x="280" y="6"/>
                    </a:cubicBezTo>
                    <a:cubicBezTo>
                      <a:pt x="285" y="133"/>
                      <a:pt x="239" y="261"/>
                      <a:pt x="143" y="358"/>
                    </a:cubicBezTo>
                    <a:cubicBezTo>
                      <a:pt x="101" y="399"/>
                      <a:pt x="53" y="432"/>
                      <a:pt x="1" y="455"/>
                    </a:cubicBezTo>
                    <a:cubicBezTo>
                      <a:pt x="0" y="587"/>
                      <a:pt x="0" y="587"/>
                      <a:pt x="0" y="587"/>
                    </a:cubicBezTo>
                    <a:cubicBezTo>
                      <a:pt x="1" y="589"/>
                      <a:pt x="1" y="589"/>
                      <a:pt x="1" y="589"/>
                    </a:cubicBezTo>
                    <a:cubicBezTo>
                      <a:pt x="88" y="690"/>
                      <a:pt x="88" y="690"/>
                      <a:pt x="88" y="690"/>
                    </a:cubicBezTo>
                    <a:cubicBezTo>
                      <a:pt x="174" y="654"/>
                      <a:pt x="252" y="602"/>
                      <a:pt x="319" y="534"/>
                    </a:cubicBezTo>
                    <a:cubicBezTo>
                      <a:pt x="466" y="387"/>
                      <a:pt x="536" y="192"/>
                      <a:pt x="530" y="0"/>
                    </a:cubicBezTo>
                    <a:close/>
                  </a:path>
                </a:pathLst>
              </a:custGeom>
              <a:solidFill>
                <a:srgbClr val="94D1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28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57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5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1430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371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600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828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80" name="Freeform 7"/>
              <p:cNvSpPr>
                <a:spLocks/>
              </p:cNvSpPr>
              <p:nvPr userDrawn="1"/>
            </p:nvSpPr>
            <p:spPr bwMode="auto">
              <a:xfrm>
                <a:off x="5051426" y="827088"/>
                <a:ext cx="2219325" cy="2589213"/>
              </a:xfrm>
              <a:custGeom>
                <a:avLst/>
                <a:gdLst>
                  <a:gd name="T0" fmla="*/ 382 w 591"/>
                  <a:gd name="T1" fmla="*/ 184 h 689"/>
                  <a:gd name="T2" fmla="*/ 71 w 591"/>
                  <a:gd name="T3" fmla="*/ 0 h 689"/>
                  <a:gd name="T4" fmla="*/ 81 w 591"/>
                  <a:gd name="T5" fmla="*/ 133 h 689"/>
                  <a:gd name="T6" fmla="*/ 80 w 591"/>
                  <a:gd name="T7" fmla="*/ 135 h 689"/>
                  <a:gd name="T8" fmla="*/ 0 w 591"/>
                  <a:gd name="T9" fmla="*/ 240 h 689"/>
                  <a:gd name="T10" fmla="*/ 206 w 591"/>
                  <a:gd name="T11" fmla="*/ 360 h 689"/>
                  <a:gd name="T12" fmla="*/ 341 w 591"/>
                  <a:gd name="T13" fmla="*/ 644 h 689"/>
                  <a:gd name="T14" fmla="*/ 469 w 591"/>
                  <a:gd name="T15" fmla="*/ 689 h 689"/>
                  <a:gd name="T16" fmla="*/ 469 w 591"/>
                  <a:gd name="T17" fmla="*/ 689 h 689"/>
                  <a:gd name="T18" fmla="*/ 591 w 591"/>
                  <a:gd name="T19" fmla="*/ 639 h 689"/>
                  <a:gd name="T20" fmla="*/ 382 w 591"/>
                  <a:gd name="T21" fmla="*/ 184 h 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1" h="689">
                    <a:moveTo>
                      <a:pt x="382" y="184"/>
                    </a:moveTo>
                    <a:cubicBezTo>
                      <a:pt x="294" y="96"/>
                      <a:pt x="187" y="33"/>
                      <a:pt x="71" y="0"/>
                    </a:cubicBezTo>
                    <a:cubicBezTo>
                      <a:pt x="81" y="133"/>
                      <a:pt x="81" y="133"/>
                      <a:pt x="81" y="133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0" y="240"/>
                      <a:pt x="0" y="240"/>
                      <a:pt x="0" y="240"/>
                    </a:cubicBezTo>
                    <a:cubicBezTo>
                      <a:pt x="77" y="261"/>
                      <a:pt x="148" y="302"/>
                      <a:pt x="206" y="360"/>
                    </a:cubicBezTo>
                    <a:cubicBezTo>
                      <a:pt x="285" y="440"/>
                      <a:pt x="330" y="541"/>
                      <a:pt x="341" y="644"/>
                    </a:cubicBezTo>
                    <a:cubicBezTo>
                      <a:pt x="469" y="689"/>
                      <a:pt x="469" y="689"/>
                      <a:pt x="469" y="689"/>
                    </a:cubicBezTo>
                    <a:cubicBezTo>
                      <a:pt x="469" y="689"/>
                      <a:pt x="469" y="689"/>
                      <a:pt x="469" y="689"/>
                    </a:cubicBezTo>
                    <a:cubicBezTo>
                      <a:pt x="591" y="639"/>
                      <a:pt x="591" y="639"/>
                      <a:pt x="591" y="639"/>
                    </a:cubicBezTo>
                    <a:cubicBezTo>
                      <a:pt x="578" y="473"/>
                      <a:pt x="509" y="310"/>
                      <a:pt x="382" y="184"/>
                    </a:cubicBezTo>
                    <a:close/>
                  </a:path>
                </a:pathLst>
              </a:custGeom>
              <a:solidFill>
                <a:srgbClr val="F1AD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28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57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5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1430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371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600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828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81" name="Freeform 8"/>
              <p:cNvSpPr>
                <a:spLocks/>
              </p:cNvSpPr>
              <p:nvPr userDrawn="1"/>
            </p:nvSpPr>
            <p:spPr bwMode="auto">
              <a:xfrm>
                <a:off x="2324101" y="727076"/>
                <a:ext cx="2922588" cy="1724025"/>
              </a:xfrm>
              <a:custGeom>
                <a:avLst/>
                <a:gdLst>
                  <a:gd name="T0" fmla="*/ 767 w 778"/>
                  <a:gd name="T1" fmla="*/ 20 h 459"/>
                  <a:gd name="T2" fmla="*/ 599 w 778"/>
                  <a:gd name="T3" fmla="*/ 0 h 459"/>
                  <a:gd name="T4" fmla="*/ 89 w 778"/>
                  <a:gd name="T5" fmla="*/ 211 h 459"/>
                  <a:gd name="T6" fmla="*/ 0 w 778"/>
                  <a:gd name="T7" fmla="*/ 318 h 459"/>
                  <a:gd name="T8" fmla="*/ 130 w 778"/>
                  <a:gd name="T9" fmla="*/ 349 h 459"/>
                  <a:gd name="T10" fmla="*/ 131 w 778"/>
                  <a:gd name="T11" fmla="*/ 350 h 459"/>
                  <a:gd name="T12" fmla="*/ 207 w 778"/>
                  <a:gd name="T13" fmla="*/ 459 h 459"/>
                  <a:gd name="T14" fmla="*/ 265 w 778"/>
                  <a:gd name="T15" fmla="*/ 387 h 459"/>
                  <a:gd name="T16" fmla="*/ 599 w 778"/>
                  <a:gd name="T17" fmla="*/ 249 h 459"/>
                  <a:gd name="T18" fmla="*/ 696 w 778"/>
                  <a:gd name="T19" fmla="*/ 259 h 459"/>
                  <a:gd name="T20" fmla="*/ 778 w 778"/>
                  <a:gd name="T21" fmla="*/ 152 h 459"/>
                  <a:gd name="T22" fmla="*/ 778 w 778"/>
                  <a:gd name="T23" fmla="*/ 152 h 459"/>
                  <a:gd name="T24" fmla="*/ 767 w 778"/>
                  <a:gd name="T25" fmla="*/ 20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8" h="459">
                    <a:moveTo>
                      <a:pt x="767" y="20"/>
                    </a:moveTo>
                    <a:cubicBezTo>
                      <a:pt x="713" y="6"/>
                      <a:pt x="656" y="0"/>
                      <a:pt x="599" y="0"/>
                    </a:cubicBezTo>
                    <a:cubicBezTo>
                      <a:pt x="406" y="0"/>
                      <a:pt x="225" y="75"/>
                      <a:pt x="89" y="211"/>
                    </a:cubicBezTo>
                    <a:cubicBezTo>
                      <a:pt x="56" y="244"/>
                      <a:pt x="26" y="280"/>
                      <a:pt x="0" y="318"/>
                    </a:cubicBezTo>
                    <a:cubicBezTo>
                      <a:pt x="130" y="349"/>
                      <a:pt x="130" y="349"/>
                      <a:pt x="130" y="349"/>
                    </a:cubicBezTo>
                    <a:cubicBezTo>
                      <a:pt x="131" y="350"/>
                      <a:pt x="131" y="350"/>
                      <a:pt x="131" y="350"/>
                    </a:cubicBezTo>
                    <a:cubicBezTo>
                      <a:pt x="207" y="459"/>
                      <a:pt x="207" y="459"/>
                      <a:pt x="207" y="459"/>
                    </a:cubicBezTo>
                    <a:cubicBezTo>
                      <a:pt x="224" y="433"/>
                      <a:pt x="243" y="409"/>
                      <a:pt x="265" y="387"/>
                    </a:cubicBezTo>
                    <a:cubicBezTo>
                      <a:pt x="354" y="298"/>
                      <a:pt x="473" y="249"/>
                      <a:pt x="599" y="249"/>
                    </a:cubicBezTo>
                    <a:cubicBezTo>
                      <a:pt x="632" y="249"/>
                      <a:pt x="665" y="253"/>
                      <a:pt x="696" y="259"/>
                    </a:cubicBezTo>
                    <a:cubicBezTo>
                      <a:pt x="778" y="152"/>
                      <a:pt x="778" y="152"/>
                      <a:pt x="778" y="152"/>
                    </a:cubicBezTo>
                    <a:cubicBezTo>
                      <a:pt x="778" y="152"/>
                      <a:pt x="778" y="152"/>
                      <a:pt x="778" y="152"/>
                    </a:cubicBezTo>
                    <a:lnTo>
                      <a:pt x="767" y="20"/>
                    </a:lnTo>
                    <a:close/>
                  </a:path>
                </a:pathLst>
              </a:custGeom>
              <a:solidFill>
                <a:srgbClr val="743E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28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57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5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1430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371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600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828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82" name="Freeform 9"/>
              <p:cNvSpPr>
                <a:spLocks/>
              </p:cNvSpPr>
              <p:nvPr userDrawn="1"/>
            </p:nvSpPr>
            <p:spPr bwMode="auto">
              <a:xfrm>
                <a:off x="2514601" y="4621213"/>
                <a:ext cx="2998788" cy="1517650"/>
              </a:xfrm>
              <a:custGeom>
                <a:avLst/>
                <a:gdLst>
                  <a:gd name="T0" fmla="*/ 709 w 798"/>
                  <a:gd name="T1" fmla="*/ 257 h 404"/>
                  <a:gd name="T2" fmla="*/ 709 w 798"/>
                  <a:gd name="T3" fmla="*/ 257 h 404"/>
                  <a:gd name="T4" fmla="*/ 711 w 798"/>
                  <a:gd name="T5" fmla="*/ 126 h 404"/>
                  <a:gd name="T6" fmla="*/ 548 w 798"/>
                  <a:gd name="T7" fmla="*/ 155 h 404"/>
                  <a:gd name="T8" fmla="*/ 214 w 798"/>
                  <a:gd name="T9" fmla="*/ 17 h 404"/>
                  <a:gd name="T10" fmla="*/ 198 w 798"/>
                  <a:gd name="T11" fmla="*/ 0 h 404"/>
                  <a:gd name="T12" fmla="*/ 70 w 798"/>
                  <a:gd name="T13" fmla="*/ 40 h 404"/>
                  <a:gd name="T14" fmla="*/ 68 w 798"/>
                  <a:gd name="T15" fmla="*/ 41 h 404"/>
                  <a:gd name="T16" fmla="*/ 0 w 798"/>
                  <a:gd name="T17" fmla="*/ 153 h 404"/>
                  <a:gd name="T18" fmla="*/ 38 w 798"/>
                  <a:gd name="T19" fmla="*/ 193 h 404"/>
                  <a:gd name="T20" fmla="*/ 548 w 798"/>
                  <a:gd name="T21" fmla="*/ 404 h 404"/>
                  <a:gd name="T22" fmla="*/ 798 w 798"/>
                  <a:gd name="T23" fmla="*/ 360 h 404"/>
                  <a:gd name="T24" fmla="*/ 709 w 798"/>
                  <a:gd name="T25" fmla="*/ 257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98" h="404">
                    <a:moveTo>
                      <a:pt x="709" y="257"/>
                    </a:moveTo>
                    <a:cubicBezTo>
                      <a:pt x="709" y="257"/>
                      <a:pt x="709" y="257"/>
                      <a:pt x="709" y="257"/>
                    </a:cubicBezTo>
                    <a:cubicBezTo>
                      <a:pt x="711" y="126"/>
                      <a:pt x="711" y="126"/>
                      <a:pt x="711" y="126"/>
                    </a:cubicBezTo>
                    <a:cubicBezTo>
                      <a:pt x="659" y="145"/>
                      <a:pt x="604" y="155"/>
                      <a:pt x="548" y="155"/>
                    </a:cubicBezTo>
                    <a:cubicBezTo>
                      <a:pt x="422" y="155"/>
                      <a:pt x="303" y="106"/>
                      <a:pt x="214" y="17"/>
                    </a:cubicBezTo>
                    <a:cubicBezTo>
                      <a:pt x="209" y="11"/>
                      <a:pt x="203" y="6"/>
                      <a:pt x="198" y="0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68" y="41"/>
                      <a:pt x="68" y="41"/>
                      <a:pt x="68" y="41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12" y="167"/>
                      <a:pt x="25" y="180"/>
                      <a:pt x="38" y="193"/>
                    </a:cubicBezTo>
                    <a:cubicBezTo>
                      <a:pt x="174" y="329"/>
                      <a:pt x="355" y="404"/>
                      <a:pt x="548" y="404"/>
                    </a:cubicBezTo>
                    <a:cubicBezTo>
                      <a:pt x="635" y="404"/>
                      <a:pt x="719" y="389"/>
                      <a:pt x="798" y="360"/>
                    </a:cubicBezTo>
                    <a:lnTo>
                      <a:pt x="709" y="257"/>
                    </a:lnTo>
                    <a:close/>
                  </a:path>
                </a:pathLst>
              </a:custGeom>
              <a:solidFill>
                <a:srgbClr val="BF787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28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57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5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1430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371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600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828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/>
              </a:p>
            </p:txBody>
          </p:sp>
          <p:sp>
            <p:nvSpPr>
              <p:cNvPr id="183" name="Rectangle 56"/>
              <p:cNvSpPr>
                <a:spLocks noChangeArrowheads="1"/>
              </p:cNvSpPr>
              <p:nvPr userDrawn="1"/>
            </p:nvSpPr>
            <p:spPr bwMode="auto">
              <a:xfrm>
                <a:off x="4152901" y="2884488"/>
                <a:ext cx="820866" cy="4154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normAutofit lnSpcReduction="10000"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28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57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5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1430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371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600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828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400" b="1">
                    <a:solidFill>
                      <a:srgbClr val="010101"/>
                    </a:solidFill>
                    <a:latin typeface="Arial" panose="020B0604020202020204" pitchFamily="34" charset="0"/>
                  </a:rPr>
                  <a:t>Tittel</a:t>
                </a:r>
                <a:endParaRPr lang="en-US" altLang="en-US" sz="900">
                  <a:latin typeface="Arial" panose="020B0604020202020204" pitchFamily="34" charset="0"/>
                </a:endParaRPr>
              </a:p>
            </p:txBody>
          </p:sp>
          <p:sp>
            <p:nvSpPr>
              <p:cNvPr id="184" name="Rectangle 58"/>
              <p:cNvSpPr>
                <a:spLocks noChangeArrowheads="1"/>
              </p:cNvSpPr>
              <p:nvPr userDrawn="1"/>
            </p:nvSpPr>
            <p:spPr bwMode="auto">
              <a:xfrm>
                <a:off x="3670301" y="3370263"/>
                <a:ext cx="1872307" cy="55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228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57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5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1430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3716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6002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828800" algn="l" defTabSz="457200" rtl="0" eaLnBrk="1" latinLnBrk="0" hangingPunct="1">
                  <a:defRPr sz="9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4572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900">
                    <a:solidFill>
                      <a:srgbClr val="010101"/>
                    </a:solidFill>
                    <a:latin typeface="Arial" panose="020B0604020202020204" pitchFamily="34" charset="0"/>
                  </a:rPr>
                  <a:t>Hva handler dette</a:t>
                </a:r>
                <a:br>
                  <a:rPr lang="en-US" altLang="en-US" sz="900">
                    <a:solidFill>
                      <a:srgbClr val="010101"/>
                    </a:solidFill>
                    <a:latin typeface="Arial" panose="020B0604020202020204" pitchFamily="34" charset="0"/>
                  </a:rPr>
                </a:br>
                <a:r>
                  <a:rPr lang="en-US" altLang="en-US" sz="900">
                    <a:solidFill>
                      <a:srgbClr val="010101"/>
                    </a:solidFill>
                    <a:latin typeface="Arial" panose="020B0604020202020204" pitchFamily="34" charset="0"/>
                  </a:rPr>
                  <a:t>prosseshjulet om?</a:t>
                </a:r>
                <a:endParaRPr lang="en-US" altLang="en-US" sz="9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73" name="TekstSylinder 244"/>
            <p:cNvSpPr txBox="1"/>
            <p:nvPr userDrawn="1"/>
          </p:nvSpPr>
          <p:spPr>
            <a:xfrm rot="20460000">
              <a:off x="2775995" y="1325613"/>
              <a:ext cx="2698244" cy="157053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>
              <a:prstTxWarp prst="textArchUp">
                <a:avLst>
                  <a:gd name="adj" fmla="val 11595828"/>
                </a:avLst>
              </a:prstTxWarp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800" b="1" cap="all">
                  <a:solidFill>
                    <a:schemeClr val="bg1"/>
                  </a:solidFill>
                </a:rPr>
                <a:t>Argument 1</a:t>
              </a:r>
              <a:endParaRPr lang="en-GB" sz="800" b="1" cap="all">
                <a:solidFill>
                  <a:schemeClr val="bg1"/>
                </a:solidFill>
              </a:endParaRPr>
            </a:p>
          </p:txBody>
        </p:sp>
        <p:sp>
          <p:nvSpPr>
            <p:cNvPr id="174" name="TekstSylinder 264"/>
            <p:cNvSpPr txBox="1"/>
            <p:nvPr userDrawn="1"/>
          </p:nvSpPr>
          <p:spPr>
            <a:xfrm rot="3300000">
              <a:off x="4338890" y="1813672"/>
              <a:ext cx="2698244" cy="157053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>
              <a:prstTxWarp prst="textArchUp">
                <a:avLst>
                  <a:gd name="adj" fmla="val 11595828"/>
                </a:avLst>
              </a:prstTxWarp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800" b="1" cap="all">
                  <a:solidFill>
                    <a:schemeClr val="bg1"/>
                  </a:solidFill>
                </a:rPr>
                <a:t>Argument 2</a:t>
              </a:r>
              <a:endParaRPr lang="en-GB" sz="800" b="1" cap="all">
                <a:solidFill>
                  <a:schemeClr val="bg1"/>
                </a:solidFill>
              </a:endParaRPr>
            </a:p>
          </p:txBody>
        </p:sp>
        <p:sp>
          <p:nvSpPr>
            <p:cNvPr id="175" name="TekstSylinder 265"/>
            <p:cNvSpPr txBox="1"/>
            <p:nvPr userDrawn="1"/>
          </p:nvSpPr>
          <p:spPr>
            <a:xfrm rot="7500000">
              <a:off x="4354628" y="3473997"/>
              <a:ext cx="2698244" cy="157053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>
              <a:prstTxWarp prst="textArchUp">
                <a:avLst>
                  <a:gd name="adj" fmla="val 11595828"/>
                </a:avLst>
              </a:prstTxWarp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800" b="1" cap="all">
                  <a:solidFill>
                    <a:schemeClr val="bg1"/>
                  </a:solidFill>
                </a:rPr>
                <a:t>Argument 3</a:t>
              </a:r>
              <a:endParaRPr lang="en-GB" sz="800" b="1" cap="all">
                <a:solidFill>
                  <a:schemeClr val="bg1"/>
                </a:solidFill>
              </a:endParaRPr>
            </a:p>
          </p:txBody>
        </p:sp>
        <p:sp>
          <p:nvSpPr>
            <p:cNvPr id="176" name="TekstSylinder 266"/>
            <p:cNvSpPr txBox="1"/>
            <p:nvPr userDrawn="1"/>
          </p:nvSpPr>
          <p:spPr>
            <a:xfrm rot="11820000">
              <a:off x="2814890" y="3998684"/>
              <a:ext cx="2698244" cy="157053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>
              <a:prstTxWarp prst="textArchUp">
                <a:avLst>
                  <a:gd name="adj" fmla="val 11595828"/>
                </a:avLst>
              </a:prstTxWarp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800" b="1" cap="all">
                  <a:solidFill>
                    <a:schemeClr val="bg1"/>
                  </a:solidFill>
                </a:rPr>
                <a:t>Argument 4</a:t>
              </a:r>
              <a:endParaRPr lang="en-GB" sz="800" b="1" cap="all">
                <a:solidFill>
                  <a:schemeClr val="bg1"/>
                </a:solidFill>
              </a:endParaRPr>
            </a:p>
          </p:txBody>
        </p:sp>
        <p:sp>
          <p:nvSpPr>
            <p:cNvPr id="177" name="TekstSylinder 267"/>
            <p:cNvSpPr txBox="1"/>
            <p:nvPr userDrawn="1"/>
          </p:nvSpPr>
          <p:spPr>
            <a:xfrm rot="16200000">
              <a:off x="1824776" y="2704309"/>
              <a:ext cx="2698244" cy="1570537"/>
            </a:xfrm>
            <a:prstGeom prst="rect">
              <a:avLst/>
            </a:prstGeom>
            <a:noFill/>
          </p:spPr>
          <p:txBody>
            <a:bodyPr spcFirstLastPara="1" wrap="none" lIns="0" tIns="0" rIns="0" bIns="0" numCol="1" rtlCol="0">
              <a:prstTxWarp prst="textArchUp">
                <a:avLst>
                  <a:gd name="adj" fmla="val 11595828"/>
                </a:avLst>
              </a:prstTxWarp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457200" rtl="0" eaLnBrk="1" latinLnBrk="0" hangingPunct="1"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800" b="1" cap="all">
                  <a:solidFill>
                    <a:schemeClr val="bg1"/>
                  </a:solidFill>
                </a:rPr>
                <a:t>Argument 5</a:t>
              </a:r>
              <a:endParaRPr lang="en-GB" sz="800" b="1" cap="all">
                <a:solidFill>
                  <a:schemeClr val="bg1"/>
                </a:solidFill>
              </a:endParaRPr>
            </a:p>
          </p:txBody>
        </p:sp>
      </p:grpSp>
      <p:pic>
        <p:nvPicPr>
          <p:cNvPr id="309" name="Bilde 308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6" y="288036"/>
            <a:ext cx="543600" cy="657234"/>
          </a:xfrm>
          <a:prstGeom prst="rect">
            <a:avLst/>
          </a:prstGeom>
        </p:spPr>
      </p:pic>
      <p:grpSp>
        <p:nvGrpSpPr>
          <p:cNvPr id="7" name="Verden" hidden="1"/>
          <p:cNvGrpSpPr>
            <a:grpSpLocks noChangeAspect="1"/>
          </p:cNvGrpSpPr>
          <p:nvPr userDrawn="1"/>
        </p:nvGrpSpPr>
        <p:grpSpPr bwMode="auto">
          <a:xfrm>
            <a:off x="4067176" y="2047875"/>
            <a:ext cx="1011237" cy="1012824"/>
            <a:chOff x="2585" y="369"/>
            <a:chExt cx="637" cy="638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auto">
            <a:xfrm>
              <a:off x="2585" y="369"/>
              <a:ext cx="637" cy="638"/>
            </a:xfrm>
            <a:custGeom>
              <a:avLst/>
              <a:gdLst>
                <a:gd name="T0" fmla="*/ 1216 w 1246"/>
                <a:gd name="T1" fmla="*/ 569 h 1247"/>
                <a:gd name="T2" fmla="*/ 677 w 1246"/>
                <a:gd name="T3" fmla="*/ 1217 h 1247"/>
                <a:gd name="T4" fmla="*/ 30 w 1246"/>
                <a:gd name="T5" fmla="*/ 678 h 1247"/>
                <a:gd name="T6" fmla="*/ 569 w 1246"/>
                <a:gd name="T7" fmla="*/ 30 h 1247"/>
                <a:gd name="T8" fmla="*/ 1216 w 1246"/>
                <a:gd name="T9" fmla="*/ 569 h 1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6" h="1247">
                  <a:moveTo>
                    <a:pt x="1216" y="569"/>
                  </a:moveTo>
                  <a:cubicBezTo>
                    <a:pt x="1246" y="897"/>
                    <a:pt x="1005" y="1187"/>
                    <a:pt x="677" y="1217"/>
                  </a:cubicBezTo>
                  <a:cubicBezTo>
                    <a:pt x="349" y="1247"/>
                    <a:pt x="59" y="1006"/>
                    <a:pt x="30" y="678"/>
                  </a:cubicBezTo>
                  <a:cubicBezTo>
                    <a:pt x="0" y="350"/>
                    <a:pt x="241" y="60"/>
                    <a:pt x="569" y="30"/>
                  </a:cubicBezTo>
                  <a:cubicBezTo>
                    <a:pt x="896" y="0"/>
                    <a:pt x="1186" y="242"/>
                    <a:pt x="1216" y="569"/>
                  </a:cubicBezTo>
                  <a:close/>
                </a:path>
              </a:pathLst>
            </a:custGeom>
            <a:solidFill>
              <a:srgbClr val="000000"/>
            </a:solidFill>
            <a:ln w="20638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" name="Freeform 6"/>
            <p:cNvSpPr>
              <a:spLocks noEditPoints="1"/>
            </p:cNvSpPr>
            <p:nvPr userDrawn="1"/>
          </p:nvSpPr>
          <p:spPr bwMode="auto">
            <a:xfrm>
              <a:off x="2829" y="417"/>
              <a:ext cx="362" cy="542"/>
            </a:xfrm>
            <a:custGeom>
              <a:avLst/>
              <a:gdLst>
                <a:gd name="T0" fmla="*/ 333 w 708"/>
                <a:gd name="T1" fmla="*/ 0 h 1059"/>
                <a:gd name="T2" fmla="*/ 319 w 708"/>
                <a:gd name="T3" fmla="*/ 9 h 1059"/>
                <a:gd name="T4" fmla="*/ 276 w 708"/>
                <a:gd name="T5" fmla="*/ 32 h 1059"/>
                <a:gd name="T6" fmla="*/ 256 w 708"/>
                <a:gd name="T7" fmla="*/ 40 h 1059"/>
                <a:gd name="T8" fmla="*/ 235 w 708"/>
                <a:gd name="T9" fmla="*/ 98 h 1059"/>
                <a:gd name="T10" fmla="*/ 228 w 708"/>
                <a:gd name="T11" fmla="*/ 128 h 1059"/>
                <a:gd name="T12" fmla="*/ 169 w 708"/>
                <a:gd name="T13" fmla="*/ 148 h 1059"/>
                <a:gd name="T14" fmla="*/ 87 w 708"/>
                <a:gd name="T15" fmla="*/ 258 h 1059"/>
                <a:gd name="T16" fmla="*/ 127 w 708"/>
                <a:gd name="T17" fmla="*/ 295 h 1059"/>
                <a:gd name="T18" fmla="*/ 56 w 708"/>
                <a:gd name="T19" fmla="*/ 372 h 1059"/>
                <a:gd name="T20" fmla="*/ 11 w 708"/>
                <a:gd name="T21" fmla="*/ 461 h 1059"/>
                <a:gd name="T22" fmla="*/ 3 w 708"/>
                <a:gd name="T23" fmla="*/ 529 h 1059"/>
                <a:gd name="T24" fmla="*/ 29 w 708"/>
                <a:gd name="T25" fmla="*/ 607 h 1059"/>
                <a:gd name="T26" fmla="*/ 99 w 708"/>
                <a:gd name="T27" fmla="*/ 671 h 1059"/>
                <a:gd name="T28" fmla="*/ 169 w 708"/>
                <a:gd name="T29" fmla="*/ 679 h 1059"/>
                <a:gd name="T30" fmla="*/ 229 w 708"/>
                <a:gd name="T31" fmla="*/ 658 h 1059"/>
                <a:gd name="T32" fmla="*/ 262 w 708"/>
                <a:gd name="T33" fmla="*/ 670 h 1059"/>
                <a:gd name="T34" fmla="*/ 299 w 708"/>
                <a:gd name="T35" fmla="*/ 751 h 1059"/>
                <a:gd name="T36" fmla="*/ 319 w 708"/>
                <a:gd name="T37" fmla="*/ 796 h 1059"/>
                <a:gd name="T38" fmla="*/ 320 w 708"/>
                <a:gd name="T39" fmla="*/ 862 h 1059"/>
                <a:gd name="T40" fmla="*/ 317 w 708"/>
                <a:gd name="T41" fmla="*/ 941 h 1059"/>
                <a:gd name="T42" fmla="*/ 352 w 708"/>
                <a:gd name="T43" fmla="*/ 1049 h 1059"/>
                <a:gd name="T44" fmla="*/ 357 w 708"/>
                <a:gd name="T45" fmla="*/ 1059 h 1059"/>
                <a:gd name="T46" fmla="*/ 505 w 708"/>
                <a:gd name="T47" fmla="*/ 971 h 1059"/>
                <a:gd name="T48" fmla="*/ 527 w 708"/>
                <a:gd name="T49" fmla="*/ 940 h 1059"/>
                <a:gd name="T50" fmla="*/ 577 w 708"/>
                <a:gd name="T51" fmla="*/ 853 h 1059"/>
                <a:gd name="T52" fmla="*/ 590 w 708"/>
                <a:gd name="T53" fmla="*/ 785 h 1059"/>
                <a:gd name="T54" fmla="*/ 600 w 708"/>
                <a:gd name="T55" fmla="*/ 730 h 1059"/>
                <a:gd name="T56" fmla="*/ 650 w 708"/>
                <a:gd name="T57" fmla="*/ 656 h 1059"/>
                <a:gd name="T58" fmla="*/ 658 w 708"/>
                <a:gd name="T59" fmla="*/ 580 h 1059"/>
                <a:gd name="T60" fmla="*/ 651 w 708"/>
                <a:gd name="T61" fmla="*/ 564 h 1059"/>
                <a:gd name="T62" fmla="*/ 661 w 708"/>
                <a:gd name="T63" fmla="*/ 544 h 1059"/>
                <a:gd name="T64" fmla="*/ 697 w 708"/>
                <a:gd name="T65" fmla="*/ 505 h 1059"/>
                <a:gd name="T66" fmla="*/ 706 w 708"/>
                <a:gd name="T67" fmla="*/ 473 h 1059"/>
                <a:gd name="T68" fmla="*/ 708 w 708"/>
                <a:gd name="T69" fmla="*/ 473 h 1059"/>
                <a:gd name="T70" fmla="*/ 333 w 708"/>
                <a:gd name="T71" fmla="*/ 0 h 1059"/>
                <a:gd name="T72" fmla="*/ 345 w 708"/>
                <a:gd name="T73" fmla="*/ 293 h 1059"/>
                <a:gd name="T74" fmla="*/ 203 w 708"/>
                <a:gd name="T75" fmla="*/ 281 h 1059"/>
                <a:gd name="T76" fmla="*/ 247 w 708"/>
                <a:gd name="T77" fmla="*/ 234 h 1059"/>
                <a:gd name="T78" fmla="*/ 271 w 708"/>
                <a:gd name="T79" fmla="*/ 233 h 1059"/>
                <a:gd name="T80" fmla="*/ 347 w 708"/>
                <a:gd name="T81" fmla="*/ 276 h 1059"/>
                <a:gd name="T82" fmla="*/ 345 w 708"/>
                <a:gd name="T83" fmla="*/ 293 h 1059"/>
                <a:gd name="T84" fmla="*/ 523 w 708"/>
                <a:gd name="T85" fmla="*/ 341 h 1059"/>
                <a:gd name="T86" fmla="*/ 496 w 708"/>
                <a:gd name="T87" fmla="*/ 362 h 1059"/>
                <a:gd name="T88" fmla="*/ 387 w 708"/>
                <a:gd name="T89" fmla="*/ 352 h 1059"/>
                <a:gd name="T90" fmla="*/ 366 w 708"/>
                <a:gd name="T91" fmla="*/ 334 h 1059"/>
                <a:gd name="T92" fmla="*/ 352 w 708"/>
                <a:gd name="T93" fmla="*/ 306 h 1059"/>
                <a:gd name="T94" fmla="*/ 397 w 708"/>
                <a:gd name="T95" fmla="*/ 287 h 1059"/>
                <a:gd name="T96" fmla="*/ 432 w 708"/>
                <a:gd name="T97" fmla="*/ 307 h 1059"/>
                <a:gd name="T98" fmla="*/ 489 w 708"/>
                <a:gd name="T99" fmla="*/ 313 h 1059"/>
                <a:gd name="T100" fmla="*/ 503 w 708"/>
                <a:gd name="T101" fmla="*/ 316 h 1059"/>
                <a:gd name="T102" fmla="*/ 523 w 708"/>
                <a:gd name="T103" fmla="*/ 341 h 1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08" h="1059">
                  <a:moveTo>
                    <a:pt x="333" y="0"/>
                  </a:moveTo>
                  <a:cubicBezTo>
                    <a:pt x="328" y="3"/>
                    <a:pt x="323" y="6"/>
                    <a:pt x="319" y="9"/>
                  </a:cubicBezTo>
                  <a:cubicBezTo>
                    <a:pt x="305" y="17"/>
                    <a:pt x="291" y="24"/>
                    <a:pt x="276" y="32"/>
                  </a:cubicBezTo>
                  <a:cubicBezTo>
                    <a:pt x="270" y="35"/>
                    <a:pt x="263" y="37"/>
                    <a:pt x="256" y="40"/>
                  </a:cubicBezTo>
                  <a:cubicBezTo>
                    <a:pt x="232" y="53"/>
                    <a:pt x="224" y="73"/>
                    <a:pt x="235" y="98"/>
                  </a:cubicBezTo>
                  <a:cubicBezTo>
                    <a:pt x="241" y="112"/>
                    <a:pt x="238" y="118"/>
                    <a:pt x="228" y="128"/>
                  </a:cubicBezTo>
                  <a:cubicBezTo>
                    <a:pt x="211" y="147"/>
                    <a:pt x="191" y="148"/>
                    <a:pt x="169" y="148"/>
                  </a:cubicBezTo>
                  <a:cubicBezTo>
                    <a:pt x="110" y="148"/>
                    <a:pt x="70" y="202"/>
                    <a:pt x="87" y="258"/>
                  </a:cubicBezTo>
                  <a:cubicBezTo>
                    <a:pt x="92" y="277"/>
                    <a:pt x="104" y="288"/>
                    <a:pt x="127" y="295"/>
                  </a:cubicBezTo>
                  <a:cubicBezTo>
                    <a:pt x="102" y="322"/>
                    <a:pt x="79" y="347"/>
                    <a:pt x="56" y="372"/>
                  </a:cubicBezTo>
                  <a:cubicBezTo>
                    <a:pt x="31" y="397"/>
                    <a:pt x="14" y="425"/>
                    <a:pt x="11" y="461"/>
                  </a:cubicBezTo>
                  <a:cubicBezTo>
                    <a:pt x="9" y="484"/>
                    <a:pt x="6" y="507"/>
                    <a:pt x="3" y="529"/>
                  </a:cubicBezTo>
                  <a:cubicBezTo>
                    <a:pt x="0" y="559"/>
                    <a:pt x="14" y="584"/>
                    <a:pt x="29" y="607"/>
                  </a:cubicBezTo>
                  <a:cubicBezTo>
                    <a:pt x="47" y="634"/>
                    <a:pt x="71" y="654"/>
                    <a:pt x="99" y="671"/>
                  </a:cubicBezTo>
                  <a:cubicBezTo>
                    <a:pt x="121" y="685"/>
                    <a:pt x="144" y="687"/>
                    <a:pt x="169" y="679"/>
                  </a:cubicBezTo>
                  <a:cubicBezTo>
                    <a:pt x="189" y="672"/>
                    <a:pt x="209" y="665"/>
                    <a:pt x="229" y="658"/>
                  </a:cubicBezTo>
                  <a:cubicBezTo>
                    <a:pt x="248" y="651"/>
                    <a:pt x="251" y="654"/>
                    <a:pt x="262" y="670"/>
                  </a:cubicBezTo>
                  <a:cubicBezTo>
                    <a:pt x="279" y="695"/>
                    <a:pt x="294" y="720"/>
                    <a:pt x="299" y="751"/>
                  </a:cubicBezTo>
                  <a:cubicBezTo>
                    <a:pt x="301" y="766"/>
                    <a:pt x="311" y="781"/>
                    <a:pt x="319" y="796"/>
                  </a:cubicBezTo>
                  <a:cubicBezTo>
                    <a:pt x="330" y="818"/>
                    <a:pt x="331" y="840"/>
                    <a:pt x="320" y="862"/>
                  </a:cubicBezTo>
                  <a:cubicBezTo>
                    <a:pt x="307" y="888"/>
                    <a:pt x="307" y="914"/>
                    <a:pt x="317" y="941"/>
                  </a:cubicBezTo>
                  <a:cubicBezTo>
                    <a:pt x="330" y="977"/>
                    <a:pt x="340" y="1013"/>
                    <a:pt x="352" y="1049"/>
                  </a:cubicBezTo>
                  <a:cubicBezTo>
                    <a:pt x="353" y="1053"/>
                    <a:pt x="355" y="1056"/>
                    <a:pt x="357" y="1059"/>
                  </a:cubicBezTo>
                  <a:cubicBezTo>
                    <a:pt x="411" y="1038"/>
                    <a:pt x="461" y="1008"/>
                    <a:pt x="505" y="971"/>
                  </a:cubicBezTo>
                  <a:cubicBezTo>
                    <a:pt x="513" y="961"/>
                    <a:pt x="520" y="951"/>
                    <a:pt x="527" y="940"/>
                  </a:cubicBezTo>
                  <a:cubicBezTo>
                    <a:pt x="546" y="912"/>
                    <a:pt x="561" y="882"/>
                    <a:pt x="577" y="853"/>
                  </a:cubicBezTo>
                  <a:cubicBezTo>
                    <a:pt x="589" y="832"/>
                    <a:pt x="594" y="809"/>
                    <a:pt x="590" y="785"/>
                  </a:cubicBezTo>
                  <a:cubicBezTo>
                    <a:pt x="587" y="765"/>
                    <a:pt x="590" y="747"/>
                    <a:pt x="600" y="730"/>
                  </a:cubicBezTo>
                  <a:cubicBezTo>
                    <a:pt x="616" y="705"/>
                    <a:pt x="632" y="680"/>
                    <a:pt x="650" y="656"/>
                  </a:cubicBezTo>
                  <a:cubicBezTo>
                    <a:pt x="669" y="632"/>
                    <a:pt x="673" y="607"/>
                    <a:pt x="658" y="580"/>
                  </a:cubicBezTo>
                  <a:cubicBezTo>
                    <a:pt x="655" y="575"/>
                    <a:pt x="653" y="570"/>
                    <a:pt x="651" y="564"/>
                  </a:cubicBezTo>
                  <a:cubicBezTo>
                    <a:pt x="648" y="555"/>
                    <a:pt x="649" y="548"/>
                    <a:pt x="661" y="544"/>
                  </a:cubicBezTo>
                  <a:cubicBezTo>
                    <a:pt x="680" y="538"/>
                    <a:pt x="692" y="524"/>
                    <a:pt x="697" y="505"/>
                  </a:cubicBezTo>
                  <a:cubicBezTo>
                    <a:pt x="701" y="494"/>
                    <a:pt x="703" y="483"/>
                    <a:pt x="706" y="473"/>
                  </a:cubicBezTo>
                  <a:cubicBezTo>
                    <a:pt x="707" y="473"/>
                    <a:pt x="707" y="473"/>
                    <a:pt x="708" y="473"/>
                  </a:cubicBezTo>
                  <a:cubicBezTo>
                    <a:pt x="684" y="253"/>
                    <a:pt x="535" y="71"/>
                    <a:pt x="333" y="0"/>
                  </a:cubicBezTo>
                  <a:close/>
                  <a:moveTo>
                    <a:pt x="345" y="293"/>
                  </a:moveTo>
                  <a:cubicBezTo>
                    <a:pt x="302" y="253"/>
                    <a:pt x="255" y="270"/>
                    <a:pt x="203" y="281"/>
                  </a:cubicBezTo>
                  <a:cubicBezTo>
                    <a:pt x="219" y="263"/>
                    <a:pt x="232" y="247"/>
                    <a:pt x="247" y="234"/>
                  </a:cubicBezTo>
                  <a:cubicBezTo>
                    <a:pt x="251" y="230"/>
                    <a:pt x="264" y="230"/>
                    <a:pt x="271" y="233"/>
                  </a:cubicBezTo>
                  <a:cubicBezTo>
                    <a:pt x="296" y="247"/>
                    <a:pt x="321" y="262"/>
                    <a:pt x="347" y="276"/>
                  </a:cubicBezTo>
                  <a:cubicBezTo>
                    <a:pt x="346" y="281"/>
                    <a:pt x="346" y="286"/>
                    <a:pt x="345" y="293"/>
                  </a:cubicBezTo>
                  <a:close/>
                  <a:moveTo>
                    <a:pt x="523" y="341"/>
                  </a:moveTo>
                  <a:cubicBezTo>
                    <a:pt x="521" y="357"/>
                    <a:pt x="509" y="363"/>
                    <a:pt x="496" y="362"/>
                  </a:cubicBezTo>
                  <a:cubicBezTo>
                    <a:pt x="460" y="360"/>
                    <a:pt x="423" y="357"/>
                    <a:pt x="387" y="352"/>
                  </a:cubicBezTo>
                  <a:cubicBezTo>
                    <a:pt x="379" y="351"/>
                    <a:pt x="371" y="341"/>
                    <a:pt x="366" y="334"/>
                  </a:cubicBezTo>
                  <a:cubicBezTo>
                    <a:pt x="360" y="326"/>
                    <a:pt x="357" y="316"/>
                    <a:pt x="352" y="306"/>
                  </a:cubicBezTo>
                  <a:cubicBezTo>
                    <a:pt x="371" y="310"/>
                    <a:pt x="386" y="303"/>
                    <a:pt x="397" y="287"/>
                  </a:cubicBezTo>
                  <a:cubicBezTo>
                    <a:pt x="406" y="302"/>
                    <a:pt x="418" y="306"/>
                    <a:pt x="432" y="307"/>
                  </a:cubicBezTo>
                  <a:cubicBezTo>
                    <a:pt x="451" y="308"/>
                    <a:pt x="470" y="310"/>
                    <a:pt x="489" y="313"/>
                  </a:cubicBezTo>
                  <a:cubicBezTo>
                    <a:pt x="494" y="313"/>
                    <a:pt x="499" y="314"/>
                    <a:pt x="503" y="316"/>
                  </a:cubicBezTo>
                  <a:cubicBezTo>
                    <a:pt x="514" y="321"/>
                    <a:pt x="526" y="326"/>
                    <a:pt x="523" y="3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7"/>
            <p:cNvSpPr>
              <a:spLocks/>
            </p:cNvSpPr>
            <p:nvPr userDrawn="1"/>
          </p:nvSpPr>
          <p:spPr bwMode="auto">
            <a:xfrm>
              <a:off x="2669" y="489"/>
              <a:ext cx="33" cy="38"/>
            </a:xfrm>
            <a:custGeom>
              <a:avLst/>
              <a:gdLst>
                <a:gd name="T0" fmla="*/ 36 w 64"/>
                <a:gd name="T1" fmla="*/ 67 h 76"/>
                <a:gd name="T2" fmla="*/ 59 w 64"/>
                <a:gd name="T3" fmla="*/ 16 h 76"/>
                <a:gd name="T4" fmla="*/ 54 w 64"/>
                <a:gd name="T5" fmla="*/ 0 h 76"/>
                <a:gd name="T6" fmla="*/ 0 w 64"/>
                <a:gd name="T7" fmla="*/ 63 h 76"/>
                <a:gd name="T8" fmla="*/ 36 w 64"/>
                <a:gd name="T9" fmla="*/ 6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76">
                  <a:moveTo>
                    <a:pt x="36" y="67"/>
                  </a:moveTo>
                  <a:cubicBezTo>
                    <a:pt x="57" y="55"/>
                    <a:pt x="64" y="39"/>
                    <a:pt x="59" y="16"/>
                  </a:cubicBezTo>
                  <a:cubicBezTo>
                    <a:pt x="57" y="11"/>
                    <a:pt x="55" y="5"/>
                    <a:pt x="54" y="0"/>
                  </a:cubicBezTo>
                  <a:cubicBezTo>
                    <a:pt x="34" y="19"/>
                    <a:pt x="16" y="41"/>
                    <a:pt x="0" y="63"/>
                  </a:cubicBezTo>
                  <a:cubicBezTo>
                    <a:pt x="16" y="75"/>
                    <a:pt x="23" y="76"/>
                    <a:pt x="36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>
              <a:off x="2617" y="727"/>
              <a:ext cx="130" cy="185"/>
            </a:xfrm>
            <a:custGeom>
              <a:avLst/>
              <a:gdLst>
                <a:gd name="T0" fmla="*/ 223 w 256"/>
                <a:gd name="T1" fmla="*/ 305 h 361"/>
                <a:gd name="T2" fmla="*/ 238 w 256"/>
                <a:gd name="T3" fmla="*/ 234 h 361"/>
                <a:gd name="T4" fmla="*/ 247 w 256"/>
                <a:gd name="T5" fmla="*/ 214 h 361"/>
                <a:gd name="T6" fmla="*/ 224 w 256"/>
                <a:gd name="T7" fmla="*/ 155 h 361"/>
                <a:gd name="T8" fmla="*/ 148 w 256"/>
                <a:gd name="T9" fmla="*/ 121 h 361"/>
                <a:gd name="T10" fmla="*/ 110 w 256"/>
                <a:gd name="T11" fmla="*/ 103 h 361"/>
                <a:gd name="T12" fmla="*/ 96 w 256"/>
                <a:gd name="T13" fmla="*/ 86 h 361"/>
                <a:gd name="T14" fmla="*/ 67 w 256"/>
                <a:gd name="T15" fmla="*/ 47 h 361"/>
                <a:gd name="T16" fmla="*/ 0 w 256"/>
                <a:gd name="T17" fmla="*/ 0 h 361"/>
                <a:gd name="T18" fmla="*/ 197 w 256"/>
                <a:gd name="T19" fmla="*/ 361 h 361"/>
                <a:gd name="T20" fmla="*/ 223 w 256"/>
                <a:gd name="T21" fmla="*/ 305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6" h="361">
                  <a:moveTo>
                    <a:pt x="223" y="305"/>
                  </a:moveTo>
                  <a:cubicBezTo>
                    <a:pt x="220" y="279"/>
                    <a:pt x="223" y="256"/>
                    <a:pt x="238" y="234"/>
                  </a:cubicBezTo>
                  <a:cubicBezTo>
                    <a:pt x="242" y="228"/>
                    <a:pt x="245" y="221"/>
                    <a:pt x="247" y="214"/>
                  </a:cubicBezTo>
                  <a:cubicBezTo>
                    <a:pt x="256" y="189"/>
                    <a:pt x="248" y="167"/>
                    <a:pt x="224" y="155"/>
                  </a:cubicBezTo>
                  <a:cubicBezTo>
                    <a:pt x="199" y="143"/>
                    <a:pt x="173" y="133"/>
                    <a:pt x="148" y="121"/>
                  </a:cubicBezTo>
                  <a:cubicBezTo>
                    <a:pt x="135" y="116"/>
                    <a:pt x="122" y="110"/>
                    <a:pt x="110" y="103"/>
                  </a:cubicBezTo>
                  <a:cubicBezTo>
                    <a:pt x="104" y="100"/>
                    <a:pt x="98" y="93"/>
                    <a:pt x="96" y="86"/>
                  </a:cubicBezTo>
                  <a:cubicBezTo>
                    <a:pt x="91" y="69"/>
                    <a:pt x="81" y="56"/>
                    <a:pt x="67" y="47"/>
                  </a:cubicBezTo>
                  <a:cubicBezTo>
                    <a:pt x="44" y="32"/>
                    <a:pt x="21" y="17"/>
                    <a:pt x="0" y="0"/>
                  </a:cubicBezTo>
                  <a:cubicBezTo>
                    <a:pt x="18" y="144"/>
                    <a:pt x="91" y="272"/>
                    <a:pt x="197" y="361"/>
                  </a:cubicBezTo>
                  <a:cubicBezTo>
                    <a:pt x="224" y="347"/>
                    <a:pt x="226" y="340"/>
                    <a:pt x="223" y="3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2740" y="402"/>
              <a:ext cx="147" cy="66"/>
            </a:xfrm>
            <a:custGeom>
              <a:avLst/>
              <a:gdLst>
                <a:gd name="T0" fmla="*/ 36 w 289"/>
                <a:gd name="T1" fmla="*/ 118 h 129"/>
                <a:gd name="T2" fmla="*/ 82 w 289"/>
                <a:gd name="T3" fmla="*/ 89 h 129"/>
                <a:gd name="T4" fmla="*/ 160 w 289"/>
                <a:gd name="T5" fmla="*/ 59 h 129"/>
                <a:gd name="T6" fmla="*/ 200 w 289"/>
                <a:gd name="T7" fmla="*/ 54 h 129"/>
                <a:gd name="T8" fmla="*/ 276 w 289"/>
                <a:gd name="T9" fmla="*/ 13 h 129"/>
                <a:gd name="T10" fmla="*/ 289 w 289"/>
                <a:gd name="T11" fmla="*/ 0 h 129"/>
                <a:gd name="T12" fmla="*/ 0 w 289"/>
                <a:gd name="T13" fmla="*/ 99 h 129"/>
                <a:gd name="T14" fmla="*/ 36 w 289"/>
                <a:gd name="T15" fmla="*/ 11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9" h="129">
                  <a:moveTo>
                    <a:pt x="36" y="118"/>
                  </a:moveTo>
                  <a:cubicBezTo>
                    <a:pt x="52" y="110"/>
                    <a:pt x="67" y="100"/>
                    <a:pt x="82" y="89"/>
                  </a:cubicBezTo>
                  <a:cubicBezTo>
                    <a:pt x="106" y="73"/>
                    <a:pt x="130" y="60"/>
                    <a:pt x="160" y="59"/>
                  </a:cubicBezTo>
                  <a:cubicBezTo>
                    <a:pt x="174" y="58"/>
                    <a:pt x="187" y="56"/>
                    <a:pt x="200" y="54"/>
                  </a:cubicBezTo>
                  <a:cubicBezTo>
                    <a:pt x="230" y="48"/>
                    <a:pt x="255" y="35"/>
                    <a:pt x="276" y="13"/>
                  </a:cubicBezTo>
                  <a:cubicBezTo>
                    <a:pt x="280" y="9"/>
                    <a:pt x="285" y="4"/>
                    <a:pt x="289" y="0"/>
                  </a:cubicBezTo>
                  <a:cubicBezTo>
                    <a:pt x="182" y="6"/>
                    <a:pt x="83" y="41"/>
                    <a:pt x="0" y="99"/>
                  </a:cubicBezTo>
                  <a:cubicBezTo>
                    <a:pt x="0" y="120"/>
                    <a:pt x="14" y="129"/>
                    <a:pt x="36" y="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16" name="Vaskeboette" hidden="1"/>
          <p:cNvGrpSpPr>
            <a:grpSpLocks noChangeAspect="1"/>
          </p:cNvGrpSpPr>
          <p:nvPr userDrawn="1"/>
        </p:nvGrpSpPr>
        <p:grpSpPr bwMode="auto">
          <a:xfrm>
            <a:off x="4102895" y="1946275"/>
            <a:ext cx="939799" cy="1216025"/>
            <a:chOff x="1610" y="386"/>
            <a:chExt cx="592" cy="766"/>
          </a:xfrm>
        </p:grpSpPr>
        <p:sp>
          <p:nvSpPr>
            <p:cNvPr id="18" name="Freeform 13"/>
            <p:cNvSpPr>
              <a:spLocks/>
            </p:cNvSpPr>
            <p:nvPr userDrawn="1"/>
          </p:nvSpPr>
          <p:spPr bwMode="auto">
            <a:xfrm>
              <a:off x="1622" y="802"/>
              <a:ext cx="265" cy="148"/>
            </a:xfrm>
            <a:custGeom>
              <a:avLst/>
              <a:gdLst>
                <a:gd name="T0" fmla="*/ 432 w 432"/>
                <a:gd name="T1" fmla="*/ 0 h 242"/>
                <a:gd name="T2" fmla="*/ 208 w 432"/>
                <a:gd name="T3" fmla="*/ 242 h 242"/>
                <a:gd name="T4" fmla="*/ 0 w 432"/>
                <a:gd name="T5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" h="242">
                  <a:moveTo>
                    <a:pt x="432" y="0"/>
                  </a:moveTo>
                  <a:cubicBezTo>
                    <a:pt x="432" y="0"/>
                    <a:pt x="393" y="242"/>
                    <a:pt x="208" y="242"/>
                  </a:cubicBezTo>
                  <a:cubicBezTo>
                    <a:pt x="23" y="242"/>
                    <a:pt x="0" y="0"/>
                    <a:pt x="0" y="0"/>
                  </a:cubicBezTo>
                </a:path>
              </a:pathLst>
            </a:custGeom>
            <a:noFill/>
            <a:ln w="22225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14"/>
            <p:cNvSpPr>
              <a:spLocks/>
            </p:cNvSpPr>
            <p:nvPr userDrawn="1"/>
          </p:nvSpPr>
          <p:spPr bwMode="auto">
            <a:xfrm>
              <a:off x="1712" y="386"/>
              <a:ext cx="315" cy="626"/>
            </a:xfrm>
            <a:custGeom>
              <a:avLst/>
              <a:gdLst>
                <a:gd name="T0" fmla="*/ 11 w 513"/>
                <a:gd name="T1" fmla="*/ 43 h 1020"/>
                <a:gd name="T2" fmla="*/ 242 w 513"/>
                <a:gd name="T3" fmla="*/ 526 h 1020"/>
                <a:gd name="T4" fmla="*/ 467 w 513"/>
                <a:gd name="T5" fmla="*/ 997 h 1020"/>
                <a:gd name="T6" fmla="*/ 502 w 513"/>
                <a:gd name="T7" fmla="*/ 977 h 1020"/>
                <a:gd name="T8" fmla="*/ 271 w 513"/>
                <a:gd name="T9" fmla="*/ 495 h 1020"/>
                <a:gd name="T10" fmla="*/ 45 w 513"/>
                <a:gd name="T11" fmla="*/ 23 h 1020"/>
                <a:gd name="T12" fmla="*/ 11 w 513"/>
                <a:gd name="T13" fmla="*/ 43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3" h="1020">
                  <a:moveTo>
                    <a:pt x="11" y="43"/>
                  </a:moveTo>
                  <a:cubicBezTo>
                    <a:pt x="88" y="204"/>
                    <a:pt x="165" y="365"/>
                    <a:pt x="242" y="526"/>
                  </a:cubicBezTo>
                  <a:cubicBezTo>
                    <a:pt x="317" y="683"/>
                    <a:pt x="392" y="840"/>
                    <a:pt x="467" y="997"/>
                  </a:cubicBezTo>
                  <a:cubicBezTo>
                    <a:pt x="478" y="1020"/>
                    <a:pt x="513" y="1000"/>
                    <a:pt x="502" y="977"/>
                  </a:cubicBezTo>
                  <a:cubicBezTo>
                    <a:pt x="425" y="816"/>
                    <a:pt x="348" y="655"/>
                    <a:pt x="271" y="495"/>
                  </a:cubicBezTo>
                  <a:cubicBezTo>
                    <a:pt x="196" y="337"/>
                    <a:pt x="120" y="180"/>
                    <a:pt x="45" y="23"/>
                  </a:cubicBezTo>
                  <a:cubicBezTo>
                    <a:pt x="34" y="0"/>
                    <a:pt x="0" y="20"/>
                    <a:pt x="11" y="43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15"/>
            <p:cNvSpPr>
              <a:spLocks/>
            </p:cNvSpPr>
            <p:nvPr userDrawn="1"/>
          </p:nvSpPr>
          <p:spPr bwMode="auto">
            <a:xfrm>
              <a:off x="1910" y="997"/>
              <a:ext cx="206" cy="155"/>
            </a:xfrm>
            <a:custGeom>
              <a:avLst/>
              <a:gdLst>
                <a:gd name="T0" fmla="*/ 329 w 337"/>
                <a:gd name="T1" fmla="*/ 245 h 252"/>
                <a:gd name="T2" fmla="*/ 300 w 337"/>
                <a:gd name="T3" fmla="*/ 123 h 252"/>
                <a:gd name="T4" fmla="*/ 281 w 337"/>
                <a:gd name="T5" fmla="*/ 39 h 252"/>
                <a:gd name="T6" fmla="*/ 163 w 337"/>
                <a:gd name="T7" fmla="*/ 0 h 252"/>
                <a:gd name="T8" fmla="*/ 108 w 337"/>
                <a:gd name="T9" fmla="*/ 28 h 252"/>
                <a:gd name="T10" fmla="*/ 45 w 337"/>
                <a:gd name="T11" fmla="*/ 95 h 252"/>
                <a:gd name="T12" fmla="*/ 4 w 337"/>
                <a:gd name="T13" fmla="*/ 170 h 252"/>
                <a:gd name="T14" fmla="*/ 2 w 337"/>
                <a:gd name="T15" fmla="*/ 223 h 252"/>
                <a:gd name="T16" fmla="*/ 8 w 337"/>
                <a:gd name="T17" fmla="*/ 237 h 252"/>
                <a:gd name="T18" fmla="*/ 189 w 337"/>
                <a:gd name="T19" fmla="*/ 25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7" h="252">
                  <a:moveTo>
                    <a:pt x="329" y="245"/>
                  </a:moveTo>
                  <a:cubicBezTo>
                    <a:pt x="337" y="245"/>
                    <a:pt x="301" y="184"/>
                    <a:pt x="300" y="123"/>
                  </a:cubicBezTo>
                  <a:cubicBezTo>
                    <a:pt x="295" y="93"/>
                    <a:pt x="307" y="62"/>
                    <a:pt x="281" y="39"/>
                  </a:cubicBezTo>
                  <a:cubicBezTo>
                    <a:pt x="259" y="16"/>
                    <a:pt x="199" y="0"/>
                    <a:pt x="163" y="0"/>
                  </a:cubicBezTo>
                  <a:cubicBezTo>
                    <a:pt x="134" y="0"/>
                    <a:pt x="126" y="11"/>
                    <a:pt x="108" y="28"/>
                  </a:cubicBezTo>
                  <a:cubicBezTo>
                    <a:pt x="92" y="46"/>
                    <a:pt x="67" y="70"/>
                    <a:pt x="45" y="95"/>
                  </a:cubicBezTo>
                  <a:cubicBezTo>
                    <a:pt x="24" y="120"/>
                    <a:pt x="6" y="147"/>
                    <a:pt x="4" y="170"/>
                  </a:cubicBezTo>
                  <a:cubicBezTo>
                    <a:pt x="0" y="193"/>
                    <a:pt x="11" y="212"/>
                    <a:pt x="2" y="223"/>
                  </a:cubicBezTo>
                  <a:cubicBezTo>
                    <a:pt x="1" y="229"/>
                    <a:pt x="3" y="234"/>
                    <a:pt x="8" y="237"/>
                  </a:cubicBezTo>
                  <a:cubicBezTo>
                    <a:pt x="27" y="247"/>
                    <a:pt x="123" y="252"/>
                    <a:pt x="189" y="250"/>
                  </a:cubicBezTo>
                </a:path>
              </a:pathLst>
            </a:custGeom>
            <a:noFill/>
            <a:ln w="22225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16"/>
            <p:cNvSpPr>
              <a:spLocks/>
            </p:cNvSpPr>
            <p:nvPr userDrawn="1"/>
          </p:nvSpPr>
          <p:spPr bwMode="auto">
            <a:xfrm>
              <a:off x="1941" y="996"/>
              <a:ext cx="139" cy="151"/>
            </a:xfrm>
            <a:custGeom>
              <a:avLst/>
              <a:gdLst>
                <a:gd name="T0" fmla="*/ 2 w 227"/>
                <a:gd name="T1" fmla="*/ 246 h 246"/>
                <a:gd name="T2" fmla="*/ 1 w 227"/>
                <a:gd name="T3" fmla="*/ 208 h 246"/>
                <a:gd name="T4" fmla="*/ 22 w 227"/>
                <a:gd name="T5" fmla="*/ 124 h 246"/>
                <a:gd name="T6" fmla="*/ 112 w 227"/>
                <a:gd name="T7" fmla="*/ 1 h 246"/>
                <a:gd name="T8" fmla="*/ 206 w 227"/>
                <a:gd name="T9" fmla="*/ 122 h 246"/>
                <a:gd name="T10" fmla="*/ 213 w 227"/>
                <a:gd name="T11" fmla="*/ 206 h 246"/>
                <a:gd name="T12" fmla="*/ 218 w 227"/>
                <a:gd name="T13" fmla="*/ 245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7" h="246">
                  <a:moveTo>
                    <a:pt x="2" y="246"/>
                  </a:moveTo>
                  <a:cubicBezTo>
                    <a:pt x="11" y="246"/>
                    <a:pt x="1" y="231"/>
                    <a:pt x="1" y="208"/>
                  </a:cubicBezTo>
                  <a:cubicBezTo>
                    <a:pt x="0" y="185"/>
                    <a:pt x="8" y="155"/>
                    <a:pt x="22" y="124"/>
                  </a:cubicBezTo>
                  <a:cubicBezTo>
                    <a:pt x="53" y="63"/>
                    <a:pt x="90" y="2"/>
                    <a:pt x="112" y="1"/>
                  </a:cubicBezTo>
                  <a:cubicBezTo>
                    <a:pt x="188" y="0"/>
                    <a:pt x="209" y="61"/>
                    <a:pt x="206" y="122"/>
                  </a:cubicBezTo>
                  <a:cubicBezTo>
                    <a:pt x="207" y="153"/>
                    <a:pt x="207" y="183"/>
                    <a:pt x="213" y="206"/>
                  </a:cubicBezTo>
                  <a:cubicBezTo>
                    <a:pt x="217" y="229"/>
                    <a:pt x="227" y="245"/>
                    <a:pt x="218" y="245"/>
                  </a:cubicBezTo>
                </a:path>
              </a:pathLst>
            </a:custGeom>
            <a:noFill/>
            <a:ln w="22225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17"/>
            <p:cNvSpPr>
              <a:spLocks/>
            </p:cNvSpPr>
            <p:nvPr userDrawn="1"/>
          </p:nvSpPr>
          <p:spPr bwMode="auto">
            <a:xfrm>
              <a:off x="1967" y="997"/>
              <a:ext cx="80" cy="153"/>
            </a:xfrm>
            <a:custGeom>
              <a:avLst/>
              <a:gdLst>
                <a:gd name="T0" fmla="*/ 9 w 130"/>
                <a:gd name="T1" fmla="*/ 249 h 249"/>
                <a:gd name="T2" fmla="*/ 28 w 130"/>
                <a:gd name="T3" fmla="*/ 125 h 249"/>
                <a:gd name="T4" fmla="*/ 70 w 130"/>
                <a:gd name="T5" fmla="*/ 0 h 249"/>
                <a:gd name="T6" fmla="*/ 113 w 130"/>
                <a:gd name="T7" fmla="*/ 124 h 249"/>
                <a:gd name="T8" fmla="*/ 124 w 130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249">
                  <a:moveTo>
                    <a:pt x="9" y="249"/>
                  </a:moveTo>
                  <a:cubicBezTo>
                    <a:pt x="16" y="249"/>
                    <a:pt x="0" y="187"/>
                    <a:pt x="28" y="125"/>
                  </a:cubicBezTo>
                  <a:cubicBezTo>
                    <a:pt x="54" y="62"/>
                    <a:pt x="66" y="0"/>
                    <a:pt x="70" y="0"/>
                  </a:cubicBezTo>
                  <a:cubicBezTo>
                    <a:pt x="101" y="0"/>
                    <a:pt x="116" y="62"/>
                    <a:pt x="113" y="124"/>
                  </a:cubicBezTo>
                  <a:cubicBezTo>
                    <a:pt x="106" y="187"/>
                    <a:pt x="130" y="249"/>
                    <a:pt x="124" y="249"/>
                  </a:cubicBezTo>
                </a:path>
              </a:pathLst>
            </a:custGeom>
            <a:noFill/>
            <a:ln w="22225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8"/>
            <p:cNvSpPr>
              <a:spLocks/>
            </p:cNvSpPr>
            <p:nvPr userDrawn="1"/>
          </p:nvSpPr>
          <p:spPr bwMode="auto">
            <a:xfrm>
              <a:off x="2005" y="997"/>
              <a:ext cx="5" cy="153"/>
            </a:xfrm>
            <a:custGeom>
              <a:avLst/>
              <a:gdLst>
                <a:gd name="T0" fmla="*/ 1 w 7"/>
                <a:gd name="T1" fmla="*/ 249 h 249"/>
                <a:gd name="T2" fmla="*/ 7 w 7"/>
                <a:gd name="T3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249">
                  <a:moveTo>
                    <a:pt x="1" y="249"/>
                  </a:moveTo>
                  <a:cubicBezTo>
                    <a:pt x="0" y="166"/>
                    <a:pt x="7" y="83"/>
                    <a:pt x="7" y="0"/>
                  </a:cubicBezTo>
                </a:path>
              </a:pathLst>
            </a:custGeom>
            <a:noFill/>
            <a:ln w="22225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4" name="Freeform 19"/>
            <p:cNvSpPr>
              <a:spLocks/>
            </p:cNvSpPr>
            <p:nvPr userDrawn="1"/>
          </p:nvSpPr>
          <p:spPr bwMode="auto">
            <a:xfrm>
              <a:off x="1610" y="802"/>
              <a:ext cx="290" cy="346"/>
            </a:xfrm>
            <a:custGeom>
              <a:avLst/>
              <a:gdLst>
                <a:gd name="T0" fmla="*/ 265 w 290"/>
                <a:gd name="T1" fmla="*/ 346 h 346"/>
                <a:gd name="T2" fmla="*/ 25 w 290"/>
                <a:gd name="T3" fmla="*/ 346 h 346"/>
                <a:gd name="T4" fmla="*/ 0 w 290"/>
                <a:gd name="T5" fmla="*/ 0 h 346"/>
                <a:gd name="T6" fmla="*/ 290 w 290"/>
                <a:gd name="T7" fmla="*/ 0 h 346"/>
                <a:gd name="T8" fmla="*/ 265 w 290"/>
                <a:gd name="T9" fmla="*/ 346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346">
                  <a:moveTo>
                    <a:pt x="265" y="346"/>
                  </a:moveTo>
                  <a:lnTo>
                    <a:pt x="25" y="346"/>
                  </a:lnTo>
                  <a:lnTo>
                    <a:pt x="0" y="0"/>
                  </a:lnTo>
                  <a:lnTo>
                    <a:pt x="290" y="0"/>
                  </a:lnTo>
                  <a:lnTo>
                    <a:pt x="265" y="346"/>
                  </a:lnTo>
                  <a:close/>
                </a:path>
              </a:pathLst>
            </a:custGeom>
            <a:noFill/>
            <a:ln w="22225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5" name="Freeform 20"/>
            <p:cNvSpPr>
              <a:spLocks/>
            </p:cNvSpPr>
            <p:nvPr userDrawn="1"/>
          </p:nvSpPr>
          <p:spPr bwMode="auto">
            <a:xfrm>
              <a:off x="2026" y="1073"/>
              <a:ext cx="176" cy="77"/>
            </a:xfrm>
            <a:custGeom>
              <a:avLst/>
              <a:gdLst>
                <a:gd name="T0" fmla="*/ 107 w 287"/>
                <a:gd name="T1" fmla="*/ 0 h 127"/>
                <a:gd name="T2" fmla="*/ 206 w 287"/>
                <a:gd name="T3" fmla="*/ 105 h 127"/>
                <a:gd name="T4" fmla="*/ 0 w 287"/>
                <a:gd name="T5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7" h="127">
                  <a:moveTo>
                    <a:pt x="107" y="0"/>
                  </a:moveTo>
                  <a:cubicBezTo>
                    <a:pt x="127" y="29"/>
                    <a:pt x="125" y="90"/>
                    <a:pt x="206" y="105"/>
                  </a:cubicBezTo>
                  <a:cubicBezTo>
                    <a:pt x="287" y="120"/>
                    <a:pt x="0" y="127"/>
                    <a:pt x="0" y="127"/>
                  </a:cubicBezTo>
                </a:path>
              </a:pathLst>
            </a:custGeom>
            <a:noFill/>
            <a:ln w="22225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27" name="UtenlandskArbeidstaker" hidden="1"/>
          <p:cNvGrpSpPr>
            <a:grpSpLocks noChangeAspect="1"/>
          </p:cNvGrpSpPr>
          <p:nvPr userDrawn="1"/>
        </p:nvGrpSpPr>
        <p:grpSpPr bwMode="auto">
          <a:xfrm>
            <a:off x="4131469" y="1826418"/>
            <a:ext cx="882650" cy="1455738"/>
            <a:chOff x="1137" y="1217"/>
            <a:chExt cx="556" cy="917"/>
          </a:xfrm>
        </p:grpSpPr>
        <p:sp>
          <p:nvSpPr>
            <p:cNvPr id="29" name="Freeform 24"/>
            <p:cNvSpPr>
              <a:spLocks/>
            </p:cNvSpPr>
            <p:nvPr userDrawn="1"/>
          </p:nvSpPr>
          <p:spPr bwMode="auto">
            <a:xfrm>
              <a:off x="1137" y="1543"/>
              <a:ext cx="556" cy="425"/>
            </a:xfrm>
            <a:custGeom>
              <a:avLst/>
              <a:gdLst>
                <a:gd name="T0" fmla="*/ 0 w 851"/>
                <a:gd name="T1" fmla="*/ 457 h 650"/>
                <a:gd name="T2" fmla="*/ 426 w 851"/>
                <a:gd name="T3" fmla="*/ 650 h 650"/>
                <a:gd name="T4" fmla="*/ 851 w 851"/>
                <a:gd name="T5" fmla="*/ 457 h 650"/>
                <a:gd name="T6" fmla="*/ 426 w 851"/>
                <a:gd name="T7" fmla="*/ 0 h 650"/>
                <a:gd name="T8" fmla="*/ 0 w 851"/>
                <a:gd name="T9" fmla="*/ 4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650">
                  <a:moveTo>
                    <a:pt x="0" y="457"/>
                  </a:moveTo>
                  <a:cubicBezTo>
                    <a:pt x="108" y="576"/>
                    <a:pt x="259" y="650"/>
                    <a:pt x="426" y="650"/>
                  </a:cubicBezTo>
                  <a:cubicBezTo>
                    <a:pt x="593" y="650"/>
                    <a:pt x="743" y="576"/>
                    <a:pt x="851" y="457"/>
                  </a:cubicBezTo>
                  <a:cubicBezTo>
                    <a:pt x="851" y="165"/>
                    <a:pt x="660" y="0"/>
                    <a:pt x="426" y="0"/>
                  </a:cubicBezTo>
                  <a:cubicBezTo>
                    <a:pt x="191" y="0"/>
                    <a:pt x="0" y="165"/>
                    <a:pt x="0" y="457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0" name="Oval 25"/>
            <p:cNvSpPr>
              <a:spLocks noChangeArrowheads="1"/>
            </p:cNvSpPr>
            <p:nvPr userDrawn="1"/>
          </p:nvSpPr>
          <p:spPr bwMode="auto">
            <a:xfrm>
              <a:off x="1268" y="1217"/>
              <a:ext cx="294" cy="301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31" name="Freeform 26"/>
            <p:cNvSpPr>
              <a:spLocks/>
            </p:cNvSpPr>
            <p:nvPr userDrawn="1"/>
          </p:nvSpPr>
          <p:spPr bwMode="auto">
            <a:xfrm>
              <a:off x="1200" y="1705"/>
              <a:ext cx="430" cy="429"/>
            </a:xfrm>
            <a:custGeom>
              <a:avLst/>
              <a:gdLst>
                <a:gd name="T0" fmla="*/ 641 w 657"/>
                <a:gd name="T1" fmla="*/ 300 h 657"/>
                <a:gd name="T2" fmla="*/ 357 w 657"/>
                <a:gd name="T3" fmla="*/ 641 h 657"/>
                <a:gd name="T4" fmla="*/ 16 w 657"/>
                <a:gd name="T5" fmla="*/ 357 h 657"/>
                <a:gd name="T6" fmla="*/ 300 w 657"/>
                <a:gd name="T7" fmla="*/ 16 h 657"/>
                <a:gd name="T8" fmla="*/ 641 w 657"/>
                <a:gd name="T9" fmla="*/ 300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7" h="657">
                  <a:moveTo>
                    <a:pt x="641" y="300"/>
                  </a:moveTo>
                  <a:cubicBezTo>
                    <a:pt x="657" y="473"/>
                    <a:pt x="530" y="625"/>
                    <a:pt x="357" y="641"/>
                  </a:cubicBezTo>
                  <a:cubicBezTo>
                    <a:pt x="185" y="657"/>
                    <a:pt x="32" y="530"/>
                    <a:pt x="16" y="357"/>
                  </a:cubicBezTo>
                  <a:cubicBezTo>
                    <a:pt x="0" y="185"/>
                    <a:pt x="128" y="32"/>
                    <a:pt x="300" y="16"/>
                  </a:cubicBezTo>
                  <a:cubicBezTo>
                    <a:pt x="473" y="0"/>
                    <a:pt x="625" y="127"/>
                    <a:pt x="641" y="300"/>
                  </a:cubicBezTo>
                  <a:close/>
                </a:path>
              </a:pathLst>
            </a:custGeom>
            <a:solidFill>
              <a:srgbClr val="000000"/>
            </a:solidFill>
            <a:ln w="25400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8" name="Freeform 27"/>
            <p:cNvSpPr>
              <a:spLocks noEditPoints="1"/>
            </p:cNvSpPr>
            <p:nvPr userDrawn="1"/>
          </p:nvSpPr>
          <p:spPr bwMode="auto">
            <a:xfrm>
              <a:off x="1365" y="1737"/>
              <a:ext cx="244" cy="365"/>
            </a:xfrm>
            <a:custGeom>
              <a:avLst/>
              <a:gdLst>
                <a:gd name="T0" fmla="*/ 175 w 373"/>
                <a:gd name="T1" fmla="*/ 0 h 558"/>
                <a:gd name="T2" fmla="*/ 168 w 373"/>
                <a:gd name="T3" fmla="*/ 4 h 558"/>
                <a:gd name="T4" fmla="*/ 146 w 373"/>
                <a:gd name="T5" fmla="*/ 16 h 558"/>
                <a:gd name="T6" fmla="*/ 135 w 373"/>
                <a:gd name="T7" fmla="*/ 21 h 558"/>
                <a:gd name="T8" fmla="*/ 124 w 373"/>
                <a:gd name="T9" fmla="*/ 51 h 558"/>
                <a:gd name="T10" fmla="*/ 120 w 373"/>
                <a:gd name="T11" fmla="*/ 67 h 558"/>
                <a:gd name="T12" fmla="*/ 89 w 373"/>
                <a:gd name="T13" fmla="*/ 77 h 558"/>
                <a:gd name="T14" fmla="*/ 46 w 373"/>
                <a:gd name="T15" fmla="*/ 135 h 558"/>
                <a:gd name="T16" fmla="*/ 67 w 373"/>
                <a:gd name="T17" fmla="*/ 155 h 558"/>
                <a:gd name="T18" fmla="*/ 29 w 373"/>
                <a:gd name="T19" fmla="*/ 195 h 558"/>
                <a:gd name="T20" fmla="*/ 6 w 373"/>
                <a:gd name="T21" fmla="*/ 243 h 558"/>
                <a:gd name="T22" fmla="*/ 2 w 373"/>
                <a:gd name="T23" fmla="*/ 278 h 558"/>
                <a:gd name="T24" fmla="*/ 15 w 373"/>
                <a:gd name="T25" fmla="*/ 320 h 558"/>
                <a:gd name="T26" fmla="*/ 52 w 373"/>
                <a:gd name="T27" fmla="*/ 353 h 558"/>
                <a:gd name="T28" fmla="*/ 89 w 373"/>
                <a:gd name="T29" fmla="*/ 357 h 558"/>
                <a:gd name="T30" fmla="*/ 121 w 373"/>
                <a:gd name="T31" fmla="*/ 346 h 558"/>
                <a:gd name="T32" fmla="*/ 138 w 373"/>
                <a:gd name="T33" fmla="*/ 352 h 558"/>
                <a:gd name="T34" fmla="*/ 157 w 373"/>
                <a:gd name="T35" fmla="*/ 395 h 558"/>
                <a:gd name="T36" fmla="*/ 168 w 373"/>
                <a:gd name="T37" fmla="*/ 419 h 558"/>
                <a:gd name="T38" fmla="*/ 169 w 373"/>
                <a:gd name="T39" fmla="*/ 453 h 558"/>
                <a:gd name="T40" fmla="*/ 167 w 373"/>
                <a:gd name="T41" fmla="*/ 495 h 558"/>
                <a:gd name="T42" fmla="*/ 185 w 373"/>
                <a:gd name="T43" fmla="*/ 552 h 558"/>
                <a:gd name="T44" fmla="*/ 188 w 373"/>
                <a:gd name="T45" fmla="*/ 558 h 558"/>
                <a:gd name="T46" fmla="*/ 266 w 373"/>
                <a:gd name="T47" fmla="*/ 511 h 558"/>
                <a:gd name="T48" fmla="*/ 278 w 373"/>
                <a:gd name="T49" fmla="*/ 495 h 558"/>
                <a:gd name="T50" fmla="*/ 304 w 373"/>
                <a:gd name="T51" fmla="*/ 449 h 558"/>
                <a:gd name="T52" fmla="*/ 311 w 373"/>
                <a:gd name="T53" fmla="*/ 413 h 558"/>
                <a:gd name="T54" fmla="*/ 316 w 373"/>
                <a:gd name="T55" fmla="*/ 384 h 558"/>
                <a:gd name="T56" fmla="*/ 342 w 373"/>
                <a:gd name="T57" fmla="*/ 345 h 558"/>
                <a:gd name="T58" fmla="*/ 347 w 373"/>
                <a:gd name="T59" fmla="*/ 305 h 558"/>
                <a:gd name="T60" fmla="*/ 343 w 373"/>
                <a:gd name="T61" fmla="*/ 297 h 558"/>
                <a:gd name="T62" fmla="*/ 348 w 373"/>
                <a:gd name="T63" fmla="*/ 286 h 558"/>
                <a:gd name="T64" fmla="*/ 367 w 373"/>
                <a:gd name="T65" fmla="*/ 265 h 558"/>
                <a:gd name="T66" fmla="*/ 372 w 373"/>
                <a:gd name="T67" fmla="*/ 249 h 558"/>
                <a:gd name="T68" fmla="*/ 373 w 373"/>
                <a:gd name="T69" fmla="*/ 249 h 558"/>
                <a:gd name="T70" fmla="*/ 175 w 373"/>
                <a:gd name="T71" fmla="*/ 0 h 558"/>
                <a:gd name="T72" fmla="*/ 182 w 373"/>
                <a:gd name="T73" fmla="*/ 154 h 558"/>
                <a:gd name="T74" fmla="*/ 107 w 373"/>
                <a:gd name="T75" fmla="*/ 148 h 558"/>
                <a:gd name="T76" fmla="*/ 130 w 373"/>
                <a:gd name="T77" fmla="*/ 123 h 558"/>
                <a:gd name="T78" fmla="*/ 143 w 373"/>
                <a:gd name="T79" fmla="*/ 123 h 558"/>
                <a:gd name="T80" fmla="*/ 183 w 373"/>
                <a:gd name="T81" fmla="*/ 145 h 558"/>
                <a:gd name="T82" fmla="*/ 182 w 373"/>
                <a:gd name="T83" fmla="*/ 154 h 558"/>
                <a:gd name="T84" fmla="*/ 276 w 373"/>
                <a:gd name="T85" fmla="*/ 179 h 558"/>
                <a:gd name="T86" fmla="*/ 261 w 373"/>
                <a:gd name="T87" fmla="*/ 190 h 558"/>
                <a:gd name="T88" fmla="*/ 204 w 373"/>
                <a:gd name="T89" fmla="*/ 185 h 558"/>
                <a:gd name="T90" fmla="*/ 192 w 373"/>
                <a:gd name="T91" fmla="*/ 175 h 558"/>
                <a:gd name="T92" fmla="*/ 185 w 373"/>
                <a:gd name="T93" fmla="*/ 161 h 558"/>
                <a:gd name="T94" fmla="*/ 209 w 373"/>
                <a:gd name="T95" fmla="*/ 151 h 558"/>
                <a:gd name="T96" fmla="*/ 228 w 373"/>
                <a:gd name="T97" fmla="*/ 161 h 558"/>
                <a:gd name="T98" fmla="*/ 258 w 373"/>
                <a:gd name="T99" fmla="*/ 164 h 558"/>
                <a:gd name="T100" fmla="*/ 265 w 373"/>
                <a:gd name="T101" fmla="*/ 166 h 558"/>
                <a:gd name="T102" fmla="*/ 276 w 373"/>
                <a:gd name="T103" fmla="*/ 179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73" h="558">
                  <a:moveTo>
                    <a:pt x="175" y="0"/>
                  </a:moveTo>
                  <a:cubicBezTo>
                    <a:pt x="173" y="1"/>
                    <a:pt x="170" y="3"/>
                    <a:pt x="168" y="4"/>
                  </a:cubicBezTo>
                  <a:cubicBezTo>
                    <a:pt x="160" y="9"/>
                    <a:pt x="153" y="12"/>
                    <a:pt x="146" y="16"/>
                  </a:cubicBezTo>
                  <a:cubicBezTo>
                    <a:pt x="142" y="18"/>
                    <a:pt x="138" y="19"/>
                    <a:pt x="135" y="21"/>
                  </a:cubicBezTo>
                  <a:cubicBezTo>
                    <a:pt x="122" y="27"/>
                    <a:pt x="118" y="38"/>
                    <a:pt x="124" y="51"/>
                  </a:cubicBezTo>
                  <a:cubicBezTo>
                    <a:pt x="127" y="58"/>
                    <a:pt x="125" y="62"/>
                    <a:pt x="120" y="67"/>
                  </a:cubicBezTo>
                  <a:cubicBezTo>
                    <a:pt x="111" y="77"/>
                    <a:pt x="101" y="77"/>
                    <a:pt x="89" y="77"/>
                  </a:cubicBezTo>
                  <a:cubicBezTo>
                    <a:pt x="58" y="77"/>
                    <a:pt x="37" y="106"/>
                    <a:pt x="46" y="135"/>
                  </a:cubicBezTo>
                  <a:cubicBezTo>
                    <a:pt x="48" y="145"/>
                    <a:pt x="55" y="151"/>
                    <a:pt x="67" y="155"/>
                  </a:cubicBezTo>
                  <a:cubicBezTo>
                    <a:pt x="53" y="169"/>
                    <a:pt x="42" y="183"/>
                    <a:pt x="29" y="195"/>
                  </a:cubicBezTo>
                  <a:cubicBezTo>
                    <a:pt x="16" y="209"/>
                    <a:pt x="7" y="224"/>
                    <a:pt x="6" y="243"/>
                  </a:cubicBezTo>
                  <a:cubicBezTo>
                    <a:pt x="5" y="255"/>
                    <a:pt x="3" y="267"/>
                    <a:pt x="2" y="278"/>
                  </a:cubicBezTo>
                  <a:cubicBezTo>
                    <a:pt x="0" y="294"/>
                    <a:pt x="7" y="307"/>
                    <a:pt x="15" y="320"/>
                  </a:cubicBezTo>
                  <a:cubicBezTo>
                    <a:pt x="25" y="334"/>
                    <a:pt x="37" y="344"/>
                    <a:pt x="52" y="353"/>
                  </a:cubicBezTo>
                  <a:cubicBezTo>
                    <a:pt x="64" y="360"/>
                    <a:pt x="76" y="362"/>
                    <a:pt x="89" y="357"/>
                  </a:cubicBezTo>
                  <a:cubicBezTo>
                    <a:pt x="100" y="354"/>
                    <a:pt x="110" y="350"/>
                    <a:pt x="121" y="346"/>
                  </a:cubicBezTo>
                  <a:cubicBezTo>
                    <a:pt x="130" y="343"/>
                    <a:pt x="132" y="344"/>
                    <a:pt x="138" y="352"/>
                  </a:cubicBezTo>
                  <a:cubicBezTo>
                    <a:pt x="147" y="366"/>
                    <a:pt x="155" y="379"/>
                    <a:pt x="157" y="395"/>
                  </a:cubicBezTo>
                  <a:cubicBezTo>
                    <a:pt x="159" y="403"/>
                    <a:pt x="164" y="411"/>
                    <a:pt x="168" y="419"/>
                  </a:cubicBezTo>
                  <a:cubicBezTo>
                    <a:pt x="174" y="430"/>
                    <a:pt x="174" y="442"/>
                    <a:pt x="169" y="453"/>
                  </a:cubicBezTo>
                  <a:cubicBezTo>
                    <a:pt x="162" y="467"/>
                    <a:pt x="162" y="481"/>
                    <a:pt x="167" y="495"/>
                  </a:cubicBezTo>
                  <a:cubicBezTo>
                    <a:pt x="174" y="514"/>
                    <a:pt x="179" y="533"/>
                    <a:pt x="185" y="552"/>
                  </a:cubicBezTo>
                  <a:cubicBezTo>
                    <a:pt x="186" y="554"/>
                    <a:pt x="187" y="556"/>
                    <a:pt x="188" y="558"/>
                  </a:cubicBezTo>
                  <a:cubicBezTo>
                    <a:pt x="216" y="546"/>
                    <a:pt x="243" y="530"/>
                    <a:pt x="266" y="511"/>
                  </a:cubicBezTo>
                  <a:cubicBezTo>
                    <a:pt x="270" y="506"/>
                    <a:pt x="274" y="500"/>
                    <a:pt x="278" y="495"/>
                  </a:cubicBezTo>
                  <a:cubicBezTo>
                    <a:pt x="288" y="480"/>
                    <a:pt x="295" y="464"/>
                    <a:pt x="304" y="449"/>
                  </a:cubicBezTo>
                  <a:cubicBezTo>
                    <a:pt x="310" y="438"/>
                    <a:pt x="313" y="426"/>
                    <a:pt x="311" y="413"/>
                  </a:cubicBezTo>
                  <a:cubicBezTo>
                    <a:pt x="309" y="403"/>
                    <a:pt x="311" y="393"/>
                    <a:pt x="316" y="384"/>
                  </a:cubicBezTo>
                  <a:cubicBezTo>
                    <a:pt x="324" y="371"/>
                    <a:pt x="333" y="358"/>
                    <a:pt x="342" y="345"/>
                  </a:cubicBezTo>
                  <a:cubicBezTo>
                    <a:pt x="352" y="332"/>
                    <a:pt x="354" y="320"/>
                    <a:pt x="347" y="305"/>
                  </a:cubicBezTo>
                  <a:cubicBezTo>
                    <a:pt x="345" y="302"/>
                    <a:pt x="344" y="300"/>
                    <a:pt x="343" y="297"/>
                  </a:cubicBezTo>
                  <a:cubicBezTo>
                    <a:pt x="341" y="292"/>
                    <a:pt x="342" y="288"/>
                    <a:pt x="348" y="286"/>
                  </a:cubicBezTo>
                  <a:cubicBezTo>
                    <a:pt x="358" y="283"/>
                    <a:pt x="364" y="275"/>
                    <a:pt x="367" y="265"/>
                  </a:cubicBezTo>
                  <a:cubicBezTo>
                    <a:pt x="369" y="260"/>
                    <a:pt x="370" y="254"/>
                    <a:pt x="372" y="249"/>
                  </a:cubicBezTo>
                  <a:cubicBezTo>
                    <a:pt x="372" y="249"/>
                    <a:pt x="373" y="249"/>
                    <a:pt x="373" y="249"/>
                  </a:cubicBezTo>
                  <a:cubicBezTo>
                    <a:pt x="360" y="133"/>
                    <a:pt x="282" y="37"/>
                    <a:pt x="175" y="0"/>
                  </a:cubicBezTo>
                  <a:close/>
                  <a:moveTo>
                    <a:pt x="182" y="154"/>
                  </a:moveTo>
                  <a:cubicBezTo>
                    <a:pt x="159" y="133"/>
                    <a:pt x="134" y="142"/>
                    <a:pt x="107" y="148"/>
                  </a:cubicBezTo>
                  <a:cubicBezTo>
                    <a:pt x="115" y="138"/>
                    <a:pt x="122" y="130"/>
                    <a:pt x="130" y="123"/>
                  </a:cubicBezTo>
                  <a:cubicBezTo>
                    <a:pt x="132" y="121"/>
                    <a:pt x="139" y="121"/>
                    <a:pt x="143" y="123"/>
                  </a:cubicBezTo>
                  <a:cubicBezTo>
                    <a:pt x="156" y="129"/>
                    <a:pt x="169" y="137"/>
                    <a:pt x="183" y="145"/>
                  </a:cubicBezTo>
                  <a:cubicBezTo>
                    <a:pt x="182" y="147"/>
                    <a:pt x="182" y="150"/>
                    <a:pt x="182" y="154"/>
                  </a:cubicBezTo>
                  <a:close/>
                  <a:moveTo>
                    <a:pt x="276" y="179"/>
                  </a:moveTo>
                  <a:cubicBezTo>
                    <a:pt x="274" y="187"/>
                    <a:pt x="268" y="191"/>
                    <a:pt x="261" y="190"/>
                  </a:cubicBezTo>
                  <a:cubicBezTo>
                    <a:pt x="242" y="189"/>
                    <a:pt x="223" y="188"/>
                    <a:pt x="204" y="185"/>
                  </a:cubicBezTo>
                  <a:cubicBezTo>
                    <a:pt x="200" y="184"/>
                    <a:pt x="195" y="179"/>
                    <a:pt x="192" y="175"/>
                  </a:cubicBezTo>
                  <a:cubicBezTo>
                    <a:pt x="189" y="171"/>
                    <a:pt x="188" y="166"/>
                    <a:pt x="185" y="161"/>
                  </a:cubicBezTo>
                  <a:cubicBezTo>
                    <a:pt x="196" y="163"/>
                    <a:pt x="203" y="159"/>
                    <a:pt x="209" y="151"/>
                  </a:cubicBezTo>
                  <a:cubicBezTo>
                    <a:pt x="214" y="159"/>
                    <a:pt x="220" y="161"/>
                    <a:pt x="228" y="161"/>
                  </a:cubicBezTo>
                  <a:cubicBezTo>
                    <a:pt x="238" y="162"/>
                    <a:pt x="248" y="163"/>
                    <a:pt x="258" y="164"/>
                  </a:cubicBezTo>
                  <a:cubicBezTo>
                    <a:pt x="260" y="164"/>
                    <a:pt x="263" y="165"/>
                    <a:pt x="265" y="166"/>
                  </a:cubicBezTo>
                  <a:cubicBezTo>
                    <a:pt x="271" y="169"/>
                    <a:pt x="277" y="171"/>
                    <a:pt x="276" y="1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9" name="Freeform 28"/>
            <p:cNvSpPr>
              <a:spLocks/>
            </p:cNvSpPr>
            <p:nvPr userDrawn="1"/>
          </p:nvSpPr>
          <p:spPr bwMode="auto">
            <a:xfrm>
              <a:off x="1257" y="1785"/>
              <a:ext cx="22" cy="26"/>
            </a:xfrm>
            <a:custGeom>
              <a:avLst/>
              <a:gdLst>
                <a:gd name="T0" fmla="*/ 19 w 34"/>
                <a:gd name="T1" fmla="*/ 35 h 40"/>
                <a:gd name="T2" fmla="*/ 31 w 34"/>
                <a:gd name="T3" fmla="*/ 8 h 40"/>
                <a:gd name="T4" fmla="*/ 28 w 34"/>
                <a:gd name="T5" fmla="*/ 0 h 40"/>
                <a:gd name="T6" fmla="*/ 0 w 34"/>
                <a:gd name="T7" fmla="*/ 33 h 40"/>
                <a:gd name="T8" fmla="*/ 19 w 34"/>
                <a:gd name="T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0">
                  <a:moveTo>
                    <a:pt x="19" y="35"/>
                  </a:moveTo>
                  <a:cubicBezTo>
                    <a:pt x="30" y="29"/>
                    <a:pt x="34" y="20"/>
                    <a:pt x="31" y="8"/>
                  </a:cubicBezTo>
                  <a:cubicBezTo>
                    <a:pt x="30" y="5"/>
                    <a:pt x="29" y="3"/>
                    <a:pt x="28" y="0"/>
                  </a:cubicBezTo>
                  <a:cubicBezTo>
                    <a:pt x="18" y="10"/>
                    <a:pt x="9" y="21"/>
                    <a:pt x="0" y="33"/>
                  </a:cubicBezTo>
                  <a:cubicBezTo>
                    <a:pt x="9" y="39"/>
                    <a:pt x="12" y="40"/>
                    <a:pt x="19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0" name="Freeform 29"/>
            <p:cNvSpPr>
              <a:spLocks/>
            </p:cNvSpPr>
            <p:nvPr userDrawn="1"/>
          </p:nvSpPr>
          <p:spPr bwMode="auto">
            <a:xfrm>
              <a:off x="1222" y="1946"/>
              <a:ext cx="88" cy="124"/>
            </a:xfrm>
            <a:custGeom>
              <a:avLst/>
              <a:gdLst>
                <a:gd name="T0" fmla="*/ 117 w 135"/>
                <a:gd name="T1" fmla="*/ 160 h 190"/>
                <a:gd name="T2" fmla="*/ 125 w 135"/>
                <a:gd name="T3" fmla="*/ 123 h 190"/>
                <a:gd name="T4" fmla="*/ 130 w 135"/>
                <a:gd name="T5" fmla="*/ 113 h 190"/>
                <a:gd name="T6" fmla="*/ 118 w 135"/>
                <a:gd name="T7" fmla="*/ 81 h 190"/>
                <a:gd name="T8" fmla="*/ 78 w 135"/>
                <a:gd name="T9" fmla="*/ 64 h 190"/>
                <a:gd name="T10" fmla="*/ 58 w 135"/>
                <a:gd name="T11" fmla="*/ 54 h 190"/>
                <a:gd name="T12" fmla="*/ 50 w 135"/>
                <a:gd name="T13" fmla="*/ 45 h 190"/>
                <a:gd name="T14" fmla="*/ 35 w 135"/>
                <a:gd name="T15" fmla="*/ 25 h 190"/>
                <a:gd name="T16" fmla="*/ 0 w 135"/>
                <a:gd name="T17" fmla="*/ 0 h 190"/>
                <a:gd name="T18" fmla="*/ 104 w 135"/>
                <a:gd name="T19" fmla="*/ 190 h 190"/>
                <a:gd name="T20" fmla="*/ 117 w 135"/>
                <a:gd name="T21" fmla="*/ 16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" h="190">
                  <a:moveTo>
                    <a:pt x="117" y="160"/>
                  </a:moveTo>
                  <a:cubicBezTo>
                    <a:pt x="116" y="147"/>
                    <a:pt x="117" y="134"/>
                    <a:pt x="125" y="123"/>
                  </a:cubicBezTo>
                  <a:cubicBezTo>
                    <a:pt x="127" y="120"/>
                    <a:pt x="129" y="116"/>
                    <a:pt x="130" y="113"/>
                  </a:cubicBezTo>
                  <a:cubicBezTo>
                    <a:pt x="135" y="99"/>
                    <a:pt x="131" y="88"/>
                    <a:pt x="118" y="81"/>
                  </a:cubicBezTo>
                  <a:cubicBezTo>
                    <a:pt x="105" y="75"/>
                    <a:pt x="91" y="70"/>
                    <a:pt x="78" y="64"/>
                  </a:cubicBezTo>
                  <a:cubicBezTo>
                    <a:pt x="71" y="61"/>
                    <a:pt x="64" y="58"/>
                    <a:pt x="58" y="54"/>
                  </a:cubicBezTo>
                  <a:cubicBezTo>
                    <a:pt x="55" y="52"/>
                    <a:pt x="51" y="49"/>
                    <a:pt x="50" y="45"/>
                  </a:cubicBezTo>
                  <a:cubicBezTo>
                    <a:pt x="48" y="36"/>
                    <a:pt x="43" y="29"/>
                    <a:pt x="35" y="25"/>
                  </a:cubicBezTo>
                  <a:cubicBezTo>
                    <a:pt x="23" y="17"/>
                    <a:pt x="11" y="9"/>
                    <a:pt x="0" y="0"/>
                  </a:cubicBezTo>
                  <a:cubicBezTo>
                    <a:pt x="9" y="76"/>
                    <a:pt x="48" y="143"/>
                    <a:pt x="104" y="190"/>
                  </a:cubicBezTo>
                  <a:cubicBezTo>
                    <a:pt x="118" y="182"/>
                    <a:pt x="119" y="179"/>
                    <a:pt x="117" y="1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1" name="Freeform 30"/>
            <p:cNvSpPr>
              <a:spLocks/>
            </p:cNvSpPr>
            <p:nvPr userDrawn="1"/>
          </p:nvSpPr>
          <p:spPr bwMode="auto">
            <a:xfrm>
              <a:off x="1305" y="1726"/>
              <a:ext cx="99" cy="45"/>
            </a:xfrm>
            <a:custGeom>
              <a:avLst/>
              <a:gdLst>
                <a:gd name="T0" fmla="*/ 19 w 152"/>
                <a:gd name="T1" fmla="*/ 63 h 68"/>
                <a:gd name="T2" fmla="*/ 43 w 152"/>
                <a:gd name="T3" fmla="*/ 47 h 68"/>
                <a:gd name="T4" fmla="*/ 84 w 152"/>
                <a:gd name="T5" fmla="*/ 31 h 68"/>
                <a:gd name="T6" fmla="*/ 105 w 152"/>
                <a:gd name="T7" fmla="*/ 29 h 68"/>
                <a:gd name="T8" fmla="*/ 145 w 152"/>
                <a:gd name="T9" fmla="*/ 7 h 68"/>
                <a:gd name="T10" fmla="*/ 152 w 152"/>
                <a:gd name="T11" fmla="*/ 0 h 68"/>
                <a:gd name="T12" fmla="*/ 0 w 152"/>
                <a:gd name="T13" fmla="*/ 52 h 68"/>
                <a:gd name="T14" fmla="*/ 19 w 152"/>
                <a:gd name="T15" fmla="*/ 6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68">
                  <a:moveTo>
                    <a:pt x="19" y="63"/>
                  </a:moveTo>
                  <a:cubicBezTo>
                    <a:pt x="27" y="58"/>
                    <a:pt x="35" y="53"/>
                    <a:pt x="43" y="47"/>
                  </a:cubicBezTo>
                  <a:cubicBezTo>
                    <a:pt x="55" y="39"/>
                    <a:pt x="69" y="32"/>
                    <a:pt x="84" y="31"/>
                  </a:cubicBezTo>
                  <a:cubicBezTo>
                    <a:pt x="91" y="31"/>
                    <a:pt x="98" y="30"/>
                    <a:pt x="105" y="29"/>
                  </a:cubicBezTo>
                  <a:cubicBezTo>
                    <a:pt x="121" y="26"/>
                    <a:pt x="134" y="19"/>
                    <a:pt x="145" y="7"/>
                  </a:cubicBezTo>
                  <a:cubicBezTo>
                    <a:pt x="147" y="5"/>
                    <a:pt x="150" y="3"/>
                    <a:pt x="152" y="0"/>
                  </a:cubicBezTo>
                  <a:cubicBezTo>
                    <a:pt x="96" y="3"/>
                    <a:pt x="44" y="22"/>
                    <a:pt x="0" y="52"/>
                  </a:cubicBezTo>
                  <a:cubicBezTo>
                    <a:pt x="0" y="64"/>
                    <a:pt x="7" y="68"/>
                    <a:pt x="19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133" name="Transportmiddel_tog" hidden="1"/>
          <p:cNvGrpSpPr>
            <a:grpSpLocks noChangeAspect="1"/>
          </p:cNvGrpSpPr>
          <p:nvPr userDrawn="1"/>
        </p:nvGrpSpPr>
        <p:grpSpPr bwMode="auto">
          <a:xfrm>
            <a:off x="4068763" y="1806575"/>
            <a:ext cx="1008063" cy="1495425"/>
            <a:chOff x="3547" y="1142"/>
            <a:chExt cx="635" cy="942"/>
          </a:xfrm>
        </p:grpSpPr>
        <p:sp>
          <p:nvSpPr>
            <p:cNvPr id="135" name="Freeform 34"/>
            <p:cNvSpPr>
              <a:spLocks/>
            </p:cNvSpPr>
            <p:nvPr userDrawn="1"/>
          </p:nvSpPr>
          <p:spPr bwMode="auto">
            <a:xfrm>
              <a:off x="3615" y="2036"/>
              <a:ext cx="499" cy="48"/>
            </a:xfrm>
            <a:custGeom>
              <a:avLst/>
              <a:gdLst>
                <a:gd name="T0" fmla="*/ 38 w 499"/>
                <a:gd name="T1" fmla="*/ 0 h 48"/>
                <a:gd name="T2" fmla="*/ 0 w 499"/>
                <a:gd name="T3" fmla="*/ 48 h 48"/>
                <a:gd name="T4" fmla="*/ 499 w 499"/>
                <a:gd name="T5" fmla="*/ 48 h 48"/>
                <a:gd name="T6" fmla="*/ 460 w 499"/>
                <a:gd name="T7" fmla="*/ 0 h 48"/>
                <a:gd name="T8" fmla="*/ 38 w 499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9" h="48">
                  <a:moveTo>
                    <a:pt x="38" y="0"/>
                  </a:moveTo>
                  <a:lnTo>
                    <a:pt x="0" y="48"/>
                  </a:lnTo>
                  <a:lnTo>
                    <a:pt x="499" y="48"/>
                  </a:lnTo>
                  <a:lnTo>
                    <a:pt x="460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6" name="Freeform 35"/>
            <p:cNvSpPr>
              <a:spLocks/>
            </p:cNvSpPr>
            <p:nvPr userDrawn="1"/>
          </p:nvSpPr>
          <p:spPr bwMode="auto">
            <a:xfrm>
              <a:off x="3687" y="1944"/>
              <a:ext cx="354" cy="49"/>
            </a:xfrm>
            <a:custGeom>
              <a:avLst/>
              <a:gdLst>
                <a:gd name="T0" fmla="*/ 39 w 354"/>
                <a:gd name="T1" fmla="*/ 0 h 49"/>
                <a:gd name="T2" fmla="*/ 0 w 354"/>
                <a:gd name="T3" fmla="*/ 49 h 49"/>
                <a:gd name="T4" fmla="*/ 354 w 354"/>
                <a:gd name="T5" fmla="*/ 49 h 49"/>
                <a:gd name="T6" fmla="*/ 316 w 354"/>
                <a:gd name="T7" fmla="*/ 0 h 49"/>
                <a:gd name="T8" fmla="*/ 39 w 354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49">
                  <a:moveTo>
                    <a:pt x="39" y="0"/>
                  </a:moveTo>
                  <a:lnTo>
                    <a:pt x="0" y="49"/>
                  </a:lnTo>
                  <a:lnTo>
                    <a:pt x="354" y="49"/>
                  </a:lnTo>
                  <a:lnTo>
                    <a:pt x="316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7" name="Freeform 36"/>
            <p:cNvSpPr>
              <a:spLocks noEditPoints="1"/>
            </p:cNvSpPr>
            <p:nvPr userDrawn="1"/>
          </p:nvSpPr>
          <p:spPr bwMode="auto">
            <a:xfrm>
              <a:off x="3547" y="1142"/>
              <a:ext cx="635" cy="763"/>
            </a:xfrm>
            <a:custGeom>
              <a:avLst/>
              <a:gdLst>
                <a:gd name="T0" fmla="*/ 698 w 698"/>
                <a:gd name="T1" fmla="*/ 281 h 839"/>
                <a:gd name="T2" fmla="*/ 698 w 698"/>
                <a:gd name="T3" fmla="*/ 262 h 839"/>
                <a:gd name="T4" fmla="*/ 436 w 698"/>
                <a:gd name="T5" fmla="*/ 0 h 839"/>
                <a:gd name="T6" fmla="*/ 262 w 698"/>
                <a:gd name="T7" fmla="*/ 0 h 839"/>
                <a:gd name="T8" fmla="*/ 0 w 698"/>
                <a:gd name="T9" fmla="*/ 262 h 839"/>
                <a:gd name="T10" fmla="*/ 0 w 698"/>
                <a:gd name="T11" fmla="*/ 281 h 839"/>
                <a:gd name="T12" fmla="*/ 0 w 698"/>
                <a:gd name="T13" fmla="*/ 287 h 839"/>
                <a:gd name="T14" fmla="*/ 0 w 698"/>
                <a:gd name="T15" fmla="*/ 792 h 839"/>
                <a:gd name="T16" fmla="*/ 47 w 698"/>
                <a:gd name="T17" fmla="*/ 839 h 839"/>
                <a:gd name="T18" fmla="*/ 650 w 698"/>
                <a:gd name="T19" fmla="*/ 839 h 839"/>
                <a:gd name="T20" fmla="*/ 698 w 698"/>
                <a:gd name="T21" fmla="*/ 792 h 839"/>
                <a:gd name="T22" fmla="*/ 698 w 698"/>
                <a:gd name="T23" fmla="*/ 287 h 839"/>
                <a:gd name="T24" fmla="*/ 698 w 698"/>
                <a:gd name="T25" fmla="*/ 281 h 839"/>
                <a:gd name="T26" fmla="*/ 230 w 698"/>
                <a:gd name="T27" fmla="*/ 70 h 839"/>
                <a:gd name="T28" fmla="*/ 468 w 698"/>
                <a:gd name="T29" fmla="*/ 70 h 839"/>
                <a:gd name="T30" fmla="*/ 489 w 698"/>
                <a:gd name="T31" fmla="*/ 92 h 839"/>
                <a:gd name="T32" fmla="*/ 468 w 698"/>
                <a:gd name="T33" fmla="*/ 114 h 839"/>
                <a:gd name="T34" fmla="*/ 230 w 698"/>
                <a:gd name="T35" fmla="*/ 114 h 839"/>
                <a:gd name="T36" fmla="*/ 208 w 698"/>
                <a:gd name="T37" fmla="*/ 92 h 839"/>
                <a:gd name="T38" fmla="*/ 230 w 698"/>
                <a:gd name="T39" fmla="*/ 70 h 839"/>
                <a:gd name="T40" fmla="*/ 167 w 698"/>
                <a:gd name="T41" fmla="*/ 758 h 839"/>
                <a:gd name="T42" fmla="*/ 95 w 698"/>
                <a:gd name="T43" fmla="*/ 686 h 839"/>
                <a:gd name="T44" fmla="*/ 167 w 698"/>
                <a:gd name="T45" fmla="*/ 614 h 839"/>
                <a:gd name="T46" fmla="*/ 239 w 698"/>
                <a:gd name="T47" fmla="*/ 686 h 839"/>
                <a:gd name="T48" fmla="*/ 167 w 698"/>
                <a:gd name="T49" fmla="*/ 758 h 839"/>
                <a:gd name="T50" fmla="*/ 537 w 698"/>
                <a:gd name="T51" fmla="*/ 758 h 839"/>
                <a:gd name="T52" fmla="*/ 465 w 698"/>
                <a:gd name="T53" fmla="*/ 686 h 839"/>
                <a:gd name="T54" fmla="*/ 537 w 698"/>
                <a:gd name="T55" fmla="*/ 614 h 839"/>
                <a:gd name="T56" fmla="*/ 610 w 698"/>
                <a:gd name="T57" fmla="*/ 686 h 839"/>
                <a:gd name="T58" fmla="*/ 537 w 698"/>
                <a:gd name="T59" fmla="*/ 758 h 839"/>
                <a:gd name="T60" fmla="*/ 616 w 698"/>
                <a:gd name="T61" fmla="*/ 442 h 839"/>
                <a:gd name="T62" fmla="*/ 81 w 698"/>
                <a:gd name="T63" fmla="*/ 442 h 839"/>
                <a:gd name="T64" fmla="*/ 81 w 698"/>
                <a:gd name="T65" fmla="*/ 181 h 839"/>
                <a:gd name="T66" fmla="*/ 616 w 698"/>
                <a:gd name="T67" fmla="*/ 181 h 839"/>
                <a:gd name="T68" fmla="*/ 616 w 698"/>
                <a:gd name="T69" fmla="*/ 442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8" h="839">
                  <a:moveTo>
                    <a:pt x="698" y="281"/>
                  </a:moveTo>
                  <a:cubicBezTo>
                    <a:pt x="698" y="262"/>
                    <a:pt x="698" y="262"/>
                    <a:pt x="698" y="262"/>
                  </a:cubicBezTo>
                  <a:cubicBezTo>
                    <a:pt x="698" y="118"/>
                    <a:pt x="580" y="0"/>
                    <a:pt x="436" y="0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118" y="0"/>
                    <a:pt x="0" y="118"/>
                    <a:pt x="0" y="262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3"/>
                    <a:pt x="0" y="285"/>
                    <a:pt x="0" y="287"/>
                  </a:cubicBezTo>
                  <a:cubicBezTo>
                    <a:pt x="0" y="792"/>
                    <a:pt x="0" y="792"/>
                    <a:pt x="0" y="792"/>
                  </a:cubicBezTo>
                  <a:cubicBezTo>
                    <a:pt x="0" y="818"/>
                    <a:pt x="21" y="839"/>
                    <a:pt x="47" y="839"/>
                  </a:cubicBezTo>
                  <a:cubicBezTo>
                    <a:pt x="650" y="839"/>
                    <a:pt x="650" y="839"/>
                    <a:pt x="650" y="839"/>
                  </a:cubicBezTo>
                  <a:cubicBezTo>
                    <a:pt x="677" y="839"/>
                    <a:pt x="698" y="818"/>
                    <a:pt x="698" y="792"/>
                  </a:cubicBezTo>
                  <a:cubicBezTo>
                    <a:pt x="698" y="287"/>
                    <a:pt x="698" y="287"/>
                    <a:pt x="698" y="287"/>
                  </a:cubicBezTo>
                  <a:cubicBezTo>
                    <a:pt x="698" y="285"/>
                    <a:pt x="698" y="283"/>
                    <a:pt x="698" y="281"/>
                  </a:cubicBezTo>
                  <a:close/>
                  <a:moveTo>
                    <a:pt x="230" y="70"/>
                  </a:moveTo>
                  <a:cubicBezTo>
                    <a:pt x="468" y="70"/>
                    <a:pt x="468" y="70"/>
                    <a:pt x="468" y="70"/>
                  </a:cubicBezTo>
                  <a:cubicBezTo>
                    <a:pt x="480" y="70"/>
                    <a:pt x="489" y="80"/>
                    <a:pt x="489" y="92"/>
                  </a:cubicBezTo>
                  <a:cubicBezTo>
                    <a:pt x="489" y="104"/>
                    <a:pt x="480" y="114"/>
                    <a:pt x="468" y="114"/>
                  </a:cubicBezTo>
                  <a:cubicBezTo>
                    <a:pt x="230" y="114"/>
                    <a:pt x="230" y="114"/>
                    <a:pt x="230" y="114"/>
                  </a:cubicBezTo>
                  <a:cubicBezTo>
                    <a:pt x="218" y="114"/>
                    <a:pt x="208" y="104"/>
                    <a:pt x="208" y="92"/>
                  </a:cubicBezTo>
                  <a:cubicBezTo>
                    <a:pt x="208" y="80"/>
                    <a:pt x="218" y="70"/>
                    <a:pt x="230" y="70"/>
                  </a:cubicBezTo>
                  <a:close/>
                  <a:moveTo>
                    <a:pt x="167" y="758"/>
                  </a:moveTo>
                  <a:cubicBezTo>
                    <a:pt x="127" y="758"/>
                    <a:pt x="95" y="726"/>
                    <a:pt x="95" y="686"/>
                  </a:cubicBezTo>
                  <a:cubicBezTo>
                    <a:pt x="95" y="646"/>
                    <a:pt x="127" y="614"/>
                    <a:pt x="167" y="614"/>
                  </a:cubicBezTo>
                  <a:cubicBezTo>
                    <a:pt x="207" y="614"/>
                    <a:pt x="239" y="646"/>
                    <a:pt x="239" y="686"/>
                  </a:cubicBezTo>
                  <a:cubicBezTo>
                    <a:pt x="239" y="726"/>
                    <a:pt x="207" y="758"/>
                    <a:pt x="167" y="758"/>
                  </a:cubicBezTo>
                  <a:close/>
                  <a:moveTo>
                    <a:pt x="537" y="758"/>
                  </a:moveTo>
                  <a:cubicBezTo>
                    <a:pt x="498" y="758"/>
                    <a:pt x="465" y="726"/>
                    <a:pt x="465" y="686"/>
                  </a:cubicBezTo>
                  <a:cubicBezTo>
                    <a:pt x="465" y="646"/>
                    <a:pt x="498" y="614"/>
                    <a:pt x="537" y="614"/>
                  </a:cubicBezTo>
                  <a:cubicBezTo>
                    <a:pt x="577" y="614"/>
                    <a:pt x="610" y="646"/>
                    <a:pt x="610" y="686"/>
                  </a:cubicBezTo>
                  <a:cubicBezTo>
                    <a:pt x="610" y="726"/>
                    <a:pt x="577" y="758"/>
                    <a:pt x="537" y="758"/>
                  </a:cubicBezTo>
                  <a:close/>
                  <a:moveTo>
                    <a:pt x="616" y="442"/>
                  </a:moveTo>
                  <a:cubicBezTo>
                    <a:pt x="81" y="442"/>
                    <a:pt x="81" y="442"/>
                    <a:pt x="81" y="442"/>
                  </a:cubicBezTo>
                  <a:cubicBezTo>
                    <a:pt x="81" y="181"/>
                    <a:pt x="81" y="181"/>
                    <a:pt x="81" y="181"/>
                  </a:cubicBezTo>
                  <a:cubicBezTo>
                    <a:pt x="616" y="181"/>
                    <a:pt x="616" y="181"/>
                    <a:pt x="616" y="181"/>
                  </a:cubicBezTo>
                  <a:lnTo>
                    <a:pt x="616" y="4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139" name="SvartArbeid" hidden="1"/>
          <p:cNvGrpSpPr>
            <a:grpSpLocks noChangeAspect="1"/>
          </p:cNvGrpSpPr>
          <p:nvPr userDrawn="1"/>
        </p:nvGrpSpPr>
        <p:grpSpPr bwMode="auto">
          <a:xfrm>
            <a:off x="4143375" y="1974850"/>
            <a:ext cx="858838" cy="1158875"/>
            <a:chOff x="1863" y="1517"/>
            <a:chExt cx="541" cy="730"/>
          </a:xfrm>
        </p:grpSpPr>
        <p:sp>
          <p:nvSpPr>
            <p:cNvPr id="141" name="Freeform 40"/>
            <p:cNvSpPr>
              <a:spLocks/>
            </p:cNvSpPr>
            <p:nvPr userDrawn="1"/>
          </p:nvSpPr>
          <p:spPr bwMode="auto">
            <a:xfrm>
              <a:off x="1863" y="1833"/>
              <a:ext cx="541" cy="414"/>
            </a:xfrm>
            <a:custGeom>
              <a:avLst/>
              <a:gdLst>
                <a:gd name="T0" fmla="*/ 0 w 851"/>
                <a:gd name="T1" fmla="*/ 457 h 650"/>
                <a:gd name="T2" fmla="*/ 426 w 851"/>
                <a:gd name="T3" fmla="*/ 650 h 650"/>
                <a:gd name="T4" fmla="*/ 851 w 851"/>
                <a:gd name="T5" fmla="*/ 457 h 650"/>
                <a:gd name="T6" fmla="*/ 426 w 851"/>
                <a:gd name="T7" fmla="*/ 0 h 650"/>
                <a:gd name="T8" fmla="*/ 0 w 851"/>
                <a:gd name="T9" fmla="*/ 4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650">
                  <a:moveTo>
                    <a:pt x="0" y="457"/>
                  </a:moveTo>
                  <a:cubicBezTo>
                    <a:pt x="108" y="576"/>
                    <a:pt x="259" y="650"/>
                    <a:pt x="426" y="650"/>
                  </a:cubicBezTo>
                  <a:cubicBezTo>
                    <a:pt x="592" y="650"/>
                    <a:pt x="743" y="576"/>
                    <a:pt x="851" y="457"/>
                  </a:cubicBezTo>
                  <a:cubicBezTo>
                    <a:pt x="851" y="165"/>
                    <a:pt x="660" y="0"/>
                    <a:pt x="426" y="0"/>
                  </a:cubicBezTo>
                  <a:cubicBezTo>
                    <a:pt x="191" y="0"/>
                    <a:pt x="0" y="165"/>
                    <a:pt x="0" y="457"/>
                  </a:cubicBezTo>
                  <a:close/>
                </a:path>
              </a:pathLst>
            </a:custGeom>
            <a:solidFill>
              <a:srgbClr val="FFFFFF"/>
            </a:solidFill>
            <a:ln w="23813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2" name="Oval 41"/>
            <p:cNvSpPr>
              <a:spLocks noChangeArrowheads="1"/>
            </p:cNvSpPr>
            <p:nvPr userDrawn="1"/>
          </p:nvSpPr>
          <p:spPr bwMode="auto">
            <a:xfrm>
              <a:off x="1990" y="1517"/>
              <a:ext cx="287" cy="292"/>
            </a:xfrm>
            <a:prstGeom prst="ellipse">
              <a:avLst/>
            </a:prstGeom>
            <a:solidFill>
              <a:srgbClr val="FFFFFF"/>
            </a:solidFill>
            <a:ln w="23813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3" name="Freeform 42"/>
            <p:cNvSpPr>
              <a:spLocks noEditPoints="1"/>
            </p:cNvSpPr>
            <p:nvPr userDrawn="1"/>
          </p:nvSpPr>
          <p:spPr bwMode="auto">
            <a:xfrm>
              <a:off x="1995" y="1612"/>
              <a:ext cx="275" cy="89"/>
            </a:xfrm>
            <a:custGeom>
              <a:avLst/>
              <a:gdLst>
                <a:gd name="T0" fmla="*/ 420 w 434"/>
                <a:gd name="T1" fmla="*/ 54 h 140"/>
                <a:gd name="T2" fmla="*/ 434 w 434"/>
                <a:gd name="T3" fmla="*/ 12 h 140"/>
                <a:gd name="T4" fmla="*/ 420 w 434"/>
                <a:gd name="T5" fmla="*/ 7 h 140"/>
                <a:gd name="T6" fmla="*/ 221 w 434"/>
                <a:gd name="T7" fmla="*/ 21 h 140"/>
                <a:gd name="T8" fmla="*/ 219 w 434"/>
                <a:gd name="T9" fmla="*/ 21 h 140"/>
                <a:gd name="T10" fmla="*/ 216 w 434"/>
                <a:gd name="T11" fmla="*/ 21 h 140"/>
                <a:gd name="T12" fmla="*/ 17 w 434"/>
                <a:gd name="T13" fmla="*/ 7 h 140"/>
                <a:gd name="T14" fmla="*/ 7 w 434"/>
                <a:gd name="T15" fmla="*/ 10 h 140"/>
                <a:gd name="T16" fmla="*/ 1 w 434"/>
                <a:gd name="T17" fmla="*/ 20 h 140"/>
                <a:gd name="T18" fmla="*/ 0 w 434"/>
                <a:gd name="T19" fmla="*/ 34 h 140"/>
                <a:gd name="T20" fmla="*/ 17 w 434"/>
                <a:gd name="T21" fmla="*/ 54 h 140"/>
                <a:gd name="T22" fmla="*/ 137 w 434"/>
                <a:gd name="T23" fmla="*/ 140 h 140"/>
                <a:gd name="T24" fmla="*/ 143 w 434"/>
                <a:gd name="T25" fmla="*/ 140 h 140"/>
                <a:gd name="T26" fmla="*/ 184 w 434"/>
                <a:gd name="T27" fmla="*/ 117 h 140"/>
                <a:gd name="T28" fmla="*/ 217 w 434"/>
                <a:gd name="T29" fmla="*/ 97 h 140"/>
                <a:gd name="T30" fmla="*/ 220 w 434"/>
                <a:gd name="T31" fmla="*/ 97 h 140"/>
                <a:gd name="T32" fmla="*/ 253 w 434"/>
                <a:gd name="T33" fmla="*/ 117 h 140"/>
                <a:gd name="T34" fmla="*/ 294 w 434"/>
                <a:gd name="T35" fmla="*/ 140 h 140"/>
                <a:gd name="T36" fmla="*/ 300 w 434"/>
                <a:gd name="T37" fmla="*/ 140 h 140"/>
                <a:gd name="T38" fmla="*/ 420 w 434"/>
                <a:gd name="T39" fmla="*/ 54 h 140"/>
                <a:gd name="T40" fmla="*/ 137 w 434"/>
                <a:gd name="T41" fmla="*/ 95 h 140"/>
                <a:gd name="T42" fmla="*/ 90 w 434"/>
                <a:gd name="T43" fmla="*/ 65 h 140"/>
                <a:gd name="T44" fmla="*/ 128 w 434"/>
                <a:gd name="T45" fmla="*/ 51 h 140"/>
                <a:gd name="T46" fmla="*/ 136 w 434"/>
                <a:gd name="T47" fmla="*/ 51 h 140"/>
                <a:gd name="T48" fmla="*/ 183 w 434"/>
                <a:gd name="T49" fmla="*/ 76 h 140"/>
                <a:gd name="T50" fmla="*/ 137 w 434"/>
                <a:gd name="T51" fmla="*/ 95 h 140"/>
                <a:gd name="T52" fmla="*/ 300 w 434"/>
                <a:gd name="T53" fmla="*/ 95 h 140"/>
                <a:gd name="T54" fmla="*/ 254 w 434"/>
                <a:gd name="T55" fmla="*/ 76 h 140"/>
                <a:gd name="T56" fmla="*/ 301 w 434"/>
                <a:gd name="T57" fmla="*/ 51 h 140"/>
                <a:gd name="T58" fmla="*/ 309 w 434"/>
                <a:gd name="T59" fmla="*/ 51 h 140"/>
                <a:gd name="T60" fmla="*/ 347 w 434"/>
                <a:gd name="T61" fmla="*/ 65 h 140"/>
                <a:gd name="T62" fmla="*/ 300 w 434"/>
                <a:gd name="T63" fmla="*/ 9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140">
                  <a:moveTo>
                    <a:pt x="420" y="54"/>
                  </a:moveTo>
                  <a:cubicBezTo>
                    <a:pt x="433" y="38"/>
                    <a:pt x="434" y="14"/>
                    <a:pt x="434" y="12"/>
                  </a:cubicBezTo>
                  <a:cubicBezTo>
                    <a:pt x="434" y="3"/>
                    <a:pt x="427" y="7"/>
                    <a:pt x="420" y="7"/>
                  </a:cubicBezTo>
                  <a:cubicBezTo>
                    <a:pt x="376" y="11"/>
                    <a:pt x="265" y="21"/>
                    <a:pt x="221" y="21"/>
                  </a:cubicBezTo>
                  <a:cubicBezTo>
                    <a:pt x="220" y="21"/>
                    <a:pt x="219" y="21"/>
                    <a:pt x="219" y="21"/>
                  </a:cubicBezTo>
                  <a:cubicBezTo>
                    <a:pt x="218" y="21"/>
                    <a:pt x="217" y="21"/>
                    <a:pt x="216" y="21"/>
                  </a:cubicBezTo>
                  <a:cubicBezTo>
                    <a:pt x="172" y="21"/>
                    <a:pt x="61" y="11"/>
                    <a:pt x="17" y="7"/>
                  </a:cubicBezTo>
                  <a:cubicBezTo>
                    <a:pt x="17" y="15"/>
                    <a:pt x="7" y="0"/>
                    <a:pt x="7" y="1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8"/>
                    <a:pt x="0" y="25"/>
                    <a:pt x="0" y="34"/>
                  </a:cubicBezTo>
                  <a:cubicBezTo>
                    <a:pt x="1" y="35"/>
                    <a:pt x="17" y="53"/>
                    <a:pt x="17" y="54"/>
                  </a:cubicBezTo>
                  <a:cubicBezTo>
                    <a:pt x="32" y="73"/>
                    <a:pt x="101" y="140"/>
                    <a:pt x="137" y="140"/>
                  </a:cubicBezTo>
                  <a:cubicBezTo>
                    <a:pt x="139" y="140"/>
                    <a:pt x="141" y="140"/>
                    <a:pt x="143" y="140"/>
                  </a:cubicBezTo>
                  <a:cubicBezTo>
                    <a:pt x="156" y="138"/>
                    <a:pt x="169" y="128"/>
                    <a:pt x="184" y="117"/>
                  </a:cubicBezTo>
                  <a:cubicBezTo>
                    <a:pt x="195" y="108"/>
                    <a:pt x="209" y="97"/>
                    <a:pt x="217" y="97"/>
                  </a:cubicBezTo>
                  <a:cubicBezTo>
                    <a:pt x="217" y="97"/>
                    <a:pt x="220" y="97"/>
                    <a:pt x="220" y="97"/>
                  </a:cubicBezTo>
                  <a:cubicBezTo>
                    <a:pt x="228" y="97"/>
                    <a:pt x="242" y="108"/>
                    <a:pt x="253" y="117"/>
                  </a:cubicBezTo>
                  <a:cubicBezTo>
                    <a:pt x="268" y="128"/>
                    <a:pt x="281" y="138"/>
                    <a:pt x="294" y="140"/>
                  </a:cubicBezTo>
                  <a:cubicBezTo>
                    <a:pt x="296" y="140"/>
                    <a:pt x="298" y="140"/>
                    <a:pt x="300" y="140"/>
                  </a:cubicBezTo>
                  <a:cubicBezTo>
                    <a:pt x="336" y="140"/>
                    <a:pt x="405" y="73"/>
                    <a:pt x="420" y="54"/>
                  </a:cubicBezTo>
                  <a:close/>
                  <a:moveTo>
                    <a:pt x="137" y="95"/>
                  </a:moveTo>
                  <a:cubicBezTo>
                    <a:pt x="104" y="95"/>
                    <a:pt x="92" y="71"/>
                    <a:pt x="90" y="65"/>
                  </a:cubicBezTo>
                  <a:cubicBezTo>
                    <a:pt x="92" y="62"/>
                    <a:pt x="100" y="51"/>
                    <a:pt x="128" y="51"/>
                  </a:cubicBezTo>
                  <a:cubicBezTo>
                    <a:pt x="131" y="51"/>
                    <a:pt x="134" y="51"/>
                    <a:pt x="136" y="51"/>
                  </a:cubicBezTo>
                  <a:cubicBezTo>
                    <a:pt x="168" y="58"/>
                    <a:pt x="180" y="71"/>
                    <a:pt x="183" y="76"/>
                  </a:cubicBezTo>
                  <a:cubicBezTo>
                    <a:pt x="180" y="81"/>
                    <a:pt x="168" y="95"/>
                    <a:pt x="137" y="95"/>
                  </a:cubicBezTo>
                  <a:close/>
                  <a:moveTo>
                    <a:pt x="300" y="95"/>
                  </a:moveTo>
                  <a:cubicBezTo>
                    <a:pt x="269" y="95"/>
                    <a:pt x="257" y="81"/>
                    <a:pt x="254" y="76"/>
                  </a:cubicBezTo>
                  <a:cubicBezTo>
                    <a:pt x="257" y="71"/>
                    <a:pt x="269" y="58"/>
                    <a:pt x="301" y="51"/>
                  </a:cubicBezTo>
                  <a:cubicBezTo>
                    <a:pt x="303" y="51"/>
                    <a:pt x="306" y="51"/>
                    <a:pt x="309" y="51"/>
                  </a:cubicBezTo>
                  <a:cubicBezTo>
                    <a:pt x="337" y="51"/>
                    <a:pt x="345" y="62"/>
                    <a:pt x="347" y="65"/>
                  </a:cubicBezTo>
                  <a:cubicBezTo>
                    <a:pt x="345" y="71"/>
                    <a:pt x="333" y="95"/>
                    <a:pt x="300" y="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145" name="Skjema" hidden="1"/>
          <p:cNvGrpSpPr>
            <a:grpSpLocks noChangeAspect="1"/>
          </p:cNvGrpSpPr>
          <p:nvPr userDrawn="1"/>
        </p:nvGrpSpPr>
        <p:grpSpPr bwMode="auto">
          <a:xfrm>
            <a:off x="3430588" y="1896268"/>
            <a:ext cx="2284413" cy="1316038"/>
            <a:chOff x="2733" y="2022"/>
            <a:chExt cx="1439" cy="829"/>
          </a:xfrm>
        </p:grpSpPr>
        <p:sp>
          <p:nvSpPr>
            <p:cNvPr id="147" name="Freeform 46"/>
            <p:cNvSpPr>
              <a:spLocks/>
            </p:cNvSpPr>
            <p:nvPr userDrawn="1"/>
          </p:nvSpPr>
          <p:spPr bwMode="auto">
            <a:xfrm>
              <a:off x="2733" y="2024"/>
              <a:ext cx="606" cy="827"/>
            </a:xfrm>
            <a:custGeom>
              <a:avLst/>
              <a:gdLst>
                <a:gd name="T0" fmla="*/ 677 w 700"/>
                <a:gd name="T1" fmla="*/ 952 h 952"/>
                <a:gd name="T2" fmla="*/ 23 w 700"/>
                <a:gd name="T3" fmla="*/ 952 h 952"/>
                <a:gd name="T4" fmla="*/ 0 w 700"/>
                <a:gd name="T5" fmla="*/ 928 h 952"/>
                <a:gd name="T6" fmla="*/ 0 w 700"/>
                <a:gd name="T7" fmla="*/ 24 h 952"/>
                <a:gd name="T8" fmla="*/ 23 w 700"/>
                <a:gd name="T9" fmla="*/ 0 h 952"/>
                <a:gd name="T10" fmla="*/ 677 w 700"/>
                <a:gd name="T11" fmla="*/ 0 h 952"/>
                <a:gd name="T12" fmla="*/ 700 w 700"/>
                <a:gd name="T13" fmla="*/ 24 h 952"/>
                <a:gd name="T14" fmla="*/ 700 w 700"/>
                <a:gd name="T15" fmla="*/ 928 h 952"/>
                <a:gd name="T16" fmla="*/ 677 w 700"/>
                <a:gd name="T17" fmla="*/ 952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0" h="952">
                  <a:moveTo>
                    <a:pt x="677" y="952"/>
                  </a:moveTo>
                  <a:cubicBezTo>
                    <a:pt x="23" y="952"/>
                    <a:pt x="23" y="952"/>
                    <a:pt x="23" y="952"/>
                  </a:cubicBezTo>
                  <a:cubicBezTo>
                    <a:pt x="10" y="952"/>
                    <a:pt x="0" y="941"/>
                    <a:pt x="0" y="92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677" y="0"/>
                    <a:pt x="677" y="0"/>
                    <a:pt x="677" y="0"/>
                  </a:cubicBezTo>
                  <a:cubicBezTo>
                    <a:pt x="690" y="0"/>
                    <a:pt x="700" y="11"/>
                    <a:pt x="700" y="24"/>
                  </a:cubicBezTo>
                  <a:cubicBezTo>
                    <a:pt x="700" y="928"/>
                    <a:pt x="700" y="928"/>
                    <a:pt x="700" y="928"/>
                  </a:cubicBezTo>
                  <a:cubicBezTo>
                    <a:pt x="700" y="941"/>
                    <a:pt x="690" y="952"/>
                    <a:pt x="677" y="9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8" name="Freeform 47"/>
            <p:cNvSpPr>
              <a:spLocks/>
            </p:cNvSpPr>
            <p:nvPr userDrawn="1"/>
          </p:nvSpPr>
          <p:spPr bwMode="auto">
            <a:xfrm>
              <a:off x="3565" y="2022"/>
              <a:ext cx="607" cy="827"/>
            </a:xfrm>
            <a:custGeom>
              <a:avLst/>
              <a:gdLst>
                <a:gd name="T0" fmla="*/ 677 w 701"/>
                <a:gd name="T1" fmla="*/ 952 h 952"/>
                <a:gd name="T2" fmla="*/ 24 w 701"/>
                <a:gd name="T3" fmla="*/ 952 h 952"/>
                <a:gd name="T4" fmla="*/ 0 w 701"/>
                <a:gd name="T5" fmla="*/ 928 h 952"/>
                <a:gd name="T6" fmla="*/ 0 w 701"/>
                <a:gd name="T7" fmla="*/ 24 h 952"/>
                <a:gd name="T8" fmla="*/ 24 w 701"/>
                <a:gd name="T9" fmla="*/ 0 h 952"/>
                <a:gd name="T10" fmla="*/ 677 w 701"/>
                <a:gd name="T11" fmla="*/ 0 h 952"/>
                <a:gd name="T12" fmla="*/ 701 w 701"/>
                <a:gd name="T13" fmla="*/ 24 h 952"/>
                <a:gd name="T14" fmla="*/ 701 w 701"/>
                <a:gd name="T15" fmla="*/ 928 h 952"/>
                <a:gd name="T16" fmla="*/ 677 w 701"/>
                <a:gd name="T17" fmla="*/ 952 h 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1" h="952">
                  <a:moveTo>
                    <a:pt x="677" y="952"/>
                  </a:moveTo>
                  <a:cubicBezTo>
                    <a:pt x="24" y="952"/>
                    <a:pt x="24" y="952"/>
                    <a:pt x="24" y="952"/>
                  </a:cubicBezTo>
                  <a:cubicBezTo>
                    <a:pt x="11" y="952"/>
                    <a:pt x="0" y="941"/>
                    <a:pt x="0" y="92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677" y="0"/>
                    <a:pt x="677" y="0"/>
                    <a:pt x="677" y="0"/>
                  </a:cubicBezTo>
                  <a:cubicBezTo>
                    <a:pt x="690" y="0"/>
                    <a:pt x="701" y="11"/>
                    <a:pt x="701" y="24"/>
                  </a:cubicBezTo>
                  <a:cubicBezTo>
                    <a:pt x="701" y="928"/>
                    <a:pt x="701" y="928"/>
                    <a:pt x="701" y="928"/>
                  </a:cubicBezTo>
                  <a:cubicBezTo>
                    <a:pt x="701" y="941"/>
                    <a:pt x="690" y="952"/>
                    <a:pt x="677" y="9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9" name="Line 48"/>
            <p:cNvSpPr>
              <a:spLocks noChangeShapeType="1"/>
            </p:cNvSpPr>
            <p:nvPr userDrawn="1"/>
          </p:nvSpPr>
          <p:spPr bwMode="auto">
            <a:xfrm>
              <a:off x="2814" y="2293"/>
              <a:ext cx="444" cy="0"/>
            </a:xfrm>
            <a:prstGeom prst="line">
              <a:avLst/>
            </a:prstGeom>
            <a:noFill/>
            <a:ln w="4603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0" name="Line 49"/>
            <p:cNvSpPr>
              <a:spLocks noChangeShapeType="1"/>
            </p:cNvSpPr>
            <p:nvPr userDrawn="1"/>
          </p:nvSpPr>
          <p:spPr bwMode="auto">
            <a:xfrm>
              <a:off x="2814" y="2441"/>
              <a:ext cx="444" cy="0"/>
            </a:xfrm>
            <a:prstGeom prst="line">
              <a:avLst/>
            </a:prstGeom>
            <a:noFill/>
            <a:ln w="4603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1" name="Line 50"/>
            <p:cNvSpPr>
              <a:spLocks noChangeShapeType="1"/>
            </p:cNvSpPr>
            <p:nvPr userDrawn="1"/>
          </p:nvSpPr>
          <p:spPr bwMode="auto">
            <a:xfrm>
              <a:off x="2814" y="2589"/>
              <a:ext cx="444" cy="0"/>
            </a:xfrm>
            <a:prstGeom prst="line">
              <a:avLst/>
            </a:prstGeom>
            <a:noFill/>
            <a:ln w="4603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2" name="Line 51"/>
            <p:cNvSpPr>
              <a:spLocks noChangeShapeType="1"/>
            </p:cNvSpPr>
            <p:nvPr userDrawn="1"/>
          </p:nvSpPr>
          <p:spPr bwMode="auto">
            <a:xfrm>
              <a:off x="3670" y="2250"/>
              <a:ext cx="260" cy="0"/>
            </a:xfrm>
            <a:prstGeom prst="line">
              <a:avLst/>
            </a:prstGeom>
            <a:noFill/>
            <a:ln w="4603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3" name="Freeform 52"/>
            <p:cNvSpPr>
              <a:spLocks/>
            </p:cNvSpPr>
            <p:nvPr userDrawn="1"/>
          </p:nvSpPr>
          <p:spPr bwMode="auto">
            <a:xfrm>
              <a:off x="3986" y="2180"/>
              <a:ext cx="96" cy="104"/>
            </a:xfrm>
            <a:custGeom>
              <a:avLst/>
              <a:gdLst>
                <a:gd name="T0" fmla="*/ 0 w 96"/>
                <a:gd name="T1" fmla="*/ 49 h 104"/>
                <a:gd name="T2" fmla="*/ 31 w 96"/>
                <a:gd name="T3" fmla="*/ 104 h 104"/>
                <a:gd name="T4" fmla="*/ 96 w 96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104">
                  <a:moveTo>
                    <a:pt x="0" y="49"/>
                  </a:moveTo>
                  <a:lnTo>
                    <a:pt x="31" y="104"/>
                  </a:lnTo>
                  <a:lnTo>
                    <a:pt x="96" y="0"/>
                  </a:lnTo>
                </a:path>
              </a:pathLst>
            </a:custGeom>
            <a:noFill/>
            <a:ln w="49213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4" name="Line 53"/>
            <p:cNvSpPr>
              <a:spLocks noChangeShapeType="1"/>
            </p:cNvSpPr>
            <p:nvPr userDrawn="1"/>
          </p:nvSpPr>
          <p:spPr bwMode="auto">
            <a:xfrm>
              <a:off x="3670" y="2453"/>
              <a:ext cx="260" cy="0"/>
            </a:xfrm>
            <a:prstGeom prst="line">
              <a:avLst/>
            </a:prstGeom>
            <a:noFill/>
            <a:ln w="4603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60" name="Freeform 54"/>
            <p:cNvSpPr>
              <a:spLocks/>
            </p:cNvSpPr>
            <p:nvPr userDrawn="1"/>
          </p:nvSpPr>
          <p:spPr bwMode="auto">
            <a:xfrm>
              <a:off x="3986" y="2383"/>
              <a:ext cx="96" cy="105"/>
            </a:xfrm>
            <a:custGeom>
              <a:avLst/>
              <a:gdLst>
                <a:gd name="T0" fmla="*/ 0 w 96"/>
                <a:gd name="T1" fmla="*/ 49 h 105"/>
                <a:gd name="T2" fmla="*/ 31 w 96"/>
                <a:gd name="T3" fmla="*/ 105 h 105"/>
                <a:gd name="T4" fmla="*/ 96 w 96"/>
                <a:gd name="T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105">
                  <a:moveTo>
                    <a:pt x="0" y="49"/>
                  </a:moveTo>
                  <a:lnTo>
                    <a:pt x="31" y="105"/>
                  </a:lnTo>
                  <a:lnTo>
                    <a:pt x="96" y="0"/>
                  </a:lnTo>
                </a:path>
              </a:pathLst>
            </a:custGeom>
            <a:noFill/>
            <a:ln w="49213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61" name="Line 55"/>
            <p:cNvSpPr>
              <a:spLocks noChangeShapeType="1"/>
            </p:cNvSpPr>
            <p:nvPr userDrawn="1"/>
          </p:nvSpPr>
          <p:spPr bwMode="auto">
            <a:xfrm>
              <a:off x="3670" y="2653"/>
              <a:ext cx="260" cy="0"/>
            </a:xfrm>
            <a:prstGeom prst="line">
              <a:avLst/>
            </a:prstGeom>
            <a:noFill/>
            <a:ln w="4603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62" name="Freeform 56"/>
            <p:cNvSpPr>
              <a:spLocks/>
            </p:cNvSpPr>
            <p:nvPr userDrawn="1"/>
          </p:nvSpPr>
          <p:spPr bwMode="auto">
            <a:xfrm>
              <a:off x="3986" y="2587"/>
              <a:ext cx="96" cy="104"/>
            </a:xfrm>
            <a:custGeom>
              <a:avLst/>
              <a:gdLst>
                <a:gd name="T0" fmla="*/ 0 w 96"/>
                <a:gd name="T1" fmla="*/ 48 h 104"/>
                <a:gd name="T2" fmla="*/ 31 w 96"/>
                <a:gd name="T3" fmla="*/ 104 h 104"/>
                <a:gd name="T4" fmla="*/ 96 w 96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104">
                  <a:moveTo>
                    <a:pt x="0" y="48"/>
                  </a:moveTo>
                  <a:lnTo>
                    <a:pt x="31" y="104"/>
                  </a:lnTo>
                  <a:lnTo>
                    <a:pt x="96" y="0"/>
                  </a:lnTo>
                </a:path>
              </a:pathLst>
            </a:custGeom>
            <a:noFill/>
            <a:ln w="49213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964" name="Regnskapsfoerer" hidden="1"/>
          <p:cNvGrpSpPr>
            <a:grpSpLocks noChangeAspect="1"/>
          </p:cNvGrpSpPr>
          <p:nvPr userDrawn="1"/>
        </p:nvGrpSpPr>
        <p:grpSpPr bwMode="auto">
          <a:xfrm>
            <a:off x="4132263" y="1943100"/>
            <a:ext cx="881063" cy="1222375"/>
            <a:chOff x="3989" y="190"/>
            <a:chExt cx="555" cy="770"/>
          </a:xfrm>
        </p:grpSpPr>
        <p:sp>
          <p:nvSpPr>
            <p:cNvPr id="966" name="Freeform 60"/>
            <p:cNvSpPr>
              <a:spLocks/>
            </p:cNvSpPr>
            <p:nvPr userDrawn="1"/>
          </p:nvSpPr>
          <p:spPr bwMode="auto">
            <a:xfrm>
              <a:off x="3989" y="516"/>
              <a:ext cx="555" cy="423"/>
            </a:xfrm>
            <a:custGeom>
              <a:avLst/>
              <a:gdLst>
                <a:gd name="T0" fmla="*/ 0 w 852"/>
                <a:gd name="T1" fmla="*/ 457 h 650"/>
                <a:gd name="T2" fmla="*/ 426 w 852"/>
                <a:gd name="T3" fmla="*/ 650 h 650"/>
                <a:gd name="T4" fmla="*/ 852 w 852"/>
                <a:gd name="T5" fmla="*/ 457 h 650"/>
                <a:gd name="T6" fmla="*/ 426 w 852"/>
                <a:gd name="T7" fmla="*/ 0 h 650"/>
                <a:gd name="T8" fmla="*/ 0 w 852"/>
                <a:gd name="T9" fmla="*/ 4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2" h="650">
                  <a:moveTo>
                    <a:pt x="0" y="457"/>
                  </a:moveTo>
                  <a:cubicBezTo>
                    <a:pt x="109" y="576"/>
                    <a:pt x="259" y="650"/>
                    <a:pt x="426" y="650"/>
                  </a:cubicBezTo>
                  <a:cubicBezTo>
                    <a:pt x="593" y="650"/>
                    <a:pt x="744" y="576"/>
                    <a:pt x="852" y="457"/>
                  </a:cubicBezTo>
                  <a:cubicBezTo>
                    <a:pt x="852" y="165"/>
                    <a:pt x="661" y="0"/>
                    <a:pt x="426" y="0"/>
                  </a:cubicBezTo>
                  <a:cubicBezTo>
                    <a:pt x="192" y="0"/>
                    <a:pt x="0" y="165"/>
                    <a:pt x="0" y="457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67" name="Oval 61"/>
            <p:cNvSpPr>
              <a:spLocks noChangeArrowheads="1"/>
            </p:cNvSpPr>
            <p:nvPr userDrawn="1"/>
          </p:nvSpPr>
          <p:spPr bwMode="auto">
            <a:xfrm>
              <a:off x="4120" y="190"/>
              <a:ext cx="293" cy="300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68" name="Freeform 62"/>
            <p:cNvSpPr>
              <a:spLocks noEditPoints="1"/>
            </p:cNvSpPr>
            <p:nvPr userDrawn="1"/>
          </p:nvSpPr>
          <p:spPr bwMode="auto">
            <a:xfrm>
              <a:off x="4161" y="677"/>
              <a:ext cx="213" cy="283"/>
            </a:xfrm>
            <a:custGeom>
              <a:avLst/>
              <a:gdLst>
                <a:gd name="T0" fmla="*/ 268 w 327"/>
                <a:gd name="T1" fmla="*/ 0 h 435"/>
                <a:gd name="T2" fmla="*/ 58 w 327"/>
                <a:gd name="T3" fmla="*/ 0 h 435"/>
                <a:gd name="T4" fmla="*/ 0 w 327"/>
                <a:gd name="T5" fmla="*/ 59 h 435"/>
                <a:gd name="T6" fmla="*/ 0 w 327"/>
                <a:gd name="T7" fmla="*/ 376 h 435"/>
                <a:gd name="T8" fmla="*/ 58 w 327"/>
                <a:gd name="T9" fmla="*/ 435 h 435"/>
                <a:gd name="T10" fmla="*/ 268 w 327"/>
                <a:gd name="T11" fmla="*/ 435 h 435"/>
                <a:gd name="T12" fmla="*/ 327 w 327"/>
                <a:gd name="T13" fmla="*/ 376 h 435"/>
                <a:gd name="T14" fmla="*/ 327 w 327"/>
                <a:gd name="T15" fmla="*/ 59 h 435"/>
                <a:gd name="T16" fmla="*/ 268 w 327"/>
                <a:gd name="T17" fmla="*/ 0 h 435"/>
                <a:gd name="T18" fmla="*/ 100 w 327"/>
                <a:gd name="T19" fmla="*/ 380 h 435"/>
                <a:gd name="T20" fmla="*/ 47 w 327"/>
                <a:gd name="T21" fmla="*/ 380 h 435"/>
                <a:gd name="T22" fmla="*/ 47 w 327"/>
                <a:gd name="T23" fmla="*/ 327 h 435"/>
                <a:gd name="T24" fmla="*/ 100 w 327"/>
                <a:gd name="T25" fmla="*/ 327 h 435"/>
                <a:gd name="T26" fmla="*/ 100 w 327"/>
                <a:gd name="T27" fmla="*/ 380 h 435"/>
                <a:gd name="T28" fmla="*/ 100 w 327"/>
                <a:gd name="T29" fmla="*/ 308 h 435"/>
                <a:gd name="T30" fmla="*/ 47 w 327"/>
                <a:gd name="T31" fmla="*/ 308 h 435"/>
                <a:gd name="T32" fmla="*/ 47 w 327"/>
                <a:gd name="T33" fmla="*/ 255 h 435"/>
                <a:gd name="T34" fmla="*/ 100 w 327"/>
                <a:gd name="T35" fmla="*/ 255 h 435"/>
                <a:gd name="T36" fmla="*/ 100 w 327"/>
                <a:gd name="T37" fmla="*/ 308 h 435"/>
                <a:gd name="T38" fmla="*/ 100 w 327"/>
                <a:gd name="T39" fmla="*/ 231 h 435"/>
                <a:gd name="T40" fmla="*/ 47 w 327"/>
                <a:gd name="T41" fmla="*/ 231 h 435"/>
                <a:gd name="T42" fmla="*/ 47 w 327"/>
                <a:gd name="T43" fmla="*/ 178 h 435"/>
                <a:gd name="T44" fmla="*/ 100 w 327"/>
                <a:gd name="T45" fmla="*/ 178 h 435"/>
                <a:gd name="T46" fmla="*/ 100 w 327"/>
                <a:gd name="T47" fmla="*/ 231 h 435"/>
                <a:gd name="T48" fmla="*/ 190 w 327"/>
                <a:gd name="T49" fmla="*/ 380 h 435"/>
                <a:gd name="T50" fmla="*/ 137 w 327"/>
                <a:gd name="T51" fmla="*/ 380 h 435"/>
                <a:gd name="T52" fmla="*/ 137 w 327"/>
                <a:gd name="T53" fmla="*/ 327 h 435"/>
                <a:gd name="T54" fmla="*/ 190 w 327"/>
                <a:gd name="T55" fmla="*/ 327 h 435"/>
                <a:gd name="T56" fmla="*/ 190 w 327"/>
                <a:gd name="T57" fmla="*/ 380 h 435"/>
                <a:gd name="T58" fmla="*/ 190 w 327"/>
                <a:gd name="T59" fmla="*/ 308 h 435"/>
                <a:gd name="T60" fmla="*/ 137 w 327"/>
                <a:gd name="T61" fmla="*/ 308 h 435"/>
                <a:gd name="T62" fmla="*/ 137 w 327"/>
                <a:gd name="T63" fmla="*/ 255 h 435"/>
                <a:gd name="T64" fmla="*/ 190 w 327"/>
                <a:gd name="T65" fmla="*/ 255 h 435"/>
                <a:gd name="T66" fmla="*/ 190 w 327"/>
                <a:gd name="T67" fmla="*/ 308 h 435"/>
                <a:gd name="T68" fmla="*/ 190 w 327"/>
                <a:gd name="T69" fmla="*/ 231 h 435"/>
                <a:gd name="T70" fmla="*/ 137 w 327"/>
                <a:gd name="T71" fmla="*/ 231 h 435"/>
                <a:gd name="T72" fmla="*/ 137 w 327"/>
                <a:gd name="T73" fmla="*/ 178 h 435"/>
                <a:gd name="T74" fmla="*/ 190 w 327"/>
                <a:gd name="T75" fmla="*/ 178 h 435"/>
                <a:gd name="T76" fmla="*/ 190 w 327"/>
                <a:gd name="T77" fmla="*/ 231 h 435"/>
                <a:gd name="T78" fmla="*/ 279 w 327"/>
                <a:gd name="T79" fmla="*/ 380 h 435"/>
                <a:gd name="T80" fmla="*/ 226 w 327"/>
                <a:gd name="T81" fmla="*/ 380 h 435"/>
                <a:gd name="T82" fmla="*/ 226 w 327"/>
                <a:gd name="T83" fmla="*/ 327 h 435"/>
                <a:gd name="T84" fmla="*/ 279 w 327"/>
                <a:gd name="T85" fmla="*/ 327 h 435"/>
                <a:gd name="T86" fmla="*/ 279 w 327"/>
                <a:gd name="T87" fmla="*/ 380 h 435"/>
                <a:gd name="T88" fmla="*/ 279 w 327"/>
                <a:gd name="T89" fmla="*/ 308 h 435"/>
                <a:gd name="T90" fmla="*/ 226 w 327"/>
                <a:gd name="T91" fmla="*/ 308 h 435"/>
                <a:gd name="T92" fmla="*/ 226 w 327"/>
                <a:gd name="T93" fmla="*/ 255 h 435"/>
                <a:gd name="T94" fmla="*/ 279 w 327"/>
                <a:gd name="T95" fmla="*/ 255 h 435"/>
                <a:gd name="T96" fmla="*/ 279 w 327"/>
                <a:gd name="T97" fmla="*/ 308 h 435"/>
                <a:gd name="T98" fmla="*/ 279 w 327"/>
                <a:gd name="T99" fmla="*/ 231 h 435"/>
                <a:gd name="T100" fmla="*/ 226 w 327"/>
                <a:gd name="T101" fmla="*/ 231 h 435"/>
                <a:gd name="T102" fmla="*/ 226 w 327"/>
                <a:gd name="T103" fmla="*/ 178 h 435"/>
                <a:gd name="T104" fmla="*/ 279 w 327"/>
                <a:gd name="T105" fmla="*/ 178 h 435"/>
                <a:gd name="T106" fmla="*/ 279 w 327"/>
                <a:gd name="T107" fmla="*/ 231 h 435"/>
                <a:gd name="T108" fmla="*/ 279 w 327"/>
                <a:gd name="T109" fmla="*/ 128 h 435"/>
                <a:gd name="T110" fmla="*/ 47 w 327"/>
                <a:gd name="T111" fmla="*/ 128 h 435"/>
                <a:gd name="T112" fmla="*/ 47 w 327"/>
                <a:gd name="T113" fmla="*/ 55 h 435"/>
                <a:gd name="T114" fmla="*/ 279 w 327"/>
                <a:gd name="T115" fmla="*/ 55 h 435"/>
                <a:gd name="T116" fmla="*/ 279 w 327"/>
                <a:gd name="T117" fmla="*/ 128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7" h="435">
                  <a:moveTo>
                    <a:pt x="268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6"/>
                    <a:pt x="0" y="59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409"/>
                    <a:pt x="26" y="435"/>
                    <a:pt x="58" y="435"/>
                  </a:cubicBezTo>
                  <a:cubicBezTo>
                    <a:pt x="268" y="435"/>
                    <a:pt x="268" y="435"/>
                    <a:pt x="268" y="435"/>
                  </a:cubicBezTo>
                  <a:cubicBezTo>
                    <a:pt x="300" y="435"/>
                    <a:pt x="327" y="409"/>
                    <a:pt x="327" y="376"/>
                  </a:cubicBezTo>
                  <a:cubicBezTo>
                    <a:pt x="327" y="59"/>
                    <a:pt x="327" y="59"/>
                    <a:pt x="327" y="59"/>
                  </a:cubicBezTo>
                  <a:cubicBezTo>
                    <a:pt x="327" y="26"/>
                    <a:pt x="300" y="0"/>
                    <a:pt x="268" y="0"/>
                  </a:cubicBezTo>
                  <a:close/>
                  <a:moveTo>
                    <a:pt x="100" y="380"/>
                  </a:moveTo>
                  <a:cubicBezTo>
                    <a:pt x="47" y="380"/>
                    <a:pt x="47" y="380"/>
                    <a:pt x="47" y="380"/>
                  </a:cubicBezTo>
                  <a:cubicBezTo>
                    <a:pt x="47" y="327"/>
                    <a:pt x="47" y="327"/>
                    <a:pt x="47" y="327"/>
                  </a:cubicBezTo>
                  <a:cubicBezTo>
                    <a:pt x="100" y="327"/>
                    <a:pt x="100" y="327"/>
                    <a:pt x="100" y="327"/>
                  </a:cubicBezTo>
                  <a:lnTo>
                    <a:pt x="100" y="380"/>
                  </a:lnTo>
                  <a:close/>
                  <a:moveTo>
                    <a:pt x="100" y="308"/>
                  </a:moveTo>
                  <a:cubicBezTo>
                    <a:pt x="47" y="308"/>
                    <a:pt x="47" y="308"/>
                    <a:pt x="47" y="308"/>
                  </a:cubicBezTo>
                  <a:cubicBezTo>
                    <a:pt x="47" y="255"/>
                    <a:pt x="47" y="255"/>
                    <a:pt x="47" y="255"/>
                  </a:cubicBezTo>
                  <a:cubicBezTo>
                    <a:pt x="100" y="255"/>
                    <a:pt x="100" y="255"/>
                    <a:pt x="100" y="255"/>
                  </a:cubicBezTo>
                  <a:lnTo>
                    <a:pt x="100" y="308"/>
                  </a:lnTo>
                  <a:close/>
                  <a:moveTo>
                    <a:pt x="100" y="231"/>
                  </a:moveTo>
                  <a:cubicBezTo>
                    <a:pt x="47" y="231"/>
                    <a:pt x="47" y="231"/>
                    <a:pt x="47" y="231"/>
                  </a:cubicBezTo>
                  <a:cubicBezTo>
                    <a:pt x="47" y="178"/>
                    <a:pt x="47" y="178"/>
                    <a:pt x="47" y="178"/>
                  </a:cubicBezTo>
                  <a:cubicBezTo>
                    <a:pt x="100" y="178"/>
                    <a:pt x="100" y="178"/>
                    <a:pt x="100" y="178"/>
                  </a:cubicBezTo>
                  <a:lnTo>
                    <a:pt x="100" y="231"/>
                  </a:lnTo>
                  <a:close/>
                  <a:moveTo>
                    <a:pt x="190" y="380"/>
                  </a:moveTo>
                  <a:cubicBezTo>
                    <a:pt x="137" y="380"/>
                    <a:pt x="137" y="380"/>
                    <a:pt x="137" y="380"/>
                  </a:cubicBezTo>
                  <a:cubicBezTo>
                    <a:pt x="137" y="327"/>
                    <a:pt x="137" y="327"/>
                    <a:pt x="137" y="327"/>
                  </a:cubicBezTo>
                  <a:cubicBezTo>
                    <a:pt x="190" y="327"/>
                    <a:pt x="190" y="327"/>
                    <a:pt x="190" y="327"/>
                  </a:cubicBezTo>
                  <a:lnTo>
                    <a:pt x="190" y="380"/>
                  </a:lnTo>
                  <a:close/>
                  <a:moveTo>
                    <a:pt x="190" y="308"/>
                  </a:moveTo>
                  <a:cubicBezTo>
                    <a:pt x="137" y="308"/>
                    <a:pt x="137" y="308"/>
                    <a:pt x="137" y="308"/>
                  </a:cubicBezTo>
                  <a:cubicBezTo>
                    <a:pt x="137" y="255"/>
                    <a:pt x="137" y="255"/>
                    <a:pt x="137" y="255"/>
                  </a:cubicBezTo>
                  <a:cubicBezTo>
                    <a:pt x="190" y="255"/>
                    <a:pt x="190" y="255"/>
                    <a:pt x="190" y="255"/>
                  </a:cubicBezTo>
                  <a:lnTo>
                    <a:pt x="190" y="308"/>
                  </a:lnTo>
                  <a:close/>
                  <a:moveTo>
                    <a:pt x="190" y="231"/>
                  </a:moveTo>
                  <a:cubicBezTo>
                    <a:pt x="137" y="231"/>
                    <a:pt x="137" y="231"/>
                    <a:pt x="137" y="231"/>
                  </a:cubicBezTo>
                  <a:cubicBezTo>
                    <a:pt x="137" y="178"/>
                    <a:pt x="137" y="178"/>
                    <a:pt x="137" y="178"/>
                  </a:cubicBezTo>
                  <a:cubicBezTo>
                    <a:pt x="190" y="178"/>
                    <a:pt x="190" y="178"/>
                    <a:pt x="190" y="178"/>
                  </a:cubicBezTo>
                  <a:lnTo>
                    <a:pt x="190" y="231"/>
                  </a:lnTo>
                  <a:close/>
                  <a:moveTo>
                    <a:pt x="279" y="380"/>
                  </a:moveTo>
                  <a:cubicBezTo>
                    <a:pt x="226" y="380"/>
                    <a:pt x="226" y="380"/>
                    <a:pt x="226" y="380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79" y="327"/>
                    <a:pt x="279" y="327"/>
                    <a:pt x="279" y="327"/>
                  </a:cubicBezTo>
                  <a:lnTo>
                    <a:pt x="279" y="380"/>
                  </a:lnTo>
                  <a:close/>
                  <a:moveTo>
                    <a:pt x="279" y="308"/>
                  </a:moveTo>
                  <a:cubicBezTo>
                    <a:pt x="226" y="308"/>
                    <a:pt x="226" y="308"/>
                    <a:pt x="226" y="308"/>
                  </a:cubicBezTo>
                  <a:cubicBezTo>
                    <a:pt x="226" y="255"/>
                    <a:pt x="226" y="255"/>
                    <a:pt x="226" y="255"/>
                  </a:cubicBezTo>
                  <a:cubicBezTo>
                    <a:pt x="279" y="255"/>
                    <a:pt x="279" y="255"/>
                    <a:pt x="279" y="255"/>
                  </a:cubicBezTo>
                  <a:lnTo>
                    <a:pt x="279" y="308"/>
                  </a:lnTo>
                  <a:close/>
                  <a:moveTo>
                    <a:pt x="279" y="231"/>
                  </a:moveTo>
                  <a:cubicBezTo>
                    <a:pt x="226" y="231"/>
                    <a:pt x="226" y="231"/>
                    <a:pt x="226" y="231"/>
                  </a:cubicBezTo>
                  <a:cubicBezTo>
                    <a:pt x="226" y="178"/>
                    <a:pt x="226" y="178"/>
                    <a:pt x="226" y="178"/>
                  </a:cubicBezTo>
                  <a:cubicBezTo>
                    <a:pt x="279" y="178"/>
                    <a:pt x="279" y="178"/>
                    <a:pt x="279" y="178"/>
                  </a:cubicBezTo>
                  <a:lnTo>
                    <a:pt x="279" y="231"/>
                  </a:lnTo>
                  <a:close/>
                  <a:moveTo>
                    <a:pt x="279" y="128"/>
                  </a:moveTo>
                  <a:cubicBezTo>
                    <a:pt x="47" y="128"/>
                    <a:pt x="47" y="128"/>
                    <a:pt x="47" y="128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279" y="55"/>
                    <a:pt x="279" y="55"/>
                    <a:pt x="279" y="55"/>
                  </a:cubicBezTo>
                  <a:lnTo>
                    <a:pt x="279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970" name="Pensjonist" hidden="1"/>
          <p:cNvGrpSpPr>
            <a:grpSpLocks noChangeAspect="1"/>
          </p:cNvGrpSpPr>
          <p:nvPr userDrawn="1"/>
        </p:nvGrpSpPr>
        <p:grpSpPr bwMode="auto">
          <a:xfrm>
            <a:off x="4133057" y="1893887"/>
            <a:ext cx="879475" cy="1320801"/>
            <a:chOff x="4341" y="1057"/>
            <a:chExt cx="554" cy="832"/>
          </a:xfrm>
        </p:grpSpPr>
        <p:sp>
          <p:nvSpPr>
            <p:cNvPr id="972" name="Freeform 66"/>
            <p:cNvSpPr>
              <a:spLocks/>
            </p:cNvSpPr>
            <p:nvPr userDrawn="1"/>
          </p:nvSpPr>
          <p:spPr bwMode="auto">
            <a:xfrm>
              <a:off x="4341" y="1382"/>
              <a:ext cx="554" cy="423"/>
            </a:xfrm>
            <a:custGeom>
              <a:avLst/>
              <a:gdLst>
                <a:gd name="T0" fmla="*/ 0 w 851"/>
                <a:gd name="T1" fmla="*/ 456 h 649"/>
                <a:gd name="T2" fmla="*/ 426 w 851"/>
                <a:gd name="T3" fmla="*/ 649 h 649"/>
                <a:gd name="T4" fmla="*/ 851 w 851"/>
                <a:gd name="T5" fmla="*/ 456 h 649"/>
                <a:gd name="T6" fmla="*/ 426 w 851"/>
                <a:gd name="T7" fmla="*/ 0 h 649"/>
                <a:gd name="T8" fmla="*/ 0 w 851"/>
                <a:gd name="T9" fmla="*/ 456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649">
                  <a:moveTo>
                    <a:pt x="0" y="456"/>
                  </a:moveTo>
                  <a:cubicBezTo>
                    <a:pt x="108" y="575"/>
                    <a:pt x="259" y="649"/>
                    <a:pt x="426" y="649"/>
                  </a:cubicBezTo>
                  <a:cubicBezTo>
                    <a:pt x="592" y="649"/>
                    <a:pt x="743" y="575"/>
                    <a:pt x="851" y="456"/>
                  </a:cubicBezTo>
                  <a:cubicBezTo>
                    <a:pt x="851" y="165"/>
                    <a:pt x="660" y="0"/>
                    <a:pt x="426" y="0"/>
                  </a:cubicBezTo>
                  <a:cubicBezTo>
                    <a:pt x="191" y="0"/>
                    <a:pt x="0" y="165"/>
                    <a:pt x="0" y="456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73" name="Oval 67"/>
            <p:cNvSpPr>
              <a:spLocks noChangeArrowheads="1"/>
            </p:cNvSpPr>
            <p:nvPr userDrawn="1"/>
          </p:nvSpPr>
          <p:spPr bwMode="auto">
            <a:xfrm>
              <a:off x="4472" y="1057"/>
              <a:ext cx="293" cy="300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74" name="Freeform 68"/>
            <p:cNvSpPr>
              <a:spLocks/>
            </p:cNvSpPr>
            <p:nvPr userDrawn="1"/>
          </p:nvSpPr>
          <p:spPr bwMode="auto">
            <a:xfrm>
              <a:off x="4663" y="1463"/>
              <a:ext cx="122" cy="426"/>
            </a:xfrm>
            <a:custGeom>
              <a:avLst/>
              <a:gdLst>
                <a:gd name="T0" fmla="*/ 68 w 186"/>
                <a:gd name="T1" fmla="*/ 131 h 654"/>
                <a:gd name="T2" fmla="*/ 82 w 186"/>
                <a:gd name="T3" fmla="*/ 70 h 654"/>
                <a:gd name="T4" fmla="*/ 120 w 186"/>
                <a:gd name="T5" fmla="*/ 72 h 654"/>
                <a:gd name="T6" fmla="*/ 124 w 186"/>
                <a:gd name="T7" fmla="*/ 145 h 654"/>
                <a:gd name="T8" fmla="*/ 117 w 186"/>
                <a:gd name="T9" fmla="*/ 239 h 654"/>
                <a:gd name="T10" fmla="*/ 87 w 186"/>
                <a:gd name="T11" fmla="*/ 616 h 654"/>
                <a:gd name="T12" fmla="*/ 147 w 186"/>
                <a:gd name="T13" fmla="*/ 616 h 654"/>
                <a:gd name="T14" fmla="*/ 184 w 186"/>
                <a:gd name="T15" fmla="*/ 137 h 654"/>
                <a:gd name="T16" fmla="*/ 172 w 186"/>
                <a:gd name="T17" fmla="*/ 42 h 654"/>
                <a:gd name="T18" fmla="*/ 98 w 186"/>
                <a:gd name="T19" fmla="*/ 1 h 654"/>
                <a:gd name="T20" fmla="*/ 10 w 186"/>
                <a:gd name="T21" fmla="*/ 147 h 654"/>
                <a:gd name="T22" fmla="*/ 68 w 186"/>
                <a:gd name="T23" fmla="*/ 131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654">
                  <a:moveTo>
                    <a:pt x="68" y="131"/>
                  </a:moveTo>
                  <a:cubicBezTo>
                    <a:pt x="65" y="110"/>
                    <a:pt x="68" y="86"/>
                    <a:pt x="82" y="70"/>
                  </a:cubicBezTo>
                  <a:cubicBezTo>
                    <a:pt x="93" y="57"/>
                    <a:pt x="111" y="57"/>
                    <a:pt x="120" y="72"/>
                  </a:cubicBezTo>
                  <a:cubicBezTo>
                    <a:pt x="132" y="91"/>
                    <a:pt x="125" y="124"/>
                    <a:pt x="124" y="145"/>
                  </a:cubicBezTo>
                  <a:cubicBezTo>
                    <a:pt x="122" y="177"/>
                    <a:pt x="120" y="208"/>
                    <a:pt x="117" y="239"/>
                  </a:cubicBezTo>
                  <a:cubicBezTo>
                    <a:pt x="109" y="365"/>
                    <a:pt x="99" y="490"/>
                    <a:pt x="87" y="616"/>
                  </a:cubicBezTo>
                  <a:cubicBezTo>
                    <a:pt x="84" y="654"/>
                    <a:pt x="144" y="654"/>
                    <a:pt x="147" y="616"/>
                  </a:cubicBezTo>
                  <a:cubicBezTo>
                    <a:pt x="162" y="456"/>
                    <a:pt x="174" y="297"/>
                    <a:pt x="184" y="137"/>
                  </a:cubicBezTo>
                  <a:cubicBezTo>
                    <a:pt x="186" y="104"/>
                    <a:pt x="186" y="72"/>
                    <a:pt x="172" y="42"/>
                  </a:cubicBezTo>
                  <a:cubicBezTo>
                    <a:pt x="159" y="14"/>
                    <a:pt x="127" y="0"/>
                    <a:pt x="98" y="1"/>
                  </a:cubicBezTo>
                  <a:cubicBezTo>
                    <a:pt x="24" y="3"/>
                    <a:pt x="0" y="86"/>
                    <a:pt x="10" y="147"/>
                  </a:cubicBezTo>
                  <a:cubicBezTo>
                    <a:pt x="17" y="185"/>
                    <a:pt x="74" y="169"/>
                    <a:pt x="68" y="1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976" name="Pengeoverfoering" hidden="1"/>
          <p:cNvGrpSpPr>
            <a:grpSpLocks noChangeAspect="1"/>
          </p:cNvGrpSpPr>
          <p:nvPr userDrawn="1"/>
        </p:nvGrpSpPr>
        <p:grpSpPr bwMode="auto">
          <a:xfrm>
            <a:off x="3571082" y="1752600"/>
            <a:ext cx="2003425" cy="1603375"/>
            <a:chOff x="2307" y="187"/>
            <a:chExt cx="1262" cy="1010"/>
          </a:xfrm>
        </p:grpSpPr>
        <p:sp>
          <p:nvSpPr>
            <p:cNvPr id="978" name="Freeform 72"/>
            <p:cNvSpPr>
              <a:spLocks/>
            </p:cNvSpPr>
            <p:nvPr userDrawn="1"/>
          </p:nvSpPr>
          <p:spPr bwMode="auto">
            <a:xfrm>
              <a:off x="2307" y="611"/>
              <a:ext cx="1262" cy="586"/>
            </a:xfrm>
            <a:custGeom>
              <a:avLst/>
              <a:gdLst>
                <a:gd name="T0" fmla="*/ 951 w 962"/>
                <a:gd name="T1" fmla="*/ 209 h 446"/>
                <a:gd name="T2" fmla="*/ 835 w 962"/>
                <a:gd name="T3" fmla="*/ 136 h 446"/>
                <a:gd name="T4" fmla="*/ 813 w 962"/>
                <a:gd name="T5" fmla="*/ 123 h 446"/>
                <a:gd name="T6" fmla="*/ 630 w 962"/>
                <a:gd name="T7" fmla="*/ 9 h 446"/>
                <a:gd name="T8" fmla="*/ 599 w 962"/>
                <a:gd name="T9" fmla="*/ 23 h 446"/>
                <a:gd name="T10" fmla="*/ 599 w 962"/>
                <a:gd name="T11" fmla="*/ 129 h 446"/>
                <a:gd name="T12" fmla="*/ 0 w 962"/>
                <a:gd name="T13" fmla="*/ 129 h 446"/>
                <a:gd name="T14" fmla="*/ 0 w 962"/>
                <a:gd name="T15" fmla="*/ 317 h 446"/>
                <a:gd name="T16" fmla="*/ 599 w 962"/>
                <a:gd name="T17" fmla="*/ 317 h 446"/>
                <a:gd name="T18" fmla="*/ 599 w 962"/>
                <a:gd name="T19" fmla="*/ 423 h 446"/>
                <a:gd name="T20" fmla="*/ 630 w 962"/>
                <a:gd name="T21" fmla="*/ 437 h 446"/>
                <a:gd name="T22" fmla="*/ 951 w 962"/>
                <a:gd name="T23" fmla="*/ 237 h 446"/>
                <a:gd name="T24" fmla="*/ 951 w 962"/>
                <a:gd name="T25" fmla="*/ 209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62" h="446">
                  <a:moveTo>
                    <a:pt x="951" y="209"/>
                  </a:moveTo>
                  <a:cubicBezTo>
                    <a:pt x="835" y="136"/>
                    <a:pt x="835" y="136"/>
                    <a:pt x="835" y="136"/>
                  </a:cubicBezTo>
                  <a:cubicBezTo>
                    <a:pt x="813" y="123"/>
                    <a:pt x="813" y="123"/>
                    <a:pt x="813" y="123"/>
                  </a:cubicBezTo>
                  <a:cubicBezTo>
                    <a:pt x="630" y="9"/>
                    <a:pt x="630" y="9"/>
                    <a:pt x="630" y="9"/>
                  </a:cubicBezTo>
                  <a:cubicBezTo>
                    <a:pt x="617" y="0"/>
                    <a:pt x="599" y="9"/>
                    <a:pt x="599" y="23"/>
                  </a:cubicBezTo>
                  <a:cubicBezTo>
                    <a:pt x="599" y="129"/>
                    <a:pt x="599" y="129"/>
                    <a:pt x="599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317"/>
                    <a:pt x="0" y="317"/>
                    <a:pt x="0" y="317"/>
                  </a:cubicBezTo>
                  <a:cubicBezTo>
                    <a:pt x="599" y="317"/>
                    <a:pt x="599" y="317"/>
                    <a:pt x="599" y="317"/>
                  </a:cubicBezTo>
                  <a:cubicBezTo>
                    <a:pt x="599" y="423"/>
                    <a:pt x="599" y="423"/>
                    <a:pt x="599" y="423"/>
                  </a:cubicBezTo>
                  <a:cubicBezTo>
                    <a:pt x="599" y="437"/>
                    <a:pt x="617" y="446"/>
                    <a:pt x="630" y="437"/>
                  </a:cubicBezTo>
                  <a:cubicBezTo>
                    <a:pt x="951" y="237"/>
                    <a:pt x="951" y="237"/>
                    <a:pt x="951" y="237"/>
                  </a:cubicBezTo>
                  <a:cubicBezTo>
                    <a:pt x="962" y="230"/>
                    <a:pt x="962" y="216"/>
                    <a:pt x="951" y="209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79" name="Freeform 73"/>
            <p:cNvSpPr>
              <a:spLocks/>
            </p:cNvSpPr>
            <p:nvPr userDrawn="1"/>
          </p:nvSpPr>
          <p:spPr bwMode="auto">
            <a:xfrm>
              <a:off x="2441" y="648"/>
              <a:ext cx="383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2 h 128"/>
                <a:gd name="T4" fmla="*/ 146 w 292"/>
                <a:gd name="T5" fmla="*/ 128 h 128"/>
                <a:gd name="T6" fmla="*/ 0 w 292"/>
                <a:gd name="T7" fmla="*/ 72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80" name="Freeform 74"/>
            <p:cNvSpPr>
              <a:spLocks/>
            </p:cNvSpPr>
            <p:nvPr userDrawn="1"/>
          </p:nvSpPr>
          <p:spPr bwMode="auto">
            <a:xfrm>
              <a:off x="2441" y="648"/>
              <a:ext cx="383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2 h 128"/>
                <a:gd name="T4" fmla="*/ 146 w 292"/>
                <a:gd name="T5" fmla="*/ 128 h 128"/>
                <a:gd name="T6" fmla="*/ 0 w 292"/>
                <a:gd name="T7" fmla="*/ 72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81" name="Freeform 75"/>
            <p:cNvSpPr>
              <a:spLocks/>
            </p:cNvSpPr>
            <p:nvPr userDrawn="1"/>
          </p:nvSpPr>
          <p:spPr bwMode="auto">
            <a:xfrm>
              <a:off x="2441" y="551"/>
              <a:ext cx="383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1 h 128"/>
                <a:gd name="T4" fmla="*/ 146 w 292"/>
                <a:gd name="T5" fmla="*/ 128 h 128"/>
                <a:gd name="T6" fmla="*/ 0 w 292"/>
                <a:gd name="T7" fmla="*/ 71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82" name="Freeform 76"/>
            <p:cNvSpPr>
              <a:spLocks/>
            </p:cNvSpPr>
            <p:nvPr userDrawn="1"/>
          </p:nvSpPr>
          <p:spPr bwMode="auto">
            <a:xfrm>
              <a:off x="2441" y="551"/>
              <a:ext cx="383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1 h 128"/>
                <a:gd name="T4" fmla="*/ 146 w 292"/>
                <a:gd name="T5" fmla="*/ 128 h 128"/>
                <a:gd name="T6" fmla="*/ 0 w 292"/>
                <a:gd name="T7" fmla="*/ 71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83" name="Freeform 77"/>
            <p:cNvSpPr>
              <a:spLocks/>
            </p:cNvSpPr>
            <p:nvPr userDrawn="1"/>
          </p:nvSpPr>
          <p:spPr bwMode="auto">
            <a:xfrm>
              <a:off x="2441" y="454"/>
              <a:ext cx="383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1 h 128"/>
                <a:gd name="T4" fmla="*/ 146 w 292"/>
                <a:gd name="T5" fmla="*/ 128 h 128"/>
                <a:gd name="T6" fmla="*/ 0 w 292"/>
                <a:gd name="T7" fmla="*/ 71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2"/>
                    <a:pt x="227" y="128"/>
                    <a:pt x="146" y="128"/>
                  </a:cubicBezTo>
                  <a:cubicBezTo>
                    <a:pt x="65" y="128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84" name="Freeform 78"/>
            <p:cNvSpPr>
              <a:spLocks/>
            </p:cNvSpPr>
            <p:nvPr userDrawn="1"/>
          </p:nvSpPr>
          <p:spPr bwMode="auto">
            <a:xfrm>
              <a:off x="2441" y="454"/>
              <a:ext cx="383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1 h 128"/>
                <a:gd name="T4" fmla="*/ 146 w 292"/>
                <a:gd name="T5" fmla="*/ 128 h 128"/>
                <a:gd name="T6" fmla="*/ 0 w 292"/>
                <a:gd name="T7" fmla="*/ 71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2"/>
                    <a:pt x="227" y="128"/>
                    <a:pt x="146" y="128"/>
                  </a:cubicBezTo>
                  <a:cubicBezTo>
                    <a:pt x="65" y="128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85" name="Freeform 79"/>
            <p:cNvSpPr>
              <a:spLocks/>
            </p:cNvSpPr>
            <p:nvPr userDrawn="1"/>
          </p:nvSpPr>
          <p:spPr bwMode="auto">
            <a:xfrm>
              <a:off x="2441" y="360"/>
              <a:ext cx="383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2 h 128"/>
                <a:gd name="T4" fmla="*/ 146 w 292"/>
                <a:gd name="T5" fmla="*/ 128 h 128"/>
                <a:gd name="T6" fmla="*/ 0 w 292"/>
                <a:gd name="T7" fmla="*/ 72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86" name="Freeform 80"/>
            <p:cNvSpPr>
              <a:spLocks/>
            </p:cNvSpPr>
            <p:nvPr userDrawn="1"/>
          </p:nvSpPr>
          <p:spPr bwMode="auto">
            <a:xfrm>
              <a:off x="2441" y="360"/>
              <a:ext cx="383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2 h 128"/>
                <a:gd name="T4" fmla="*/ 146 w 292"/>
                <a:gd name="T5" fmla="*/ 128 h 128"/>
                <a:gd name="T6" fmla="*/ 0 w 292"/>
                <a:gd name="T7" fmla="*/ 72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87" name="Oval 81"/>
            <p:cNvSpPr>
              <a:spLocks noChangeArrowheads="1"/>
            </p:cNvSpPr>
            <p:nvPr userDrawn="1"/>
          </p:nvSpPr>
          <p:spPr bwMode="auto">
            <a:xfrm>
              <a:off x="2441" y="283"/>
              <a:ext cx="383" cy="148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88" name="Oval 82"/>
            <p:cNvSpPr>
              <a:spLocks noChangeArrowheads="1"/>
            </p:cNvSpPr>
            <p:nvPr userDrawn="1"/>
          </p:nvSpPr>
          <p:spPr bwMode="auto">
            <a:xfrm>
              <a:off x="2441" y="283"/>
              <a:ext cx="383" cy="148"/>
            </a:xfrm>
            <a:prstGeom prst="ellipse">
              <a:avLst/>
            </a:pr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89" name="Freeform 83"/>
            <p:cNvSpPr>
              <a:spLocks/>
            </p:cNvSpPr>
            <p:nvPr userDrawn="1"/>
          </p:nvSpPr>
          <p:spPr bwMode="auto">
            <a:xfrm>
              <a:off x="2896" y="677"/>
              <a:ext cx="385" cy="168"/>
            </a:xfrm>
            <a:custGeom>
              <a:avLst/>
              <a:gdLst>
                <a:gd name="T0" fmla="*/ 293 w 293"/>
                <a:gd name="T1" fmla="*/ 0 h 128"/>
                <a:gd name="T2" fmla="*/ 293 w 293"/>
                <a:gd name="T3" fmla="*/ 72 h 128"/>
                <a:gd name="T4" fmla="*/ 147 w 293"/>
                <a:gd name="T5" fmla="*/ 128 h 128"/>
                <a:gd name="T6" fmla="*/ 0 w 293"/>
                <a:gd name="T7" fmla="*/ 72 h 128"/>
                <a:gd name="T8" fmla="*/ 0 w 293"/>
                <a:gd name="T9" fmla="*/ 0 h 128"/>
                <a:gd name="T10" fmla="*/ 293 w 293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3" h="128">
                  <a:moveTo>
                    <a:pt x="293" y="0"/>
                  </a:moveTo>
                  <a:cubicBezTo>
                    <a:pt x="293" y="72"/>
                    <a:pt x="293" y="72"/>
                    <a:pt x="293" y="72"/>
                  </a:cubicBezTo>
                  <a:cubicBezTo>
                    <a:pt x="293" y="103"/>
                    <a:pt x="228" y="128"/>
                    <a:pt x="147" y="128"/>
                  </a:cubicBezTo>
                  <a:cubicBezTo>
                    <a:pt x="66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90" name="Freeform 84"/>
            <p:cNvSpPr>
              <a:spLocks/>
            </p:cNvSpPr>
            <p:nvPr userDrawn="1"/>
          </p:nvSpPr>
          <p:spPr bwMode="auto">
            <a:xfrm>
              <a:off x="2896" y="677"/>
              <a:ext cx="385" cy="168"/>
            </a:xfrm>
            <a:custGeom>
              <a:avLst/>
              <a:gdLst>
                <a:gd name="T0" fmla="*/ 293 w 293"/>
                <a:gd name="T1" fmla="*/ 0 h 128"/>
                <a:gd name="T2" fmla="*/ 293 w 293"/>
                <a:gd name="T3" fmla="*/ 72 h 128"/>
                <a:gd name="T4" fmla="*/ 147 w 293"/>
                <a:gd name="T5" fmla="*/ 128 h 128"/>
                <a:gd name="T6" fmla="*/ 0 w 293"/>
                <a:gd name="T7" fmla="*/ 72 h 128"/>
                <a:gd name="T8" fmla="*/ 0 w 293"/>
                <a:gd name="T9" fmla="*/ 0 h 128"/>
                <a:gd name="T10" fmla="*/ 293 w 293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3" h="128">
                  <a:moveTo>
                    <a:pt x="293" y="0"/>
                  </a:moveTo>
                  <a:cubicBezTo>
                    <a:pt x="293" y="72"/>
                    <a:pt x="293" y="72"/>
                    <a:pt x="293" y="72"/>
                  </a:cubicBezTo>
                  <a:cubicBezTo>
                    <a:pt x="293" y="103"/>
                    <a:pt x="228" y="128"/>
                    <a:pt x="147" y="128"/>
                  </a:cubicBezTo>
                  <a:cubicBezTo>
                    <a:pt x="66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3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91" name="Freeform 85"/>
            <p:cNvSpPr>
              <a:spLocks/>
            </p:cNvSpPr>
            <p:nvPr userDrawn="1"/>
          </p:nvSpPr>
          <p:spPr bwMode="auto">
            <a:xfrm>
              <a:off x="2896" y="580"/>
              <a:ext cx="385" cy="168"/>
            </a:xfrm>
            <a:custGeom>
              <a:avLst/>
              <a:gdLst>
                <a:gd name="T0" fmla="*/ 293 w 293"/>
                <a:gd name="T1" fmla="*/ 0 h 128"/>
                <a:gd name="T2" fmla="*/ 293 w 293"/>
                <a:gd name="T3" fmla="*/ 71 h 128"/>
                <a:gd name="T4" fmla="*/ 147 w 293"/>
                <a:gd name="T5" fmla="*/ 128 h 128"/>
                <a:gd name="T6" fmla="*/ 0 w 293"/>
                <a:gd name="T7" fmla="*/ 71 h 128"/>
                <a:gd name="T8" fmla="*/ 0 w 293"/>
                <a:gd name="T9" fmla="*/ 0 h 128"/>
                <a:gd name="T10" fmla="*/ 293 w 293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3" h="128">
                  <a:moveTo>
                    <a:pt x="293" y="0"/>
                  </a:moveTo>
                  <a:cubicBezTo>
                    <a:pt x="293" y="71"/>
                    <a:pt x="293" y="71"/>
                    <a:pt x="293" y="71"/>
                  </a:cubicBezTo>
                  <a:cubicBezTo>
                    <a:pt x="293" y="103"/>
                    <a:pt x="228" y="128"/>
                    <a:pt x="147" y="128"/>
                  </a:cubicBezTo>
                  <a:cubicBezTo>
                    <a:pt x="66" y="128"/>
                    <a:pt x="0" y="103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92" name="Freeform 86"/>
            <p:cNvSpPr>
              <a:spLocks/>
            </p:cNvSpPr>
            <p:nvPr userDrawn="1"/>
          </p:nvSpPr>
          <p:spPr bwMode="auto">
            <a:xfrm>
              <a:off x="2896" y="580"/>
              <a:ext cx="385" cy="168"/>
            </a:xfrm>
            <a:custGeom>
              <a:avLst/>
              <a:gdLst>
                <a:gd name="T0" fmla="*/ 293 w 293"/>
                <a:gd name="T1" fmla="*/ 0 h 128"/>
                <a:gd name="T2" fmla="*/ 293 w 293"/>
                <a:gd name="T3" fmla="*/ 71 h 128"/>
                <a:gd name="T4" fmla="*/ 147 w 293"/>
                <a:gd name="T5" fmla="*/ 128 h 128"/>
                <a:gd name="T6" fmla="*/ 0 w 293"/>
                <a:gd name="T7" fmla="*/ 71 h 128"/>
                <a:gd name="T8" fmla="*/ 0 w 293"/>
                <a:gd name="T9" fmla="*/ 0 h 128"/>
                <a:gd name="T10" fmla="*/ 293 w 293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3" h="128">
                  <a:moveTo>
                    <a:pt x="293" y="0"/>
                  </a:moveTo>
                  <a:cubicBezTo>
                    <a:pt x="293" y="71"/>
                    <a:pt x="293" y="71"/>
                    <a:pt x="293" y="71"/>
                  </a:cubicBezTo>
                  <a:cubicBezTo>
                    <a:pt x="293" y="103"/>
                    <a:pt x="228" y="128"/>
                    <a:pt x="147" y="128"/>
                  </a:cubicBezTo>
                  <a:cubicBezTo>
                    <a:pt x="66" y="128"/>
                    <a:pt x="0" y="103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3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93" name="Freeform 87"/>
            <p:cNvSpPr>
              <a:spLocks/>
            </p:cNvSpPr>
            <p:nvPr userDrawn="1"/>
          </p:nvSpPr>
          <p:spPr bwMode="auto">
            <a:xfrm>
              <a:off x="2896" y="482"/>
              <a:ext cx="385" cy="169"/>
            </a:xfrm>
            <a:custGeom>
              <a:avLst/>
              <a:gdLst>
                <a:gd name="T0" fmla="*/ 293 w 293"/>
                <a:gd name="T1" fmla="*/ 0 h 128"/>
                <a:gd name="T2" fmla="*/ 293 w 293"/>
                <a:gd name="T3" fmla="*/ 71 h 128"/>
                <a:gd name="T4" fmla="*/ 147 w 293"/>
                <a:gd name="T5" fmla="*/ 128 h 128"/>
                <a:gd name="T6" fmla="*/ 0 w 293"/>
                <a:gd name="T7" fmla="*/ 71 h 128"/>
                <a:gd name="T8" fmla="*/ 0 w 293"/>
                <a:gd name="T9" fmla="*/ 0 h 128"/>
                <a:gd name="T10" fmla="*/ 293 w 293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3" h="128">
                  <a:moveTo>
                    <a:pt x="293" y="0"/>
                  </a:moveTo>
                  <a:cubicBezTo>
                    <a:pt x="293" y="71"/>
                    <a:pt x="293" y="71"/>
                    <a:pt x="293" y="71"/>
                  </a:cubicBezTo>
                  <a:cubicBezTo>
                    <a:pt x="293" y="102"/>
                    <a:pt x="228" y="128"/>
                    <a:pt x="147" y="128"/>
                  </a:cubicBezTo>
                  <a:cubicBezTo>
                    <a:pt x="66" y="128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3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94" name="Freeform 88"/>
            <p:cNvSpPr>
              <a:spLocks/>
            </p:cNvSpPr>
            <p:nvPr userDrawn="1"/>
          </p:nvSpPr>
          <p:spPr bwMode="auto">
            <a:xfrm>
              <a:off x="2896" y="482"/>
              <a:ext cx="385" cy="169"/>
            </a:xfrm>
            <a:custGeom>
              <a:avLst/>
              <a:gdLst>
                <a:gd name="T0" fmla="*/ 293 w 293"/>
                <a:gd name="T1" fmla="*/ 0 h 128"/>
                <a:gd name="T2" fmla="*/ 293 w 293"/>
                <a:gd name="T3" fmla="*/ 71 h 128"/>
                <a:gd name="T4" fmla="*/ 147 w 293"/>
                <a:gd name="T5" fmla="*/ 128 h 128"/>
                <a:gd name="T6" fmla="*/ 0 w 293"/>
                <a:gd name="T7" fmla="*/ 71 h 128"/>
                <a:gd name="T8" fmla="*/ 0 w 293"/>
                <a:gd name="T9" fmla="*/ 0 h 128"/>
                <a:gd name="T10" fmla="*/ 293 w 293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3" h="128">
                  <a:moveTo>
                    <a:pt x="293" y="0"/>
                  </a:moveTo>
                  <a:cubicBezTo>
                    <a:pt x="293" y="71"/>
                    <a:pt x="293" y="71"/>
                    <a:pt x="293" y="71"/>
                  </a:cubicBezTo>
                  <a:cubicBezTo>
                    <a:pt x="293" y="102"/>
                    <a:pt x="228" y="128"/>
                    <a:pt x="147" y="128"/>
                  </a:cubicBezTo>
                  <a:cubicBezTo>
                    <a:pt x="66" y="128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3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95" name="Oval 89"/>
            <p:cNvSpPr>
              <a:spLocks noChangeArrowheads="1"/>
            </p:cNvSpPr>
            <p:nvPr userDrawn="1"/>
          </p:nvSpPr>
          <p:spPr bwMode="auto">
            <a:xfrm>
              <a:off x="2896" y="405"/>
              <a:ext cx="385" cy="147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96" name="Oval 90"/>
            <p:cNvSpPr>
              <a:spLocks noChangeArrowheads="1"/>
            </p:cNvSpPr>
            <p:nvPr userDrawn="1"/>
          </p:nvSpPr>
          <p:spPr bwMode="auto">
            <a:xfrm>
              <a:off x="2896" y="405"/>
              <a:ext cx="385" cy="147"/>
            </a:xfrm>
            <a:prstGeom prst="ellipse">
              <a:avLst/>
            </a:pr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97" name="Freeform 91"/>
            <p:cNvSpPr>
              <a:spLocks/>
            </p:cNvSpPr>
            <p:nvPr userDrawn="1"/>
          </p:nvSpPr>
          <p:spPr bwMode="auto">
            <a:xfrm>
              <a:off x="2612" y="749"/>
              <a:ext cx="384" cy="168"/>
            </a:xfrm>
            <a:custGeom>
              <a:avLst/>
              <a:gdLst>
                <a:gd name="T0" fmla="*/ 146 w 292"/>
                <a:gd name="T1" fmla="*/ 128 h 128"/>
                <a:gd name="T2" fmla="*/ 0 w 292"/>
                <a:gd name="T3" fmla="*/ 72 h 128"/>
                <a:gd name="T4" fmla="*/ 0 w 292"/>
                <a:gd name="T5" fmla="*/ 0 h 128"/>
                <a:gd name="T6" fmla="*/ 292 w 292"/>
                <a:gd name="T7" fmla="*/ 0 h 128"/>
                <a:gd name="T8" fmla="*/ 292 w 292"/>
                <a:gd name="T9" fmla="*/ 72 h 128"/>
                <a:gd name="T10" fmla="*/ 146 w 292"/>
                <a:gd name="T11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146" y="128"/>
                  </a:move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98" name="Freeform 92"/>
            <p:cNvSpPr>
              <a:spLocks/>
            </p:cNvSpPr>
            <p:nvPr userDrawn="1"/>
          </p:nvSpPr>
          <p:spPr bwMode="auto">
            <a:xfrm>
              <a:off x="2612" y="749"/>
              <a:ext cx="384" cy="168"/>
            </a:xfrm>
            <a:custGeom>
              <a:avLst/>
              <a:gdLst>
                <a:gd name="T0" fmla="*/ 146 w 292"/>
                <a:gd name="T1" fmla="*/ 128 h 128"/>
                <a:gd name="T2" fmla="*/ 0 w 292"/>
                <a:gd name="T3" fmla="*/ 72 h 128"/>
                <a:gd name="T4" fmla="*/ 0 w 292"/>
                <a:gd name="T5" fmla="*/ 0 h 128"/>
                <a:gd name="T6" fmla="*/ 292 w 292"/>
                <a:gd name="T7" fmla="*/ 0 h 128"/>
                <a:gd name="T8" fmla="*/ 292 w 292"/>
                <a:gd name="T9" fmla="*/ 72 h 128"/>
                <a:gd name="T10" fmla="*/ 146 w 292"/>
                <a:gd name="T11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146" y="128"/>
                  </a:move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999" name="Freeform 93"/>
            <p:cNvSpPr>
              <a:spLocks/>
            </p:cNvSpPr>
            <p:nvPr userDrawn="1"/>
          </p:nvSpPr>
          <p:spPr bwMode="auto">
            <a:xfrm>
              <a:off x="2612" y="652"/>
              <a:ext cx="384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1 h 128"/>
                <a:gd name="T4" fmla="*/ 146 w 292"/>
                <a:gd name="T5" fmla="*/ 128 h 128"/>
                <a:gd name="T6" fmla="*/ 0 w 292"/>
                <a:gd name="T7" fmla="*/ 71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2"/>
                    <a:pt x="227" y="128"/>
                    <a:pt x="146" y="128"/>
                  </a:cubicBezTo>
                  <a:cubicBezTo>
                    <a:pt x="65" y="128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00" name="Freeform 94"/>
            <p:cNvSpPr>
              <a:spLocks/>
            </p:cNvSpPr>
            <p:nvPr userDrawn="1"/>
          </p:nvSpPr>
          <p:spPr bwMode="auto">
            <a:xfrm>
              <a:off x="2612" y="652"/>
              <a:ext cx="384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1 h 128"/>
                <a:gd name="T4" fmla="*/ 146 w 292"/>
                <a:gd name="T5" fmla="*/ 128 h 128"/>
                <a:gd name="T6" fmla="*/ 0 w 292"/>
                <a:gd name="T7" fmla="*/ 71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2"/>
                    <a:pt x="227" y="128"/>
                    <a:pt x="146" y="128"/>
                  </a:cubicBezTo>
                  <a:cubicBezTo>
                    <a:pt x="65" y="128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01" name="Freeform 95"/>
            <p:cNvSpPr>
              <a:spLocks/>
            </p:cNvSpPr>
            <p:nvPr userDrawn="1"/>
          </p:nvSpPr>
          <p:spPr bwMode="auto">
            <a:xfrm>
              <a:off x="2612" y="555"/>
              <a:ext cx="384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1 h 128"/>
                <a:gd name="T4" fmla="*/ 146 w 292"/>
                <a:gd name="T5" fmla="*/ 128 h 128"/>
                <a:gd name="T6" fmla="*/ 0 w 292"/>
                <a:gd name="T7" fmla="*/ 71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2"/>
                    <a:pt x="227" y="128"/>
                    <a:pt x="146" y="128"/>
                  </a:cubicBezTo>
                  <a:cubicBezTo>
                    <a:pt x="65" y="128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02" name="Freeform 96"/>
            <p:cNvSpPr>
              <a:spLocks/>
            </p:cNvSpPr>
            <p:nvPr userDrawn="1"/>
          </p:nvSpPr>
          <p:spPr bwMode="auto">
            <a:xfrm>
              <a:off x="2612" y="555"/>
              <a:ext cx="384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1 h 128"/>
                <a:gd name="T4" fmla="*/ 146 w 292"/>
                <a:gd name="T5" fmla="*/ 128 h 128"/>
                <a:gd name="T6" fmla="*/ 0 w 292"/>
                <a:gd name="T7" fmla="*/ 71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2"/>
                    <a:pt x="227" y="128"/>
                    <a:pt x="146" y="128"/>
                  </a:cubicBezTo>
                  <a:cubicBezTo>
                    <a:pt x="65" y="128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03" name="Freeform 97"/>
            <p:cNvSpPr>
              <a:spLocks/>
            </p:cNvSpPr>
            <p:nvPr userDrawn="1"/>
          </p:nvSpPr>
          <p:spPr bwMode="auto">
            <a:xfrm>
              <a:off x="2612" y="460"/>
              <a:ext cx="384" cy="167"/>
            </a:xfrm>
            <a:custGeom>
              <a:avLst/>
              <a:gdLst>
                <a:gd name="T0" fmla="*/ 292 w 292"/>
                <a:gd name="T1" fmla="*/ 0 h 127"/>
                <a:gd name="T2" fmla="*/ 292 w 292"/>
                <a:gd name="T3" fmla="*/ 71 h 127"/>
                <a:gd name="T4" fmla="*/ 146 w 292"/>
                <a:gd name="T5" fmla="*/ 127 h 127"/>
                <a:gd name="T6" fmla="*/ 0 w 292"/>
                <a:gd name="T7" fmla="*/ 71 h 127"/>
                <a:gd name="T8" fmla="*/ 0 w 292"/>
                <a:gd name="T9" fmla="*/ 0 h 127"/>
                <a:gd name="T10" fmla="*/ 292 w 292"/>
                <a:gd name="T1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7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2"/>
                    <a:pt x="227" y="127"/>
                    <a:pt x="146" y="127"/>
                  </a:cubicBezTo>
                  <a:cubicBezTo>
                    <a:pt x="65" y="127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04" name="Freeform 98"/>
            <p:cNvSpPr>
              <a:spLocks/>
            </p:cNvSpPr>
            <p:nvPr userDrawn="1"/>
          </p:nvSpPr>
          <p:spPr bwMode="auto">
            <a:xfrm>
              <a:off x="2612" y="460"/>
              <a:ext cx="384" cy="167"/>
            </a:xfrm>
            <a:custGeom>
              <a:avLst/>
              <a:gdLst>
                <a:gd name="T0" fmla="*/ 292 w 292"/>
                <a:gd name="T1" fmla="*/ 0 h 127"/>
                <a:gd name="T2" fmla="*/ 292 w 292"/>
                <a:gd name="T3" fmla="*/ 71 h 127"/>
                <a:gd name="T4" fmla="*/ 146 w 292"/>
                <a:gd name="T5" fmla="*/ 127 h 127"/>
                <a:gd name="T6" fmla="*/ 0 w 292"/>
                <a:gd name="T7" fmla="*/ 71 h 127"/>
                <a:gd name="T8" fmla="*/ 0 w 292"/>
                <a:gd name="T9" fmla="*/ 0 h 127"/>
                <a:gd name="T10" fmla="*/ 292 w 292"/>
                <a:gd name="T1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7">
                  <a:moveTo>
                    <a:pt x="292" y="0"/>
                  </a:moveTo>
                  <a:cubicBezTo>
                    <a:pt x="292" y="71"/>
                    <a:pt x="292" y="71"/>
                    <a:pt x="292" y="71"/>
                  </a:cubicBezTo>
                  <a:cubicBezTo>
                    <a:pt x="292" y="102"/>
                    <a:pt x="227" y="127"/>
                    <a:pt x="146" y="127"/>
                  </a:cubicBezTo>
                  <a:cubicBezTo>
                    <a:pt x="65" y="127"/>
                    <a:pt x="0" y="102"/>
                    <a:pt x="0" y="7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05" name="Freeform 99"/>
            <p:cNvSpPr>
              <a:spLocks/>
            </p:cNvSpPr>
            <p:nvPr userDrawn="1"/>
          </p:nvSpPr>
          <p:spPr bwMode="auto">
            <a:xfrm>
              <a:off x="2612" y="362"/>
              <a:ext cx="384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2 h 128"/>
                <a:gd name="T4" fmla="*/ 146 w 292"/>
                <a:gd name="T5" fmla="*/ 128 h 128"/>
                <a:gd name="T6" fmla="*/ 0 w 292"/>
                <a:gd name="T7" fmla="*/ 72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06" name="Freeform 100"/>
            <p:cNvSpPr>
              <a:spLocks/>
            </p:cNvSpPr>
            <p:nvPr userDrawn="1"/>
          </p:nvSpPr>
          <p:spPr bwMode="auto">
            <a:xfrm>
              <a:off x="2612" y="362"/>
              <a:ext cx="384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2 h 128"/>
                <a:gd name="T4" fmla="*/ 146 w 292"/>
                <a:gd name="T5" fmla="*/ 128 h 128"/>
                <a:gd name="T6" fmla="*/ 0 w 292"/>
                <a:gd name="T7" fmla="*/ 72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07" name="Freeform 101"/>
            <p:cNvSpPr>
              <a:spLocks/>
            </p:cNvSpPr>
            <p:nvPr userDrawn="1"/>
          </p:nvSpPr>
          <p:spPr bwMode="auto">
            <a:xfrm>
              <a:off x="2612" y="264"/>
              <a:ext cx="384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2 h 128"/>
                <a:gd name="T4" fmla="*/ 146 w 292"/>
                <a:gd name="T5" fmla="*/ 128 h 128"/>
                <a:gd name="T6" fmla="*/ 0 w 292"/>
                <a:gd name="T7" fmla="*/ 72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08" name="Freeform 102"/>
            <p:cNvSpPr>
              <a:spLocks/>
            </p:cNvSpPr>
            <p:nvPr userDrawn="1"/>
          </p:nvSpPr>
          <p:spPr bwMode="auto">
            <a:xfrm>
              <a:off x="2612" y="264"/>
              <a:ext cx="384" cy="168"/>
            </a:xfrm>
            <a:custGeom>
              <a:avLst/>
              <a:gdLst>
                <a:gd name="T0" fmla="*/ 292 w 292"/>
                <a:gd name="T1" fmla="*/ 0 h 128"/>
                <a:gd name="T2" fmla="*/ 292 w 292"/>
                <a:gd name="T3" fmla="*/ 72 h 128"/>
                <a:gd name="T4" fmla="*/ 146 w 292"/>
                <a:gd name="T5" fmla="*/ 128 h 128"/>
                <a:gd name="T6" fmla="*/ 0 w 292"/>
                <a:gd name="T7" fmla="*/ 72 h 128"/>
                <a:gd name="T8" fmla="*/ 0 w 292"/>
                <a:gd name="T9" fmla="*/ 0 h 128"/>
                <a:gd name="T10" fmla="*/ 292 w 292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2" h="128">
                  <a:moveTo>
                    <a:pt x="292" y="0"/>
                  </a:moveTo>
                  <a:cubicBezTo>
                    <a:pt x="292" y="72"/>
                    <a:pt x="292" y="72"/>
                    <a:pt x="292" y="72"/>
                  </a:cubicBezTo>
                  <a:cubicBezTo>
                    <a:pt x="292" y="103"/>
                    <a:pt x="227" y="128"/>
                    <a:pt x="146" y="128"/>
                  </a:cubicBezTo>
                  <a:cubicBezTo>
                    <a:pt x="65" y="128"/>
                    <a:pt x="0" y="103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92" y="0"/>
                  </a:lnTo>
                  <a:close/>
                </a:path>
              </a:pathLst>
            </a:cu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09" name="Oval 103"/>
            <p:cNvSpPr>
              <a:spLocks noChangeArrowheads="1"/>
            </p:cNvSpPr>
            <p:nvPr userDrawn="1"/>
          </p:nvSpPr>
          <p:spPr bwMode="auto">
            <a:xfrm>
              <a:off x="2612" y="187"/>
              <a:ext cx="384" cy="148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10" name="Oval 104"/>
            <p:cNvSpPr>
              <a:spLocks noChangeArrowheads="1"/>
            </p:cNvSpPr>
            <p:nvPr userDrawn="1"/>
          </p:nvSpPr>
          <p:spPr bwMode="auto">
            <a:xfrm>
              <a:off x="2612" y="187"/>
              <a:ext cx="384" cy="148"/>
            </a:xfrm>
            <a:prstGeom prst="ellipse">
              <a:avLst/>
            </a:prstGeom>
            <a:noFill/>
            <a:ln w="5397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1012" name="Nettbrett" hidden="1"/>
          <p:cNvGrpSpPr>
            <a:grpSpLocks noChangeAspect="1"/>
          </p:cNvGrpSpPr>
          <p:nvPr userDrawn="1"/>
        </p:nvGrpSpPr>
        <p:grpSpPr bwMode="auto">
          <a:xfrm>
            <a:off x="3467100" y="1872456"/>
            <a:ext cx="2211388" cy="1363663"/>
            <a:chOff x="2517" y="961"/>
            <a:chExt cx="1393" cy="859"/>
          </a:xfrm>
        </p:grpSpPr>
        <p:sp>
          <p:nvSpPr>
            <p:cNvPr id="1014" name="Freeform 108"/>
            <p:cNvSpPr>
              <a:spLocks/>
            </p:cNvSpPr>
            <p:nvPr userDrawn="1"/>
          </p:nvSpPr>
          <p:spPr bwMode="auto">
            <a:xfrm>
              <a:off x="2517" y="961"/>
              <a:ext cx="1393" cy="859"/>
            </a:xfrm>
            <a:custGeom>
              <a:avLst/>
              <a:gdLst>
                <a:gd name="T0" fmla="*/ 1675 w 1675"/>
                <a:gd name="T1" fmla="*/ 146 h 1030"/>
                <a:gd name="T2" fmla="*/ 1675 w 1675"/>
                <a:gd name="T3" fmla="*/ 885 h 1030"/>
                <a:gd name="T4" fmla="*/ 1530 w 1675"/>
                <a:gd name="T5" fmla="*/ 1030 h 1030"/>
                <a:gd name="T6" fmla="*/ 145 w 1675"/>
                <a:gd name="T7" fmla="*/ 1030 h 1030"/>
                <a:gd name="T8" fmla="*/ 0 w 1675"/>
                <a:gd name="T9" fmla="*/ 885 h 1030"/>
                <a:gd name="T10" fmla="*/ 0 w 1675"/>
                <a:gd name="T11" fmla="*/ 146 h 1030"/>
                <a:gd name="T12" fmla="*/ 145 w 1675"/>
                <a:gd name="T13" fmla="*/ 0 h 1030"/>
                <a:gd name="T14" fmla="*/ 1530 w 1675"/>
                <a:gd name="T15" fmla="*/ 0 h 1030"/>
                <a:gd name="T16" fmla="*/ 1675 w 1675"/>
                <a:gd name="T17" fmla="*/ 146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5" h="1030">
                  <a:moveTo>
                    <a:pt x="1675" y="146"/>
                  </a:moveTo>
                  <a:cubicBezTo>
                    <a:pt x="1675" y="885"/>
                    <a:pt x="1675" y="885"/>
                    <a:pt x="1675" y="885"/>
                  </a:cubicBezTo>
                  <a:cubicBezTo>
                    <a:pt x="1675" y="965"/>
                    <a:pt x="1610" y="1030"/>
                    <a:pt x="1530" y="1030"/>
                  </a:cubicBezTo>
                  <a:cubicBezTo>
                    <a:pt x="145" y="1030"/>
                    <a:pt x="145" y="1030"/>
                    <a:pt x="145" y="1030"/>
                  </a:cubicBezTo>
                  <a:cubicBezTo>
                    <a:pt x="65" y="1030"/>
                    <a:pt x="0" y="965"/>
                    <a:pt x="0" y="88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65"/>
                    <a:pt x="65" y="0"/>
                    <a:pt x="145" y="0"/>
                  </a:cubicBezTo>
                  <a:cubicBezTo>
                    <a:pt x="1530" y="0"/>
                    <a:pt x="1530" y="0"/>
                    <a:pt x="1530" y="0"/>
                  </a:cubicBezTo>
                  <a:cubicBezTo>
                    <a:pt x="1610" y="0"/>
                    <a:pt x="1675" y="65"/>
                    <a:pt x="1675" y="146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15" name="Rectangle 109"/>
            <p:cNvSpPr>
              <a:spLocks noChangeArrowheads="1"/>
            </p:cNvSpPr>
            <p:nvPr userDrawn="1"/>
          </p:nvSpPr>
          <p:spPr bwMode="auto">
            <a:xfrm>
              <a:off x="2727" y="1064"/>
              <a:ext cx="919" cy="65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16" name="Oval 110"/>
            <p:cNvSpPr>
              <a:spLocks noChangeArrowheads="1"/>
            </p:cNvSpPr>
            <p:nvPr userDrawn="1"/>
          </p:nvSpPr>
          <p:spPr bwMode="auto">
            <a:xfrm>
              <a:off x="3709" y="1329"/>
              <a:ext cx="122" cy="12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1018" name="Mobil" hidden="1"/>
          <p:cNvGrpSpPr>
            <a:grpSpLocks noChangeAspect="1"/>
          </p:cNvGrpSpPr>
          <p:nvPr userDrawn="1"/>
        </p:nvGrpSpPr>
        <p:grpSpPr bwMode="auto">
          <a:xfrm>
            <a:off x="3971925" y="1579562"/>
            <a:ext cx="1201738" cy="1949450"/>
            <a:chOff x="1351" y="832"/>
            <a:chExt cx="757" cy="1228"/>
          </a:xfrm>
        </p:grpSpPr>
        <p:sp>
          <p:nvSpPr>
            <p:cNvPr id="1020" name="Freeform 114"/>
            <p:cNvSpPr>
              <a:spLocks/>
            </p:cNvSpPr>
            <p:nvPr userDrawn="1"/>
          </p:nvSpPr>
          <p:spPr bwMode="auto">
            <a:xfrm>
              <a:off x="1351" y="832"/>
              <a:ext cx="757" cy="1228"/>
            </a:xfrm>
            <a:custGeom>
              <a:avLst/>
              <a:gdLst>
                <a:gd name="T0" fmla="*/ 590 w 687"/>
                <a:gd name="T1" fmla="*/ 1116 h 1116"/>
                <a:gd name="T2" fmla="*/ 97 w 687"/>
                <a:gd name="T3" fmla="*/ 1116 h 1116"/>
                <a:gd name="T4" fmla="*/ 0 w 687"/>
                <a:gd name="T5" fmla="*/ 1020 h 1116"/>
                <a:gd name="T6" fmla="*/ 0 w 687"/>
                <a:gd name="T7" fmla="*/ 97 h 1116"/>
                <a:gd name="T8" fmla="*/ 97 w 687"/>
                <a:gd name="T9" fmla="*/ 0 h 1116"/>
                <a:gd name="T10" fmla="*/ 590 w 687"/>
                <a:gd name="T11" fmla="*/ 0 h 1116"/>
                <a:gd name="T12" fmla="*/ 687 w 687"/>
                <a:gd name="T13" fmla="*/ 97 h 1116"/>
                <a:gd name="T14" fmla="*/ 687 w 687"/>
                <a:gd name="T15" fmla="*/ 1020 h 1116"/>
                <a:gd name="T16" fmla="*/ 590 w 687"/>
                <a:gd name="T17" fmla="*/ 1116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7" h="1116">
                  <a:moveTo>
                    <a:pt x="590" y="1116"/>
                  </a:moveTo>
                  <a:cubicBezTo>
                    <a:pt x="97" y="1116"/>
                    <a:pt x="97" y="1116"/>
                    <a:pt x="97" y="1116"/>
                  </a:cubicBezTo>
                  <a:cubicBezTo>
                    <a:pt x="44" y="1116"/>
                    <a:pt x="0" y="1073"/>
                    <a:pt x="0" y="102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43"/>
                    <a:pt x="44" y="0"/>
                    <a:pt x="97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643" y="0"/>
                    <a:pt x="687" y="43"/>
                    <a:pt x="687" y="97"/>
                  </a:cubicBezTo>
                  <a:cubicBezTo>
                    <a:pt x="687" y="1020"/>
                    <a:pt x="687" y="1020"/>
                    <a:pt x="687" y="1020"/>
                  </a:cubicBezTo>
                  <a:cubicBezTo>
                    <a:pt x="687" y="1073"/>
                    <a:pt x="643" y="1116"/>
                    <a:pt x="590" y="1116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21" name="Rectangle 115"/>
            <p:cNvSpPr>
              <a:spLocks noChangeArrowheads="1"/>
            </p:cNvSpPr>
            <p:nvPr userDrawn="1"/>
          </p:nvSpPr>
          <p:spPr bwMode="auto">
            <a:xfrm>
              <a:off x="1441" y="1017"/>
              <a:ext cx="575" cy="8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22" name="Oval 116"/>
            <p:cNvSpPr>
              <a:spLocks noChangeArrowheads="1"/>
            </p:cNvSpPr>
            <p:nvPr userDrawn="1"/>
          </p:nvSpPr>
          <p:spPr bwMode="auto">
            <a:xfrm>
              <a:off x="1675" y="1883"/>
              <a:ext cx="109" cy="10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1024" name="Institusjon" hidden="1"/>
          <p:cNvGrpSpPr>
            <a:grpSpLocks noChangeAspect="1"/>
          </p:cNvGrpSpPr>
          <p:nvPr userDrawn="1"/>
        </p:nvGrpSpPr>
        <p:grpSpPr bwMode="auto">
          <a:xfrm>
            <a:off x="3409950" y="1926431"/>
            <a:ext cx="2325688" cy="1255712"/>
            <a:chOff x="2465" y="1978"/>
            <a:chExt cx="1465" cy="791"/>
          </a:xfrm>
        </p:grpSpPr>
        <p:sp>
          <p:nvSpPr>
            <p:cNvPr id="1026" name="Freeform 120"/>
            <p:cNvSpPr>
              <a:spLocks/>
            </p:cNvSpPr>
            <p:nvPr userDrawn="1"/>
          </p:nvSpPr>
          <p:spPr bwMode="auto">
            <a:xfrm>
              <a:off x="2527" y="2298"/>
              <a:ext cx="350" cy="359"/>
            </a:xfrm>
            <a:custGeom>
              <a:avLst/>
              <a:gdLst>
                <a:gd name="T0" fmla="*/ 263 w 350"/>
                <a:gd name="T1" fmla="*/ 0 h 359"/>
                <a:gd name="T2" fmla="*/ 0 w 350"/>
                <a:gd name="T3" fmla="*/ 0 h 359"/>
                <a:gd name="T4" fmla="*/ 0 w 350"/>
                <a:gd name="T5" fmla="*/ 359 h 359"/>
                <a:gd name="T6" fmla="*/ 350 w 350"/>
                <a:gd name="T7" fmla="*/ 299 h 359"/>
                <a:gd name="T8" fmla="*/ 350 w 350"/>
                <a:gd name="T9" fmla="*/ 0 h 359"/>
                <a:gd name="T10" fmla="*/ 263 w 350"/>
                <a:gd name="T1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0" h="359">
                  <a:moveTo>
                    <a:pt x="263" y="0"/>
                  </a:moveTo>
                  <a:lnTo>
                    <a:pt x="0" y="0"/>
                  </a:lnTo>
                  <a:lnTo>
                    <a:pt x="0" y="359"/>
                  </a:lnTo>
                  <a:lnTo>
                    <a:pt x="350" y="299"/>
                  </a:lnTo>
                  <a:lnTo>
                    <a:pt x="350" y="0"/>
                  </a:lnTo>
                  <a:lnTo>
                    <a:pt x="26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27" name="Freeform 121"/>
            <p:cNvSpPr>
              <a:spLocks/>
            </p:cNvSpPr>
            <p:nvPr userDrawn="1"/>
          </p:nvSpPr>
          <p:spPr bwMode="auto">
            <a:xfrm>
              <a:off x="3518" y="2298"/>
              <a:ext cx="350" cy="359"/>
            </a:xfrm>
            <a:custGeom>
              <a:avLst/>
              <a:gdLst>
                <a:gd name="T0" fmla="*/ 87 w 350"/>
                <a:gd name="T1" fmla="*/ 0 h 359"/>
                <a:gd name="T2" fmla="*/ 0 w 350"/>
                <a:gd name="T3" fmla="*/ 0 h 359"/>
                <a:gd name="T4" fmla="*/ 0 w 350"/>
                <a:gd name="T5" fmla="*/ 299 h 359"/>
                <a:gd name="T6" fmla="*/ 350 w 350"/>
                <a:gd name="T7" fmla="*/ 359 h 359"/>
                <a:gd name="T8" fmla="*/ 350 w 350"/>
                <a:gd name="T9" fmla="*/ 0 h 359"/>
                <a:gd name="T10" fmla="*/ 87 w 350"/>
                <a:gd name="T1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0" h="359">
                  <a:moveTo>
                    <a:pt x="87" y="0"/>
                  </a:moveTo>
                  <a:lnTo>
                    <a:pt x="0" y="0"/>
                  </a:lnTo>
                  <a:lnTo>
                    <a:pt x="0" y="299"/>
                  </a:lnTo>
                  <a:lnTo>
                    <a:pt x="350" y="359"/>
                  </a:lnTo>
                  <a:lnTo>
                    <a:pt x="350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28" name="Rectangle 122"/>
            <p:cNvSpPr>
              <a:spLocks noChangeArrowheads="1"/>
            </p:cNvSpPr>
            <p:nvPr userDrawn="1"/>
          </p:nvSpPr>
          <p:spPr bwMode="auto">
            <a:xfrm>
              <a:off x="2897" y="2202"/>
              <a:ext cx="601" cy="39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29" name="Freeform 123"/>
            <p:cNvSpPr>
              <a:spLocks/>
            </p:cNvSpPr>
            <p:nvPr userDrawn="1"/>
          </p:nvSpPr>
          <p:spPr bwMode="auto">
            <a:xfrm>
              <a:off x="2867" y="2087"/>
              <a:ext cx="660" cy="92"/>
            </a:xfrm>
            <a:custGeom>
              <a:avLst/>
              <a:gdLst>
                <a:gd name="T0" fmla="*/ 660 w 660"/>
                <a:gd name="T1" fmla="*/ 92 h 92"/>
                <a:gd name="T2" fmla="*/ 330 w 660"/>
                <a:gd name="T3" fmla="*/ 0 h 92"/>
                <a:gd name="T4" fmla="*/ 0 w 660"/>
                <a:gd name="T5" fmla="*/ 92 h 92"/>
                <a:gd name="T6" fmla="*/ 660 w 660"/>
                <a:gd name="T7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0" h="92">
                  <a:moveTo>
                    <a:pt x="660" y="92"/>
                  </a:moveTo>
                  <a:lnTo>
                    <a:pt x="330" y="0"/>
                  </a:lnTo>
                  <a:lnTo>
                    <a:pt x="0" y="92"/>
                  </a:lnTo>
                  <a:lnTo>
                    <a:pt x="660" y="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30" name="Freeform 124"/>
            <p:cNvSpPr>
              <a:spLocks/>
            </p:cNvSpPr>
            <p:nvPr userDrawn="1"/>
          </p:nvSpPr>
          <p:spPr bwMode="auto">
            <a:xfrm>
              <a:off x="2556" y="2243"/>
              <a:ext cx="321" cy="35"/>
            </a:xfrm>
            <a:custGeom>
              <a:avLst/>
              <a:gdLst>
                <a:gd name="T0" fmla="*/ 321 w 321"/>
                <a:gd name="T1" fmla="*/ 35 h 35"/>
                <a:gd name="T2" fmla="*/ 321 w 321"/>
                <a:gd name="T3" fmla="*/ 0 h 35"/>
                <a:gd name="T4" fmla="*/ 102 w 321"/>
                <a:gd name="T5" fmla="*/ 0 h 35"/>
                <a:gd name="T6" fmla="*/ 0 w 321"/>
                <a:gd name="T7" fmla="*/ 35 h 35"/>
                <a:gd name="T8" fmla="*/ 321 w 321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1" h="35">
                  <a:moveTo>
                    <a:pt x="321" y="35"/>
                  </a:moveTo>
                  <a:lnTo>
                    <a:pt x="321" y="0"/>
                  </a:lnTo>
                  <a:lnTo>
                    <a:pt x="102" y="0"/>
                  </a:lnTo>
                  <a:lnTo>
                    <a:pt x="0" y="35"/>
                  </a:lnTo>
                  <a:lnTo>
                    <a:pt x="321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31" name="Freeform 125"/>
            <p:cNvSpPr>
              <a:spLocks/>
            </p:cNvSpPr>
            <p:nvPr userDrawn="1"/>
          </p:nvSpPr>
          <p:spPr bwMode="auto">
            <a:xfrm>
              <a:off x="3520" y="2243"/>
              <a:ext cx="321" cy="35"/>
            </a:xfrm>
            <a:custGeom>
              <a:avLst/>
              <a:gdLst>
                <a:gd name="T0" fmla="*/ 0 w 321"/>
                <a:gd name="T1" fmla="*/ 35 h 35"/>
                <a:gd name="T2" fmla="*/ 0 w 321"/>
                <a:gd name="T3" fmla="*/ 0 h 35"/>
                <a:gd name="T4" fmla="*/ 218 w 321"/>
                <a:gd name="T5" fmla="*/ 0 h 35"/>
                <a:gd name="T6" fmla="*/ 321 w 321"/>
                <a:gd name="T7" fmla="*/ 35 h 35"/>
                <a:gd name="T8" fmla="*/ 0 w 321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1" h="35">
                  <a:moveTo>
                    <a:pt x="0" y="35"/>
                  </a:moveTo>
                  <a:lnTo>
                    <a:pt x="0" y="0"/>
                  </a:lnTo>
                  <a:lnTo>
                    <a:pt x="218" y="0"/>
                  </a:lnTo>
                  <a:lnTo>
                    <a:pt x="321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32" name="Freeform 126"/>
            <p:cNvSpPr>
              <a:spLocks/>
            </p:cNvSpPr>
            <p:nvPr userDrawn="1"/>
          </p:nvSpPr>
          <p:spPr bwMode="auto">
            <a:xfrm>
              <a:off x="3188" y="1978"/>
              <a:ext cx="152" cy="117"/>
            </a:xfrm>
            <a:custGeom>
              <a:avLst/>
              <a:gdLst>
                <a:gd name="T0" fmla="*/ 152 w 152"/>
                <a:gd name="T1" fmla="*/ 32 h 117"/>
                <a:gd name="T2" fmla="*/ 17 w 152"/>
                <a:gd name="T3" fmla="*/ 0 h 117"/>
                <a:gd name="T4" fmla="*/ 17 w 152"/>
                <a:gd name="T5" fmla="*/ 0 h 117"/>
                <a:gd name="T6" fmla="*/ 0 w 152"/>
                <a:gd name="T7" fmla="*/ 0 h 117"/>
                <a:gd name="T8" fmla="*/ 0 w 152"/>
                <a:gd name="T9" fmla="*/ 117 h 117"/>
                <a:gd name="T10" fmla="*/ 17 w 152"/>
                <a:gd name="T11" fmla="*/ 117 h 117"/>
                <a:gd name="T12" fmla="*/ 17 w 152"/>
                <a:gd name="T13" fmla="*/ 71 h 117"/>
                <a:gd name="T14" fmla="*/ 152 w 152"/>
                <a:gd name="T15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17">
                  <a:moveTo>
                    <a:pt x="152" y="32"/>
                  </a:moveTo>
                  <a:lnTo>
                    <a:pt x="17" y="0"/>
                  </a:lnTo>
                  <a:lnTo>
                    <a:pt x="17" y="0"/>
                  </a:lnTo>
                  <a:lnTo>
                    <a:pt x="0" y="0"/>
                  </a:lnTo>
                  <a:lnTo>
                    <a:pt x="0" y="117"/>
                  </a:lnTo>
                  <a:lnTo>
                    <a:pt x="17" y="117"/>
                  </a:lnTo>
                  <a:lnTo>
                    <a:pt x="17" y="71"/>
                  </a:lnTo>
                  <a:lnTo>
                    <a:pt x="152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33" name="Freeform 127"/>
            <p:cNvSpPr>
              <a:spLocks/>
            </p:cNvSpPr>
            <p:nvPr userDrawn="1"/>
          </p:nvSpPr>
          <p:spPr bwMode="auto">
            <a:xfrm>
              <a:off x="3038" y="2297"/>
              <a:ext cx="83" cy="150"/>
            </a:xfrm>
            <a:custGeom>
              <a:avLst/>
              <a:gdLst>
                <a:gd name="T0" fmla="*/ 115 w 115"/>
                <a:gd name="T1" fmla="*/ 57 h 209"/>
                <a:gd name="T2" fmla="*/ 57 w 115"/>
                <a:gd name="T3" fmla="*/ 0 h 209"/>
                <a:gd name="T4" fmla="*/ 0 w 115"/>
                <a:gd name="T5" fmla="*/ 57 h 209"/>
                <a:gd name="T6" fmla="*/ 0 w 115"/>
                <a:gd name="T7" fmla="*/ 61 h 209"/>
                <a:gd name="T8" fmla="*/ 0 w 115"/>
                <a:gd name="T9" fmla="*/ 61 h 209"/>
                <a:gd name="T10" fmla="*/ 0 w 115"/>
                <a:gd name="T11" fmla="*/ 209 h 209"/>
                <a:gd name="T12" fmla="*/ 115 w 115"/>
                <a:gd name="T13" fmla="*/ 209 h 209"/>
                <a:gd name="T14" fmla="*/ 115 w 115"/>
                <a:gd name="T15" fmla="*/ 61 h 209"/>
                <a:gd name="T16" fmla="*/ 115 w 115"/>
                <a:gd name="T17" fmla="*/ 61 h 209"/>
                <a:gd name="T18" fmla="*/ 115 w 115"/>
                <a:gd name="T19" fmla="*/ 5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209">
                  <a:moveTo>
                    <a:pt x="115" y="57"/>
                  </a:moveTo>
                  <a:cubicBezTo>
                    <a:pt x="115" y="25"/>
                    <a:pt x="89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115" y="209"/>
                    <a:pt x="115" y="209"/>
                    <a:pt x="115" y="209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15" y="60"/>
                    <a:pt x="115" y="58"/>
                    <a:pt x="115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34" name="Freeform 128"/>
            <p:cNvSpPr>
              <a:spLocks/>
            </p:cNvSpPr>
            <p:nvPr userDrawn="1"/>
          </p:nvSpPr>
          <p:spPr bwMode="auto">
            <a:xfrm>
              <a:off x="2956" y="2297"/>
              <a:ext cx="54" cy="150"/>
            </a:xfrm>
            <a:custGeom>
              <a:avLst/>
              <a:gdLst>
                <a:gd name="T0" fmla="*/ 75 w 75"/>
                <a:gd name="T1" fmla="*/ 57 h 209"/>
                <a:gd name="T2" fmla="*/ 37 w 75"/>
                <a:gd name="T3" fmla="*/ 0 h 209"/>
                <a:gd name="T4" fmla="*/ 0 w 75"/>
                <a:gd name="T5" fmla="*/ 57 h 209"/>
                <a:gd name="T6" fmla="*/ 0 w 75"/>
                <a:gd name="T7" fmla="*/ 61 h 209"/>
                <a:gd name="T8" fmla="*/ 0 w 75"/>
                <a:gd name="T9" fmla="*/ 61 h 209"/>
                <a:gd name="T10" fmla="*/ 0 w 75"/>
                <a:gd name="T11" fmla="*/ 209 h 209"/>
                <a:gd name="T12" fmla="*/ 75 w 75"/>
                <a:gd name="T13" fmla="*/ 209 h 209"/>
                <a:gd name="T14" fmla="*/ 75 w 75"/>
                <a:gd name="T15" fmla="*/ 61 h 209"/>
                <a:gd name="T16" fmla="*/ 75 w 75"/>
                <a:gd name="T17" fmla="*/ 61 h 209"/>
                <a:gd name="T18" fmla="*/ 75 w 75"/>
                <a:gd name="T19" fmla="*/ 5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209">
                  <a:moveTo>
                    <a:pt x="75" y="57"/>
                  </a:moveTo>
                  <a:cubicBezTo>
                    <a:pt x="75" y="25"/>
                    <a:pt x="58" y="0"/>
                    <a:pt x="37" y="0"/>
                  </a:cubicBezTo>
                  <a:cubicBezTo>
                    <a:pt x="17" y="0"/>
                    <a:pt x="0" y="25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75" y="209"/>
                    <a:pt x="75" y="209"/>
                    <a:pt x="75" y="209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0"/>
                    <a:pt x="75" y="58"/>
                    <a:pt x="75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35" name="Freeform 129"/>
            <p:cNvSpPr>
              <a:spLocks/>
            </p:cNvSpPr>
            <p:nvPr userDrawn="1"/>
          </p:nvSpPr>
          <p:spPr bwMode="auto">
            <a:xfrm>
              <a:off x="3385" y="2297"/>
              <a:ext cx="54" cy="150"/>
            </a:xfrm>
            <a:custGeom>
              <a:avLst/>
              <a:gdLst>
                <a:gd name="T0" fmla="*/ 75 w 75"/>
                <a:gd name="T1" fmla="*/ 57 h 209"/>
                <a:gd name="T2" fmla="*/ 37 w 75"/>
                <a:gd name="T3" fmla="*/ 0 h 209"/>
                <a:gd name="T4" fmla="*/ 0 w 75"/>
                <a:gd name="T5" fmla="*/ 57 h 209"/>
                <a:gd name="T6" fmla="*/ 0 w 75"/>
                <a:gd name="T7" fmla="*/ 61 h 209"/>
                <a:gd name="T8" fmla="*/ 0 w 75"/>
                <a:gd name="T9" fmla="*/ 61 h 209"/>
                <a:gd name="T10" fmla="*/ 0 w 75"/>
                <a:gd name="T11" fmla="*/ 209 h 209"/>
                <a:gd name="T12" fmla="*/ 75 w 75"/>
                <a:gd name="T13" fmla="*/ 209 h 209"/>
                <a:gd name="T14" fmla="*/ 75 w 75"/>
                <a:gd name="T15" fmla="*/ 61 h 209"/>
                <a:gd name="T16" fmla="*/ 75 w 75"/>
                <a:gd name="T17" fmla="*/ 61 h 209"/>
                <a:gd name="T18" fmla="*/ 75 w 75"/>
                <a:gd name="T19" fmla="*/ 5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209">
                  <a:moveTo>
                    <a:pt x="75" y="57"/>
                  </a:moveTo>
                  <a:cubicBezTo>
                    <a:pt x="75" y="25"/>
                    <a:pt x="58" y="0"/>
                    <a:pt x="37" y="0"/>
                  </a:cubicBezTo>
                  <a:cubicBezTo>
                    <a:pt x="17" y="0"/>
                    <a:pt x="0" y="25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75" y="209"/>
                    <a:pt x="75" y="209"/>
                    <a:pt x="75" y="209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0"/>
                    <a:pt x="75" y="58"/>
                    <a:pt x="75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36" name="Freeform 130"/>
            <p:cNvSpPr>
              <a:spLocks/>
            </p:cNvSpPr>
            <p:nvPr userDrawn="1"/>
          </p:nvSpPr>
          <p:spPr bwMode="auto">
            <a:xfrm>
              <a:off x="3156" y="2297"/>
              <a:ext cx="82" cy="150"/>
            </a:xfrm>
            <a:custGeom>
              <a:avLst/>
              <a:gdLst>
                <a:gd name="T0" fmla="*/ 115 w 115"/>
                <a:gd name="T1" fmla="*/ 57 h 209"/>
                <a:gd name="T2" fmla="*/ 58 w 115"/>
                <a:gd name="T3" fmla="*/ 0 h 209"/>
                <a:gd name="T4" fmla="*/ 0 w 115"/>
                <a:gd name="T5" fmla="*/ 57 h 209"/>
                <a:gd name="T6" fmla="*/ 0 w 115"/>
                <a:gd name="T7" fmla="*/ 61 h 209"/>
                <a:gd name="T8" fmla="*/ 0 w 115"/>
                <a:gd name="T9" fmla="*/ 61 h 209"/>
                <a:gd name="T10" fmla="*/ 0 w 115"/>
                <a:gd name="T11" fmla="*/ 209 h 209"/>
                <a:gd name="T12" fmla="*/ 115 w 115"/>
                <a:gd name="T13" fmla="*/ 209 h 209"/>
                <a:gd name="T14" fmla="*/ 115 w 115"/>
                <a:gd name="T15" fmla="*/ 61 h 209"/>
                <a:gd name="T16" fmla="*/ 115 w 115"/>
                <a:gd name="T17" fmla="*/ 61 h 209"/>
                <a:gd name="T18" fmla="*/ 115 w 115"/>
                <a:gd name="T19" fmla="*/ 5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209">
                  <a:moveTo>
                    <a:pt x="115" y="57"/>
                  </a:moveTo>
                  <a:cubicBezTo>
                    <a:pt x="115" y="25"/>
                    <a:pt x="90" y="0"/>
                    <a:pt x="58" y="0"/>
                  </a:cubicBezTo>
                  <a:cubicBezTo>
                    <a:pt x="26" y="0"/>
                    <a:pt x="0" y="25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115" y="209"/>
                    <a:pt x="115" y="209"/>
                    <a:pt x="115" y="209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15" y="60"/>
                    <a:pt x="115" y="58"/>
                    <a:pt x="115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37" name="Freeform 131"/>
            <p:cNvSpPr>
              <a:spLocks/>
            </p:cNvSpPr>
            <p:nvPr userDrawn="1"/>
          </p:nvSpPr>
          <p:spPr bwMode="auto">
            <a:xfrm>
              <a:off x="3274" y="2297"/>
              <a:ext cx="82" cy="150"/>
            </a:xfrm>
            <a:custGeom>
              <a:avLst/>
              <a:gdLst>
                <a:gd name="T0" fmla="*/ 115 w 115"/>
                <a:gd name="T1" fmla="*/ 57 h 209"/>
                <a:gd name="T2" fmla="*/ 57 w 115"/>
                <a:gd name="T3" fmla="*/ 0 h 209"/>
                <a:gd name="T4" fmla="*/ 0 w 115"/>
                <a:gd name="T5" fmla="*/ 57 h 209"/>
                <a:gd name="T6" fmla="*/ 0 w 115"/>
                <a:gd name="T7" fmla="*/ 61 h 209"/>
                <a:gd name="T8" fmla="*/ 0 w 115"/>
                <a:gd name="T9" fmla="*/ 61 h 209"/>
                <a:gd name="T10" fmla="*/ 0 w 115"/>
                <a:gd name="T11" fmla="*/ 209 h 209"/>
                <a:gd name="T12" fmla="*/ 115 w 115"/>
                <a:gd name="T13" fmla="*/ 209 h 209"/>
                <a:gd name="T14" fmla="*/ 115 w 115"/>
                <a:gd name="T15" fmla="*/ 61 h 209"/>
                <a:gd name="T16" fmla="*/ 115 w 115"/>
                <a:gd name="T17" fmla="*/ 61 h 209"/>
                <a:gd name="T18" fmla="*/ 115 w 115"/>
                <a:gd name="T19" fmla="*/ 5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209">
                  <a:moveTo>
                    <a:pt x="115" y="57"/>
                  </a:moveTo>
                  <a:cubicBezTo>
                    <a:pt x="115" y="25"/>
                    <a:pt x="89" y="0"/>
                    <a:pt x="57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115" y="209"/>
                    <a:pt x="115" y="209"/>
                    <a:pt x="115" y="209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15" y="60"/>
                    <a:pt x="115" y="58"/>
                    <a:pt x="115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38" name="Freeform 132"/>
            <p:cNvSpPr>
              <a:spLocks/>
            </p:cNvSpPr>
            <p:nvPr userDrawn="1"/>
          </p:nvSpPr>
          <p:spPr bwMode="auto">
            <a:xfrm>
              <a:off x="2567" y="2361"/>
              <a:ext cx="48" cy="86"/>
            </a:xfrm>
            <a:custGeom>
              <a:avLst/>
              <a:gdLst>
                <a:gd name="T0" fmla="*/ 67 w 67"/>
                <a:gd name="T1" fmla="*/ 33 h 120"/>
                <a:gd name="T2" fmla="*/ 33 w 67"/>
                <a:gd name="T3" fmla="*/ 0 h 120"/>
                <a:gd name="T4" fmla="*/ 0 w 67"/>
                <a:gd name="T5" fmla="*/ 33 h 120"/>
                <a:gd name="T6" fmla="*/ 0 w 67"/>
                <a:gd name="T7" fmla="*/ 35 h 120"/>
                <a:gd name="T8" fmla="*/ 0 w 67"/>
                <a:gd name="T9" fmla="*/ 35 h 120"/>
                <a:gd name="T10" fmla="*/ 0 w 67"/>
                <a:gd name="T11" fmla="*/ 120 h 120"/>
                <a:gd name="T12" fmla="*/ 67 w 67"/>
                <a:gd name="T13" fmla="*/ 120 h 120"/>
                <a:gd name="T14" fmla="*/ 67 w 67"/>
                <a:gd name="T15" fmla="*/ 35 h 120"/>
                <a:gd name="T16" fmla="*/ 66 w 67"/>
                <a:gd name="T17" fmla="*/ 35 h 120"/>
                <a:gd name="T18" fmla="*/ 67 w 67"/>
                <a:gd name="T19" fmla="*/ 3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120">
                  <a:moveTo>
                    <a:pt x="67" y="33"/>
                  </a:moveTo>
                  <a:cubicBezTo>
                    <a:pt x="67" y="15"/>
                    <a:pt x="52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7" y="34"/>
                    <a:pt x="67" y="34"/>
                    <a:pt x="67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39" name="Freeform 133"/>
            <p:cNvSpPr>
              <a:spLocks/>
            </p:cNvSpPr>
            <p:nvPr userDrawn="1"/>
          </p:nvSpPr>
          <p:spPr bwMode="auto">
            <a:xfrm>
              <a:off x="2641" y="2361"/>
              <a:ext cx="48" cy="86"/>
            </a:xfrm>
            <a:custGeom>
              <a:avLst/>
              <a:gdLst>
                <a:gd name="T0" fmla="*/ 66 w 66"/>
                <a:gd name="T1" fmla="*/ 33 h 120"/>
                <a:gd name="T2" fmla="*/ 33 w 66"/>
                <a:gd name="T3" fmla="*/ 0 h 120"/>
                <a:gd name="T4" fmla="*/ 0 w 66"/>
                <a:gd name="T5" fmla="*/ 33 h 120"/>
                <a:gd name="T6" fmla="*/ 0 w 66"/>
                <a:gd name="T7" fmla="*/ 35 h 120"/>
                <a:gd name="T8" fmla="*/ 0 w 66"/>
                <a:gd name="T9" fmla="*/ 35 h 120"/>
                <a:gd name="T10" fmla="*/ 0 w 66"/>
                <a:gd name="T11" fmla="*/ 120 h 120"/>
                <a:gd name="T12" fmla="*/ 66 w 66"/>
                <a:gd name="T13" fmla="*/ 120 h 120"/>
                <a:gd name="T14" fmla="*/ 66 w 66"/>
                <a:gd name="T15" fmla="*/ 35 h 120"/>
                <a:gd name="T16" fmla="*/ 66 w 66"/>
                <a:gd name="T17" fmla="*/ 35 h 120"/>
                <a:gd name="T18" fmla="*/ 66 w 66"/>
                <a:gd name="T19" fmla="*/ 3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20">
                  <a:moveTo>
                    <a:pt x="66" y="33"/>
                  </a:moveTo>
                  <a:cubicBezTo>
                    <a:pt x="66" y="15"/>
                    <a:pt x="52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40" name="Freeform 134"/>
            <p:cNvSpPr>
              <a:spLocks/>
            </p:cNvSpPr>
            <p:nvPr userDrawn="1"/>
          </p:nvSpPr>
          <p:spPr bwMode="auto">
            <a:xfrm>
              <a:off x="2715" y="2361"/>
              <a:ext cx="47" cy="86"/>
            </a:xfrm>
            <a:custGeom>
              <a:avLst/>
              <a:gdLst>
                <a:gd name="T0" fmla="*/ 66 w 66"/>
                <a:gd name="T1" fmla="*/ 33 h 120"/>
                <a:gd name="T2" fmla="*/ 33 w 66"/>
                <a:gd name="T3" fmla="*/ 0 h 120"/>
                <a:gd name="T4" fmla="*/ 0 w 66"/>
                <a:gd name="T5" fmla="*/ 33 h 120"/>
                <a:gd name="T6" fmla="*/ 0 w 66"/>
                <a:gd name="T7" fmla="*/ 35 h 120"/>
                <a:gd name="T8" fmla="*/ 0 w 66"/>
                <a:gd name="T9" fmla="*/ 35 h 120"/>
                <a:gd name="T10" fmla="*/ 0 w 66"/>
                <a:gd name="T11" fmla="*/ 120 h 120"/>
                <a:gd name="T12" fmla="*/ 66 w 66"/>
                <a:gd name="T13" fmla="*/ 120 h 120"/>
                <a:gd name="T14" fmla="*/ 66 w 66"/>
                <a:gd name="T15" fmla="*/ 35 h 120"/>
                <a:gd name="T16" fmla="*/ 66 w 66"/>
                <a:gd name="T17" fmla="*/ 35 h 120"/>
                <a:gd name="T18" fmla="*/ 66 w 66"/>
                <a:gd name="T19" fmla="*/ 3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20">
                  <a:moveTo>
                    <a:pt x="66" y="33"/>
                  </a:moveTo>
                  <a:cubicBezTo>
                    <a:pt x="66" y="15"/>
                    <a:pt x="51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41" name="Freeform 135"/>
            <p:cNvSpPr>
              <a:spLocks/>
            </p:cNvSpPr>
            <p:nvPr userDrawn="1"/>
          </p:nvSpPr>
          <p:spPr bwMode="auto">
            <a:xfrm>
              <a:off x="2789" y="2361"/>
              <a:ext cx="47" cy="86"/>
            </a:xfrm>
            <a:custGeom>
              <a:avLst/>
              <a:gdLst>
                <a:gd name="T0" fmla="*/ 66 w 66"/>
                <a:gd name="T1" fmla="*/ 33 h 120"/>
                <a:gd name="T2" fmla="*/ 33 w 66"/>
                <a:gd name="T3" fmla="*/ 0 h 120"/>
                <a:gd name="T4" fmla="*/ 0 w 66"/>
                <a:gd name="T5" fmla="*/ 33 h 120"/>
                <a:gd name="T6" fmla="*/ 0 w 66"/>
                <a:gd name="T7" fmla="*/ 35 h 120"/>
                <a:gd name="T8" fmla="*/ 0 w 66"/>
                <a:gd name="T9" fmla="*/ 35 h 120"/>
                <a:gd name="T10" fmla="*/ 0 w 66"/>
                <a:gd name="T11" fmla="*/ 120 h 120"/>
                <a:gd name="T12" fmla="*/ 66 w 66"/>
                <a:gd name="T13" fmla="*/ 120 h 120"/>
                <a:gd name="T14" fmla="*/ 66 w 66"/>
                <a:gd name="T15" fmla="*/ 35 h 120"/>
                <a:gd name="T16" fmla="*/ 66 w 66"/>
                <a:gd name="T17" fmla="*/ 35 h 120"/>
                <a:gd name="T18" fmla="*/ 66 w 66"/>
                <a:gd name="T19" fmla="*/ 3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20">
                  <a:moveTo>
                    <a:pt x="66" y="33"/>
                  </a:moveTo>
                  <a:cubicBezTo>
                    <a:pt x="66" y="15"/>
                    <a:pt x="51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42" name="Freeform 136"/>
            <p:cNvSpPr>
              <a:spLocks/>
            </p:cNvSpPr>
            <p:nvPr userDrawn="1"/>
          </p:nvSpPr>
          <p:spPr bwMode="auto">
            <a:xfrm>
              <a:off x="3559" y="2361"/>
              <a:ext cx="48" cy="86"/>
            </a:xfrm>
            <a:custGeom>
              <a:avLst/>
              <a:gdLst>
                <a:gd name="T0" fmla="*/ 67 w 67"/>
                <a:gd name="T1" fmla="*/ 33 h 120"/>
                <a:gd name="T2" fmla="*/ 33 w 67"/>
                <a:gd name="T3" fmla="*/ 0 h 120"/>
                <a:gd name="T4" fmla="*/ 0 w 67"/>
                <a:gd name="T5" fmla="*/ 33 h 120"/>
                <a:gd name="T6" fmla="*/ 0 w 67"/>
                <a:gd name="T7" fmla="*/ 35 h 120"/>
                <a:gd name="T8" fmla="*/ 0 w 67"/>
                <a:gd name="T9" fmla="*/ 35 h 120"/>
                <a:gd name="T10" fmla="*/ 0 w 67"/>
                <a:gd name="T11" fmla="*/ 120 h 120"/>
                <a:gd name="T12" fmla="*/ 67 w 67"/>
                <a:gd name="T13" fmla="*/ 120 h 120"/>
                <a:gd name="T14" fmla="*/ 67 w 67"/>
                <a:gd name="T15" fmla="*/ 35 h 120"/>
                <a:gd name="T16" fmla="*/ 66 w 67"/>
                <a:gd name="T17" fmla="*/ 35 h 120"/>
                <a:gd name="T18" fmla="*/ 67 w 67"/>
                <a:gd name="T19" fmla="*/ 3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" h="120">
                  <a:moveTo>
                    <a:pt x="67" y="33"/>
                  </a:moveTo>
                  <a:cubicBezTo>
                    <a:pt x="67" y="15"/>
                    <a:pt x="52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7" y="34"/>
                    <a:pt x="67" y="34"/>
                    <a:pt x="67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43" name="Freeform 137"/>
            <p:cNvSpPr>
              <a:spLocks/>
            </p:cNvSpPr>
            <p:nvPr userDrawn="1"/>
          </p:nvSpPr>
          <p:spPr bwMode="auto">
            <a:xfrm>
              <a:off x="3632" y="2361"/>
              <a:ext cx="48" cy="86"/>
            </a:xfrm>
            <a:custGeom>
              <a:avLst/>
              <a:gdLst>
                <a:gd name="T0" fmla="*/ 66 w 66"/>
                <a:gd name="T1" fmla="*/ 33 h 120"/>
                <a:gd name="T2" fmla="*/ 33 w 66"/>
                <a:gd name="T3" fmla="*/ 0 h 120"/>
                <a:gd name="T4" fmla="*/ 0 w 66"/>
                <a:gd name="T5" fmla="*/ 33 h 120"/>
                <a:gd name="T6" fmla="*/ 0 w 66"/>
                <a:gd name="T7" fmla="*/ 35 h 120"/>
                <a:gd name="T8" fmla="*/ 0 w 66"/>
                <a:gd name="T9" fmla="*/ 35 h 120"/>
                <a:gd name="T10" fmla="*/ 0 w 66"/>
                <a:gd name="T11" fmla="*/ 120 h 120"/>
                <a:gd name="T12" fmla="*/ 66 w 66"/>
                <a:gd name="T13" fmla="*/ 120 h 120"/>
                <a:gd name="T14" fmla="*/ 66 w 66"/>
                <a:gd name="T15" fmla="*/ 35 h 120"/>
                <a:gd name="T16" fmla="*/ 66 w 66"/>
                <a:gd name="T17" fmla="*/ 35 h 120"/>
                <a:gd name="T18" fmla="*/ 66 w 66"/>
                <a:gd name="T19" fmla="*/ 3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20">
                  <a:moveTo>
                    <a:pt x="66" y="33"/>
                  </a:moveTo>
                  <a:cubicBezTo>
                    <a:pt x="66" y="15"/>
                    <a:pt x="52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44" name="Freeform 138"/>
            <p:cNvSpPr>
              <a:spLocks/>
            </p:cNvSpPr>
            <p:nvPr userDrawn="1"/>
          </p:nvSpPr>
          <p:spPr bwMode="auto">
            <a:xfrm>
              <a:off x="3706" y="2361"/>
              <a:ext cx="47" cy="86"/>
            </a:xfrm>
            <a:custGeom>
              <a:avLst/>
              <a:gdLst>
                <a:gd name="T0" fmla="*/ 66 w 66"/>
                <a:gd name="T1" fmla="*/ 33 h 120"/>
                <a:gd name="T2" fmla="*/ 33 w 66"/>
                <a:gd name="T3" fmla="*/ 0 h 120"/>
                <a:gd name="T4" fmla="*/ 0 w 66"/>
                <a:gd name="T5" fmla="*/ 33 h 120"/>
                <a:gd name="T6" fmla="*/ 0 w 66"/>
                <a:gd name="T7" fmla="*/ 35 h 120"/>
                <a:gd name="T8" fmla="*/ 0 w 66"/>
                <a:gd name="T9" fmla="*/ 35 h 120"/>
                <a:gd name="T10" fmla="*/ 0 w 66"/>
                <a:gd name="T11" fmla="*/ 120 h 120"/>
                <a:gd name="T12" fmla="*/ 66 w 66"/>
                <a:gd name="T13" fmla="*/ 120 h 120"/>
                <a:gd name="T14" fmla="*/ 66 w 66"/>
                <a:gd name="T15" fmla="*/ 35 h 120"/>
                <a:gd name="T16" fmla="*/ 66 w 66"/>
                <a:gd name="T17" fmla="*/ 35 h 120"/>
                <a:gd name="T18" fmla="*/ 66 w 66"/>
                <a:gd name="T19" fmla="*/ 3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20">
                  <a:moveTo>
                    <a:pt x="66" y="33"/>
                  </a:moveTo>
                  <a:cubicBezTo>
                    <a:pt x="66" y="15"/>
                    <a:pt x="52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45" name="Freeform 139"/>
            <p:cNvSpPr>
              <a:spLocks/>
            </p:cNvSpPr>
            <p:nvPr userDrawn="1"/>
          </p:nvSpPr>
          <p:spPr bwMode="auto">
            <a:xfrm>
              <a:off x="3780" y="2361"/>
              <a:ext cx="47" cy="86"/>
            </a:xfrm>
            <a:custGeom>
              <a:avLst/>
              <a:gdLst>
                <a:gd name="T0" fmla="*/ 66 w 66"/>
                <a:gd name="T1" fmla="*/ 33 h 120"/>
                <a:gd name="T2" fmla="*/ 33 w 66"/>
                <a:gd name="T3" fmla="*/ 0 h 120"/>
                <a:gd name="T4" fmla="*/ 0 w 66"/>
                <a:gd name="T5" fmla="*/ 33 h 120"/>
                <a:gd name="T6" fmla="*/ 0 w 66"/>
                <a:gd name="T7" fmla="*/ 35 h 120"/>
                <a:gd name="T8" fmla="*/ 0 w 66"/>
                <a:gd name="T9" fmla="*/ 35 h 120"/>
                <a:gd name="T10" fmla="*/ 0 w 66"/>
                <a:gd name="T11" fmla="*/ 120 h 120"/>
                <a:gd name="T12" fmla="*/ 66 w 66"/>
                <a:gd name="T13" fmla="*/ 120 h 120"/>
                <a:gd name="T14" fmla="*/ 66 w 66"/>
                <a:gd name="T15" fmla="*/ 35 h 120"/>
                <a:gd name="T16" fmla="*/ 66 w 66"/>
                <a:gd name="T17" fmla="*/ 35 h 120"/>
                <a:gd name="T18" fmla="*/ 66 w 66"/>
                <a:gd name="T19" fmla="*/ 3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120">
                  <a:moveTo>
                    <a:pt x="66" y="33"/>
                  </a:moveTo>
                  <a:cubicBezTo>
                    <a:pt x="66" y="15"/>
                    <a:pt x="51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46" name="Freeform 140"/>
            <p:cNvSpPr>
              <a:spLocks/>
            </p:cNvSpPr>
            <p:nvPr userDrawn="1"/>
          </p:nvSpPr>
          <p:spPr bwMode="auto">
            <a:xfrm>
              <a:off x="2465" y="2618"/>
              <a:ext cx="1465" cy="151"/>
            </a:xfrm>
            <a:custGeom>
              <a:avLst/>
              <a:gdLst>
                <a:gd name="T0" fmla="*/ 1465 w 1465"/>
                <a:gd name="T1" fmla="*/ 151 h 151"/>
                <a:gd name="T2" fmla="*/ 0 w 1465"/>
                <a:gd name="T3" fmla="*/ 151 h 151"/>
                <a:gd name="T4" fmla="*/ 0 w 1465"/>
                <a:gd name="T5" fmla="*/ 75 h 151"/>
                <a:gd name="T6" fmla="*/ 423 w 1465"/>
                <a:gd name="T7" fmla="*/ 0 h 151"/>
                <a:gd name="T8" fmla="*/ 1042 w 1465"/>
                <a:gd name="T9" fmla="*/ 0 h 151"/>
                <a:gd name="T10" fmla="*/ 1465 w 1465"/>
                <a:gd name="T11" fmla="*/ 75 h 151"/>
                <a:gd name="T12" fmla="*/ 1465 w 1465"/>
                <a:gd name="T13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65" h="151">
                  <a:moveTo>
                    <a:pt x="1465" y="151"/>
                  </a:moveTo>
                  <a:lnTo>
                    <a:pt x="0" y="151"/>
                  </a:lnTo>
                  <a:lnTo>
                    <a:pt x="0" y="75"/>
                  </a:lnTo>
                  <a:lnTo>
                    <a:pt x="423" y="0"/>
                  </a:lnTo>
                  <a:lnTo>
                    <a:pt x="1042" y="0"/>
                  </a:lnTo>
                  <a:lnTo>
                    <a:pt x="1465" y="75"/>
                  </a:lnTo>
                  <a:lnTo>
                    <a:pt x="1465" y="1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47" name="Line 141"/>
            <p:cNvSpPr>
              <a:spLocks noChangeShapeType="1"/>
            </p:cNvSpPr>
            <p:nvPr userDrawn="1"/>
          </p:nvSpPr>
          <p:spPr bwMode="auto">
            <a:xfrm>
              <a:off x="2764" y="2616"/>
              <a:ext cx="0" cy="0"/>
            </a:xfrm>
            <a:prstGeom prst="line">
              <a:avLst/>
            </a:prstGeom>
            <a:noFill/>
            <a:ln w="2698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48" name="Line 142"/>
            <p:cNvSpPr>
              <a:spLocks noChangeShapeType="1"/>
            </p:cNvSpPr>
            <p:nvPr userDrawn="1"/>
          </p:nvSpPr>
          <p:spPr bwMode="auto">
            <a:xfrm>
              <a:off x="2764" y="2297"/>
              <a:ext cx="0" cy="0"/>
            </a:xfrm>
            <a:prstGeom prst="line">
              <a:avLst/>
            </a:prstGeom>
            <a:noFill/>
            <a:ln w="2698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49" name="Line 143"/>
            <p:cNvSpPr>
              <a:spLocks noChangeShapeType="1"/>
            </p:cNvSpPr>
            <p:nvPr userDrawn="1"/>
          </p:nvSpPr>
          <p:spPr bwMode="auto">
            <a:xfrm>
              <a:off x="2757" y="2290"/>
              <a:ext cx="0" cy="0"/>
            </a:xfrm>
            <a:prstGeom prst="line">
              <a:avLst/>
            </a:prstGeom>
            <a:noFill/>
            <a:ln w="2698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50" name="Line 144"/>
            <p:cNvSpPr>
              <a:spLocks noChangeShapeType="1"/>
            </p:cNvSpPr>
            <p:nvPr userDrawn="1"/>
          </p:nvSpPr>
          <p:spPr bwMode="auto">
            <a:xfrm>
              <a:off x="2757" y="2637"/>
              <a:ext cx="0" cy="0"/>
            </a:xfrm>
            <a:prstGeom prst="line">
              <a:avLst/>
            </a:prstGeom>
            <a:noFill/>
            <a:ln w="2698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1052" name="Handpenger" hidden="1"/>
          <p:cNvGrpSpPr>
            <a:grpSpLocks noChangeAspect="1"/>
          </p:cNvGrpSpPr>
          <p:nvPr userDrawn="1"/>
        </p:nvGrpSpPr>
        <p:grpSpPr bwMode="auto">
          <a:xfrm>
            <a:off x="3331369" y="1750218"/>
            <a:ext cx="2482850" cy="1608138"/>
            <a:chOff x="2178" y="950"/>
            <a:chExt cx="1564" cy="1013"/>
          </a:xfrm>
        </p:grpSpPr>
        <p:sp>
          <p:nvSpPr>
            <p:cNvPr id="1054" name="Freeform 148"/>
            <p:cNvSpPr>
              <a:spLocks/>
            </p:cNvSpPr>
            <p:nvPr userDrawn="1"/>
          </p:nvSpPr>
          <p:spPr bwMode="auto">
            <a:xfrm>
              <a:off x="2228" y="1599"/>
              <a:ext cx="868" cy="364"/>
            </a:xfrm>
            <a:custGeom>
              <a:avLst/>
              <a:gdLst>
                <a:gd name="T0" fmla="*/ 0 w 769"/>
                <a:gd name="T1" fmla="*/ 270 h 322"/>
                <a:gd name="T2" fmla="*/ 135 w 769"/>
                <a:gd name="T3" fmla="*/ 270 h 322"/>
                <a:gd name="T4" fmla="*/ 181 w 769"/>
                <a:gd name="T5" fmla="*/ 276 h 322"/>
                <a:gd name="T6" fmla="*/ 291 w 769"/>
                <a:gd name="T7" fmla="*/ 295 h 322"/>
                <a:gd name="T8" fmla="*/ 418 w 769"/>
                <a:gd name="T9" fmla="*/ 317 h 322"/>
                <a:gd name="T10" fmla="*/ 467 w 769"/>
                <a:gd name="T11" fmla="*/ 316 h 322"/>
                <a:gd name="T12" fmla="*/ 510 w 769"/>
                <a:gd name="T13" fmla="*/ 299 h 322"/>
                <a:gd name="T14" fmla="*/ 668 w 769"/>
                <a:gd name="T15" fmla="*/ 230 h 322"/>
                <a:gd name="T16" fmla="*/ 742 w 769"/>
                <a:gd name="T17" fmla="*/ 198 h 322"/>
                <a:gd name="T18" fmla="*/ 764 w 769"/>
                <a:gd name="T19" fmla="*/ 178 h 322"/>
                <a:gd name="T20" fmla="*/ 768 w 769"/>
                <a:gd name="T21" fmla="*/ 148 h 322"/>
                <a:gd name="T22" fmla="*/ 756 w 769"/>
                <a:gd name="T23" fmla="*/ 129 h 322"/>
                <a:gd name="T24" fmla="*/ 742 w 769"/>
                <a:gd name="T25" fmla="*/ 123 h 322"/>
                <a:gd name="T26" fmla="*/ 708 w 769"/>
                <a:gd name="T27" fmla="*/ 135 h 322"/>
                <a:gd name="T28" fmla="*/ 563 w 769"/>
                <a:gd name="T29" fmla="*/ 197 h 322"/>
                <a:gd name="T30" fmla="*/ 517 w 769"/>
                <a:gd name="T31" fmla="*/ 216 h 322"/>
                <a:gd name="T32" fmla="*/ 488 w 769"/>
                <a:gd name="T33" fmla="*/ 221 h 322"/>
                <a:gd name="T34" fmla="*/ 401 w 769"/>
                <a:gd name="T35" fmla="*/ 212 h 322"/>
                <a:gd name="T36" fmla="*/ 286 w 769"/>
                <a:gd name="T37" fmla="*/ 189 h 322"/>
                <a:gd name="T38" fmla="*/ 269 w 769"/>
                <a:gd name="T39" fmla="*/ 182 h 322"/>
                <a:gd name="T40" fmla="*/ 260 w 769"/>
                <a:gd name="T41" fmla="*/ 134 h 322"/>
                <a:gd name="T42" fmla="*/ 290 w 769"/>
                <a:gd name="T43" fmla="*/ 108 h 322"/>
                <a:gd name="T44" fmla="*/ 336 w 769"/>
                <a:gd name="T45" fmla="*/ 112 h 322"/>
                <a:gd name="T46" fmla="*/ 471 w 769"/>
                <a:gd name="T47" fmla="*/ 129 h 322"/>
                <a:gd name="T48" fmla="*/ 519 w 769"/>
                <a:gd name="T49" fmla="*/ 134 h 322"/>
                <a:gd name="T50" fmla="*/ 574 w 769"/>
                <a:gd name="T51" fmla="*/ 98 h 322"/>
                <a:gd name="T52" fmla="*/ 549 w 769"/>
                <a:gd name="T53" fmla="*/ 61 h 322"/>
                <a:gd name="T54" fmla="*/ 475 w 769"/>
                <a:gd name="T55" fmla="*/ 46 h 322"/>
                <a:gd name="T56" fmla="*/ 307 w 769"/>
                <a:gd name="T57" fmla="*/ 13 h 322"/>
                <a:gd name="T58" fmla="*/ 232 w 769"/>
                <a:gd name="T59" fmla="*/ 2 h 322"/>
                <a:gd name="T60" fmla="*/ 195 w 769"/>
                <a:gd name="T61" fmla="*/ 8 h 322"/>
                <a:gd name="T62" fmla="*/ 35 w 769"/>
                <a:gd name="T63" fmla="*/ 73 h 322"/>
                <a:gd name="T64" fmla="*/ 0 w 769"/>
                <a:gd name="T65" fmla="*/ 73 h 322"/>
                <a:gd name="T66" fmla="*/ 0 w 769"/>
                <a:gd name="T67" fmla="*/ 27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9" h="322">
                  <a:moveTo>
                    <a:pt x="0" y="270"/>
                  </a:moveTo>
                  <a:cubicBezTo>
                    <a:pt x="135" y="270"/>
                    <a:pt x="135" y="270"/>
                    <a:pt x="135" y="270"/>
                  </a:cubicBezTo>
                  <a:cubicBezTo>
                    <a:pt x="151" y="272"/>
                    <a:pt x="166" y="274"/>
                    <a:pt x="181" y="276"/>
                  </a:cubicBezTo>
                  <a:cubicBezTo>
                    <a:pt x="218" y="282"/>
                    <a:pt x="255" y="288"/>
                    <a:pt x="291" y="295"/>
                  </a:cubicBezTo>
                  <a:cubicBezTo>
                    <a:pt x="333" y="302"/>
                    <a:pt x="376" y="309"/>
                    <a:pt x="418" y="317"/>
                  </a:cubicBezTo>
                  <a:cubicBezTo>
                    <a:pt x="435" y="320"/>
                    <a:pt x="451" y="322"/>
                    <a:pt x="467" y="316"/>
                  </a:cubicBezTo>
                  <a:cubicBezTo>
                    <a:pt x="482" y="310"/>
                    <a:pt x="496" y="305"/>
                    <a:pt x="510" y="299"/>
                  </a:cubicBezTo>
                  <a:cubicBezTo>
                    <a:pt x="563" y="276"/>
                    <a:pt x="616" y="253"/>
                    <a:pt x="668" y="230"/>
                  </a:cubicBezTo>
                  <a:cubicBezTo>
                    <a:pt x="706" y="213"/>
                    <a:pt x="704" y="216"/>
                    <a:pt x="742" y="198"/>
                  </a:cubicBezTo>
                  <a:cubicBezTo>
                    <a:pt x="751" y="194"/>
                    <a:pt x="758" y="187"/>
                    <a:pt x="764" y="178"/>
                  </a:cubicBezTo>
                  <a:cubicBezTo>
                    <a:pt x="769" y="169"/>
                    <a:pt x="769" y="158"/>
                    <a:pt x="768" y="148"/>
                  </a:cubicBezTo>
                  <a:cubicBezTo>
                    <a:pt x="766" y="144"/>
                    <a:pt x="764" y="138"/>
                    <a:pt x="756" y="129"/>
                  </a:cubicBezTo>
                  <a:cubicBezTo>
                    <a:pt x="756" y="129"/>
                    <a:pt x="755" y="124"/>
                    <a:pt x="742" y="123"/>
                  </a:cubicBezTo>
                  <a:cubicBezTo>
                    <a:pt x="729" y="122"/>
                    <a:pt x="708" y="135"/>
                    <a:pt x="708" y="135"/>
                  </a:cubicBezTo>
                  <a:cubicBezTo>
                    <a:pt x="708" y="135"/>
                    <a:pt x="618" y="174"/>
                    <a:pt x="563" y="197"/>
                  </a:cubicBezTo>
                  <a:cubicBezTo>
                    <a:pt x="549" y="203"/>
                    <a:pt x="531" y="210"/>
                    <a:pt x="517" y="216"/>
                  </a:cubicBezTo>
                  <a:cubicBezTo>
                    <a:pt x="508" y="220"/>
                    <a:pt x="498" y="222"/>
                    <a:pt x="488" y="221"/>
                  </a:cubicBezTo>
                  <a:cubicBezTo>
                    <a:pt x="459" y="218"/>
                    <a:pt x="430" y="217"/>
                    <a:pt x="401" y="212"/>
                  </a:cubicBezTo>
                  <a:cubicBezTo>
                    <a:pt x="361" y="206"/>
                    <a:pt x="326" y="196"/>
                    <a:pt x="286" y="189"/>
                  </a:cubicBezTo>
                  <a:cubicBezTo>
                    <a:pt x="280" y="187"/>
                    <a:pt x="274" y="185"/>
                    <a:pt x="269" y="182"/>
                  </a:cubicBezTo>
                  <a:cubicBezTo>
                    <a:pt x="258" y="175"/>
                    <a:pt x="257" y="145"/>
                    <a:pt x="260" y="134"/>
                  </a:cubicBezTo>
                  <a:cubicBezTo>
                    <a:pt x="264" y="120"/>
                    <a:pt x="274" y="109"/>
                    <a:pt x="290" y="108"/>
                  </a:cubicBezTo>
                  <a:cubicBezTo>
                    <a:pt x="305" y="107"/>
                    <a:pt x="321" y="110"/>
                    <a:pt x="336" y="112"/>
                  </a:cubicBezTo>
                  <a:cubicBezTo>
                    <a:pt x="381" y="117"/>
                    <a:pt x="426" y="123"/>
                    <a:pt x="471" y="129"/>
                  </a:cubicBezTo>
                  <a:cubicBezTo>
                    <a:pt x="487" y="131"/>
                    <a:pt x="503" y="133"/>
                    <a:pt x="519" y="134"/>
                  </a:cubicBezTo>
                  <a:cubicBezTo>
                    <a:pt x="544" y="136"/>
                    <a:pt x="568" y="120"/>
                    <a:pt x="574" y="98"/>
                  </a:cubicBezTo>
                  <a:cubicBezTo>
                    <a:pt x="578" y="81"/>
                    <a:pt x="569" y="66"/>
                    <a:pt x="549" y="61"/>
                  </a:cubicBezTo>
                  <a:cubicBezTo>
                    <a:pt x="525" y="56"/>
                    <a:pt x="500" y="51"/>
                    <a:pt x="475" y="46"/>
                  </a:cubicBezTo>
                  <a:cubicBezTo>
                    <a:pt x="419" y="35"/>
                    <a:pt x="363" y="24"/>
                    <a:pt x="307" y="13"/>
                  </a:cubicBezTo>
                  <a:cubicBezTo>
                    <a:pt x="283" y="8"/>
                    <a:pt x="257" y="6"/>
                    <a:pt x="232" y="2"/>
                  </a:cubicBezTo>
                  <a:cubicBezTo>
                    <a:pt x="219" y="0"/>
                    <a:pt x="207" y="4"/>
                    <a:pt x="195" y="8"/>
                  </a:cubicBezTo>
                  <a:cubicBezTo>
                    <a:pt x="140" y="26"/>
                    <a:pt x="87" y="49"/>
                    <a:pt x="35" y="73"/>
                  </a:cubicBezTo>
                  <a:cubicBezTo>
                    <a:pt x="0" y="73"/>
                    <a:pt x="0" y="73"/>
                    <a:pt x="0" y="73"/>
                  </a:cubicBezTo>
                  <a:lnTo>
                    <a:pt x="0" y="2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55" name="Rectangle 149"/>
            <p:cNvSpPr>
              <a:spLocks noChangeArrowheads="1"/>
            </p:cNvSpPr>
            <p:nvPr userDrawn="1"/>
          </p:nvSpPr>
          <p:spPr bwMode="auto">
            <a:xfrm>
              <a:off x="2178" y="1684"/>
              <a:ext cx="33" cy="2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56" name="Freeform 150"/>
            <p:cNvSpPr>
              <a:spLocks/>
            </p:cNvSpPr>
            <p:nvPr userDrawn="1"/>
          </p:nvSpPr>
          <p:spPr bwMode="auto">
            <a:xfrm>
              <a:off x="2843" y="950"/>
              <a:ext cx="849" cy="364"/>
            </a:xfrm>
            <a:custGeom>
              <a:avLst/>
              <a:gdLst>
                <a:gd name="T0" fmla="*/ 752 w 752"/>
                <a:gd name="T1" fmla="*/ 52 h 322"/>
                <a:gd name="T2" fmla="*/ 616 w 752"/>
                <a:gd name="T3" fmla="*/ 52 h 322"/>
                <a:gd name="T4" fmla="*/ 570 w 752"/>
                <a:gd name="T5" fmla="*/ 46 h 322"/>
                <a:gd name="T6" fmla="*/ 460 w 752"/>
                <a:gd name="T7" fmla="*/ 28 h 322"/>
                <a:gd name="T8" fmla="*/ 334 w 752"/>
                <a:gd name="T9" fmla="*/ 5 h 322"/>
                <a:gd name="T10" fmla="*/ 284 w 752"/>
                <a:gd name="T11" fmla="*/ 7 h 322"/>
                <a:gd name="T12" fmla="*/ 241 w 752"/>
                <a:gd name="T13" fmla="*/ 23 h 322"/>
                <a:gd name="T14" fmla="*/ 83 w 752"/>
                <a:gd name="T15" fmla="*/ 92 h 322"/>
                <a:gd name="T16" fmla="*/ 10 w 752"/>
                <a:gd name="T17" fmla="*/ 124 h 322"/>
                <a:gd name="T18" fmla="*/ 235 w 752"/>
                <a:gd name="T19" fmla="*/ 106 h 322"/>
                <a:gd name="T20" fmla="*/ 263 w 752"/>
                <a:gd name="T21" fmla="*/ 101 h 322"/>
                <a:gd name="T22" fmla="*/ 351 w 752"/>
                <a:gd name="T23" fmla="*/ 110 h 322"/>
                <a:gd name="T24" fmla="*/ 465 w 752"/>
                <a:gd name="T25" fmla="*/ 134 h 322"/>
                <a:gd name="T26" fmla="*/ 482 w 752"/>
                <a:gd name="T27" fmla="*/ 140 h 322"/>
                <a:gd name="T28" fmla="*/ 491 w 752"/>
                <a:gd name="T29" fmla="*/ 189 h 322"/>
                <a:gd name="T30" fmla="*/ 462 w 752"/>
                <a:gd name="T31" fmla="*/ 214 h 322"/>
                <a:gd name="T32" fmla="*/ 416 w 752"/>
                <a:gd name="T33" fmla="*/ 211 h 322"/>
                <a:gd name="T34" fmla="*/ 281 w 752"/>
                <a:gd name="T35" fmla="*/ 194 h 322"/>
                <a:gd name="T36" fmla="*/ 233 w 752"/>
                <a:gd name="T37" fmla="*/ 188 h 322"/>
                <a:gd name="T38" fmla="*/ 178 w 752"/>
                <a:gd name="T39" fmla="*/ 224 h 322"/>
                <a:gd name="T40" fmla="*/ 202 w 752"/>
                <a:gd name="T41" fmla="*/ 261 h 322"/>
                <a:gd name="T42" fmla="*/ 277 w 752"/>
                <a:gd name="T43" fmla="*/ 276 h 322"/>
                <a:gd name="T44" fmla="*/ 444 w 752"/>
                <a:gd name="T45" fmla="*/ 309 h 322"/>
                <a:gd name="T46" fmla="*/ 519 w 752"/>
                <a:gd name="T47" fmla="*/ 320 h 322"/>
                <a:gd name="T48" fmla="*/ 557 w 752"/>
                <a:gd name="T49" fmla="*/ 314 h 322"/>
                <a:gd name="T50" fmla="*/ 717 w 752"/>
                <a:gd name="T51" fmla="*/ 250 h 322"/>
                <a:gd name="T52" fmla="*/ 752 w 752"/>
                <a:gd name="T53" fmla="*/ 250 h 322"/>
                <a:gd name="T54" fmla="*/ 752 w 752"/>
                <a:gd name="T55" fmla="*/ 5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52" h="322">
                  <a:moveTo>
                    <a:pt x="752" y="52"/>
                  </a:moveTo>
                  <a:cubicBezTo>
                    <a:pt x="616" y="52"/>
                    <a:pt x="616" y="52"/>
                    <a:pt x="616" y="52"/>
                  </a:cubicBezTo>
                  <a:cubicBezTo>
                    <a:pt x="601" y="50"/>
                    <a:pt x="585" y="49"/>
                    <a:pt x="570" y="46"/>
                  </a:cubicBezTo>
                  <a:cubicBezTo>
                    <a:pt x="534" y="40"/>
                    <a:pt x="497" y="34"/>
                    <a:pt x="460" y="28"/>
                  </a:cubicBezTo>
                  <a:cubicBezTo>
                    <a:pt x="418" y="20"/>
                    <a:pt x="376" y="13"/>
                    <a:pt x="334" y="5"/>
                  </a:cubicBezTo>
                  <a:cubicBezTo>
                    <a:pt x="317" y="2"/>
                    <a:pt x="301" y="0"/>
                    <a:pt x="284" y="7"/>
                  </a:cubicBezTo>
                  <a:cubicBezTo>
                    <a:pt x="270" y="12"/>
                    <a:pt x="255" y="17"/>
                    <a:pt x="241" y="23"/>
                  </a:cubicBezTo>
                  <a:cubicBezTo>
                    <a:pt x="188" y="46"/>
                    <a:pt x="136" y="69"/>
                    <a:pt x="83" y="92"/>
                  </a:cubicBezTo>
                  <a:cubicBezTo>
                    <a:pt x="45" y="109"/>
                    <a:pt x="47" y="106"/>
                    <a:pt x="10" y="124"/>
                  </a:cubicBezTo>
                  <a:cubicBezTo>
                    <a:pt x="0" y="128"/>
                    <a:pt x="221" y="112"/>
                    <a:pt x="235" y="106"/>
                  </a:cubicBezTo>
                  <a:cubicBezTo>
                    <a:pt x="244" y="102"/>
                    <a:pt x="253" y="100"/>
                    <a:pt x="263" y="101"/>
                  </a:cubicBezTo>
                  <a:cubicBezTo>
                    <a:pt x="293" y="104"/>
                    <a:pt x="322" y="106"/>
                    <a:pt x="351" y="110"/>
                  </a:cubicBezTo>
                  <a:cubicBezTo>
                    <a:pt x="391" y="116"/>
                    <a:pt x="426" y="126"/>
                    <a:pt x="465" y="134"/>
                  </a:cubicBezTo>
                  <a:cubicBezTo>
                    <a:pt x="471" y="135"/>
                    <a:pt x="477" y="137"/>
                    <a:pt x="482" y="140"/>
                  </a:cubicBezTo>
                  <a:cubicBezTo>
                    <a:pt x="494" y="147"/>
                    <a:pt x="495" y="178"/>
                    <a:pt x="491" y="189"/>
                  </a:cubicBezTo>
                  <a:cubicBezTo>
                    <a:pt x="487" y="202"/>
                    <a:pt x="478" y="213"/>
                    <a:pt x="462" y="214"/>
                  </a:cubicBezTo>
                  <a:cubicBezTo>
                    <a:pt x="447" y="215"/>
                    <a:pt x="431" y="213"/>
                    <a:pt x="416" y="211"/>
                  </a:cubicBezTo>
                  <a:cubicBezTo>
                    <a:pt x="371" y="205"/>
                    <a:pt x="326" y="199"/>
                    <a:pt x="281" y="194"/>
                  </a:cubicBezTo>
                  <a:cubicBezTo>
                    <a:pt x="265" y="192"/>
                    <a:pt x="249" y="189"/>
                    <a:pt x="233" y="188"/>
                  </a:cubicBezTo>
                  <a:cubicBezTo>
                    <a:pt x="207" y="186"/>
                    <a:pt x="183" y="202"/>
                    <a:pt x="178" y="224"/>
                  </a:cubicBezTo>
                  <a:cubicBezTo>
                    <a:pt x="173" y="241"/>
                    <a:pt x="183" y="257"/>
                    <a:pt x="202" y="261"/>
                  </a:cubicBezTo>
                  <a:cubicBezTo>
                    <a:pt x="227" y="266"/>
                    <a:pt x="252" y="271"/>
                    <a:pt x="277" y="276"/>
                  </a:cubicBezTo>
                  <a:cubicBezTo>
                    <a:pt x="333" y="287"/>
                    <a:pt x="388" y="299"/>
                    <a:pt x="444" y="309"/>
                  </a:cubicBezTo>
                  <a:cubicBezTo>
                    <a:pt x="469" y="314"/>
                    <a:pt x="494" y="316"/>
                    <a:pt x="519" y="320"/>
                  </a:cubicBezTo>
                  <a:cubicBezTo>
                    <a:pt x="532" y="322"/>
                    <a:pt x="545" y="318"/>
                    <a:pt x="557" y="314"/>
                  </a:cubicBezTo>
                  <a:cubicBezTo>
                    <a:pt x="612" y="296"/>
                    <a:pt x="664" y="273"/>
                    <a:pt x="717" y="250"/>
                  </a:cubicBezTo>
                  <a:cubicBezTo>
                    <a:pt x="752" y="250"/>
                    <a:pt x="752" y="250"/>
                    <a:pt x="752" y="250"/>
                  </a:cubicBezTo>
                  <a:lnTo>
                    <a:pt x="752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57" name="Rectangle 151"/>
            <p:cNvSpPr>
              <a:spLocks noChangeArrowheads="1"/>
            </p:cNvSpPr>
            <p:nvPr userDrawn="1"/>
          </p:nvSpPr>
          <p:spPr bwMode="auto">
            <a:xfrm>
              <a:off x="3708" y="1005"/>
              <a:ext cx="34" cy="2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58" name="Freeform 152"/>
            <p:cNvSpPr>
              <a:spLocks/>
            </p:cNvSpPr>
            <p:nvPr userDrawn="1"/>
          </p:nvSpPr>
          <p:spPr bwMode="auto">
            <a:xfrm>
              <a:off x="2627" y="1047"/>
              <a:ext cx="810" cy="465"/>
            </a:xfrm>
            <a:custGeom>
              <a:avLst/>
              <a:gdLst>
                <a:gd name="T0" fmla="*/ 810 w 810"/>
                <a:gd name="T1" fmla="*/ 395 h 465"/>
                <a:gd name="T2" fmla="*/ 35 w 810"/>
                <a:gd name="T3" fmla="*/ 465 h 465"/>
                <a:gd name="T4" fmla="*/ 0 w 810"/>
                <a:gd name="T5" fmla="*/ 70 h 465"/>
                <a:gd name="T6" fmla="*/ 774 w 810"/>
                <a:gd name="T7" fmla="*/ 0 h 465"/>
                <a:gd name="T8" fmla="*/ 810 w 810"/>
                <a:gd name="T9" fmla="*/ 395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0" h="465">
                  <a:moveTo>
                    <a:pt x="810" y="395"/>
                  </a:moveTo>
                  <a:lnTo>
                    <a:pt x="35" y="465"/>
                  </a:lnTo>
                  <a:lnTo>
                    <a:pt x="0" y="70"/>
                  </a:lnTo>
                  <a:lnTo>
                    <a:pt x="774" y="0"/>
                  </a:lnTo>
                  <a:lnTo>
                    <a:pt x="810" y="395"/>
                  </a:lnTo>
                  <a:close/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59" name="Freeform 153"/>
            <p:cNvSpPr>
              <a:spLocks noEditPoints="1"/>
            </p:cNvSpPr>
            <p:nvPr userDrawn="1"/>
          </p:nvSpPr>
          <p:spPr bwMode="auto">
            <a:xfrm>
              <a:off x="2809" y="1189"/>
              <a:ext cx="121" cy="210"/>
            </a:xfrm>
            <a:custGeom>
              <a:avLst/>
              <a:gdLst>
                <a:gd name="T0" fmla="*/ 65 w 107"/>
                <a:gd name="T1" fmla="*/ 184 h 185"/>
                <a:gd name="T2" fmla="*/ 56 w 107"/>
                <a:gd name="T3" fmla="*/ 185 h 185"/>
                <a:gd name="T4" fmla="*/ 54 w 107"/>
                <a:gd name="T5" fmla="*/ 165 h 185"/>
                <a:gd name="T6" fmla="*/ 23 w 107"/>
                <a:gd name="T7" fmla="*/ 159 h 185"/>
                <a:gd name="T8" fmla="*/ 3 w 107"/>
                <a:gd name="T9" fmla="*/ 121 h 185"/>
                <a:gd name="T10" fmla="*/ 30 w 107"/>
                <a:gd name="T11" fmla="*/ 118 h 185"/>
                <a:gd name="T12" fmla="*/ 36 w 107"/>
                <a:gd name="T13" fmla="*/ 135 h 185"/>
                <a:gd name="T14" fmla="*/ 52 w 107"/>
                <a:gd name="T15" fmla="*/ 142 h 185"/>
                <a:gd name="T16" fmla="*/ 48 w 107"/>
                <a:gd name="T17" fmla="*/ 99 h 185"/>
                <a:gd name="T18" fmla="*/ 40 w 107"/>
                <a:gd name="T19" fmla="*/ 98 h 185"/>
                <a:gd name="T20" fmla="*/ 11 w 107"/>
                <a:gd name="T21" fmla="*/ 84 h 185"/>
                <a:gd name="T22" fmla="*/ 1 w 107"/>
                <a:gd name="T23" fmla="*/ 61 h 185"/>
                <a:gd name="T24" fmla="*/ 2 w 107"/>
                <a:gd name="T25" fmla="*/ 43 h 185"/>
                <a:gd name="T26" fmla="*/ 10 w 107"/>
                <a:gd name="T27" fmla="*/ 29 h 185"/>
                <a:gd name="T28" fmla="*/ 25 w 107"/>
                <a:gd name="T29" fmla="*/ 18 h 185"/>
                <a:gd name="T30" fmla="*/ 40 w 107"/>
                <a:gd name="T31" fmla="*/ 14 h 185"/>
                <a:gd name="T32" fmla="*/ 39 w 107"/>
                <a:gd name="T33" fmla="*/ 1 h 185"/>
                <a:gd name="T34" fmla="*/ 49 w 107"/>
                <a:gd name="T35" fmla="*/ 0 h 185"/>
                <a:gd name="T36" fmla="*/ 50 w 107"/>
                <a:gd name="T37" fmla="*/ 13 h 185"/>
                <a:gd name="T38" fmla="*/ 76 w 107"/>
                <a:gd name="T39" fmla="*/ 19 h 185"/>
                <a:gd name="T40" fmla="*/ 97 w 107"/>
                <a:gd name="T41" fmla="*/ 53 h 185"/>
                <a:gd name="T42" fmla="*/ 71 w 107"/>
                <a:gd name="T43" fmla="*/ 55 h 185"/>
                <a:gd name="T44" fmla="*/ 66 w 107"/>
                <a:gd name="T45" fmla="*/ 42 h 185"/>
                <a:gd name="T46" fmla="*/ 52 w 107"/>
                <a:gd name="T47" fmla="*/ 36 h 185"/>
                <a:gd name="T48" fmla="*/ 55 w 107"/>
                <a:gd name="T49" fmla="*/ 74 h 185"/>
                <a:gd name="T50" fmla="*/ 89 w 107"/>
                <a:gd name="T51" fmla="*/ 86 h 185"/>
                <a:gd name="T52" fmla="*/ 105 w 107"/>
                <a:gd name="T53" fmla="*/ 114 h 185"/>
                <a:gd name="T54" fmla="*/ 90 w 107"/>
                <a:gd name="T55" fmla="*/ 153 h 185"/>
                <a:gd name="T56" fmla="*/ 64 w 107"/>
                <a:gd name="T57" fmla="*/ 164 h 185"/>
                <a:gd name="T58" fmla="*/ 65 w 107"/>
                <a:gd name="T59" fmla="*/ 184 h 185"/>
                <a:gd name="T60" fmla="*/ 42 w 107"/>
                <a:gd name="T61" fmla="*/ 37 h 185"/>
                <a:gd name="T62" fmla="*/ 30 w 107"/>
                <a:gd name="T63" fmla="*/ 42 h 185"/>
                <a:gd name="T64" fmla="*/ 27 w 107"/>
                <a:gd name="T65" fmla="*/ 55 h 185"/>
                <a:gd name="T66" fmla="*/ 34 w 107"/>
                <a:gd name="T67" fmla="*/ 68 h 185"/>
                <a:gd name="T68" fmla="*/ 45 w 107"/>
                <a:gd name="T69" fmla="*/ 72 h 185"/>
                <a:gd name="T70" fmla="*/ 42 w 107"/>
                <a:gd name="T71" fmla="*/ 37 h 185"/>
                <a:gd name="T72" fmla="*/ 62 w 107"/>
                <a:gd name="T73" fmla="*/ 141 h 185"/>
                <a:gd name="T74" fmla="*/ 73 w 107"/>
                <a:gd name="T75" fmla="*/ 136 h 185"/>
                <a:gd name="T76" fmla="*/ 78 w 107"/>
                <a:gd name="T77" fmla="*/ 120 h 185"/>
                <a:gd name="T78" fmla="*/ 70 w 107"/>
                <a:gd name="T79" fmla="*/ 107 h 185"/>
                <a:gd name="T80" fmla="*/ 58 w 107"/>
                <a:gd name="T81" fmla="*/ 102 h 185"/>
                <a:gd name="T82" fmla="*/ 62 w 107"/>
                <a:gd name="T83" fmla="*/ 14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7" h="185">
                  <a:moveTo>
                    <a:pt x="65" y="184"/>
                  </a:moveTo>
                  <a:cubicBezTo>
                    <a:pt x="56" y="185"/>
                    <a:pt x="56" y="185"/>
                    <a:pt x="56" y="185"/>
                  </a:cubicBezTo>
                  <a:cubicBezTo>
                    <a:pt x="54" y="165"/>
                    <a:pt x="54" y="165"/>
                    <a:pt x="54" y="165"/>
                  </a:cubicBezTo>
                  <a:cubicBezTo>
                    <a:pt x="40" y="164"/>
                    <a:pt x="30" y="162"/>
                    <a:pt x="23" y="159"/>
                  </a:cubicBezTo>
                  <a:cubicBezTo>
                    <a:pt x="11" y="152"/>
                    <a:pt x="4" y="139"/>
                    <a:pt x="3" y="121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32" y="127"/>
                    <a:pt x="34" y="132"/>
                    <a:pt x="36" y="135"/>
                  </a:cubicBezTo>
                  <a:cubicBezTo>
                    <a:pt x="39" y="139"/>
                    <a:pt x="44" y="142"/>
                    <a:pt x="52" y="142"/>
                  </a:cubicBezTo>
                  <a:cubicBezTo>
                    <a:pt x="48" y="99"/>
                    <a:pt x="48" y="99"/>
                    <a:pt x="48" y="99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26" y="95"/>
                    <a:pt x="17" y="90"/>
                    <a:pt x="11" y="84"/>
                  </a:cubicBezTo>
                  <a:cubicBezTo>
                    <a:pt x="5" y="78"/>
                    <a:pt x="2" y="70"/>
                    <a:pt x="1" y="61"/>
                  </a:cubicBezTo>
                  <a:cubicBezTo>
                    <a:pt x="0" y="54"/>
                    <a:pt x="1" y="49"/>
                    <a:pt x="2" y="43"/>
                  </a:cubicBezTo>
                  <a:cubicBezTo>
                    <a:pt x="4" y="38"/>
                    <a:pt x="6" y="33"/>
                    <a:pt x="10" y="29"/>
                  </a:cubicBezTo>
                  <a:cubicBezTo>
                    <a:pt x="14" y="24"/>
                    <a:pt x="19" y="20"/>
                    <a:pt x="25" y="18"/>
                  </a:cubicBezTo>
                  <a:cubicBezTo>
                    <a:pt x="28" y="17"/>
                    <a:pt x="33" y="15"/>
                    <a:pt x="40" y="14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61" y="13"/>
                    <a:pt x="70" y="15"/>
                    <a:pt x="76" y="19"/>
                  </a:cubicBezTo>
                  <a:cubicBezTo>
                    <a:pt x="88" y="25"/>
                    <a:pt x="95" y="36"/>
                    <a:pt x="97" y="53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0" y="49"/>
                    <a:pt x="68" y="45"/>
                    <a:pt x="66" y="42"/>
                  </a:cubicBezTo>
                  <a:cubicBezTo>
                    <a:pt x="64" y="38"/>
                    <a:pt x="59" y="35"/>
                    <a:pt x="52" y="36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72" y="78"/>
                    <a:pt x="83" y="82"/>
                    <a:pt x="89" y="86"/>
                  </a:cubicBezTo>
                  <a:cubicBezTo>
                    <a:pt x="99" y="92"/>
                    <a:pt x="104" y="101"/>
                    <a:pt x="105" y="114"/>
                  </a:cubicBezTo>
                  <a:cubicBezTo>
                    <a:pt x="107" y="131"/>
                    <a:pt x="102" y="144"/>
                    <a:pt x="90" y="153"/>
                  </a:cubicBezTo>
                  <a:cubicBezTo>
                    <a:pt x="83" y="158"/>
                    <a:pt x="74" y="162"/>
                    <a:pt x="64" y="164"/>
                  </a:cubicBezTo>
                  <a:lnTo>
                    <a:pt x="65" y="184"/>
                  </a:lnTo>
                  <a:close/>
                  <a:moveTo>
                    <a:pt x="42" y="37"/>
                  </a:moveTo>
                  <a:cubicBezTo>
                    <a:pt x="36" y="37"/>
                    <a:pt x="32" y="39"/>
                    <a:pt x="30" y="42"/>
                  </a:cubicBezTo>
                  <a:cubicBezTo>
                    <a:pt x="27" y="46"/>
                    <a:pt x="26" y="50"/>
                    <a:pt x="27" y="55"/>
                  </a:cubicBezTo>
                  <a:cubicBezTo>
                    <a:pt x="27" y="61"/>
                    <a:pt x="30" y="65"/>
                    <a:pt x="34" y="68"/>
                  </a:cubicBezTo>
                  <a:cubicBezTo>
                    <a:pt x="37" y="70"/>
                    <a:pt x="40" y="71"/>
                    <a:pt x="45" y="72"/>
                  </a:cubicBezTo>
                  <a:lnTo>
                    <a:pt x="42" y="37"/>
                  </a:lnTo>
                  <a:close/>
                  <a:moveTo>
                    <a:pt x="62" y="141"/>
                  </a:moveTo>
                  <a:cubicBezTo>
                    <a:pt x="67" y="140"/>
                    <a:pt x="70" y="138"/>
                    <a:pt x="73" y="136"/>
                  </a:cubicBezTo>
                  <a:cubicBezTo>
                    <a:pt x="77" y="133"/>
                    <a:pt x="78" y="127"/>
                    <a:pt x="78" y="120"/>
                  </a:cubicBezTo>
                  <a:cubicBezTo>
                    <a:pt x="77" y="114"/>
                    <a:pt x="75" y="110"/>
                    <a:pt x="70" y="107"/>
                  </a:cubicBezTo>
                  <a:cubicBezTo>
                    <a:pt x="68" y="105"/>
                    <a:pt x="64" y="103"/>
                    <a:pt x="58" y="102"/>
                  </a:cubicBezTo>
                  <a:lnTo>
                    <a:pt x="62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60" name="Freeform 154"/>
            <p:cNvSpPr>
              <a:spLocks noEditPoints="1"/>
            </p:cNvSpPr>
            <p:nvPr userDrawn="1"/>
          </p:nvSpPr>
          <p:spPr bwMode="auto">
            <a:xfrm>
              <a:off x="2974" y="1175"/>
              <a:ext cx="120" cy="209"/>
            </a:xfrm>
            <a:custGeom>
              <a:avLst/>
              <a:gdLst>
                <a:gd name="T0" fmla="*/ 65 w 106"/>
                <a:gd name="T1" fmla="*/ 184 h 185"/>
                <a:gd name="T2" fmla="*/ 55 w 106"/>
                <a:gd name="T3" fmla="*/ 185 h 185"/>
                <a:gd name="T4" fmla="*/ 53 w 106"/>
                <a:gd name="T5" fmla="*/ 164 h 185"/>
                <a:gd name="T6" fmla="*/ 23 w 106"/>
                <a:gd name="T7" fmla="*/ 158 h 185"/>
                <a:gd name="T8" fmla="*/ 2 w 106"/>
                <a:gd name="T9" fmla="*/ 121 h 185"/>
                <a:gd name="T10" fmla="*/ 30 w 106"/>
                <a:gd name="T11" fmla="*/ 118 h 185"/>
                <a:gd name="T12" fmla="*/ 35 w 106"/>
                <a:gd name="T13" fmla="*/ 135 h 185"/>
                <a:gd name="T14" fmla="*/ 51 w 106"/>
                <a:gd name="T15" fmla="*/ 142 h 185"/>
                <a:gd name="T16" fmla="*/ 47 w 106"/>
                <a:gd name="T17" fmla="*/ 99 h 185"/>
                <a:gd name="T18" fmla="*/ 39 w 106"/>
                <a:gd name="T19" fmla="*/ 97 h 185"/>
                <a:gd name="T20" fmla="*/ 10 w 106"/>
                <a:gd name="T21" fmla="*/ 84 h 185"/>
                <a:gd name="T22" fmla="*/ 0 w 106"/>
                <a:gd name="T23" fmla="*/ 61 h 185"/>
                <a:gd name="T24" fmla="*/ 2 w 106"/>
                <a:gd name="T25" fmla="*/ 43 h 185"/>
                <a:gd name="T26" fmla="*/ 9 w 106"/>
                <a:gd name="T27" fmla="*/ 29 h 185"/>
                <a:gd name="T28" fmla="*/ 24 w 106"/>
                <a:gd name="T29" fmla="*/ 18 h 185"/>
                <a:gd name="T30" fmla="*/ 40 w 106"/>
                <a:gd name="T31" fmla="*/ 14 h 185"/>
                <a:gd name="T32" fmla="*/ 38 w 106"/>
                <a:gd name="T33" fmla="*/ 1 h 185"/>
                <a:gd name="T34" fmla="*/ 48 w 106"/>
                <a:gd name="T35" fmla="*/ 0 h 185"/>
                <a:gd name="T36" fmla="*/ 49 w 106"/>
                <a:gd name="T37" fmla="*/ 13 h 185"/>
                <a:gd name="T38" fmla="*/ 76 w 106"/>
                <a:gd name="T39" fmla="*/ 19 h 185"/>
                <a:gd name="T40" fmla="*/ 97 w 106"/>
                <a:gd name="T41" fmla="*/ 52 h 185"/>
                <a:gd name="T42" fmla="*/ 70 w 106"/>
                <a:gd name="T43" fmla="*/ 55 h 185"/>
                <a:gd name="T44" fmla="*/ 66 w 106"/>
                <a:gd name="T45" fmla="*/ 42 h 185"/>
                <a:gd name="T46" fmla="*/ 51 w 106"/>
                <a:gd name="T47" fmla="*/ 35 h 185"/>
                <a:gd name="T48" fmla="*/ 55 w 106"/>
                <a:gd name="T49" fmla="*/ 74 h 185"/>
                <a:gd name="T50" fmla="*/ 88 w 106"/>
                <a:gd name="T51" fmla="*/ 85 h 185"/>
                <a:gd name="T52" fmla="*/ 105 w 106"/>
                <a:gd name="T53" fmla="*/ 114 h 185"/>
                <a:gd name="T54" fmla="*/ 89 w 106"/>
                <a:gd name="T55" fmla="*/ 153 h 185"/>
                <a:gd name="T56" fmla="*/ 63 w 106"/>
                <a:gd name="T57" fmla="*/ 163 h 185"/>
                <a:gd name="T58" fmla="*/ 65 w 106"/>
                <a:gd name="T59" fmla="*/ 184 h 185"/>
                <a:gd name="T60" fmla="*/ 42 w 106"/>
                <a:gd name="T61" fmla="*/ 36 h 185"/>
                <a:gd name="T62" fmla="*/ 29 w 106"/>
                <a:gd name="T63" fmla="*/ 42 h 185"/>
                <a:gd name="T64" fmla="*/ 26 w 106"/>
                <a:gd name="T65" fmla="*/ 55 h 185"/>
                <a:gd name="T66" fmla="*/ 34 w 106"/>
                <a:gd name="T67" fmla="*/ 68 h 185"/>
                <a:gd name="T68" fmla="*/ 45 w 106"/>
                <a:gd name="T69" fmla="*/ 72 h 185"/>
                <a:gd name="T70" fmla="*/ 42 w 106"/>
                <a:gd name="T71" fmla="*/ 36 h 185"/>
                <a:gd name="T72" fmla="*/ 61 w 106"/>
                <a:gd name="T73" fmla="*/ 141 h 185"/>
                <a:gd name="T74" fmla="*/ 72 w 106"/>
                <a:gd name="T75" fmla="*/ 136 h 185"/>
                <a:gd name="T76" fmla="*/ 77 w 106"/>
                <a:gd name="T77" fmla="*/ 120 h 185"/>
                <a:gd name="T78" fmla="*/ 70 w 106"/>
                <a:gd name="T79" fmla="*/ 106 h 185"/>
                <a:gd name="T80" fmla="*/ 57 w 106"/>
                <a:gd name="T81" fmla="*/ 101 h 185"/>
                <a:gd name="T82" fmla="*/ 61 w 106"/>
                <a:gd name="T83" fmla="*/ 14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185">
                  <a:moveTo>
                    <a:pt x="65" y="184"/>
                  </a:moveTo>
                  <a:cubicBezTo>
                    <a:pt x="55" y="185"/>
                    <a:pt x="55" y="185"/>
                    <a:pt x="55" y="185"/>
                  </a:cubicBezTo>
                  <a:cubicBezTo>
                    <a:pt x="53" y="164"/>
                    <a:pt x="53" y="164"/>
                    <a:pt x="53" y="164"/>
                  </a:cubicBezTo>
                  <a:cubicBezTo>
                    <a:pt x="40" y="164"/>
                    <a:pt x="30" y="162"/>
                    <a:pt x="23" y="158"/>
                  </a:cubicBezTo>
                  <a:cubicBezTo>
                    <a:pt x="11" y="152"/>
                    <a:pt x="4" y="139"/>
                    <a:pt x="2" y="121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31" y="126"/>
                    <a:pt x="33" y="132"/>
                    <a:pt x="35" y="135"/>
                  </a:cubicBezTo>
                  <a:cubicBezTo>
                    <a:pt x="38" y="139"/>
                    <a:pt x="43" y="141"/>
                    <a:pt x="51" y="142"/>
                  </a:cubicBezTo>
                  <a:cubicBezTo>
                    <a:pt x="47" y="99"/>
                    <a:pt x="47" y="99"/>
                    <a:pt x="47" y="99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26" y="95"/>
                    <a:pt x="16" y="90"/>
                    <a:pt x="10" y="84"/>
                  </a:cubicBezTo>
                  <a:cubicBezTo>
                    <a:pt x="4" y="78"/>
                    <a:pt x="1" y="70"/>
                    <a:pt x="0" y="61"/>
                  </a:cubicBezTo>
                  <a:cubicBezTo>
                    <a:pt x="0" y="54"/>
                    <a:pt x="0" y="49"/>
                    <a:pt x="2" y="43"/>
                  </a:cubicBezTo>
                  <a:cubicBezTo>
                    <a:pt x="3" y="38"/>
                    <a:pt x="6" y="33"/>
                    <a:pt x="9" y="29"/>
                  </a:cubicBezTo>
                  <a:cubicBezTo>
                    <a:pt x="14" y="24"/>
                    <a:pt x="19" y="20"/>
                    <a:pt x="24" y="18"/>
                  </a:cubicBezTo>
                  <a:cubicBezTo>
                    <a:pt x="28" y="16"/>
                    <a:pt x="33" y="15"/>
                    <a:pt x="40" y="14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60" y="13"/>
                    <a:pt x="69" y="15"/>
                    <a:pt x="76" y="19"/>
                  </a:cubicBezTo>
                  <a:cubicBezTo>
                    <a:pt x="88" y="25"/>
                    <a:pt x="95" y="36"/>
                    <a:pt x="97" y="52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69" y="49"/>
                    <a:pt x="68" y="45"/>
                    <a:pt x="66" y="42"/>
                  </a:cubicBezTo>
                  <a:cubicBezTo>
                    <a:pt x="63" y="37"/>
                    <a:pt x="58" y="35"/>
                    <a:pt x="51" y="35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71" y="78"/>
                    <a:pt x="82" y="82"/>
                    <a:pt x="88" y="85"/>
                  </a:cubicBezTo>
                  <a:cubicBezTo>
                    <a:pt x="98" y="92"/>
                    <a:pt x="103" y="101"/>
                    <a:pt x="105" y="114"/>
                  </a:cubicBezTo>
                  <a:cubicBezTo>
                    <a:pt x="106" y="131"/>
                    <a:pt x="101" y="144"/>
                    <a:pt x="89" y="153"/>
                  </a:cubicBezTo>
                  <a:cubicBezTo>
                    <a:pt x="82" y="158"/>
                    <a:pt x="73" y="162"/>
                    <a:pt x="63" y="163"/>
                  </a:cubicBezTo>
                  <a:lnTo>
                    <a:pt x="65" y="184"/>
                  </a:lnTo>
                  <a:close/>
                  <a:moveTo>
                    <a:pt x="42" y="36"/>
                  </a:moveTo>
                  <a:cubicBezTo>
                    <a:pt x="36" y="37"/>
                    <a:pt x="32" y="39"/>
                    <a:pt x="29" y="42"/>
                  </a:cubicBezTo>
                  <a:cubicBezTo>
                    <a:pt x="27" y="46"/>
                    <a:pt x="25" y="50"/>
                    <a:pt x="26" y="55"/>
                  </a:cubicBezTo>
                  <a:cubicBezTo>
                    <a:pt x="26" y="61"/>
                    <a:pt x="29" y="65"/>
                    <a:pt x="34" y="68"/>
                  </a:cubicBezTo>
                  <a:cubicBezTo>
                    <a:pt x="36" y="69"/>
                    <a:pt x="40" y="71"/>
                    <a:pt x="45" y="72"/>
                  </a:cubicBezTo>
                  <a:lnTo>
                    <a:pt x="42" y="36"/>
                  </a:lnTo>
                  <a:close/>
                  <a:moveTo>
                    <a:pt x="61" y="141"/>
                  </a:moveTo>
                  <a:cubicBezTo>
                    <a:pt x="66" y="140"/>
                    <a:pt x="70" y="138"/>
                    <a:pt x="72" y="136"/>
                  </a:cubicBezTo>
                  <a:cubicBezTo>
                    <a:pt x="76" y="133"/>
                    <a:pt x="78" y="127"/>
                    <a:pt x="77" y="120"/>
                  </a:cubicBezTo>
                  <a:cubicBezTo>
                    <a:pt x="76" y="114"/>
                    <a:pt x="74" y="109"/>
                    <a:pt x="70" y="106"/>
                  </a:cubicBezTo>
                  <a:cubicBezTo>
                    <a:pt x="67" y="105"/>
                    <a:pt x="63" y="103"/>
                    <a:pt x="57" y="101"/>
                  </a:cubicBezTo>
                  <a:lnTo>
                    <a:pt x="61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61" name="Freeform 155"/>
            <p:cNvSpPr>
              <a:spLocks noEditPoints="1"/>
            </p:cNvSpPr>
            <p:nvPr userDrawn="1"/>
          </p:nvSpPr>
          <p:spPr bwMode="auto">
            <a:xfrm>
              <a:off x="3138" y="1160"/>
              <a:ext cx="121" cy="208"/>
            </a:xfrm>
            <a:custGeom>
              <a:avLst/>
              <a:gdLst>
                <a:gd name="T0" fmla="*/ 65 w 107"/>
                <a:gd name="T1" fmla="*/ 184 h 184"/>
                <a:gd name="T2" fmla="*/ 55 w 107"/>
                <a:gd name="T3" fmla="*/ 184 h 184"/>
                <a:gd name="T4" fmla="*/ 54 w 107"/>
                <a:gd name="T5" fmla="*/ 164 h 184"/>
                <a:gd name="T6" fmla="*/ 23 w 107"/>
                <a:gd name="T7" fmla="*/ 158 h 184"/>
                <a:gd name="T8" fmla="*/ 3 w 107"/>
                <a:gd name="T9" fmla="*/ 120 h 184"/>
                <a:gd name="T10" fmla="*/ 30 w 107"/>
                <a:gd name="T11" fmla="*/ 118 h 184"/>
                <a:gd name="T12" fmla="*/ 35 w 107"/>
                <a:gd name="T13" fmla="*/ 135 h 184"/>
                <a:gd name="T14" fmla="*/ 52 w 107"/>
                <a:gd name="T15" fmla="*/ 142 h 184"/>
                <a:gd name="T16" fmla="*/ 48 w 107"/>
                <a:gd name="T17" fmla="*/ 99 h 184"/>
                <a:gd name="T18" fmla="*/ 39 w 107"/>
                <a:gd name="T19" fmla="*/ 97 h 184"/>
                <a:gd name="T20" fmla="*/ 11 w 107"/>
                <a:gd name="T21" fmla="*/ 84 h 184"/>
                <a:gd name="T22" fmla="*/ 1 w 107"/>
                <a:gd name="T23" fmla="*/ 60 h 184"/>
                <a:gd name="T24" fmla="*/ 2 w 107"/>
                <a:gd name="T25" fmla="*/ 43 h 184"/>
                <a:gd name="T26" fmla="*/ 10 w 107"/>
                <a:gd name="T27" fmla="*/ 29 h 184"/>
                <a:gd name="T28" fmla="*/ 25 w 107"/>
                <a:gd name="T29" fmla="*/ 18 h 184"/>
                <a:gd name="T30" fmla="*/ 40 w 107"/>
                <a:gd name="T31" fmla="*/ 14 h 184"/>
                <a:gd name="T32" fmla="*/ 39 w 107"/>
                <a:gd name="T33" fmla="*/ 0 h 184"/>
                <a:gd name="T34" fmla="*/ 49 w 107"/>
                <a:gd name="T35" fmla="*/ 0 h 184"/>
                <a:gd name="T36" fmla="*/ 50 w 107"/>
                <a:gd name="T37" fmla="*/ 13 h 184"/>
                <a:gd name="T38" fmla="*/ 76 w 107"/>
                <a:gd name="T39" fmla="*/ 19 h 184"/>
                <a:gd name="T40" fmla="*/ 97 w 107"/>
                <a:gd name="T41" fmla="*/ 52 h 184"/>
                <a:gd name="T42" fmla="*/ 70 w 107"/>
                <a:gd name="T43" fmla="*/ 55 h 184"/>
                <a:gd name="T44" fmla="*/ 66 w 107"/>
                <a:gd name="T45" fmla="*/ 42 h 184"/>
                <a:gd name="T46" fmla="*/ 52 w 107"/>
                <a:gd name="T47" fmla="*/ 35 h 184"/>
                <a:gd name="T48" fmla="*/ 55 w 107"/>
                <a:gd name="T49" fmla="*/ 74 h 184"/>
                <a:gd name="T50" fmla="*/ 89 w 107"/>
                <a:gd name="T51" fmla="*/ 85 h 184"/>
                <a:gd name="T52" fmla="*/ 105 w 107"/>
                <a:gd name="T53" fmla="*/ 114 h 184"/>
                <a:gd name="T54" fmla="*/ 90 w 107"/>
                <a:gd name="T55" fmla="*/ 153 h 184"/>
                <a:gd name="T56" fmla="*/ 63 w 107"/>
                <a:gd name="T57" fmla="*/ 163 h 184"/>
                <a:gd name="T58" fmla="*/ 65 w 107"/>
                <a:gd name="T59" fmla="*/ 184 h 184"/>
                <a:gd name="T60" fmla="*/ 42 w 107"/>
                <a:gd name="T61" fmla="*/ 36 h 184"/>
                <a:gd name="T62" fmla="*/ 29 w 107"/>
                <a:gd name="T63" fmla="*/ 42 h 184"/>
                <a:gd name="T64" fmla="*/ 26 w 107"/>
                <a:gd name="T65" fmla="*/ 55 h 184"/>
                <a:gd name="T66" fmla="*/ 34 w 107"/>
                <a:gd name="T67" fmla="*/ 68 h 184"/>
                <a:gd name="T68" fmla="*/ 45 w 107"/>
                <a:gd name="T69" fmla="*/ 72 h 184"/>
                <a:gd name="T70" fmla="*/ 42 w 107"/>
                <a:gd name="T71" fmla="*/ 36 h 184"/>
                <a:gd name="T72" fmla="*/ 61 w 107"/>
                <a:gd name="T73" fmla="*/ 141 h 184"/>
                <a:gd name="T74" fmla="*/ 73 w 107"/>
                <a:gd name="T75" fmla="*/ 136 h 184"/>
                <a:gd name="T76" fmla="*/ 77 w 107"/>
                <a:gd name="T77" fmla="*/ 120 h 184"/>
                <a:gd name="T78" fmla="*/ 70 w 107"/>
                <a:gd name="T79" fmla="*/ 106 h 184"/>
                <a:gd name="T80" fmla="*/ 58 w 107"/>
                <a:gd name="T81" fmla="*/ 101 h 184"/>
                <a:gd name="T82" fmla="*/ 61 w 107"/>
                <a:gd name="T83" fmla="*/ 141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7" h="184">
                  <a:moveTo>
                    <a:pt x="65" y="184"/>
                  </a:moveTo>
                  <a:cubicBezTo>
                    <a:pt x="55" y="184"/>
                    <a:pt x="55" y="184"/>
                    <a:pt x="55" y="184"/>
                  </a:cubicBezTo>
                  <a:cubicBezTo>
                    <a:pt x="54" y="164"/>
                    <a:pt x="54" y="164"/>
                    <a:pt x="54" y="164"/>
                  </a:cubicBezTo>
                  <a:cubicBezTo>
                    <a:pt x="40" y="164"/>
                    <a:pt x="30" y="162"/>
                    <a:pt x="23" y="158"/>
                  </a:cubicBezTo>
                  <a:cubicBezTo>
                    <a:pt x="11" y="152"/>
                    <a:pt x="4" y="139"/>
                    <a:pt x="3" y="120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32" y="126"/>
                    <a:pt x="33" y="132"/>
                    <a:pt x="35" y="135"/>
                  </a:cubicBezTo>
                  <a:cubicBezTo>
                    <a:pt x="38" y="139"/>
                    <a:pt x="44" y="141"/>
                    <a:pt x="52" y="142"/>
                  </a:cubicBezTo>
                  <a:cubicBezTo>
                    <a:pt x="48" y="99"/>
                    <a:pt x="48" y="99"/>
                    <a:pt x="48" y="99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26" y="95"/>
                    <a:pt x="17" y="90"/>
                    <a:pt x="11" y="84"/>
                  </a:cubicBezTo>
                  <a:cubicBezTo>
                    <a:pt x="5" y="78"/>
                    <a:pt x="2" y="70"/>
                    <a:pt x="1" y="60"/>
                  </a:cubicBezTo>
                  <a:cubicBezTo>
                    <a:pt x="0" y="54"/>
                    <a:pt x="1" y="48"/>
                    <a:pt x="2" y="43"/>
                  </a:cubicBezTo>
                  <a:cubicBezTo>
                    <a:pt x="4" y="38"/>
                    <a:pt x="6" y="33"/>
                    <a:pt x="10" y="29"/>
                  </a:cubicBezTo>
                  <a:cubicBezTo>
                    <a:pt x="14" y="24"/>
                    <a:pt x="19" y="20"/>
                    <a:pt x="25" y="18"/>
                  </a:cubicBezTo>
                  <a:cubicBezTo>
                    <a:pt x="28" y="16"/>
                    <a:pt x="33" y="15"/>
                    <a:pt x="40" y="14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61" y="13"/>
                    <a:pt x="70" y="15"/>
                    <a:pt x="76" y="19"/>
                  </a:cubicBezTo>
                  <a:cubicBezTo>
                    <a:pt x="88" y="25"/>
                    <a:pt x="95" y="36"/>
                    <a:pt x="97" y="52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69" y="49"/>
                    <a:pt x="68" y="44"/>
                    <a:pt x="66" y="42"/>
                  </a:cubicBezTo>
                  <a:cubicBezTo>
                    <a:pt x="63" y="37"/>
                    <a:pt x="59" y="35"/>
                    <a:pt x="52" y="35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72" y="78"/>
                    <a:pt x="83" y="82"/>
                    <a:pt x="89" y="85"/>
                  </a:cubicBezTo>
                  <a:cubicBezTo>
                    <a:pt x="98" y="92"/>
                    <a:pt x="104" y="101"/>
                    <a:pt x="105" y="114"/>
                  </a:cubicBezTo>
                  <a:cubicBezTo>
                    <a:pt x="107" y="131"/>
                    <a:pt x="101" y="144"/>
                    <a:pt x="90" y="153"/>
                  </a:cubicBezTo>
                  <a:cubicBezTo>
                    <a:pt x="83" y="158"/>
                    <a:pt x="74" y="161"/>
                    <a:pt x="63" y="163"/>
                  </a:cubicBezTo>
                  <a:lnTo>
                    <a:pt x="65" y="184"/>
                  </a:lnTo>
                  <a:close/>
                  <a:moveTo>
                    <a:pt x="42" y="36"/>
                  </a:moveTo>
                  <a:cubicBezTo>
                    <a:pt x="36" y="37"/>
                    <a:pt x="32" y="39"/>
                    <a:pt x="29" y="42"/>
                  </a:cubicBezTo>
                  <a:cubicBezTo>
                    <a:pt x="27" y="45"/>
                    <a:pt x="26" y="50"/>
                    <a:pt x="26" y="55"/>
                  </a:cubicBezTo>
                  <a:cubicBezTo>
                    <a:pt x="27" y="60"/>
                    <a:pt x="29" y="65"/>
                    <a:pt x="34" y="68"/>
                  </a:cubicBezTo>
                  <a:cubicBezTo>
                    <a:pt x="36" y="69"/>
                    <a:pt x="40" y="71"/>
                    <a:pt x="45" y="72"/>
                  </a:cubicBezTo>
                  <a:lnTo>
                    <a:pt x="42" y="36"/>
                  </a:lnTo>
                  <a:close/>
                  <a:moveTo>
                    <a:pt x="61" y="141"/>
                  </a:moveTo>
                  <a:cubicBezTo>
                    <a:pt x="67" y="140"/>
                    <a:pt x="70" y="138"/>
                    <a:pt x="73" y="136"/>
                  </a:cubicBezTo>
                  <a:cubicBezTo>
                    <a:pt x="76" y="133"/>
                    <a:pt x="78" y="127"/>
                    <a:pt x="77" y="120"/>
                  </a:cubicBezTo>
                  <a:cubicBezTo>
                    <a:pt x="77" y="114"/>
                    <a:pt x="74" y="109"/>
                    <a:pt x="70" y="106"/>
                  </a:cubicBezTo>
                  <a:cubicBezTo>
                    <a:pt x="68" y="105"/>
                    <a:pt x="64" y="103"/>
                    <a:pt x="58" y="101"/>
                  </a:cubicBezTo>
                  <a:lnTo>
                    <a:pt x="61" y="1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1063" name="Familie" hidden="1"/>
          <p:cNvGrpSpPr>
            <a:grpSpLocks noChangeAspect="1"/>
          </p:cNvGrpSpPr>
          <p:nvPr userDrawn="1"/>
        </p:nvGrpSpPr>
        <p:grpSpPr bwMode="auto">
          <a:xfrm>
            <a:off x="3744119" y="1870075"/>
            <a:ext cx="1657350" cy="1368425"/>
            <a:chOff x="2484" y="566"/>
            <a:chExt cx="1044" cy="862"/>
          </a:xfrm>
        </p:grpSpPr>
        <p:sp>
          <p:nvSpPr>
            <p:cNvPr id="1065" name="Freeform 159"/>
            <p:cNvSpPr>
              <a:spLocks/>
            </p:cNvSpPr>
            <p:nvPr userDrawn="1"/>
          </p:nvSpPr>
          <p:spPr bwMode="auto">
            <a:xfrm>
              <a:off x="2879" y="894"/>
              <a:ext cx="559" cy="427"/>
            </a:xfrm>
            <a:custGeom>
              <a:avLst/>
              <a:gdLst>
                <a:gd name="T0" fmla="*/ 0 w 852"/>
                <a:gd name="T1" fmla="*/ 457 h 650"/>
                <a:gd name="T2" fmla="*/ 426 w 852"/>
                <a:gd name="T3" fmla="*/ 650 h 650"/>
                <a:gd name="T4" fmla="*/ 852 w 852"/>
                <a:gd name="T5" fmla="*/ 457 h 650"/>
                <a:gd name="T6" fmla="*/ 426 w 852"/>
                <a:gd name="T7" fmla="*/ 0 h 650"/>
                <a:gd name="T8" fmla="*/ 0 w 852"/>
                <a:gd name="T9" fmla="*/ 4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2" h="650">
                  <a:moveTo>
                    <a:pt x="0" y="457"/>
                  </a:moveTo>
                  <a:cubicBezTo>
                    <a:pt x="109" y="576"/>
                    <a:pt x="259" y="650"/>
                    <a:pt x="426" y="650"/>
                  </a:cubicBezTo>
                  <a:cubicBezTo>
                    <a:pt x="593" y="650"/>
                    <a:pt x="744" y="576"/>
                    <a:pt x="852" y="457"/>
                  </a:cubicBezTo>
                  <a:cubicBezTo>
                    <a:pt x="852" y="165"/>
                    <a:pt x="661" y="0"/>
                    <a:pt x="426" y="0"/>
                  </a:cubicBezTo>
                  <a:cubicBezTo>
                    <a:pt x="192" y="0"/>
                    <a:pt x="0" y="165"/>
                    <a:pt x="0" y="457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66" name="Oval 160"/>
            <p:cNvSpPr>
              <a:spLocks noChangeArrowheads="1"/>
            </p:cNvSpPr>
            <p:nvPr userDrawn="1"/>
          </p:nvSpPr>
          <p:spPr bwMode="auto">
            <a:xfrm>
              <a:off x="3011" y="566"/>
              <a:ext cx="295" cy="302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67" name="Freeform 161"/>
            <p:cNvSpPr>
              <a:spLocks/>
            </p:cNvSpPr>
            <p:nvPr userDrawn="1"/>
          </p:nvSpPr>
          <p:spPr bwMode="auto">
            <a:xfrm>
              <a:off x="2484" y="894"/>
              <a:ext cx="558" cy="427"/>
            </a:xfrm>
            <a:custGeom>
              <a:avLst/>
              <a:gdLst>
                <a:gd name="T0" fmla="*/ 0 w 851"/>
                <a:gd name="T1" fmla="*/ 457 h 650"/>
                <a:gd name="T2" fmla="*/ 425 w 851"/>
                <a:gd name="T3" fmla="*/ 650 h 650"/>
                <a:gd name="T4" fmla="*/ 851 w 851"/>
                <a:gd name="T5" fmla="*/ 457 h 650"/>
                <a:gd name="T6" fmla="*/ 425 w 851"/>
                <a:gd name="T7" fmla="*/ 0 h 650"/>
                <a:gd name="T8" fmla="*/ 0 w 851"/>
                <a:gd name="T9" fmla="*/ 4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650">
                  <a:moveTo>
                    <a:pt x="0" y="457"/>
                  </a:moveTo>
                  <a:cubicBezTo>
                    <a:pt x="108" y="576"/>
                    <a:pt x="259" y="650"/>
                    <a:pt x="425" y="650"/>
                  </a:cubicBezTo>
                  <a:cubicBezTo>
                    <a:pt x="592" y="650"/>
                    <a:pt x="743" y="576"/>
                    <a:pt x="851" y="457"/>
                  </a:cubicBezTo>
                  <a:cubicBezTo>
                    <a:pt x="851" y="165"/>
                    <a:pt x="660" y="0"/>
                    <a:pt x="425" y="0"/>
                  </a:cubicBezTo>
                  <a:cubicBezTo>
                    <a:pt x="191" y="0"/>
                    <a:pt x="0" y="165"/>
                    <a:pt x="0" y="457"/>
                  </a:cubicBezTo>
                  <a:close/>
                </a:path>
              </a:pathLst>
            </a:custGeom>
            <a:solidFill>
              <a:srgbClr val="FFFFFF"/>
            </a:solidFill>
            <a:ln w="23813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68" name="Oval 162"/>
            <p:cNvSpPr>
              <a:spLocks noChangeArrowheads="1"/>
            </p:cNvSpPr>
            <p:nvPr userDrawn="1"/>
          </p:nvSpPr>
          <p:spPr bwMode="auto">
            <a:xfrm>
              <a:off x="2615" y="566"/>
              <a:ext cx="296" cy="302"/>
            </a:xfrm>
            <a:prstGeom prst="ellipse">
              <a:avLst/>
            </a:prstGeom>
            <a:solidFill>
              <a:srgbClr val="FFFFFF"/>
            </a:solidFill>
            <a:ln w="23813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69" name="Freeform 163"/>
            <p:cNvSpPr>
              <a:spLocks/>
            </p:cNvSpPr>
            <p:nvPr userDrawn="1"/>
          </p:nvSpPr>
          <p:spPr bwMode="auto">
            <a:xfrm>
              <a:off x="2709" y="1240"/>
              <a:ext cx="246" cy="188"/>
            </a:xfrm>
            <a:custGeom>
              <a:avLst/>
              <a:gdLst>
                <a:gd name="T0" fmla="*/ 0 w 374"/>
                <a:gd name="T1" fmla="*/ 201 h 285"/>
                <a:gd name="T2" fmla="*/ 187 w 374"/>
                <a:gd name="T3" fmla="*/ 285 h 285"/>
                <a:gd name="T4" fmla="*/ 374 w 374"/>
                <a:gd name="T5" fmla="*/ 201 h 285"/>
                <a:gd name="T6" fmla="*/ 187 w 374"/>
                <a:gd name="T7" fmla="*/ 0 h 285"/>
                <a:gd name="T8" fmla="*/ 0 w 374"/>
                <a:gd name="T9" fmla="*/ 201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4" h="285">
                  <a:moveTo>
                    <a:pt x="0" y="201"/>
                  </a:moveTo>
                  <a:cubicBezTo>
                    <a:pt x="47" y="253"/>
                    <a:pt x="114" y="285"/>
                    <a:pt x="187" y="285"/>
                  </a:cubicBezTo>
                  <a:cubicBezTo>
                    <a:pt x="260" y="285"/>
                    <a:pt x="326" y="253"/>
                    <a:pt x="374" y="201"/>
                  </a:cubicBezTo>
                  <a:cubicBezTo>
                    <a:pt x="374" y="73"/>
                    <a:pt x="290" y="0"/>
                    <a:pt x="187" y="0"/>
                  </a:cubicBezTo>
                  <a:cubicBezTo>
                    <a:pt x="84" y="0"/>
                    <a:pt x="0" y="73"/>
                    <a:pt x="0" y="201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70" name="Oval 164"/>
            <p:cNvSpPr>
              <a:spLocks noChangeArrowheads="1"/>
            </p:cNvSpPr>
            <p:nvPr userDrawn="1"/>
          </p:nvSpPr>
          <p:spPr bwMode="auto">
            <a:xfrm>
              <a:off x="2752" y="1068"/>
              <a:ext cx="160" cy="164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71" name="Freeform 165"/>
            <p:cNvSpPr>
              <a:spLocks/>
            </p:cNvSpPr>
            <p:nvPr userDrawn="1"/>
          </p:nvSpPr>
          <p:spPr bwMode="auto">
            <a:xfrm>
              <a:off x="3113" y="1145"/>
              <a:ext cx="371" cy="283"/>
            </a:xfrm>
            <a:custGeom>
              <a:avLst/>
              <a:gdLst>
                <a:gd name="T0" fmla="*/ 0 w 564"/>
                <a:gd name="T1" fmla="*/ 303 h 430"/>
                <a:gd name="T2" fmla="*/ 282 w 564"/>
                <a:gd name="T3" fmla="*/ 430 h 430"/>
                <a:gd name="T4" fmla="*/ 564 w 564"/>
                <a:gd name="T5" fmla="*/ 303 h 430"/>
                <a:gd name="T6" fmla="*/ 282 w 564"/>
                <a:gd name="T7" fmla="*/ 0 h 430"/>
                <a:gd name="T8" fmla="*/ 0 w 564"/>
                <a:gd name="T9" fmla="*/ 303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430">
                  <a:moveTo>
                    <a:pt x="0" y="303"/>
                  </a:moveTo>
                  <a:cubicBezTo>
                    <a:pt x="72" y="381"/>
                    <a:pt x="171" y="430"/>
                    <a:pt x="282" y="430"/>
                  </a:cubicBezTo>
                  <a:cubicBezTo>
                    <a:pt x="392" y="430"/>
                    <a:pt x="492" y="381"/>
                    <a:pt x="564" y="303"/>
                  </a:cubicBezTo>
                  <a:cubicBezTo>
                    <a:pt x="564" y="109"/>
                    <a:pt x="437" y="0"/>
                    <a:pt x="282" y="0"/>
                  </a:cubicBezTo>
                  <a:cubicBezTo>
                    <a:pt x="127" y="0"/>
                    <a:pt x="0" y="109"/>
                    <a:pt x="0" y="303"/>
                  </a:cubicBezTo>
                  <a:close/>
                </a:path>
              </a:pathLst>
            </a:custGeom>
            <a:solidFill>
              <a:srgbClr val="FFFFFF"/>
            </a:solidFill>
            <a:ln w="23813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72" name="Oval 166"/>
            <p:cNvSpPr>
              <a:spLocks noChangeArrowheads="1"/>
            </p:cNvSpPr>
            <p:nvPr userDrawn="1"/>
          </p:nvSpPr>
          <p:spPr bwMode="auto">
            <a:xfrm>
              <a:off x="3178" y="885"/>
              <a:ext cx="241" cy="247"/>
            </a:xfrm>
            <a:prstGeom prst="ellipse">
              <a:avLst/>
            </a:prstGeom>
            <a:solidFill>
              <a:srgbClr val="FFFFFF"/>
            </a:solidFill>
            <a:ln w="23813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73" name="Line 167"/>
            <p:cNvSpPr>
              <a:spLocks noChangeShapeType="1"/>
            </p:cNvSpPr>
            <p:nvPr userDrawn="1"/>
          </p:nvSpPr>
          <p:spPr bwMode="auto">
            <a:xfrm>
              <a:off x="2832" y="1030"/>
              <a:ext cx="0" cy="50"/>
            </a:xfrm>
            <a:prstGeom prst="line">
              <a:avLst/>
            </a:prstGeom>
            <a:noFill/>
            <a:ln w="23813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74" name="Line 168"/>
            <p:cNvSpPr>
              <a:spLocks noChangeShapeType="1"/>
            </p:cNvSpPr>
            <p:nvPr userDrawn="1"/>
          </p:nvSpPr>
          <p:spPr bwMode="auto">
            <a:xfrm>
              <a:off x="3407" y="1007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75" name="Line 169"/>
            <p:cNvSpPr>
              <a:spLocks noChangeShapeType="1"/>
            </p:cNvSpPr>
            <p:nvPr userDrawn="1"/>
          </p:nvSpPr>
          <p:spPr bwMode="auto">
            <a:xfrm>
              <a:off x="3407" y="1007"/>
              <a:ext cx="0" cy="0"/>
            </a:xfrm>
            <a:prstGeom prst="line">
              <a:avLst/>
            </a:prstGeom>
            <a:noFill/>
            <a:ln w="23813" cap="rnd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76" name="Freeform 170"/>
            <p:cNvSpPr>
              <a:spLocks/>
            </p:cNvSpPr>
            <p:nvPr userDrawn="1"/>
          </p:nvSpPr>
          <p:spPr bwMode="auto">
            <a:xfrm>
              <a:off x="3400" y="939"/>
              <a:ext cx="128" cy="67"/>
            </a:xfrm>
            <a:custGeom>
              <a:avLst/>
              <a:gdLst>
                <a:gd name="T0" fmla="*/ 30 w 195"/>
                <a:gd name="T1" fmla="*/ 102 h 102"/>
                <a:gd name="T2" fmla="*/ 192 w 195"/>
                <a:gd name="T3" fmla="*/ 48 h 102"/>
                <a:gd name="T4" fmla="*/ 0 w 195"/>
                <a:gd name="T5" fmla="*/ 1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102">
                  <a:moveTo>
                    <a:pt x="30" y="102"/>
                  </a:moveTo>
                  <a:cubicBezTo>
                    <a:pt x="133" y="90"/>
                    <a:pt x="195" y="73"/>
                    <a:pt x="192" y="48"/>
                  </a:cubicBezTo>
                  <a:cubicBezTo>
                    <a:pt x="189" y="23"/>
                    <a:pt x="103" y="0"/>
                    <a:pt x="0" y="12"/>
                  </a:cubicBezTo>
                </a:path>
              </a:pathLst>
            </a:custGeom>
            <a:solidFill>
              <a:srgbClr val="FFFFFF"/>
            </a:solidFill>
            <a:ln w="23813" cap="rnd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77" name="Freeform 171"/>
            <p:cNvSpPr>
              <a:spLocks/>
            </p:cNvSpPr>
            <p:nvPr userDrawn="1"/>
          </p:nvSpPr>
          <p:spPr bwMode="auto">
            <a:xfrm>
              <a:off x="3400" y="939"/>
              <a:ext cx="128" cy="67"/>
            </a:xfrm>
            <a:custGeom>
              <a:avLst/>
              <a:gdLst>
                <a:gd name="T0" fmla="*/ 30 w 195"/>
                <a:gd name="T1" fmla="*/ 102 h 102"/>
                <a:gd name="T2" fmla="*/ 192 w 195"/>
                <a:gd name="T3" fmla="*/ 48 h 102"/>
                <a:gd name="T4" fmla="*/ 0 w 195"/>
                <a:gd name="T5" fmla="*/ 1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" h="102">
                  <a:moveTo>
                    <a:pt x="30" y="102"/>
                  </a:moveTo>
                  <a:cubicBezTo>
                    <a:pt x="133" y="90"/>
                    <a:pt x="195" y="73"/>
                    <a:pt x="192" y="48"/>
                  </a:cubicBezTo>
                  <a:cubicBezTo>
                    <a:pt x="189" y="23"/>
                    <a:pt x="103" y="0"/>
                    <a:pt x="0" y="12"/>
                  </a:cubicBezTo>
                </a:path>
              </a:pathLst>
            </a:custGeom>
            <a:noFill/>
            <a:ln w="23813" cap="rnd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78" name="Freeform 172"/>
            <p:cNvSpPr>
              <a:spLocks/>
            </p:cNvSpPr>
            <p:nvPr userDrawn="1"/>
          </p:nvSpPr>
          <p:spPr bwMode="auto">
            <a:xfrm>
              <a:off x="2797" y="1025"/>
              <a:ext cx="70" cy="35"/>
            </a:xfrm>
            <a:custGeom>
              <a:avLst/>
              <a:gdLst>
                <a:gd name="T0" fmla="*/ 53 w 106"/>
                <a:gd name="T1" fmla="*/ 21 h 54"/>
                <a:gd name="T2" fmla="*/ 102 w 106"/>
                <a:gd name="T3" fmla="*/ 0 h 54"/>
                <a:gd name="T4" fmla="*/ 106 w 106"/>
                <a:gd name="T5" fmla="*/ 1 h 54"/>
                <a:gd name="T6" fmla="*/ 106 w 106"/>
                <a:gd name="T7" fmla="*/ 52 h 54"/>
                <a:gd name="T8" fmla="*/ 102 w 106"/>
                <a:gd name="T9" fmla="*/ 53 h 54"/>
                <a:gd name="T10" fmla="*/ 53 w 106"/>
                <a:gd name="T11" fmla="*/ 32 h 54"/>
                <a:gd name="T12" fmla="*/ 4 w 106"/>
                <a:gd name="T13" fmla="*/ 53 h 54"/>
                <a:gd name="T14" fmla="*/ 0 w 106"/>
                <a:gd name="T15" fmla="*/ 52 h 54"/>
                <a:gd name="T16" fmla="*/ 0 w 106"/>
                <a:gd name="T17" fmla="*/ 1 h 54"/>
                <a:gd name="T18" fmla="*/ 4 w 106"/>
                <a:gd name="T19" fmla="*/ 0 h 54"/>
                <a:gd name="T20" fmla="*/ 53 w 106"/>
                <a:gd name="T21" fmla="*/ 2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6" h="54">
                  <a:moveTo>
                    <a:pt x="53" y="21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4" y="0"/>
                    <a:pt x="105" y="0"/>
                    <a:pt x="106" y="1"/>
                  </a:cubicBezTo>
                  <a:cubicBezTo>
                    <a:pt x="106" y="52"/>
                    <a:pt x="106" y="52"/>
                    <a:pt x="106" y="52"/>
                  </a:cubicBezTo>
                  <a:cubicBezTo>
                    <a:pt x="105" y="53"/>
                    <a:pt x="104" y="54"/>
                    <a:pt x="102" y="53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2" y="54"/>
                    <a:pt x="1" y="53"/>
                    <a:pt x="0" y="5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0"/>
                    <a:pt x="4" y="0"/>
                  </a:cubicBezTo>
                  <a:lnTo>
                    <a:pt x="53" y="21"/>
                  </a:lnTo>
                  <a:close/>
                </a:path>
              </a:pathLst>
            </a:custGeom>
            <a:solidFill>
              <a:srgbClr val="FFFFFF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79" name="Freeform 173"/>
            <p:cNvSpPr>
              <a:spLocks/>
            </p:cNvSpPr>
            <p:nvPr userDrawn="1"/>
          </p:nvSpPr>
          <p:spPr bwMode="auto">
            <a:xfrm>
              <a:off x="3178" y="883"/>
              <a:ext cx="241" cy="123"/>
            </a:xfrm>
            <a:custGeom>
              <a:avLst/>
              <a:gdLst>
                <a:gd name="T0" fmla="*/ 368 w 368"/>
                <a:gd name="T1" fmla="*/ 188 h 188"/>
                <a:gd name="T2" fmla="*/ 184 w 368"/>
                <a:gd name="T3" fmla="*/ 0 h 188"/>
                <a:gd name="T4" fmla="*/ 0 w 368"/>
                <a:gd name="T5" fmla="*/ 188 h 188"/>
                <a:gd name="T6" fmla="*/ 368 w 368"/>
                <a:gd name="T7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8" h="188">
                  <a:moveTo>
                    <a:pt x="368" y="188"/>
                  </a:moveTo>
                  <a:cubicBezTo>
                    <a:pt x="368" y="84"/>
                    <a:pt x="286" y="0"/>
                    <a:pt x="184" y="0"/>
                  </a:cubicBezTo>
                  <a:cubicBezTo>
                    <a:pt x="82" y="0"/>
                    <a:pt x="0" y="84"/>
                    <a:pt x="0" y="188"/>
                  </a:cubicBezTo>
                  <a:cubicBezTo>
                    <a:pt x="368" y="188"/>
                    <a:pt x="368" y="188"/>
                    <a:pt x="368" y="188"/>
                  </a:cubicBezTo>
                </a:path>
              </a:pathLst>
            </a:custGeom>
            <a:solidFill>
              <a:srgbClr val="FFFFFF"/>
            </a:solidFill>
            <a:ln w="23813" cap="rnd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80" name="Freeform 174"/>
            <p:cNvSpPr>
              <a:spLocks/>
            </p:cNvSpPr>
            <p:nvPr userDrawn="1"/>
          </p:nvSpPr>
          <p:spPr bwMode="auto">
            <a:xfrm>
              <a:off x="3178" y="883"/>
              <a:ext cx="241" cy="123"/>
            </a:xfrm>
            <a:custGeom>
              <a:avLst/>
              <a:gdLst>
                <a:gd name="T0" fmla="*/ 368 w 368"/>
                <a:gd name="T1" fmla="*/ 188 h 188"/>
                <a:gd name="T2" fmla="*/ 184 w 368"/>
                <a:gd name="T3" fmla="*/ 0 h 188"/>
                <a:gd name="T4" fmla="*/ 0 w 368"/>
                <a:gd name="T5" fmla="*/ 188 h 188"/>
                <a:gd name="T6" fmla="*/ 368 w 368"/>
                <a:gd name="T7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8" h="188">
                  <a:moveTo>
                    <a:pt x="368" y="188"/>
                  </a:moveTo>
                  <a:cubicBezTo>
                    <a:pt x="368" y="84"/>
                    <a:pt x="286" y="0"/>
                    <a:pt x="184" y="0"/>
                  </a:cubicBezTo>
                  <a:cubicBezTo>
                    <a:pt x="82" y="0"/>
                    <a:pt x="0" y="84"/>
                    <a:pt x="0" y="188"/>
                  </a:cubicBezTo>
                  <a:cubicBezTo>
                    <a:pt x="368" y="188"/>
                    <a:pt x="368" y="188"/>
                    <a:pt x="368" y="188"/>
                  </a:cubicBezTo>
                </a:path>
              </a:pathLst>
            </a:custGeom>
            <a:noFill/>
            <a:ln w="23813" cap="rnd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1082" name="Ektepar" hidden="1"/>
          <p:cNvGrpSpPr>
            <a:grpSpLocks noChangeAspect="1"/>
          </p:cNvGrpSpPr>
          <p:nvPr userDrawn="1"/>
        </p:nvGrpSpPr>
        <p:grpSpPr bwMode="auto">
          <a:xfrm>
            <a:off x="3798094" y="1906587"/>
            <a:ext cx="1549400" cy="1295400"/>
            <a:chOff x="1152" y="582"/>
            <a:chExt cx="976" cy="816"/>
          </a:xfrm>
        </p:grpSpPr>
        <p:sp>
          <p:nvSpPr>
            <p:cNvPr id="1084" name="Freeform 178"/>
            <p:cNvSpPr>
              <a:spLocks/>
            </p:cNvSpPr>
            <p:nvPr userDrawn="1"/>
          </p:nvSpPr>
          <p:spPr bwMode="auto">
            <a:xfrm>
              <a:off x="1557" y="961"/>
              <a:ext cx="571" cy="437"/>
            </a:xfrm>
            <a:custGeom>
              <a:avLst/>
              <a:gdLst>
                <a:gd name="T0" fmla="*/ 0 w 851"/>
                <a:gd name="T1" fmla="*/ 457 h 650"/>
                <a:gd name="T2" fmla="*/ 425 w 851"/>
                <a:gd name="T3" fmla="*/ 650 h 650"/>
                <a:gd name="T4" fmla="*/ 851 w 851"/>
                <a:gd name="T5" fmla="*/ 457 h 650"/>
                <a:gd name="T6" fmla="*/ 425 w 851"/>
                <a:gd name="T7" fmla="*/ 0 h 650"/>
                <a:gd name="T8" fmla="*/ 0 w 851"/>
                <a:gd name="T9" fmla="*/ 4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650">
                  <a:moveTo>
                    <a:pt x="0" y="457"/>
                  </a:moveTo>
                  <a:cubicBezTo>
                    <a:pt x="108" y="576"/>
                    <a:pt x="259" y="650"/>
                    <a:pt x="425" y="650"/>
                  </a:cubicBezTo>
                  <a:cubicBezTo>
                    <a:pt x="592" y="650"/>
                    <a:pt x="743" y="576"/>
                    <a:pt x="851" y="457"/>
                  </a:cubicBezTo>
                  <a:cubicBezTo>
                    <a:pt x="851" y="165"/>
                    <a:pt x="660" y="0"/>
                    <a:pt x="425" y="0"/>
                  </a:cubicBezTo>
                  <a:cubicBezTo>
                    <a:pt x="191" y="0"/>
                    <a:pt x="0" y="165"/>
                    <a:pt x="0" y="457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85" name="Oval 179"/>
            <p:cNvSpPr>
              <a:spLocks noChangeArrowheads="1"/>
            </p:cNvSpPr>
            <p:nvPr userDrawn="1"/>
          </p:nvSpPr>
          <p:spPr bwMode="auto">
            <a:xfrm>
              <a:off x="1691" y="625"/>
              <a:ext cx="302" cy="310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86" name="Freeform 180"/>
            <p:cNvSpPr>
              <a:spLocks/>
            </p:cNvSpPr>
            <p:nvPr userDrawn="1"/>
          </p:nvSpPr>
          <p:spPr bwMode="auto">
            <a:xfrm>
              <a:off x="1733" y="1016"/>
              <a:ext cx="219" cy="72"/>
            </a:xfrm>
            <a:custGeom>
              <a:avLst/>
              <a:gdLst>
                <a:gd name="T0" fmla="*/ 163 w 327"/>
                <a:gd name="T1" fmla="*/ 42 h 107"/>
                <a:gd name="T2" fmla="*/ 262 w 327"/>
                <a:gd name="T3" fmla="*/ 0 h 107"/>
                <a:gd name="T4" fmla="*/ 269 w 327"/>
                <a:gd name="T5" fmla="*/ 2 h 107"/>
                <a:gd name="T6" fmla="*/ 323 w 327"/>
                <a:gd name="T7" fmla="*/ 46 h 107"/>
                <a:gd name="T8" fmla="*/ 323 w 327"/>
                <a:gd name="T9" fmla="*/ 60 h 107"/>
                <a:gd name="T10" fmla="*/ 269 w 327"/>
                <a:gd name="T11" fmla="*/ 105 h 107"/>
                <a:gd name="T12" fmla="*/ 262 w 327"/>
                <a:gd name="T13" fmla="*/ 107 h 107"/>
                <a:gd name="T14" fmla="*/ 163 w 327"/>
                <a:gd name="T15" fmla="*/ 65 h 107"/>
                <a:gd name="T16" fmla="*/ 64 w 327"/>
                <a:gd name="T17" fmla="*/ 107 h 107"/>
                <a:gd name="T18" fmla="*/ 58 w 327"/>
                <a:gd name="T19" fmla="*/ 105 h 107"/>
                <a:gd name="T20" fmla="*/ 4 w 327"/>
                <a:gd name="T21" fmla="*/ 60 h 107"/>
                <a:gd name="T22" fmla="*/ 4 w 327"/>
                <a:gd name="T23" fmla="*/ 46 h 107"/>
                <a:gd name="T24" fmla="*/ 58 w 327"/>
                <a:gd name="T25" fmla="*/ 2 h 107"/>
                <a:gd name="T26" fmla="*/ 64 w 327"/>
                <a:gd name="T27" fmla="*/ 0 h 107"/>
                <a:gd name="T28" fmla="*/ 163 w 327"/>
                <a:gd name="T29" fmla="*/ 4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7" h="107">
                  <a:moveTo>
                    <a:pt x="163" y="42"/>
                  </a:moveTo>
                  <a:cubicBezTo>
                    <a:pt x="262" y="0"/>
                    <a:pt x="262" y="0"/>
                    <a:pt x="262" y="0"/>
                  </a:cubicBezTo>
                  <a:cubicBezTo>
                    <a:pt x="265" y="0"/>
                    <a:pt x="267" y="0"/>
                    <a:pt x="269" y="2"/>
                  </a:cubicBezTo>
                  <a:cubicBezTo>
                    <a:pt x="323" y="46"/>
                    <a:pt x="323" y="46"/>
                    <a:pt x="323" y="46"/>
                  </a:cubicBezTo>
                  <a:cubicBezTo>
                    <a:pt x="327" y="50"/>
                    <a:pt x="327" y="56"/>
                    <a:pt x="323" y="60"/>
                  </a:cubicBezTo>
                  <a:cubicBezTo>
                    <a:pt x="269" y="105"/>
                    <a:pt x="269" y="105"/>
                    <a:pt x="269" y="105"/>
                  </a:cubicBezTo>
                  <a:cubicBezTo>
                    <a:pt x="267" y="106"/>
                    <a:pt x="265" y="107"/>
                    <a:pt x="262" y="107"/>
                  </a:cubicBezTo>
                  <a:cubicBezTo>
                    <a:pt x="163" y="65"/>
                    <a:pt x="163" y="65"/>
                    <a:pt x="163" y="6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2" y="107"/>
                    <a:pt x="60" y="106"/>
                    <a:pt x="58" y="105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0" y="56"/>
                    <a:pt x="0" y="50"/>
                    <a:pt x="4" y="46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60" y="0"/>
                    <a:pt x="62" y="0"/>
                    <a:pt x="64" y="0"/>
                  </a:cubicBezTo>
                  <a:lnTo>
                    <a:pt x="163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87" name="Freeform 181"/>
            <p:cNvSpPr>
              <a:spLocks/>
            </p:cNvSpPr>
            <p:nvPr userDrawn="1"/>
          </p:nvSpPr>
          <p:spPr bwMode="auto">
            <a:xfrm>
              <a:off x="1152" y="961"/>
              <a:ext cx="571" cy="437"/>
            </a:xfrm>
            <a:custGeom>
              <a:avLst/>
              <a:gdLst>
                <a:gd name="T0" fmla="*/ 0 w 851"/>
                <a:gd name="T1" fmla="*/ 457 h 650"/>
                <a:gd name="T2" fmla="*/ 426 w 851"/>
                <a:gd name="T3" fmla="*/ 650 h 650"/>
                <a:gd name="T4" fmla="*/ 851 w 851"/>
                <a:gd name="T5" fmla="*/ 457 h 650"/>
                <a:gd name="T6" fmla="*/ 426 w 851"/>
                <a:gd name="T7" fmla="*/ 0 h 650"/>
                <a:gd name="T8" fmla="*/ 0 w 851"/>
                <a:gd name="T9" fmla="*/ 4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1" h="650">
                  <a:moveTo>
                    <a:pt x="0" y="457"/>
                  </a:moveTo>
                  <a:cubicBezTo>
                    <a:pt x="108" y="576"/>
                    <a:pt x="259" y="650"/>
                    <a:pt x="426" y="650"/>
                  </a:cubicBezTo>
                  <a:cubicBezTo>
                    <a:pt x="593" y="650"/>
                    <a:pt x="743" y="576"/>
                    <a:pt x="851" y="457"/>
                  </a:cubicBezTo>
                  <a:cubicBezTo>
                    <a:pt x="851" y="165"/>
                    <a:pt x="660" y="0"/>
                    <a:pt x="426" y="0"/>
                  </a:cubicBezTo>
                  <a:cubicBezTo>
                    <a:pt x="191" y="0"/>
                    <a:pt x="0" y="165"/>
                    <a:pt x="0" y="457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88" name="Oval 182"/>
            <p:cNvSpPr>
              <a:spLocks noChangeArrowheads="1"/>
            </p:cNvSpPr>
            <p:nvPr userDrawn="1"/>
          </p:nvSpPr>
          <p:spPr bwMode="auto">
            <a:xfrm>
              <a:off x="1287" y="625"/>
              <a:ext cx="302" cy="310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rgbClr val="01010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89" name="Freeform 183"/>
            <p:cNvSpPr>
              <a:spLocks/>
            </p:cNvSpPr>
            <p:nvPr userDrawn="1"/>
          </p:nvSpPr>
          <p:spPr bwMode="auto">
            <a:xfrm>
              <a:off x="1244" y="582"/>
              <a:ext cx="388" cy="413"/>
            </a:xfrm>
            <a:custGeom>
              <a:avLst/>
              <a:gdLst>
                <a:gd name="T0" fmla="*/ 0 w 578"/>
                <a:gd name="T1" fmla="*/ 614 h 614"/>
                <a:gd name="T2" fmla="*/ 0 w 578"/>
                <a:gd name="T3" fmla="*/ 255 h 614"/>
                <a:gd name="T4" fmla="*/ 289 w 578"/>
                <a:gd name="T5" fmla="*/ 0 h 614"/>
                <a:gd name="T6" fmla="*/ 578 w 578"/>
                <a:gd name="T7" fmla="*/ 255 h 614"/>
                <a:gd name="T8" fmla="*/ 578 w 578"/>
                <a:gd name="T9" fmla="*/ 607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8" h="614">
                  <a:moveTo>
                    <a:pt x="0" y="614"/>
                  </a:moveTo>
                  <a:cubicBezTo>
                    <a:pt x="0" y="255"/>
                    <a:pt x="0" y="255"/>
                    <a:pt x="0" y="255"/>
                  </a:cubicBezTo>
                  <a:cubicBezTo>
                    <a:pt x="0" y="114"/>
                    <a:pt x="151" y="0"/>
                    <a:pt x="289" y="0"/>
                  </a:cubicBezTo>
                  <a:cubicBezTo>
                    <a:pt x="426" y="0"/>
                    <a:pt x="578" y="114"/>
                    <a:pt x="578" y="255"/>
                  </a:cubicBezTo>
                  <a:cubicBezTo>
                    <a:pt x="578" y="607"/>
                    <a:pt x="578" y="607"/>
                    <a:pt x="578" y="607"/>
                  </a:cubicBezTo>
                </a:path>
              </a:pathLst>
            </a:custGeom>
            <a:noFill/>
            <a:ln w="25400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1091" name="Byggekloss" hidden="1"/>
          <p:cNvGrpSpPr>
            <a:grpSpLocks noChangeAspect="1"/>
          </p:cNvGrpSpPr>
          <p:nvPr userDrawn="1"/>
        </p:nvGrpSpPr>
        <p:grpSpPr bwMode="auto">
          <a:xfrm>
            <a:off x="3734594" y="2005806"/>
            <a:ext cx="1676400" cy="1096962"/>
            <a:chOff x="2705" y="1748"/>
            <a:chExt cx="1056" cy="691"/>
          </a:xfrm>
        </p:grpSpPr>
        <p:sp>
          <p:nvSpPr>
            <p:cNvPr id="1093" name="Rectangle 187"/>
            <p:cNvSpPr>
              <a:spLocks noChangeArrowheads="1"/>
            </p:cNvSpPr>
            <p:nvPr userDrawn="1"/>
          </p:nvSpPr>
          <p:spPr bwMode="auto">
            <a:xfrm>
              <a:off x="2705" y="2189"/>
              <a:ext cx="513" cy="2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94" name="Rectangle 188"/>
            <p:cNvSpPr>
              <a:spLocks noChangeArrowheads="1"/>
            </p:cNvSpPr>
            <p:nvPr userDrawn="1"/>
          </p:nvSpPr>
          <p:spPr bwMode="auto">
            <a:xfrm>
              <a:off x="3248" y="2189"/>
              <a:ext cx="513" cy="2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95" name="Rectangle 189"/>
            <p:cNvSpPr>
              <a:spLocks noChangeArrowheads="1"/>
            </p:cNvSpPr>
            <p:nvPr userDrawn="1"/>
          </p:nvSpPr>
          <p:spPr bwMode="auto">
            <a:xfrm>
              <a:off x="3311" y="2159"/>
              <a:ext cx="78" cy="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96" name="Rectangle 190"/>
            <p:cNvSpPr>
              <a:spLocks noChangeArrowheads="1"/>
            </p:cNvSpPr>
            <p:nvPr userDrawn="1"/>
          </p:nvSpPr>
          <p:spPr bwMode="auto">
            <a:xfrm>
              <a:off x="3466" y="2159"/>
              <a:ext cx="77" cy="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97" name="Rectangle 191"/>
            <p:cNvSpPr>
              <a:spLocks noChangeArrowheads="1"/>
            </p:cNvSpPr>
            <p:nvPr userDrawn="1"/>
          </p:nvSpPr>
          <p:spPr bwMode="auto">
            <a:xfrm>
              <a:off x="3621" y="2159"/>
              <a:ext cx="76" cy="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98" name="Freeform 192"/>
            <p:cNvSpPr>
              <a:spLocks/>
            </p:cNvSpPr>
            <p:nvPr userDrawn="1"/>
          </p:nvSpPr>
          <p:spPr bwMode="auto">
            <a:xfrm>
              <a:off x="2964" y="1768"/>
              <a:ext cx="542" cy="318"/>
            </a:xfrm>
            <a:custGeom>
              <a:avLst/>
              <a:gdLst>
                <a:gd name="T0" fmla="*/ 542 w 542"/>
                <a:gd name="T1" fmla="*/ 248 h 318"/>
                <a:gd name="T2" fmla="*/ 34 w 542"/>
                <a:gd name="T3" fmla="*/ 318 h 318"/>
                <a:gd name="T4" fmla="*/ 0 w 542"/>
                <a:gd name="T5" fmla="*/ 70 h 318"/>
                <a:gd name="T6" fmla="*/ 508 w 542"/>
                <a:gd name="T7" fmla="*/ 0 h 318"/>
                <a:gd name="T8" fmla="*/ 542 w 542"/>
                <a:gd name="T9" fmla="*/ 24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2" h="318">
                  <a:moveTo>
                    <a:pt x="542" y="248"/>
                  </a:moveTo>
                  <a:lnTo>
                    <a:pt x="34" y="318"/>
                  </a:lnTo>
                  <a:lnTo>
                    <a:pt x="0" y="70"/>
                  </a:lnTo>
                  <a:lnTo>
                    <a:pt x="508" y="0"/>
                  </a:lnTo>
                  <a:lnTo>
                    <a:pt x="542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099" name="Freeform 193"/>
            <p:cNvSpPr>
              <a:spLocks/>
            </p:cNvSpPr>
            <p:nvPr userDrawn="1"/>
          </p:nvSpPr>
          <p:spPr bwMode="auto">
            <a:xfrm>
              <a:off x="3023" y="1790"/>
              <a:ext cx="84" cy="69"/>
            </a:xfrm>
            <a:custGeom>
              <a:avLst/>
              <a:gdLst>
                <a:gd name="T0" fmla="*/ 84 w 84"/>
                <a:gd name="T1" fmla="*/ 58 h 69"/>
                <a:gd name="T2" fmla="*/ 8 w 84"/>
                <a:gd name="T3" fmla="*/ 69 h 69"/>
                <a:gd name="T4" fmla="*/ 0 w 84"/>
                <a:gd name="T5" fmla="*/ 10 h 69"/>
                <a:gd name="T6" fmla="*/ 76 w 84"/>
                <a:gd name="T7" fmla="*/ 0 h 69"/>
                <a:gd name="T8" fmla="*/ 84 w 84"/>
                <a:gd name="T9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69">
                  <a:moveTo>
                    <a:pt x="84" y="58"/>
                  </a:moveTo>
                  <a:lnTo>
                    <a:pt x="8" y="69"/>
                  </a:lnTo>
                  <a:lnTo>
                    <a:pt x="0" y="10"/>
                  </a:lnTo>
                  <a:lnTo>
                    <a:pt x="76" y="0"/>
                  </a:lnTo>
                  <a:lnTo>
                    <a:pt x="84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00" name="Freeform 194"/>
            <p:cNvSpPr>
              <a:spLocks/>
            </p:cNvSpPr>
            <p:nvPr userDrawn="1"/>
          </p:nvSpPr>
          <p:spPr bwMode="auto">
            <a:xfrm>
              <a:off x="3176" y="1769"/>
              <a:ext cx="84" cy="69"/>
            </a:xfrm>
            <a:custGeom>
              <a:avLst/>
              <a:gdLst>
                <a:gd name="T0" fmla="*/ 84 w 84"/>
                <a:gd name="T1" fmla="*/ 58 h 69"/>
                <a:gd name="T2" fmla="*/ 8 w 84"/>
                <a:gd name="T3" fmla="*/ 69 h 69"/>
                <a:gd name="T4" fmla="*/ 0 w 84"/>
                <a:gd name="T5" fmla="*/ 10 h 69"/>
                <a:gd name="T6" fmla="*/ 76 w 84"/>
                <a:gd name="T7" fmla="*/ 0 h 69"/>
                <a:gd name="T8" fmla="*/ 84 w 84"/>
                <a:gd name="T9" fmla="*/ 5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69">
                  <a:moveTo>
                    <a:pt x="84" y="58"/>
                  </a:moveTo>
                  <a:lnTo>
                    <a:pt x="8" y="69"/>
                  </a:lnTo>
                  <a:lnTo>
                    <a:pt x="0" y="10"/>
                  </a:lnTo>
                  <a:lnTo>
                    <a:pt x="76" y="0"/>
                  </a:lnTo>
                  <a:lnTo>
                    <a:pt x="84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01" name="Freeform 195"/>
            <p:cNvSpPr>
              <a:spLocks/>
            </p:cNvSpPr>
            <p:nvPr userDrawn="1"/>
          </p:nvSpPr>
          <p:spPr bwMode="auto">
            <a:xfrm>
              <a:off x="3329" y="1748"/>
              <a:ext cx="84" cy="69"/>
            </a:xfrm>
            <a:custGeom>
              <a:avLst/>
              <a:gdLst>
                <a:gd name="T0" fmla="*/ 84 w 84"/>
                <a:gd name="T1" fmla="*/ 59 h 69"/>
                <a:gd name="T2" fmla="*/ 8 w 84"/>
                <a:gd name="T3" fmla="*/ 69 h 69"/>
                <a:gd name="T4" fmla="*/ 0 w 84"/>
                <a:gd name="T5" fmla="*/ 10 h 69"/>
                <a:gd name="T6" fmla="*/ 76 w 84"/>
                <a:gd name="T7" fmla="*/ 0 h 69"/>
                <a:gd name="T8" fmla="*/ 84 w 84"/>
                <a:gd name="T9" fmla="*/ 5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69">
                  <a:moveTo>
                    <a:pt x="84" y="59"/>
                  </a:moveTo>
                  <a:lnTo>
                    <a:pt x="8" y="69"/>
                  </a:lnTo>
                  <a:lnTo>
                    <a:pt x="0" y="10"/>
                  </a:lnTo>
                  <a:lnTo>
                    <a:pt x="76" y="0"/>
                  </a:lnTo>
                  <a:lnTo>
                    <a:pt x="84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02" name="Rectangle 196"/>
            <p:cNvSpPr>
              <a:spLocks noChangeArrowheads="1"/>
            </p:cNvSpPr>
            <p:nvPr userDrawn="1"/>
          </p:nvSpPr>
          <p:spPr bwMode="auto">
            <a:xfrm>
              <a:off x="2769" y="2159"/>
              <a:ext cx="76" cy="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03" name="Rectangle 197"/>
            <p:cNvSpPr>
              <a:spLocks noChangeArrowheads="1"/>
            </p:cNvSpPr>
            <p:nvPr userDrawn="1"/>
          </p:nvSpPr>
          <p:spPr bwMode="auto">
            <a:xfrm>
              <a:off x="2923" y="2159"/>
              <a:ext cx="77" cy="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04" name="Rectangle 198"/>
            <p:cNvSpPr>
              <a:spLocks noChangeArrowheads="1"/>
            </p:cNvSpPr>
            <p:nvPr userDrawn="1"/>
          </p:nvSpPr>
          <p:spPr bwMode="auto">
            <a:xfrm>
              <a:off x="3077" y="2159"/>
              <a:ext cx="78" cy="6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1106" name="Baby" hidden="1"/>
          <p:cNvGrpSpPr>
            <a:grpSpLocks noChangeAspect="1"/>
          </p:cNvGrpSpPr>
          <p:nvPr userDrawn="1"/>
        </p:nvGrpSpPr>
        <p:grpSpPr bwMode="auto">
          <a:xfrm>
            <a:off x="4132263" y="1843087"/>
            <a:ext cx="881063" cy="1422400"/>
            <a:chOff x="3889" y="1680"/>
            <a:chExt cx="555" cy="896"/>
          </a:xfrm>
        </p:grpSpPr>
        <p:sp>
          <p:nvSpPr>
            <p:cNvPr id="1108" name="Freeform 202"/>
            <p:cNvSpPr>
              <a:spLocks/>
            </p:cNvSpPr>
            <p:nvPr userDrawn="1"/>
          </p:nvSpPr>
          <p:spPr bwMode="auto">
            <a:xfrm>
              <a:off x="4088" y="1680"/>
              <a:ext cx="156" cy="78"/>
            </a:xfrm>
            <a:custGeom>
              <a:avLst/>
              <a:gdLst>
                <a:gd name="T0" fmla="*/ 88 w 175"/>
                <a:gd name="T1" fmla="*/ 35 h 88"/>
                <a:gd name="T2" fmla="*/ 170 w 175"/>
                <a:gd name="T3" fmla="*/ 0 h 88"/>
                <a:gd name="T4" fmla="*/ 175 w 175"/>
                <a:gd name="T5" fmla="*/ 1 h 88"/>
                <a:gd name="T6" fmla="*/ 175 w 175"/>
                <a:gd name="T7" fmla="*/ 87 h 88"/>
                <a:gd name="T8" fmla="*/ 170 w 175"/>
                <a:gd name="T9" fmla="*/ 88 h 88"/>
                <a:gd name="T10" fmla="*/ 88 w 175"/>
                <a:gd name="T11" fmla="*/ 54 h 88"/>
                <a:gd name="T12" fmla="*/ 6 w 175"/>
                <a:gd name="T13" fmla="*/ 88 h 88"/>
                <a:gd name="T14" fmla="*/ 0 w 175"/>
                <a:gd name="T15" fmla="*/ 87 h 88"/>
                <a:gd name="T16" fmla="*/ 0 w 175"/>
                <a:gd name="T17" fmla="*/ 1 h 88"/>
                <a:gd name="T18" fmla="*/ 6 w 175"/>
                <a:gd name="T19" fmla="*/ 0 h 88"/>
                <a:gd name="T20" fmla="*/ 88 w 175"/>
                <a:gd name="T21" fmla="*/ 3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88">
                  <a:moveTo>
                    <a:pt x="88" y="35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2" y="0"/>
                    <a:pt x="174" y="0"/>
                    <a:pt x="175" y="1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74" y="88"/>
                    <a:pt x="172" y="88"/>
                    <a:pt x="170" y="88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4" y="88"/>
                    <a:pt x="2" y="88"/>
                    <a:pt x="0" y="8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0"/>
                    <a:pt x="4" y="0"/>
                    <a:pt x="6" y="0"/>
                  </a:cubicBezTo>
                  <a:lnTo>
                    <a:pt x="88" y="35"/>
                  </a:lnTo>
                  <a:close/>
                </a:path>
              </a:pathLst>
            </a:custGeom>
            <a:solidFill>
              <a:srgbClr val="FFFFFF"/>
            </a:solidFill>
            <a:ln w="333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09" name="Line 203"/>
            <p:cNvSpPr>
              <a:spLocks noChangeShapeType="1"/>
            </p:cNvSpPr>
            <p:nvPr userDrawn="1"/>
          </p:nvSpPr>
          <p:spPr bwMode="auto">
            <a:xfrm>
              <a:off x="4166" y="1695"/>
              <a:ext cx="0" cy="96"/>
            </a:xfrm>
            <a:prstGeom prst="line">
              <a:avLst/>
            </a:prstGeom>
            <a:noFill/>
            <a:ln w="33338" cap="flat">
              <a:solidFill>
                <a:srgbClr val="01010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10" name="Freeform 204"/>
            <p:cNvSpPr>
              <a:spLocks/>
            </p:cNvSpPr>
            <p:nvPr userDrawn="1"/>
          </p:nvSpPr>
          <p:spPr bwMode="auto">
            <a:xfrm>
              <a:off x="3889" y="2152"/>
              <a:ext cx="555" cy="424"/>
            </a:xfrm>
            <a:custGeom>
              <a:avLst/>
              <a:gdLst>
                <a:gd name="T0" fmla="*/ 0 w 620"/>
                <a:gd name="T1" fmla="*/ 333 h 474"/>
                <a:gd name="T2" fmla="*/ 310 w 620"/>
                <a:gd name="T3" fmla="*/ 474 h 474"/>
                <a:gd name="T4" fmla="*/ 620 w 620"/>
                <a:gd name="T5" fmla="*/ 333 h 474"/>
                <a:gd name="T6" fmla="*/ 310 w 620"/>
                <a:gd name="T7" fmla="*/ 0 h 474"/>
                <a:gd name="T8" fmla="*/ 0 w 620"/>
                <a:gd name="T9" fmla="*/ 333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0" h="474">
                  <a:moveTo>
                    <a:pt x="0" y="333"/>
                  </a:moveTo>
                  <a:cubicBezTo>
                    <a:pt x="78" y="420"/>
                    <a:pt x="188" y="474"/>
                    <a:pt x="310" y="474"/>
                  </a:cubicBezTo>
                  <a:cubicBezTo>
                    <a:pt x="431" y="474"/>
                    <a:pt x="541" y="420"/>
                    <a:pt x="620" y="333"/>
                  </a:cubicBezTo>
                  <a:cubicBezTo>
                    <a:pt x="620" y="121"/>
                    <a:pt x="481" y="0"/>
                    <a:pt x="310" y="0"/>
                  </a:cubicBezTo>
                  <a:cubicBezTo>
                    <a:pt x="139" y="0"/>
                    <a:pt x="0" y="121"/>
                    <a:pt x="0" y="333"/>
                  </a:cubicBez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11" name="Oval 205"/>
            <p:cNvSpPr>
              <a:spLocks noChangeArrowheads="1"/>
            </p:cNvSpPr>
            <p:nvPr userDrawn="1"/>
          </p:nvSpPr>
          <p:spPr bwMode="auto">
            <a:xfrm>
              <a:off x="3985" y="1764"/>
              <a:ext cx="362" cy="370"/>
            </a:xfrm>
            <a:prstGeom prst="ellipse">
              <a:avLst/>
            </a:prstGeom>
            <a:solidFill>
              <a:srgbClr val="0101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12" name="Oval 206"/>
            <p:cNvSpPr>
              <a:spLocks noChangeArrowheads="1"/>
            </p:cNvSpPr>
            <p:nvPr userDrawn="1"/>
          </p:nvSpPr>
          <p:spPr bwMode="auto">
            <a:xfrm>
              <a:off x="4103" y="1985"/>
              <a:ext cx="127" cy="6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13" name="Oval 207"/>
            <p:cNvSpPr>
              <a:spLocks noChangeArrowheads="1"/>
            </p:cNvSpPr>
            <p:nvPr userDrawn="1"/>
          </p:nvSpPr>
          <p:spPr bwMode="auto">
            <a:xfrm>
              <a:off x="4134" y="2034"/>
              <a:ext cx="65" cy="65"/>
            </a:xfrm>
            <a:prstGeom prst="ellipse">
              <a:avLst/>
            </a:prstGeom>
            <a:noFill/>
            <a:ln w="33338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1115" name="Utropstegn" hidden="1"/>
          <p:cNvGrpSpPr>
            <a:grpSpLocks noChangeAspect="1"/>
          </p:cNvGrpSpPr>
          <p:nvPr userDrawn="1"/>
        </p:nvGrpSpPr>
        <p:grpSpPr bwMode="auto">
          <a:xfrm>
            <a:off x="4279901" y="1889125"/>
            <a:ext cx="280987" cy="1117600"/>
            <a:chOff x="2696" y="1190"/>
            <a:chExt cx="177" cy="704"/>
          </a:xfrm>
        </p:grpSpPr>
        <p:sp>
          <p:nvSpPr>
            <p:cNvPr id="1117" name="Freeform 211"/>
            <p:cNvSpPr>
              <a:spLocks/>
            </p:cNvSpPr>
            <p:nvPr userDrawn="1"/>
          </p:nvSpPr>
          <p:spPr bwMode="auto">
            <a:xfrm>
              <a:off x="2696" y="1190"/>
              <a:ext cx="177" cy="479"/>
            </a:xfrm>
            <a:custGeom>
              <a:avLst/>
              <a:gdLst>
                <a:gd name="T0" fmla="*/ 178 w 280"/>
                <a:gd name="T1" fmla="*/ 759 h 759"/>
                <a:gd name="T2" fmla="*/ 102 w 280"/>
                <a:gd name="T3" fmla="*/ 759 h 759"/>
                <a:gd name="T4" fmla="*/ 41 w 280"/>
                <a:gd name="T5" fmla="*/ 701 h 759"/>
                <a:gd name="T6" fmla="*/ 2 w 280"/>
                <a:gd name="T7" fmla="*/ 58 h 759"/>
                <a:gd name="T8" fmla="*/ 57 w 280"/>
                <a:gd name="T9" fmla="*/ 0 h 759"/>
                <a:gd name="T10" fmla="*/ 224 w 280"/>
                <a:gd name="T11" fmla="*/ 0 h 759"/>
                <a:gd name="T12" fmla="*/ 279 w 280"/>
                <a:gd name="T13" fmla="*/ 58 h 759"/>
                <a:gd name="T14" fmla="*/ 239 w 280"/>
                <a:gd name="T15" fmla="*/ 701 h 759"/>
                <a:gd name="T16" fmla="*/ 178 w 280"/>
                <a:gd name="T17" fmla="*/ 759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" h="759">
                  <a:moveTo>
                    <a:pt x="178" y="759"/>
                  </a:moveTo>
                  <a:cubicBezTo>
                    <a:pt x="102" y="759"/>
                    <a:pt x="102" y="759"/>
                    <a:pt x="102" y="759"/>
                  </a:cubicBezTo>
                  <a:cubicBezTo>
                    <a:pt x="70" y="759"/>
                    <a:pt x="43" y="733"/>
                    <a:pt x="41" y="701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0" y="26"/>
                    <a:pt x="25" y="0"/>
                    <a:pt x="5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56" y="0"/>
                    <a:pt x="280" y="26"/>
                    <a:pt x="279" y="58"/>
                  </a:cubicBezTo>
                  <a:cubicBezTo>
                    <a:pt x="239" y="701"/>
                    <a:pt x="239" y="701"/>
                    <a:pt x="239" y="701"/>
                  </a:cubicBezTo>
                  <a:cubicBezTo>
                    <a:pt x="238" y="733"/>
                    <a:pt x="210" y="759"/>
                    <a:pt x="178" y="7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18" name="Oval 212"/>
            <p:cNvSpPr>
              <a:spLocks noChangeArrowheads="1"/>
            </p:cNvSpPr>
            <p:nvPr userDrawn="1"/>
          </p:nvSpPr>
          <p:spPr bwMode="auto">
            <a:xfrm>
              <a:off x="2703" y="1734"/>
              <a:ext cx="161" cy="16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1120" name="penger" hidden="1"/>
          <p:cNvGrpSpPr>
            <a:grpSpLocks noChangeAspect="1"/>
          </p:cNvGrpSpPr>
          <p:nvPr userDrawn="1"/>
        </p:nvGrpSpPr>
        <p:grpSpPr bwMode="auto">
          <a:xfrm>
            <a:off x="3976689" y="1817688"/>
            <a:ext cx="1150938" cy="995362"/>
            <a:chOff x="2505" y="1145"/>
            <a:chExt cx="725" cy="627"/>
          </a:xfrm>
        </p:grpSpPr>
        <p:sp>
          <p:nvSpPr>
            <p:cNvPr id="1122" name="Freeform 216"/>
            <p:cNvSpPr>
              <a:spLocks/>
            </p:cNvSpPr>
            <p:nvPr userDrawn="1"/>
          </p:nvSpPr>
          <p:spPr bwMode="auto">
            <a:xfrm>
              <a:off x="2505" y="1541"/>
              <a:ext cx="331" cy="144"/>
            </a:xfrm>
            <a:custGeom>
              <a:avLst/>
              <a:gdLst>
                <a:gd name="T0" fmla="*/ 425 w 425"/>
                <a:gd name="T1" fmla="*/ 0 h 184"/>
                <a:gd name="T2" fmla="*/ 425 w 425"/>
                <a:gd name="T3" fmla="*/ 103 h 184"/>
                <a:gd name="T4" fmla="*/ 212 w 425"/>
                <a:gd name="T5" fmla="*/ 184 h 184"/>
                <a:gd name="T6" fmla="*/ 0 w 425"/>
                <a:gd name="T7" fmla="*/ 103 h 184"/>
                <a:gd name="T8" fmla="*/ 0 w 425"/>
                <a:gd name="T9" fmla="*/ 0 h 184"/>
                <a:gd name="T10" fmla="*/ 425 w 425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5" h="184">
                  <a:moveTo>
                    <a:pt x="425" y="0"/>
                  </a:moveTo>
                  <a:cubicBezTo>
                    <a:pt x="425" y="103"/>
                    <a:pt x="425" y="103"/>
                    <a:pt x="425" y="103"/>
                  </a:cubicBezTo>
                  <a:cubicBezTo>
                    <a:pt x="425" y="148"/>
                    <a:pt x="330" y="184"/>
                    <a:pt x="212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23" name="Freeform 217"/>
            <p:cNvSpPr>
              <a:spLocks/>
            </p:cNvSpPr>
            <p:nvPr userDrawn="1"/>
          </p:nvSpPr>
          <p:spPr bwMode="auto">
            <a:xfrm>
              <a:off x="2505" y="1541"/>
              <a:ext cx="331" cy="144"/>
            </a:xfrm>
            <a:custGeom>
              <a:avLst/>
              <a:gdLst>
                <a:gd name="T0" fmla="*/ 425 w 425"/>
                <a:gd name="T1" fmla="*/ 0 h 184"/>
                <a:gd name="T2" fmla="*/ 425 w 425"/>
                <a:gd name="T3" fmla="*/ 103 h 184"/>
                <a:gd name="T4" fmla="*/ 212 w 425"/>
                <a:gd name="T5" fmla="*/ 184 h 184"/>
                <a:gd name="T6" fmla="*/ 0 w 425"/>
                <a:gd name="T7" fmla="*/ 103 h 184"/>
                <a:gd name="T8" fmla="*/ 0 w 425"/>
                <a:gd name="T9" fmla="*/ 0 h 184"/>
                <a:gd name="T10" fmla="*/ 425 w 425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5" h="184">
                  <a:moveTo>
                    <a:pt x="425" y="0"/>
                  </a:moveTo>
                  <a:cubicBezTo>
                    <a:pt x="425" y="103"/>
                    <a:pt x="425" y="103"/>
                    <a:pt x="425" y="103"/>
                  </a:cubicBezTo>
                  <a:cubicBezTo>
                    <a:pt x="425" y="148"/>
                    <a:pt x="330" y="184"/>
                    <a:pt x="212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5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24" name="Freeform 218"/>
            <p:cNvSpPr>
              <a:spLocks/>
            </p:cNvSpPr>
            <p:nvPr userDrawn="1"/>
          </p:nvSpPr>
          <p:spPr bwMode="auto">
            <a:xfrm>
              <a:off x="2505" y="1458"/>
              <a:ext cx="331" cy="143"/>
            </a:xfrm>
            <a:custGeom>
              <a:avLst/>
              <a:gdLst>
                <a:gd name="T0" fmla="*/ 425 w 425"/>
                <a:gd name="T1" fmla="*/ 0 h 184"/>
                <a:gd name="T2" fmla="*/ 425 w 425"/>
                <a:gd name="T3" fmla="*/ 103 h 184"/>
                <a:gd name="T4" fmla="*/ 212 w 425"/>
                <a:gd name="T5" fmla="*/ 184 h 184"/>
                <a:gd name="T6" fmla="*/ 0 w 425"/>
                <a:gd name="T7" fmla="*/ 103 h 184"/>
                <a:gd name="T8" fmla="*/ 0 w 425"/>
                <a:gd name="T9" fmla="*/ 0 h 184"/>
                <a:gd name="T10" fmla="*/ 425 w 425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5" h="184">
                  <a:moveTo>
                    <a:pt x="425" y="0"/>
                  </a:moveTo>
                  <a:cubicBezTo>
                    <a:pt x="425" y="103"/>
                    <a:pt x="425" y="103"/>
                    <a:pt x="425" y="103"/>
                  </a:cubicBezTo>
                  <a:cubicBezTo>
                    <a:pt x="425" y="148"/>
                    <a:pt x="330" y="184"/>
                    <a:pt x="212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25" name="Freeform 219"/>
            <p:cNvSpPr>
              <a:spLocks/>
            </p:cNvSpPr>
            <p:nvPr userDrawn="1"/>
          </p:nvSpPr>
          <p:spPr bwMode="auto">
            <a:xfrm>
              <a:off x="2505" y="1458"/>
              <a:ext cx="331" cy="143"/>
            </a:xfrm>
            <a:custGeom>
              <a:avLst/>
              <a:gdLst>
                <a:gd name="T0" fmla="*/ 425 w 425"/>
                <a:gd name="T1" fmla="*/ 0 h 184"/>
                <a:gd name="T2" fmla="*/ 425 w 425"/>
                <a:gd name="T3" fmla="*/ 103 h 184"/>
                <a:gd name="T4" fmla="*/ 212 w 425"/>
                <a:gd name="T5" fmla="*/ 184 h 184"/>
                <a:gd name="T6" fmla="*/ 0 w 425"/>
                <a:gd name="T7" fmla="*/ 103 h 184"/>
                <a:gd name="T8" fmla="*/ 0 w 425"/>
                <a:gd name="T9" fmla="*/ 0 h 184"/>
                <a:gd name="T10" fmla="*/ 425 w 425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5" h="184">
                  <a:moveTo>
                    <a:pt x="425" y="0"/>
                  </a:moveTo>
                  <a:cubicBezTo>
                    <a:pt x="425" y="103"/>
                    <a:pt x="425" y="103"/>
                    <a:pt x="425" y="103"/>
                  </a:cubicBezTo>
                  <a:cubicBezTo>
                    <a:pt x="425" y="148"/>
                    <a:pt x="330" y="184"/>
                    <a:pt x="212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5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26" name="Freeform 220"/>
            <p:cNvSpPr>
              <a:spLocks/>
            </p:cNvSpPr>
            <p:nvPr userDrawn="1"/>
          </p:nvSpPr>
          <p:spPr bwMode="auto">
            <a:xfrm>
              <a:off x="2505" y="1373"/>
              <a:ext cx="331" cy="145"/>
            </a:xfrm>
            <a:custGeom>
              <a:avLst/>
              <a:gdLst>
                <a:gd name="T0" fmla="*/ 425 w 425"/>
                <a:gd name="T1" fmla="*/ 0 h 185"/>
                <a:gd name="T2" fmla="*/ 425 w 425"/>
                <a:gd name="T3" fmla="*/ 103 h 185"/>
                <a:gd name="T4" fmla="*/ 212 w 425"/>
                <a:gd name="T5" fmla="*/ 185 h 185"/>
                <a:gd name="T6" fmla="*/ 0 w 425"/>
                <a:gd name="T7" fmla="*/ 103 h 185"/>
                <a:gd name="T8" fmla="*/ 0 w 425"/>
                <a:gd name="T9" fmla="*/ 0 h 185"/>
                <a:gd name="T10" fmla="*/ 425 w 425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5" h="185">
                  <a:moveTo>
                    <a:pt x="425" y="0"/>
                  </a:moveTo>
                  <a:cubicBezTo>
                    <a:pt x="425" y="103"/>
                    <a:pt x="425" y="103"/>
                    <a:pt x="425" y="103"/>
                  </a:cubicBezTo>
                  <a:cubicBezTo>
                    <a:pt x="425" y="148"/>
                    <a:pt x="330" y="185"/>
                    <a:pt x="212" y="185"/>
                  </a:cubicBezTo>
                  <a:cubicBezTo>
                    <a:pt x="95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27" name="Freeform 221"/>
            <p:cNvSpPr>
              <a:spLocks/>
            </p:cNvSpPr>
            <p:nvPr userDrawn="1"/>
          </p:nvSpPr>
          <p:spPr bwMode="auto">
            <a:xfrm>
              <a:off x="2505" y="1373"/>
              <a:ext cx="331" cy="145"/>
            </a:xfrm>
            <a:custGeom>
              <a:avLst/>
              <a:gdLst>
                <a:gd name="T0" fmla="*/ 425 w 425"/>
                <a:gd name="T1" fmla="*/ 0 h 185"/>
                <a:gd name="T2" fmla="*/ 425 w 425"/>
                <a:gd name="T3" fmla="*/ 103 h 185"/>
                <a:gd name="T4" fmla="*/ 212 w 425"/>
                <a:gd name="T5" fmla="*/ 185 h 185"/>
                <a:gd name="T6" fmla="*/ 0 w 425"/>
                <a:gd name="T7" fmla="*/ 103 h 185"/>
                <a:gd name="T8" fmla="*/ 0 w 425"/>
                <a:gd name="T9" fmla="*/ 0 h 185"/>
                <a:gd name="T10" fmla="*/ 425 w 425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5" h="185">
                  <a:moveTo>
                    <a:pt x="425" y="0"/>
                  </a:moveTo>
                  <a:cubicBezTo>
                    <a:pt x="425" y="103"/>
                    <a:pt x="425" y="103"/>
                    <a:pt x="425" y="103"/>
                  </a:cubicBezTo>
                  <a:cubicBezTo>
                    <a:pt x="425" y="148"/>
                    <a:pt x="330" y="185"/>
                    <a:pt x="212" y="185"/>
                  </a:cubicBezTo>
                  <a:cubicBezTo>
                    <a:pt x="95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5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28" name="Freeform 222"/>
            <p:cNvSpPr>
              <a:spLocks/>
            </p:cNvSpPr>
            <p:nvPr userDrawn="1"/>
          </p:nvSpPr>
          <p:spPr bwMode="auto">
            <a:xfrm>
              <a:off x="2505" y="1294"/>
              <a:ext cx="331" cy="144"/>
            </a:xfrm>
            <a:custGeom>
              <a:avLst/>
              <a:gdLst>
                <a:gd name="T0" fmla="*/ 425 w 425"/>
                <a:gd name="T1" fmla="*/ 0 h 185"/>
                <a:gd name="T2" fmla="*/ 425 w 425"/>
                <a:gd name="T3" fmla="*/ 103 h 185"/>
                <a:gd name="T4" fmla="*/ 212 w 425"/>
                <a:gd name="T5" fmla="*/ 185 h 185"/>
                <a:gd name="T6" fmla="*/ 0 w 425"/>
                <a:gd name="T7" fmla="*/ 103 h 185"/>
                <a:gd name="T8" fmla="*/ 0 w 425"/>
                <a:gd name="T9" fmla="*/ 0 h 185"/>
                <a:gd name="T10" fmla="*/ 425 w 425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5" h="185">
                  <a:moveTo>
                    <a:pt x="425" y="0"/>
                  </a:moveTo>
                  <a:cubicBezTo>
                    <a:pt x="425" y="103"/>
                    <a:pt x="425" y="103"/>
                    <a:pt x="425" y="103"/>
                  </a:cubicBezTo>
                  <a:cubicBezTo>
                    <a:pt x="425" y="148"/>
                    <a:pt x="330" y="185"/>
                    <a:pt x="212" y="185"/>
                  </a:cubicBezTo>
                  <a:cubicBezTo>
                    <a:pt x="95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29" name="Freeform 223"/>
            <p:cNvSpPr>
              <a:spLocks/>
            </p:cNvSpPr>
            <p:nvPr userDrawn="1"/>
          </p:nvSpPr>
          <p:spPr bwMode="auto">
            <a:xfrm>
              <a:off x="2505" y="1294"/>
              <a:ext cx="331" cy="144"/>
            </a:xfrm>
            <a:custGeom>
              <a:avLst/>
              <a:gdLst>
                <a:gd name="T0" fmla="*/ 425 w 425"/>
                <a:gd name="T1" fmla="*/ 0 h 185"/>
                <a:gd name="T2" fmla="*/ 425 w 425"/>
                <a:gd name="T3" fmla="*/ 103 h 185"/>
                <a:gd name="T4" fmla="*/ 212 w 425"/>
                <a:gd name="T5" fmla="*/ 185 h 185"/>
                <a:gd name="T6" fmla="*/ 0 w 425"/>
                <a:gd name="T7" fmla="*/ 103 h 185"/>
                <a:gd name="T8" fmla="*/ 0 w 425"/>
                <a:gd name="T9" fmla="*/ 0 h 185"/>
                <a:gd name="T10" fmla="*/ 425 w 425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5" h="185">
                  <a:moveTo>
                    <a:pt x="425" y="0"/>
                  </a:moveTo>
                  <a:cubicBezTo>
                    <a:pt x="425" y="103"/>
                    <a:pt x="425" y="103"/>
                    <a:pt x="425" y="103"/>
                  </a:cubicBezTo>
                  <a:cubicBezTo>
                    <a:pt x="425" y="148"/>
                    <a:pt x="330" y="185"/>
                    <a:pt x="212" y="185"/>
                  </a:cubicBezTo>
                  <a:cubicBezTo>
                    <a:pt x="95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5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30" name="Oval 224"/>
            <p:cNvSpPr>
              <a:spLocks noChangeArrowheads="1"/>
            </p:cNvSpPr>
            <p:nvPr userDrawn="1"/>
          </p:nvSpPr>
          <p:spPr bwMode="auto">
            <a:xfrm>
              <a:off x="2505" y="1227"/>
              <a:ext cx="331" cy="12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31" name="Oval 225"/>
            <p:cNvSpPr>
              <a:spLocks noChangeArrowheads="1"/>
            </p:cNvSpPr>
            <p:nvPr userDrawn="1"/>
          </p:nvSpPr>
          <p:spPr bwMode="auto">
            <a:xfrm>
              <a:off x="2505" y="1227"/>
              <a:ext cx="331" cy="127"/>
            </a:xfrm>
            <a:prstGeom prst="ellipse">
              <a:avLst/>
            </a:pr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32" name="Freeform 226"/>
            <p:cNvSpPr>
              <a:spLocks/>
            </p:cNvSpPr>
            <p:nvPr userDrawn="1"/>
          </p:nvSpPr>
          <p:spPr bwMode="auto">
            <a:xfrm>
              <a:off x="2898" y="1566"/>
              <a:ext cx="332" cy="144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1" y="184"/>
                    <a:pt x="213" y="184"/>
                  </a:cubicBezTo>
                  <a:cubicBezTo>
                    <a:pt x="96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33" name="Freeform 227"/>
            <p:cNvSpPr>
              <a:spLocks/>
            </p:cNvSpPr>
            <p:nvPr userDrawn="1"/>
          </p:nvSpPr>
          <p:spPr bwMode="auto">
            <a:xfrm>
              <a:off x="2898" y="1566"/>
              <a:ext cx="332" cy="144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1" y="184"/>
                    <a:pt x="213" y="184"/>
                  </a:cubicBezTo>
                  <a:cubicBezTo>
                    <a:pt x="96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34" name="Freeform 228"/>
            <p:cNvSpPr>
              <a:spLocks/>
            </p:cNvSpPr>
            <p:nvPr userDrawn="1"/>
          </p:nvSpPr>
          <p:spPr bwMode="auto">
            <a:xfrm>
              <a:off x="2898" y="1482"/>
              <a:ext cx="332" cy="144"/>
            </a:xfrm>
            <a:custGeom>
              <a:avLst/>
              <a:gdLst>
                <a:gd name="T0" fmla="*/ 426 w 426"/>
                <a:gd name="T1" fmla="*/ 0 h 185"/>
                <a:gd name="T2" fmla="*/ 426 w 426"/>
                <a:gd name="T3" fmla="*/ 104 h 185"/>
                <a:gd name="T4" fmla="*/ 213 w 426"/>
                <a:gd name="T5" fmla="*/ 185 h 185"/>
                <a:gd name="T6" fmla="*/ 0 w 426"/>
                <a:gd name="T7" fmla="*/ 104 h 185"/>
                <a:gd name="T8" fmla="*/ 0 w 426"/>
                <a:gd name="T9" fmla="*/ 0 h 185"/>
                <a:gd name="T10" fmla="*/ 426 w 42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5">
                  <a:moveTo>
                    <a:pt x="426" y="0"/>
                  </a:moveTo>
                  <a:cubicBezTo>
                    <a:pt x="426" y="104"/>
                    <a:pt x="426" y="104"/>
                    <a:pt x="426" y="104"/>
                  </a:cubicBezTo>
                  <a:cubicBezTo>
                    <a:pt x="426" y="149"/>
                    <a:pt x="331" y="185"/>
                    <a:pt x="213" y="185"/>
                  </a:cubicBezTo>
                  <a:cubicBezTo>
                    <a:pt x="96" y="185"/>
                    <a:pt x="0" y="149"/>
                    <a:pt x="0" y="10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35" name="Freeform 229"/>
            <p:cNvSpPr>
              <a:spLocks/>
            </p:cNvSpPr>
            <p:nvPr userDrawn="1"/>
          </p:nvSpPr>
          <p:spPr bwMode="auto">
            <a:xfrm>
              <a:off x="2898" y="1482"/>
              <a:ext cx="332" cy="144"/>
            </a:xfrm>
            <a:custGeom>
              <a:avLst/>
              <a:gdLst>
                <a:gd name="T0" fmla="*/ 426 w 426"/>
                <a:gd name="T1" fmla="*/ 0 h 185"/>
                <a:gd name="T2" fmla="*/ 426 w 426"/>
                <a:gd name="T3" fmla="*/ 104 h 185"/>
                <a:gd name="T4" fmla="*/ 213 w 426"/>
                <a:gd name="T5" fmla="*/ 185 h 185"/>
                <a:gd name="T6" fmla="*/ 0 w 426"/>
                <a:gd name="T7" fmla="*/ 104 h 185"/>
                <a:gd name="T8" fmla="*/ 0 w 426"/>
                <a:gd name="T9" fmla="*/ 0 h 185"/>
                <a:gd name="T10" fmla="*/ 426 w 42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5">
                  <a:moveTo>
                    <a:pt x="426" y="0"/>
                  </a:moveTo>
                  <a:cubicBezTo>
                    <a:pt x="426" y="104"/>
                    <a:pt x="426" y="104"/>
                    <a:pt x="426" y="104"/>
                  </a:cubicBezTo>
                  <a:cubicBezTo>
                    <a:pt x="426" y="149"/>
                    <a:pt x="331" y="185"/>
                    <a:pt x="213" y="185"/>
                  </a:cubicBezTo>
                  <a:cubicBezTo>
                    <a:pt x="96" y="185"/>
                    <a:pt x="0" y="149"/>
                    <a:pt x="0" y="10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36" name="Freeform 230"/>
            <p:cNvSpPr>
              <a:spLocks/>
            </p:cNvSpPr>
            <p:nvPr userDrawn="1"/>
          </p:nvSpPr>
          <p:spPr bwMode="auto">
            <a:xfrm>
              <a:off x="2898" y="1398"/>
              <a:ext cx="332" cy="145"/>
            </a:xfrm>
            <a:custGeom>
              <a:avLst/>
              <a:gdLst>
                <a:gd name="T0" fmla="*/ 426 w 426"/>
                <a:gd name="T1" fmla="*/ 0 h 185"/>
                <a:gd name="T2" fmla="*/ 426 w 426"/>
                <a:gd name="T3" fmla="*/ 103 h 185"/>
                <a:gd name="T4" fmla="*/ 213 w 426"/>
                <a:gd name="T5" fmla="*/ 185 h 185"/>
                <a:gd name="T6" fmla="*/ 0 w 426"/>
                <a:gd name="T7" fmla="*/ 103 h 185"/>
                <a:gd name="T8" fmla="*/ 0 w 426"/>
                <a:gd name="T9" fmla="*/ 0 h 185"/>
                <a:gd name="T10" fmla="*/ 426 w 42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5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1" y="185"/>
                    <a:pt x="213" y="185"/>
                  </a:cubicBezTo>
                  <a:cubicBezTo>
                    <a:pt x="96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37" name="Freeform 231"/>
            <p:cNvSpPr>
              <a:spLocks/>
            </p:cNvSpPr>
            <p:nvPr userDrawn="1"/>
          </p:nvSpPr>
          <p:spPr bwMode="auto">
            <a:xfrm>
              <a:off x="2898" y="1398"/>
              <a:ext cx="332" cy="145"/>
            </a:xfrm>
            <a:custGeom>
              <a:avLst/>
              <a:gdLst>
                <a:gd name="T0" fmla="*/ 426 w 426"/>
                <a:gd name="T1" fmla="*/ 0 h 185"/>
                <a:gd name="T2" fmla="*/ 426 w 426"/>
                <a:gd name="T3" fmla="*/ 103 h 185"/>
                <a:gd name="T4" fmla="*/ 213 w 426"/>
                <a:gd name="T5" fmla="*/ 185 h 185"/>
                <a:gd name="T6" fmla="*/ 0 w 426"/>
                <a:gd name="T7" fmla="*/ 103 h 185"/>
                <a:gd name="T8" fmla="*/ 0 w 426"/>
                <a:gd name="T9" fmla="*/ 0 h 185"/>
                <a:gd name="T10" fmla="*/ 426 w 42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5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1" y="185"/>
                    <a:pt x="213" y="185"/>
                  </a:cubicBezTo>
                  <a:cubicBezTo>
                    <a:pt x="96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38" name="Oval 232"/>
            <p:cNvSpPr>
              <a:spLocks noChangeArrowheads="1"/>
            </p:cNvSpPr>
            <p:nvPr userDrawn="1"/>
          </p:nvSpPr>
          <p:spPr bwMode="auto">
            <a:xfrm>
              <a:off x="2898" y="1332"/>
              <a:ext cx="332" cy="12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39" name="Oval 233"/>
            <p:cNvSpPr>
              <a:spLocks noChangeArrowheads="1"/>
            </p:cNvSpPr>
            <p:nvPr userDrawn="1"/>
          </p:nvSpPr>
          <p:spPr bwMode="auto">
            <a:xfrm>
              <a:off x="2898" y="1332"/>
              <a:ext cx="332" cy="126"/>
            </a:xfrm>
            <a:prstGeom prst="ellipse">
              <a:avLst/>
            </a:pr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40" name="Freeform 234"/>
            <p:cNvSpPr>
              <a:spLocks/>
            </p:cNvSpPr>
            <p:nvPr userDrawn="1"/>
          </p:nvSpPr>
          <p:spPr bwMode="auto">
            <a:xfrm>
              <a:off x="2653" y="1628"/>
              <a:ext cx="332" cy="144"/>
            </a:xfrm>
            <a:custGeom>
              <a:avLst/>
              <a:gdLst>
                <a:gd name="T0" fmla="*/ 426 w 426"/>
                <a:gd name="T1" fmla="*/ 0 h 185"/>
                <a:gd name="T2" fmla="*/ 426 w 426"/>
                <a:gd name="T3" fmla="*/ 103 h 185"/>
                <a:gd name="T4" fmla="*/ 213 w 426"/>
                <a:gd name="T5" fmla="*/ 185 h 185"/>
                <a:gd name="T6" fmla="*/ 0 w 426"/>
                <a:gd name="T7" fmla="*/ 103 h 185"/>
                <a:gd name="T8" fmla="*/ 0 w 426"/>
                <a:gd name="T9" fmla="*/ 0 h 185"/>
                <a:gd name="T10" fmla="*/ 426 w 42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5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5"/>
                    <a:pt x="213" y="185"/>
                  </a:cubicBezTo>
                  <a:cubicBezTo>
                    <a:pt x="95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41" name="Freeform 235"/>
            <p:cNvSpPr>
              <a:spLocks/>
            </p:cNvSpPr>
            <p:nvPr userDrawn="1"/>
          </p:nvSpPr>
          <p:spPr bwMode="auto">
            <a:xfrm>
              <a:off x="2653" y="1628"/>
              <a:ext cx="332" cy="144"/>
            </a:xfrm>
            <a:custGeom>
              <a:avLst/>
              <a:gdLst>
                <a:gd name="T0" fmla="*/ 426 w 426"/>
                <a:gd name="T1" fmla="*/ 0 h 185"/>
                <a:gd name="T2" fmla="*/ 426 w 426"/>
                <a:gd name="T3" fmla="*/ 103 h 185"/>
                <a:gd name="T4" fmla="*/ 213 w 426"/>
                <a:gd name="T5" fmla="*/ 185 h 185"/>
                <a:gd name="T6" fmla="*/ 0 w 426"/>
                <a:gd name="T7" fmla="*/ 103 h 185"/>
                <a:gd name="T8" fmla="*/ 0 w 426"/>
                <a:gd name="T9" fmla="*/ 0 h 185"/>
                <a:gd name="T10" fmla="*/ 426 w 42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5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5"/>
                    <a:pt x="213" y="185"/>
                  </a:cubicBezTo>
                  <a:cubicBezTo>
                    <a:pt x="95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42" name="Freeform 236"/>
            <p:cNvSpPr>
              <a:spLocks/>
            </p:cNvSpPr>
            <p:nvPr userDrawn="1"/>
          </p:nvSpPr>
          <p:spPr bwMode="auto">
            <a:xfrm>
              <a:off x="2653" y="1544"/>
              <a:ext cx="332" cy="144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4"/>
                    <a:pt x="213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43" name="Freeform 237"/>
            <p:cNvSpPr>
              <a:spLocks/>
            </p:cNvSpPr>
            <p:nvPr userDrawn="1"/>
          </p:nvSpPr>
          <p:spPr bwMode="auto">
            <a:xfrm>
              <a:off x="2653" y="1544"/>
              <a:ext cx="332" cy="144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4"/>
                    <a:pt x="213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44" name="Freeform 238"/>
            <p:cNvSpPr>
              <a:spLocks/>
            </p:cNvSpPr>
            <p:nvPr userDrawn="1"/>
          </p:nvSpPr>
          <p:spPr bwMode="auto">
            <a:xfrm>
              <a:off x="2653" y="1461"/>
              <a:ext cx="332" cy="143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4"/>
                    <a:pt x="213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45" name="Freeform 239"/>
            <p:cNvSpPr>
              <a:spLocks/>
            </p:cNvSpPr>
            <p:nvPr userDrawn="1"/>
          </p:nvSpPr>
          <p:spPr bwMode="auto">
            <a:xfrm>
              <a:off x="2653" y="1461"/>
              <a:ext cx="332" cy="143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4"/>
                    <a:pt x="213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46" name="Freeform 240"/>
            <p:cNvSpPr>
              <a:spLocks/>
            </p:cNvSpPr>
            <p:nvPr userDrawn="1"/>
          </p:nvSpPr>
          <p:spPr bwMode="auto">
            <a:xfrm>
              <a:off x="2653" y="1379"/>
              <a:ext cx="332" cy="144"/>
            </a:xfrm>
            <a:custGeom>
              <a:avLst/>
              <a:gdLst>
                <a:gd name="T0" fmla="*/ 426 w 426"/>
                <a:gd name="T1" fmla="*/ 0 h 185"/>
                <a:gd name="T2" fmla="*/ 426 w 426"/>
                <a:gd name="T3" fmla="*/ 103 h 185"/>
                <a:gd name="T4" fmla="*/ 213 w 426"/>
                <a:gd name="T5" fmla="*/ 185 h 185"/>
                <a:gd name="T6" fmla="*/ 0 w 426"/>
                <a:gd name="T7" fmla="*/ 103 h 185"/>
                <a:gd name="T8" fmla="*/ 0 w 426"/>
                <a:gd name="T9" fmla="*/ 0 h 185"/>
                <a:gd name="T10" fmla="*/ 426 w 42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5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5"/>
                    <a:pt x="213" y="185"/>
                  </a:cubicBezTo>
                  <a:cubicBezTo>
                    <a:pt x="95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47" name="Freeform 241"/>
            <p:cNvSpPr>
              <a:spLocks/>
            </p:cNvSpPr>
            <p:nvPr userDrawn="1"/>
          </p:nvSpPr>
          <p:spPr bwMode="auto">
            <a:xfrm>
              <a:off x="2653" y="1379"/>
              <a:ext cx="332" cy="144"/>
            </a:xfrm>
            <a:custGeom>
              <a:avLst/>
              <a:gdLst>
                <a:gd name="T0" fmla="*/ 426 w 426"/>
                <a:gd name="T1" fmla="*/ 0 h 185"/>
                <a:gd name="T2" fmla="*/ 426 w 426"/>
                <a:gd name="T3" fmla="*/ 103 h 185"/>
                <a:gd name="T4" fmla="*/ 213 w 426"/>
                <a:gd name="T5" fmla="*/ 185 h 185"/>
                <a:gd name="T6" fmla="*/ 0 w 426"/>
                <a:gd name="T7" fmla="*/ 103 h 185"/>
                <a:gd name="T8" fmla="*/ 0 w 426"/>
                <a:gd name="T9" fmla="*/ 0 h 185"/>
                <a:gd name="T10" fmla="*/ 426 w 426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5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5"/>
                    <a:pt x="213" y="185"/>
                  </a:cubicBezTo>
                  <a:cubicBezTo>
                    <a:pt x="95" y="185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48" name="Freeform 242"/>
            <p:cNvSpPr>
              <a:spLocks/>
            </p:cNvSpPr>
            <p:nvPr userDrawn="1"/>
          </p:nvSpPr>
          <p:spPr bwMode="auto">
            <a:xfrm>
              <a:off x="2653" y="1295"/>
              <a:ext cx="332" cy="144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4"/>
                    <a:pt x="213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49" name="Freeform 243"/>
            <p:cNvSpPr>
              <a:spLocks/>
            </p:cNvSpPr>
            <p:nvPr userDrawn="1"/>
          </p:nvSpPr>
          <p:spPr bwMode="auto">
            <a:xfrm>
              <a:off x="2653" y="1295"/>
              <a:ext cx="332" cy="144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4"/>
                    <a:pt x="213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50" name="Freeform 244"/>
            <p:cNvSpPr>
              <a:spLocks/>
            </p:cNvSpPr>
            <p:nvPr userDrawn="1"/>
          </p:nvSpPr>
          <p:spPr bwMode="auto">
            <a:xfrm>
              <a:off x="2653" y="1212"/>
              <a:ext cx="332" cy="143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4"/>
                    <a:pt x="213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51" name="Freeform 245"/>
            <p:cNvSpPr>
              <a:spLocks/>
            </p:cNvSpPr>
            <p:nvPr userDrawn="1"/>
          </p:nvSpPr>
          <p:spPr bwMode="auto">
            <a:xfrm>
              <a:off x="2653" y="1212"/>
              <a:ext cx="332" cy="143"/>
            </a:xfrm>
            <a:custGeom>
              <a:avLst/>
              <a:gdLst>
                <a:gd name="T0" fmla="*/ 426 w 426"/>
                <a:gd name="T1" fmla="*/ 0 h 184"/>
                <a:gd name="T2" fmla="*/ 426 w 426"/>
                <a:gd name="T3" fmla="*/ 103 h 184"/>
                <a:gd name="T4" fmla="*/ 213 w 426"/>
                <a:gd name="T5" fmla="*/ 184 h 184"/>
                <a:gd name="T6" fmla="*/ 0 w 426"/>
                <a:gd name="T7" fmla="*/ 103 h 184"/>
                <a:gd name="T8" fmla="*/ 0 w 426"/>
                <a:gd name="T9" fmla="*/ 0 h 184"/>
                <a:gd name="T10" fmla="*/ 426 w 426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6" h="184">
                  <a:moveTo>
                    <a:pt x="426" y="0"/>
                  </a:moveTo>
                  <a:cubicBezTo>
                    <a:pt x="426" y="103"/>
                    <a:pt x="426" y="103"/>
                    <a:pt x="426" y="103"/>
                  </a:cubicBezTo>
                  <a:cubicBezTo>
                    <a:pt x="426" y="148"/>
                    <a:pt x="330" y="184"/>
                    <a:pt x="213" y="184"/>
                  </a:cubicBezTo>
                  <a:cubicBezTo>
                    <a:pt x="95" y="184"/>
                    <a:pt x="0" y="148"/>
                    <a:pt x="0" y="10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26" y="0"/>
                  </a:lnTo>
                  <a:close/>
                </a:path>
              </a:pathLst>
            </a:cu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52" name="Oval 246"/>
            <p:cNvSpPr>
              <a:spLocks noChangeArrowheads="1"/>
            </p:cNvSpPr>
            <p:nvPr userDrawn="1"/>
          </p:nvSpPr>
          <p:spPr bwMode="auto">
            <a:xfrm>
              <a:off x="2653" y="1145"/>
              <a:ext cx="332" cy="127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53" name="Oval 247"/>
            <p:cNvSpPr>
              <a:spLocks noChangeArrowheads="1"/>
            </p:cNvSpPr>
            <p:nvPr userDrawn="1"/>
          </p:nvSpPr>
          <p:spPr bwMode="auto">
            <a:xfrm>
              <a:off x="2653" y="1145"/>
              <a:ext cx="332" cy="127"/>
            </a:xfrm>
            <a:prstGeom prst="ellipse">
              <a:avLst/>
            </a:prstGeom>
            <a:noFill/>
            <a:ln w="349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197812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728" r:id="rId2"/>
    <p:sldLayoutId id="2147483887" r:id="rId3"/>
    <p:sldLayoutId id="2147483878" r:id="rId4"/>
    <p:sldLayoutId id="2147483834" r:id="rId5"/>
    <p:sldLayoutId id="2147483888" r:id="rId6"/>
    <p:sldLayoutId id="2147483889" r:id="rId7"/>
  </p:sldLayoutIdLst>
  <p:hf sldNum="0" hdr="0" ftr="0" dt="0"/>
  <p:txStyles>
    <p:titleStyle>
      <a:lvl1pPr algn="l" defTabSz="681091" rtl="0" eaLnBrk="1" latinLnBrk="0" hangingPunct="1">
        <a:lnSpc>
          <a:spcPct val="90000"/>
        </a:lnSpc>
        <a:spcBef>
          <a:spcPct val="0"/>
        </a:spcBef>
        <a:buNone/>
        <a:defRPr sz="3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0272" indent="-170272" algn="l" defTabSz="681091" rtl="0" eaLnBrk="1" latinLnBrk="0" hangingPunct="1">
        <a:lnSpc>
          <a:spcPct val="90000"/>
        </a:lnSpc>
        <a:spcBef>
          <a:spcPts val="74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0819" indent="-170272" algn="l" defTabSz="681091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51364" indent="-170272" algn="l" defTabSz="681091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1908" indent="-170272" algn="l" defTabSz="681091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32454" indent="-170272" algn="l" defTabSz="681091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73000" indent="-170272" algn="l" defTabSz="681091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213546" indent="-170272" algn="l" defTabSz="681091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554091" indent="-170272" algn="l" defTabSz="681091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894636" indent="-170272" algn="l" defTabSz="681091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0545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1091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1636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2183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02727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43272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83818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24363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1980" y="1296192"/>
            <a:ext cx="8515018" cy="98742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980" y="2743688"/>
            <a:ext cx="8515018" cy="20933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2413" y="268201"/>
            <a:ext cx="670791" cy="268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fld id="{25AB5CF0-6FFE-4401-9E16-9A2B550CCB37}" type="datetime1">
              <a:rPr lang="nb-NO" smtClean="0"/>
              <a:t>08.03.2022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44444" y="268201"/>
            <a:ext cx="1609898" cy="268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48058" y="268201"/>
            <a:ext cx="268316" cy="268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fld id="{D8865200-363A-4A27-BFE2-9D2920C8E885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6" y="288036"/>
            <a:ext cx="543600" cy="65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974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900" r:id="rId4"/>
    <p:sldLayoutId id="2147483902" r:id="rId5"/>
    <p:sldLayoutId id="2147483904" r:id="rId6"/>
    <p:sldLayoutId id="2147483905" r:id="rId7"/>
    <p:sldLayoutId id="2147483906" r:id="rId8"/>
  </p:sldLayoutIdLst>
  <p:hf sldNum="0" hdr="0" ftr="0" dt="0"/>
  <p:txStyles>
    <p:titleStyle>
      <a:lvl1pPr algn="l" defTabSz="681091" rtl="0" eaLnBrk="1" latinLnBrk="0" hangingPunct="1">
        <a:lnSpc>
          <a:spcPct val="90000"/>
        </a:lnSpc>
        <a:spcBef>
          <a:spcPct val="0"/>
        </a:spcBef>
        <a:buNone/>
        <a:defRPr sz="3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0272" indent="-170272" algn="l" defTabSz="681091" rtl="0" eaLnBrk="1" latinLnBrk="0" hangingPunct="1">
        <a:lnSpc>
          <a:spcPct val="100000"/>
        </a:lnSpc>
        <a:spcBef>
          <a:spcPts val="74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0819" indent="-170272" algn="l" defTabSz="681091" rtl="0" eaLnBrk="1" latinLnBrk="0" hangingPunct="1">
        <a:lnSpc>
          <a:spcPct val="100000"/>
        </a:lnSpc>
        <a:spcBef>
          <a:spcPts val="37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51364" indent="-170272" algn="l" defTabSz="681091" rtl="0" eaLnBrk="1" latinLnBrk="0" hangingPunct="1">
        <a:lnSpc>
          <a:spcPct val="100000"/>
        </a:lnSpc>
        <a:spcBef>
          <a:spcPts val="373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1908" indent="-170272" algn="l" defTabSz="681091" rtl="0" eaLnBrk="1" latinLnBrk="0" hangingPunct="1">
        <a:lnSpc>
          <a:spcPct val="100000"/>
        </a:lnSpc>
        <a:spcBef>
          <a:spcPts val="373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32454" indent="-170272" algn="l" defTabSz="681091" rtl="0" eaLnBrk="1" latinLnBrk="0" hangingPunct="1">
        <a:lnSpc>
          <a:spcPct val="100000"/>
        </a:lnSpc>
        <a:spcBef>
          <a:spcPts val="37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73000" indent="-170272" algn="l" defTabSz="681091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213546" indent="-170272" algn="l" defTabSz="681091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554091" indent="-170272" algn="l" defTabSz="681091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894636" indent="-170272" algn="l" defTabSz="681091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0545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1091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1636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2183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02727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43272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83818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24363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1980" y="1296192"/>
            <a:ext cx="8515018" cy="98742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980" y="2743688"/>
            <a:ext cx="8515018" cy="209330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2413" y="268201"/>
            <a:ext cx="670791" cy="268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fld id="{AE7ECBEA-7018-44B9-8CB2-B2382497308F}" type="datetime1">
              <a:rPr lang="nb-NO" smtClean="0"/>
              <a:t>08.03.2022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44444" y="268201"/>
            <a:ext cx="1609898" cy="268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48058" y="268201"/>
            <a:ext cx="268316" cy="268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fld id="{D8865200-363A-4A27-BFE2-9D2920C8E885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58" y="283738"/>
            <a:ext cx="423673" cy="50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07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7" r:id="rId5"/>
    <p:sldLayoutId id="2147483788" r:id="rId6"/>
  </p:sldLayoutIdLst>
  <p:hf sldNum="0" hdr="0" ftr="0" dt="0"/>
  <p:txStyles>
    <p:titleStyle>
      <a:lvl1pPr algn="l" defTabSz="681091" rtl="0" eaLnBrk="1" latinLnBrk="0" hangingPunct="1">
        <a:lnSpc>
          <a:spcPct val="90000"/>
        </a:lnSpc>
        <a:spcBef>
          <a:spcPct val="0"/>
        </a:spcBef>
        <a:buNone/>
        <a:defRPr sz="3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0272" indent="-170272" algn="l" defTabSz="681091" rtl="0" eaLnBrk="1" latinLnBrk="0" hangingPunct="1">
        <a:lnSpc>
          <a:spcPct val="100000"/>
        </a:lnSpc>
        <a:spcBef>
          <a:spcPts val="74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0819" indent="-170272" algn="l" defTabSz="681091" rtl="0" eaLnBrk="1" latinLnBrk="0" hangingPunct="1">
        <a:lnSpc>
          <a:spcPct val="100000"/>
        </a:lnSpc>
        <a:spcBef>
          <a:spcPts val="37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51364" indent="-170272" algn="l" defTabSz="681091" rtl="0" eaLnBrk="1" latinLnBrk="0" hangingPunct="1">
        <a:lnSpc>
          <a:spcPct val="100000"/>
        </a:lnSpc>
        <a:spcBef>
          <a:spcPts val="373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1908" indent="-170272" algn="l" defTabSz="681091" rtl="0" eaLnBrk="1" latinLnBrk="0" hangingPunct="1">
        <a:lnSpc>
          <a:spcPct val="100000"/>
        </a:lnSpc>
        <a:spcBef>
          <a:spcPts val="373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32454" indent="-170272" algn="l" defTabSz="681091" rtl="0" eaLnBrk="1" latinLnBrk="0" hangingPunct="1">
        <a:lnSpc>
          <a:spcPct val="100000"/>
        </a:lnSpc>
        <a:spcBef>
          <a:spcPts val="373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73000" indent="-170272" algn="l" defTabSz="681091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213546" indent="-170272" algn="l" defTabSz="681091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554091" indent="-170272" algn="l" defTabSz="681091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894636" indent="-170272" algn="l" defTabSz="681091" rtl="0" eaLnBrk="1" latinLnBrk="0" hangingPunct="1">
        <a:lnSpc>
          <a:spcPct val="90000"/>
        </a:lnSpc>
        <a:spcBef>
          <a:spcPts val="373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0545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1091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1636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2183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02727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43272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83818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24363" algn="l" defTabSz="68109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no/dokumenter/digitaliseringsrundskrivet/id2895185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iki.sits.no/pages/viewpage.action?pageId=59053891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Samarbeid mellom jurister og teknologer ved utvikling av beslutningssystemer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324040" y="3336805"/>
            <a:ext cx="6584760" cy="842003"/>
          </a:xfrm>
        </p:spPr>
        <p:txBody>
          <a:bodyPr vert="horz" wrap="square" lIns="0" tIns="0" rIns="0" bIns="0" rtlCol="0" anchor="t">
            <a:normAutofit fontScale="92500" lnSpcReduction="20000"/>
          </a:bodyPr>
          <a:lstStyle/>
          <a:p>
            <a:r>
              <a:rPr lang="nb-NO"/>
              <a:t>Jade Bui og Morten S Hagedal</a:t>
            </a:r>
          </a:p>
          <a:p>
            <a:r>
              <a:rPr lang="nb-NO" sz="1700"/>
              <a:t>Juridisk stab</a:t>
            </a:r>
            <a:endParaRPr lang="nb-NO" sz="1700">
              <a:cs typeface="Arial"/>
            </a:endParaRPr>
          </a:p>
          <a:p>
            <a:r>
              <a:rPr lang="nb-NO" sz="1700"/>
              <a:t>Divisjon informasjonsforvaltning</a:t>
            </a:r>
            <a:endParaRPr lang="nb-NO" sz="17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4235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3B342B-4211-4177-A159-142B0EACA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75A936-3C95-4812-AB57-21ED55AC9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43DEB06-7690-404F-9EBF-397B36D8E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77" y="51196"/>
            <a:ext cx="9048311" cy="5057379"/>
          </a:xfrm>
          <a:prstGeom prst="rect">
            <a:avLst/>
          </a:prstGeom>
        </p:spPr>
      </p:pic>
      <p:sp>
        <p:nvSpPr>
          <p:cNvPr id="12" name="Rektangel: avrundede hjørner 11">
            <a:extLst>
              <a:ext uri="{FF2B5EF4-FFF2-40B4-BE49-F238E27FC236}">
                <a16:creationId xmlns:a16="http://schemas.microsoft.com/office/drawing/2014/main" id="{FE2D59FF-75E7-4615-9473-543F7589648D}"/>
              </a:ext>
            </a:extLst>
          </p:cNvPr>
          <p:cNvSpPr/>
          <p:nvPr/>
        </p:nvSpPr>
        <p:spPr>
          <a:xfrm>
            <a:off x="6040583" y="2477954"/>
            <a:ext cx="2942874" cy="2149464"/>
          </a:xfrm>
          <a:prstGeom prst="roundRect">
            <a:avLst/>
          </a:prstGeom>
          <a:solidFill>
            <a:schemeClr val="accent1">
              <a:alpha val="2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7588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F6B5F2-C9CC-419C-AF83-B61D1BE93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CA9B5D-99C3-4908-9003-40BAF01A9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BA6202F-AB57-4015-844F-14A1BAACA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03" y="150092"/>
            <a:ext cx="8747899" cy="488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229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nb-NO" dirty="0"/>
              <a:t>Innledning</a:t>
            </a:r>
          </a:p>
          <a:p>
            <a:pPr lvl="1"/>
            <a:r>
              <a:rPr lang="nb-NO" dirty="0"/>
              <a:t>Hvorfor</a:t>
            </a:r>
          </a:p>
          <a:p>
            <a:pPr lvl="1"/>
            <a:r>
              <a:rPr lang="nb-NO" dirty="0"/>
              <a:t>rammebetingelser</a:t>
            </a:r>
          </a:p>
          <a:p>
            <a:r>
              <a:rPr lang="nb-NO" dirty="0"/>
              <a:t>Linjeoppgaver</a:t>
            </a:r>
          </a:p>
          <a:p>
            <a:r>
              <a:rPr lang="nb-NO" dirty="0"/>
              <a:t>Utvikle noe nytt</a:t>
            </a:r>
          </a:p>
          <a:p>
            <a:r>
              <a:rPr lang="nb-NO" dirty="0"/>
              <a:t>Prosjektmetodikk</a:t>
            </a:r>
          </a:p>
          <a:p>
            <a:r>
              <a:rPr lang="nb-NO" dirty="0"/>
              <a:t>Juristenes rolle i prosjekter</a:t>
            </a:r>
          </a:p>
          <a:p>
            <a:r>
              <a:rPr lang="nb-NO" dirty="0"/>
              <a:t>Juristenes rolle – over tid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0B0AFC7-A41E-4467-9D4B-352FA2A0335C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nb-NO" dirty="0"/>
              <a:t>Praktiske erfaringer</a:t>
            </a:r>
          </a:p>
          <a:p>
            <a:r>
              <a:rPr lang="nb-NO" dirty="0"/>
              <a:t>Styring og forvaltning av data</a:t>
            </a:r>
          </a:p>
          <a:p>
            <a:r>
              <a:rPr lang="nb-NO" dirty="0"/>
              <a:t>Datadrevet fremtid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idx="4294967295"/>
          </p:nvPr>
        </p:nvSpPr>
        <p:spPr>
          <a:xfrm>
            <a:off x="1305288" y="418166"/>
            <a:ext cx="8372475" cy="512762"/>
          </a:xfrm>
        </p:spPr>
        <p:txBody>
          <a:bodyPr/>
          <a:lstStyle/>
          <a:p>
            <a:r>
              <a:rPr lang="nb-NO" dirty="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1888199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2B4260-CB0E-4C0D-8407-1F7AB7A86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35" y="268201"/>
            <a:ext cx="7883199" cy="346249"/>
          </a:xfrm>
        </p:spPr>
        <p:txBody>
          <a:bodyPr>
            <a:normAutofit fontScale="90000"/>
          </a:bodyPr>
          <a:lstStyle/>
          <a:p>
            <a:r>
              <a:rPr lang="nb-NO" dirty="0"/>
              <a:t>Hvorfor utvikle et saksbehandlingsprogram?</a:t>
            </a:r>
            <a:br>
              <a:rPr lang="nb-NO" dirty="0"/>
            </a:br>
            <a:r>
              <a:rPr lang="nb-NO" dirty="0"/>
              <a:t>Hva skal det gjøre?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78261E-ACA1-439B-85E2-4DD1616F6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3566" y="1128409"/>
            <a:ext cx="7020878" cy="3769173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Gjøre ting vi allerede gjør</a:t>
            </a:r>
          </a:p>
          <a:p>
            <a:pPr lvl="1"/>
            <a:r>
              <a:rPr lang="nb-NO" dirty="0"/>
              <a:t>men på en mer effektiv måte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Gjøre nye ting</a:t>
            </a:r>
          </a:p>
          <a:p>
            <a:pPr lvl="1"/>
            <a:r>
              <a:rPr lang="nb-NO" dirty="0"/>
              <a:t>Snu prosesser</a:t>
            </a:r>
          </a:p>
          <a:p>
            <a:pPr lvl="2"/>
            <a:r>
              <a:rPr lang="nb-NO" dirty="0"/>
              <a:t>Selvangivelse/skattemelding</a:t>
            </a:r>
          </a:p>
          <a:p>
            <a:pPr lvl="2"/>
            <a:r>
              <a:rPr lang="nb-NO" dirty="0"/>
              <a:t>Frikort helse</a:t>
            </a:r>
          </a:p>
          <a:p>
            <a:pPr lvl="1"/>
            <a:r>
              <a:rPr lang="nb-NO" dirty="0"/>
              <a:t>Sammenstille og bruke informasjon på nye måter</a:t>
            </a:r>
          </a:p>
          <a:p>
            <a:pPr lvl="2"/>
            <a:r>
              <a:rPr lang="nb-NO" dirty="0"/>
              <a:t>Veiledning</a:t>
            </a:r>
          </a:p>
          <a:p>
            <a:pPr lvl="2"/>
            <a:r>
              <a:rPr lang="nb-NO" dirty="0"/>
              <a:t>Saksbehandling</a:t>
            </a:r>
          </a:p>
          <a:p>
            <a:pPr lvl="2"/>
            <a:r>
              <a:rPr lang="nb-NO" dirty="0"/>
              <a:t>Kontroll</a:t>
            </a:r>
          </a:p>
          <a:p>
            <a:pPr lvl="2"/>
            <a:r>
              <a:rPr lang="nb-NO" dirty="0" err="1"/>
              <a:t>Dulting</a:t>
            </a:r>
            <a:r>
              <a:rPr lang="nb-NO" dirty="0"/>
              <a:t>/</a:t>
            </a:r>
            <a:r>
              <a:rPr lang="nb-NO" dirty="0" err="1"/>
              <a:t>nudging</a:t>
            </a:r>
            <a:endParaRPr lang="nb-NO" dirty="0"/>
          </a:p>
          <a:p>
            <a:pPr lvl="2"/>
            <a:r>
              <a:rPr lang="nb-NO" dirty="0"/>
              <a:t>Profilering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85752811-36EC-4E96-AC41-FA3ED9EDAA97}"/>
              </a:ext>
            </a:extLst>
          </p:cNvPr>
          <p:cNvSpPr/>
          <p:nvPr/>
        </p:nvSpPr>
        <p:spPr>
          <a:xfrm>
            <a:off x="456424" y="1684783"/>
            <a:ext cx="2636196" cy="6517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Jurister</a:t>
            </a: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1D770F4F-8FF2-41FD-B5E2-DD8A3424AE2F}"/>
              </a:ext>
            </a:extLst>
          </p:cNvPr>
          <p:cNvSpPr/>
          <p:nvPr/>
        </p:nvSpPr>
        <p:spPr>
          <a:xfrm>
            <a:off x="5535038" y="1684783"/>
            <a:ext cx="2636196" cy="6517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Informatikere/utviklere</a:t>
            </a:r>
          </a:p>
        </p:txBody>
      </p:sp>
      <p:cxnSp>
        <p:nvCxnSpPr>
          <p:cNvPr id="7" name="Rett pilkobling 6">
            <a:extLst>
              <a:ext uri="{FF2B5EF4-FFF2-40B4-BE49-F238E27FC236}">
                <a16:creationId xmlns:a16="http://schemas.microsoft.com/office/drawing/2014/main" id="{A59FC946-6C33-4275-9E71-2C5EE9E97038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3092620" y="2010660"/>
            <a:ext cx="2442418" cy="0"/>
          </a:xfrm>
          <a:prstGeom prst="straightConnector1">
            <a:avLst/>
          </a:prstGeom>
          <a:ln w="508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lipse 10">
            <a:extLst>
              <a:ext uri="{FF2B5EF4-FFF2-40B4-BE49-F238E27FC236}">
                <a16:creationId xmlns:a16="http://schemas.microsoft.com/office/drawing/2014/main" id="{71EE9730-EB54-42A9-9D55-4DE0F71FD3C3}"/>
              </a:ext>
            </a:extLst>
          </p:cNvPr>
          <p:cNvSpPr/>
          <p:nvPr/>
        </p:nvSpPr>
        <p:spPr>
          <a:xfrm>
            <a:off x="4313829" y="3791952"/>
            <a:ext cx="3976254" cy="651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Mer sammensatt kompetanse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A0F396C4-073A-4F13-B35C-12E3F5DD58A7}"/>
              </a:ext>
            </a:extLst>
          </p:cNvPr>
          <p:cNvSpPr/>
          <p:nvPr/>
        </p:nvSpPr>
        <p:spPr>
          <a:xfrm>
            <a:off x="3085968" y="4514497"/>
            <a:ext cx="3976254" cy="651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Rettslige rammer (personvern) blir viktig for innholdet i systemet.</a:t>
            </a:r>
          </a:p>
        </p:txBody>
      </p:sp>
    </p:spTree>
    <p:extLst>
      <p:ext uri="{BB962C8B-B14F-4D97-AF65-F5344CB8AC3E}">
        <p14:creationId xmlns:p14="http://schemas.microsoft.com/office/powerpoint/2010/main" val="27368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5B9DC9-2279-46FE-9075-D98987E51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Noen rammebetingelser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D0FE97E-F24A-4C8D-9D89-732707775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Økonomi</a:t>
            </a:r>
          </a:p>
          <a:p>
            <a:pPr lvl="1"/>
            <a:r>
              <a:rPr lang="nb-NO" dirty="0"/>
              <a:t>Utvikling</a:t>
            </a:r>
          </a:p>
          <a:p>
            <a:pPr lvl="1"/>
            <a:r>
              <a:rPr lang="nb-NO" dirty="0"/>
              <a:t>Drift og vedlikehold</a:t>
            </a:r>
          </a:p>
          <a:p>
            <a:r>
              <a:rPr lang="nb-NO" dirty="0"/>
              <a:t>Standardisering</a:t>
            </a:r>
          </a:p>
          <a:p>
            <a:r>
              <a:rPr lang="nb-NO" dirty="0"/>
              <a:t>Arkitektur</a:t>
            </a:r>
          </a:p>
          <a:p>
            <a:pPr lvl="1"/>
            <a:r>
              <a:rPr lang="nb-NO" dirty="0"/>
              <a:t>Felleskomponenter</a:t>
            </a:r>
          </a:p>
          <a:p>
            <a:pPr lvl="1"/>
            <a:r>
              <a:rPr lang="nb-NO" dirty="0"/>
              <a:t>Sikkerhetsarkitektur</a:t>
            </a:r>
          </a:p>
          <a:p>
            <a:pPr lvl="1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705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E8FAC7-0387-4306-9E96-EE2040A29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Linjeoppgaver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69D189A-EA28-44B6-AA43-AD4CCC2D7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117" y="817302"/>
            <a:ext cx="4141209" cy="3647256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I det daglige</a:t>
            </a:r>
          </a:p>
          <a:p>
            <a:pPr lvl="1"/>
            <a:r>
              <a:rPr lang="nb-NO" dirty="0"/>
              <a:t>Drift</a:t>
            </a:r>
          </a:p>
          <a:p>
            <a:pPr lvl="1"/>
            <a:r>
              <a:rPr lang="nb-NO" dirty="0"/>
              <a:t>Vedlikehold</a:t>
            </a:r>
          </a:p>
          <a:p>
            <a:endParaRPr lang="nb-NO" dirty="0"/>
          </a:p>
          <a:p>
            <a:r>
              <a:rPr lang="nb-NO" dirty="0"/>
              <a:t>Hvem har ansvaret for løsningen?</a:t>
            </a:r>
          </a:p>
          <a:p>
            <a:pPr lvl="1"/>
            <a:r>
              <a:rPr lang="nb-NO" dirty="0"/>
              <a:t>2006</a:t>
            </a:r>
          </a:p>
          <a:p>
            <a:pPr lvl="1"/>
            <a:r>
              <a:rPr lang="nb-NO" dirty="0"/>
              <a:t>2007</a:t>
            </a:r>
          </a:p>
          <a:p>
            <a:pPr lvl="2"/>
            <a:r>
              <a:rPr lang="nb-NO" dirty="0"/>
              <a:t>Avdeling for systemforvaltning</a:t>
            </a:r>
          </a:p>
          <a:p>
            <a:pPr lvl="1"/>
            <a:r>
              <a:rPr lang="nb-NO" dirty="0"/>
              <a:t>2008</a:t>
            </a:r>
          </a:p>
          <a:p>
            <a:pPr lvl="2"/>
            <a:r>
              <a:rPr lang="nb-NO" dirty="0"/>
              <a:t>Fagressurser i IT-avdelingen</a:t>
            </a:r>
          </a:p>
          <a:p>
            <a:pPr lvl="2"/>
            <a:r>
              <a:rPr lang="nb-NO" dirty="0"/>
              <a:t>Tjenesteeierne </a:t>
            </a:r>
          </a:p>
          <a:p>
            <a:pPr lvl="3"/>
            <a:r>
              <a:rPr lang="nb-NO" dirty="0"/>
              <a:t>13 tjenester</a:t>
            </a:r>
          </a:p>
          <a:p>
            <a:pPr lvl="3"/>
            <a:r>
              <a:rPr lang="nb-NO" dirty="0"/>
              <a:t>team</a:t>
            </a:r>
          </a:p>
          <a:p>
            <a:pPr lvl="1"/>
            <a:r>
              <a:rPr lang="nb-NO" dirty="0"/>
              <a:t>2019 – divisjoner</a:t>
            </a:r>
          </a:p>
          <a:p>
            <a:pPr lvl="1"/>
            <a:r>
              <a:rPr lang="nb-NO" dirty="0"/>
              <a:t>2020 – omorganisering i IT-divisjonen</a:t>
            </a:r>
          </a:p>
          <a:p>
            <a:pPr lvl="1"/>
            <a:r>
              <a:rPr lang="nb-NO" dirty="0"/>
              <a:t>2022 → PPL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16A5BEC-24F4-448A-9A57-53409F541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890" y="145472"/>
            <a:ext cx="3965504" cy="222048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DF48F371-C866-457B-A3D8-033DC165F8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3058" y="2192724"/>
            <a:ext cx="1965595" cy="1099797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01AE9605-0B07-44E7-AE3A-19799F0BE985}"/>
              </a:ext>
            </a:extLst>
          </p:cNvPr>
          <p:cNvSpPr/>
          <p:nvPr/>
        </p:nvSpPr>
        <p:spPr>
          <a:xfrm>
            <a:off x="6833968" y="2895600"/>
            <a:ext cx="138546" cy="17318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0A5AEF8-A574-4A41-9F7F-0671AD1295ED}"/>
              </a:ext>
            </a:extLst>
          </p:cNvPr>
          <p:cNvSpPr/>
          <p:nvPr/>
        </p:nvSpPr>
        <p:spPr>
          <a:xfrm>
            <a:off x="5008053" y="817302"/>
            <a:ext cx="138546" cy="17318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6989FF0-810F-4546-95E2-AAA4114540AA}"/>
              </a:ext>
            </a:extLst>
          </p:cNvPr>
          <p:cNvSpPr/>
          <p:nvPr/>
        </p:nvSpPr>
        <p:spPr>
          <a:xfrm>
            <a:off x="5005743" y="1036304"/>
            <a:ext cx="138546" cy="17318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186AF23D-EADA-4EEC-86FD-D43805C4AABA}"/>
              </a:ext>
            </a:extLst>
          </p:cNvPr>
          <p:cNvSpPr/>
          <p:nvPr/>
        </p:nvSpPr>
        <p:spPr>
          <a:xfrm>
            <a:off x="5005743" y="1255306"/>
            <a:ext cx="138546" cy="17318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0404975C-602A-4895-B360-78D59D15E545}"/>
              </a:ext>
            </a:extLst>
          </p:cNvPr>
          <p:cNvSpPr/>
          <p:nvPr/>
        </p:nvSpPr>
        <p:spPr>
          <a:xfrm>
            <a:off x="6833968" y="2467749"/>
            <a:ext cx="138546" cy="173181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74DBA12-DFB9-4D18-A84C-6FBC8994B1C8}"/>
              </a:ext>
            </a:extLst>
          </p:cNvPr>
          <p:cNvSpPr/>
          <p:nvPr/>
        </p:nvSpPr>
        <p:spPr>
          <a:xfrm>
            <a:off x="5005743" y="1458158"/>
            <a:ext cx="138546" cy="17318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9295D6AC-2FDE-4502-A7F9-5074FE13341A}"/>
              </a:ext>
            </a:extLst>
          </p:cNvPr>
          <p:cNvSpPr/>
          <p:nvPr/>
        </p:nvSpPr>
        <p:spPr>
          <a:xfrm>
            <a:off x="5005743" y="1709203"/>
            <a:ext cx="138546" cy="17318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30ADB87D-1F78-4313-B394-50E2A0ABA16B}"/>
              </a:ext>
            </a:extLst>
          </p:cNvPr>
          <p:cNvSpPr/>
          <p:nvPr/>
        </p:nvSpPr>
        <p:spPr>
          <a:xfrm>
            <a:off x="5005743" y="1921442"/>
            <a:ext cx="138546" cy="17318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C74F2056-8C53-41B7-9B65-C1A1F05B8784}"/>
              </a:ext>
            </a:extLst>
          </p:cNvPr>
          <p:cNvSpPr/>
          <p:nvPr/>
        </p:nvSpPr>
        <p:spPr>
          <a:xfrm>
            <a:off x="5005743" y="2157079"/>
            <a:ext cx="138546" cy="17318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F0CF11A8-1EE1-41D2-B9D8-05D0F63CB121}"/>
              </a:ext>
            </a:extLst>
          </p:cNvPr>
          <p:cNvSpPr/>
          <p:nvPr/>
        </p:nvSpPr>
        <p:spPr>
          <a:xfrm>
            <a:off x="6833968" y="3087291"/>
            <a:ext cx="138546" cy="17318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F7BB8467-107F-4F08-AF29-B8B96E265221}"/>
              </a:ext>
            </a:extLst>
          </p:cNvPr>
          <p:cNvSpPr/>
          <p:nvPr/>
        </p:nvSpPr>
        <p:spPr>
          <a:xfrm>
            <a:off x="7408931" y="354734"/>
            <a:ext cx="138546" cy="173181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05C51C69-FD0C-4B0C-8F70-750877E34A05}"/>
              </a:ext>
            </a:extLst>
          </p:cNvPr>
          <p:cNvSpPr/>
          <p:nvPr/>
        </p:nvSpPr>
        <p:spPr>
          <a:xfrm>
            <a:off x="6833968" y="2664290"/>
            <a:ext cx="138546" cy="173181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060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33FCBACB-7CCA-4522-97F7-D710DEC4B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8961" y="1193118"/>
            <a:ext cx="4432614" cy="364725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650BAB20-6EE1-4C1B-8D63-E8C98053F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Noe nytt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DE1C3D2-8739-4AA4-A77E-FF1FCD370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116" y="817302"/>
            <a:ext cx="3470513" cy="3647256"/>
          </a:xfrm>
        </p:spPr>
        <p:txBody>
          <a:bodyPr/>
          <a:lstStyle/>
          <a:p>
            <a:r>
              <a:rPr lang="nb-NO" dirty="0"/>
              <a:t>Prosjekt</a:t>
            </a:r>
          </a:p>
          <a:p>
            <a:pPr lvl="1"/>
            <a:r>
              <a:rPr lang="nb-NO" dirty="0"/>
              <a:t>Utvikle et </a:t>
            </a:r>
            <a:r>
              <a:rPr lang="nb-NO" i="1" dirty="0"/>
              <a:t>nytt produkt </a:t>
            </a:r>
            <a:r>
              <a:rPr lang="nb-NO" dirty="0"/>
              <a:t>eller en ny </a:t>
            </a:r>
            <a:r>
              <a:rPr lang="nb-NO" i="1" dirty="0"/>
              <a:t>tjeneste</a:t>
            </a:r>
          </a:p>
          <a:p>
            <a:r>
              <a:rPr lang="nb-NO" dirty="0"/>
              <a:t>Program</a:t>
            </a:r>
          </a:p>
          <a:p>
            <a:pPr lvl="1"/>
            <a:r>
              <a:rPr lang="nb-NO" dirty="0"/>
              <a:t>Utvikle et </a:t>
            </a:r>
            <a:r>
              <a:rPr lang="nb-NO" i="1" dirty="0"/>
              <a:t>forretningsområde</a:t>
            </a:r>
          </a:p>
          <a:p>
            <a:pPr lvl="1"/>
            <a:r>
              <a:rPr lang="nb-NO" dirty="0"/>
              <a:t>Realiseres gjennom flere prosjekter</a:t>
            </a:r>
          </a:p>
          <a:p>
            <a:pPr lvl="1"/>
            <a:endParaRPr lang="nb-NO" dirty="0"/>
          </a:p>
          <a:p>
            <a:r>
              <a:rPr lang="nb-NO" dirty="0"/>
              <a:t>Prosjektmetodikk</a:t>
            </a:r>
          </a:p>
          <a:p>
            <a:pPr lvl="1"/>
            <a:r>
              <a:rPr lang="nb-NO" dirty="0"/>
              <a:t>Hvorfor?</a:t>
            </a:r>
          </a:p>
          <a:p>
            <a:pPr lvl="1"/>
            <a:r>
              <a:rPr lang="nb-NO" dirty="0"/>
              <a:t>Hva?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BDB0BBB-77A8-4F27-AAB2-392DFE8D26A6}"/>
              </a:ext>
            </a:extLst>
          </p:cNvPr>
          <p:cNvSpPr txBox="1"/>
          <p:nvPr/>
        </p:nvSpPr>
        <p:spPr>
          <a:xfrm>
            <a:off x="5911494" y="4771721"/>
            <a:ext cx="31710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>
                <a:hlinkClick r:id="rId3"/>
              </a:rPr>
              <a:t>Digitaliseringsrundskrivet, </a:t>
            </a:r>
            <a:r>
              <a:rPr lang="nb-NO" sz="1050" dirty="0" err="1">
                <a:hlinkClick r:id="rId3"/>
              </a:rPr>
              <a:t>Nr</a:t>
            </a:r>
            <a:r>
              <a:rPr lang="nb-NO" sz="1050" dirty="0">
                <a:hlinkClick r:id="rId3"/>
              </a:rPr>
              <a:t>: H-5/21, 11.01.2022 </a:t>
            </a:r>
            <a:endParaRPr lang="nb-NO" sz="1050" dirty="0"/>
          </a:p>
        </p:txBody>
      </p:sp>
    </p:spTree>
    <p:extLst>
      <p:ext uri="{BB962C8B-B14F-4D97-AF65-F5344CB8AC3E}">
        <p14:creationId xmlns:p14="http://schemas.microsoft.com/office/powerpoint/2010/main" val="351009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69D42E-DB83-43E4-A514-38E83893D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Vår prosjektmetodikk – FSUM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A6E9FD6-8821-4C25-8A8E-06451BDE7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5919"/>
            <a:ext cx="9145588" cy="3942656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0942BB6D-78C0-4FCF-9A36-C8B76A129640}"/>
              </a:ext>
            </a:extLst>
          </p:cNvPr>
          <p:cNvSpPr txBox="1"/>
          <p:nvPr/>
        </p:nvSpPr>
        <p:spPr>
          <a:xfrm>
            <a:off x="6338981" y="114312"/>
            <a:ext cx="28066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/>
              <a:t> </a:t>
            </a:r>
            <a:r>
              <a:rPr lang="nb-NO" sz="700" dirty="0">
                <a:hlinkClick r:id="rId3"/>
              </a:rPr>
              <a:t>https://wiki.sits.no/pages/viewpage.action?pageId=59053891</a:t>
            </a:r>
            <a:r>
              <a:rPr lang="nb-NO" sz="700" dirty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63085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F13D93-EE7F-4595-971C-735B3E9D3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FSUM II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C3764E-E81C-492D-BB57-FFD96982F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F1C6D2F-6971-4C62-8339-B9ABD2E23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8296"/>
            <a:ext cx="9145588" cy="419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610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08C6AB-CCAD-48F2-90D5-4734C186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FSUM III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37233D8-1F92-498A-B0C7-CF08FCDD5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896" y="617954"/>
            <a:ext cx="8405692" cy="142167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5C45C99-A482-48F2-9570-08C833B60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39624"/>
            <a:ext cx="1819087" cy="304756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D3413668-1FC5-4F10-A228-D206052E44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109" y="3253418"/>
            <a:ext cx="9145588" cy="85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00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4BCA46-BDAD-4583-870A-5289AC0D4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Juridisk deltagelse i prosjekter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F6A15A-6297-425D-BEF8-D97B9C6D2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303E1AE-339F-4084-B35D-8F79F891C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7048"/>
            <a:ext cx="9145588" cy="430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543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D0F5C31-3695-4C51-907C-E15AA8737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slags jurister?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8D2C5DA4-B202-4782-9E04-AEAE2B11B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Den klassiske tilnærmingen</a:t>
            </a:r>
          </a:p>
          <a:p>
            <a:r>
              <a:rPr lang="nb-NO" dirty="0"/>
              <a:t>Forståelse for arbeidsprosesser</a:t>
            </a:r>
          </a:p>
          <a:p>
            <a:r>
              <a:rPr lang="nb-NO" dirty="0"/>
              <a:t>Forståelse for hva som kan automatiseres</a:t>
            </a:r>
          </a:p>
        </p:txBody>
      </p:sp>
    </p:spTree>
    <p:extLst>
      <p:ext uri="{BB962C8B-B14F-4D97-AF65-F5344CB8AC3E}">
        <p14:creationId xmlns:p14="http://schemas.microsoft.com/office/powerpoint/2010/main" val="1671142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10F780-4333-4A2C-9958-F51CCF6D6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Juristenes rolle fra 2006 →  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4A3214A-5E0F-4FA6-AE4B-93C961A97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Mer kontroller etter at andre hadde skissert løsning</a:t>
            </a:r>
          </a:p>
          <a:p>
            <a:pPr lvl="1"/>
            <a:r>
              <a:rPr lang="nb-NO" dirty="0"/>
              <a:t>Fagressurser deltok, men ikke jurister</a:t>
            </a:r>
          </a:p>
          <a:p>
            <a:r>
              <a:rPr lang="nb-NO" dirty="0"/>
              <a:t>Ny løsning for boligverdi (</a:t>
            </a:r>
            <a:r>
              <a:rPr lang="nb-NO" dirty="0" err="1"/>
              <a:t>fom</a:t>
            </a:r>
            <a:r>
              <a:rPr lang="nb-NO" dirty="0"/>
              <a:t> inntektsåret 2010)</a:t>
            </a:r>
          </a:p>
          <a:p>
            <a:pPr lvl="1"/>
            <a:r>
              <a:rPr lang="nb-NO" dirty="0"/>
              <a:t>Én jurist</a:t>
            </a:r>
          </a:p>
          <a:p>
            <a:pPr lvl="1"/>
            <a:r>
              <a:rPr lang="nb-NO" dirty="0"/>
              <a:t>Høyt frustrasjonsnivå</a:t>
            </a:r>
          </a:p>
          <a:p>
            <a:r>
              <a:rPr lang="nb-NO" dirty="0"/>
              <a:t>EDAG-prosjektet</a:t>
            </a:r>
          </a:p>
          <a:p>
            <a:pPr lvl="1"/>
            <a:r>
              <a:rPr lang="nb-NO" dirty="0"/>
              <a:t>Forstudie – 2009</a:t>
            </a:r>
          </a:p>
          <a:p>
            <a:pPr lvl="1"/>
            <a:r>
              <a:rPr lang="nb-NO" dirty="0"/>
              <a:t>Forprosjekt – 2010</a:t>
            </a:r>
          </a:p>
          <a:p>
            <a:pPr lvl="2"/>
            <a:r>
              <a:rPr lang="nb-NO" dirty="0"/>
              <a:t>Grunnlag for videre arbeid</a:t>
            </a:r>
          </a:p>
          <a:p>
            <a:pPr lvl="2"/>
            <a:r>
              <a:rPr lang="nb-NO" dirty="0"/>
              <a:t>Ny lov om arbeidsgivers innrapportering av ansettelses- og inntektsforhold m.m. (a-opplysningsloven)</a:t>
            </a:r>
          </a:p>
          <a:p>
            <a:pPr lvl="3"/>
            <a:r>
              <a:rPr lang="nb-NO" dirty="0"/>
              <a:t>Høring 4/1-2011</a:t>
            </a:r>
          </a:p>
          <a:p>
            <a:pPr lvl="3"/>
            <a:r>
              <a:rPr lang="nb-NO" dirty="0"/>
              <a:t>Prop 112 L (2011-2012)</a:t>
            </a:r>
          </a:p>
          <a:p>
            <a:pPr lvl="1"/>
            <a:r>
              <a:rPr lang="nb-NO" dirty="0"/>
              <a:t>Hovedprosjekt 2012-2015 </a:t>
            </a:r>
          </a:p>
        </p:txBody>
      </p:sp>
    </p:spTree>
    <p:extLst>
      <p:ext uri="{BB962C8B-B14F-4D97-AF65-F5344CB8AC3E}">
        <p14:creationId xmlns:p14="http://schemas.microsoft.com/office/powerpoint/2010/main" val="3745876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97F74C-AB59-42AE-9A96-46D599725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Juristenes rolle fra 2006 →  II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BAEA21-6754-4D69-BC5C-F6A930BC8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117" y="817302"/>
            <a:ext cx="7020878" cy="4023072"/>
          </a:xfrm>
        </p:spPr>
        <p:txBody>
          <a:bodyPr>
            <a:normAutofit/>
          </a:bodyPr>
          <a:lstStyle/>
          <a:p>
            <a:r>
              <a:rPr lang="nb-NO" dirty="0"/>
              <a:t>MF-prosjektet (2016-2020)</a:t>
            </a:r>
          </a:p>
          <a:p>
            <a:pPr lvl="1"/>
            <a:r>
              <a:rPr lang="nb-NO" dirty="0"/>
              <a:t>En del av MF-programmet</a:t>
            </a:r>
          </a:p>
          <a:p>
            <a:pPr lvl="1"/>
            <a:r>
              <a:rPr lang="nb-NO" dirty="0"/>
              <a:t>Ny løsning for Folkeregisteret</a:t>
            </a:r>
          </a:p>
          <a:p>
            <a:pPr lvl="1"/>
            <a:r>
              <a:rPr lang="nb-NO" dirty="0"/>
              <a:t>Ny oppgaveløsning</a:t>
            </a:r>
          </a:p>
          <a:p>
            <a:pPr lvl="1"/>
            <a:r>
              <a:rPr lang="nb-NO" dirty="0"/>
              <a:t>Mer omfattende utveksling av data og gjenbruk av dette.</a:t>
            </a:r>
          </a:p>
          <a:p>
            <a:endParaRPr lang="nb-NO" dirty="0"/>
          </a:p>
          <a:p>
            <a:pPr lvl="1"/>
            <a:r>
              <a:rPr lang="nb-NO" dirty="0"/>
              <a:t>Juridisk delprosjekt</a:t>
            </a:r>
          </a:p>
          <a:p>
            <a:pPr lvl="1"/>
            <a:r>
              <a:rPr lang="nb-NO" dirty="0"/>
              <a:t>Avklaringer med linjen</a:t>
            </a:r>
          </a:p>
          <a:p>
            <a:pPr lvl="1"/>
            <a:r>
              <a:rPr lang="nb-NO" dirty="0"/>
              <a:t>Dokumentasjon </a:t>
            </a:r>
          </a:p>
          <a:p>
            <a:endParaRPr lang="nb-NO" dirty="0"/>
          </a:p>
          <a:p>
            <a:pPr lvl="1"/>
            <a:r>
              <a:rPr lang="nb-NO" dirty="0"/>
              <a:t>En jurist døde i prosjektperioden</a:t>
            </a:r>
          </a:p>
          <a:p>
            <a:r>
              <a:rPr lang="nb-NO" dirty="0"/>
              <a:t>Fremtidens innkreving 2022 →</a:t>
            </a:r>
          </a:p>
          <a:p>
            <a:pPr lvl="1"/>
            <a:r>
              <a:rPr lang="nb-NO" dirty="0"/>
              <a:t>Innkrevingskompetanse</a:t>
            </a:r>
          </a:p>
          <a:p>
            <a:pPr lvl="1"/>
            <a:r>
              <a:rPr lang="nb-NO" dirty="0"/>
              <a:t>Kompetanse på personvern, taushetsplikt mv.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3505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650C9A1-7BDA-4814-A53A-E45CB0B702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>
                <a:cs typeface="Arial"/>
              </a:rPr>
              <a:t>Praktiske erfaringer fra tverrfaglig samarbeid  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FB917783-FFED-4B84-96A6-590A031B2C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4040" y="2917331"/>
            <a:ext cx="8331224" cy="843692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nb-NO" dirty="0">
                <a:cs typeface="Arial"/>
              </a:rPr>
              <a:t>Systemutvikling fra et juridisk perspektiv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010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AA6693-55D9-40DE-8983-3CEFC3DDB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>
                <a:cs typeface="Arial"/>
              </a:rPr>
              <a:t>Juridisk deltakelse i systemutviklingsprosjekter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6781F3-03B4-45DB-ACC6-4F4F8E5FA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117" y="1101846"/>
            <a:ext cx="7020878" cy="3362712"/>
          </a:xfrm>
        </p:spPr>
        <p:txBody>
          <a:bodyPr vert="horz" lIns="0" tIns="0" rIns="0" bIns="0" rtlCol="0" anchor="t">
            <a:normAutofit/>
          </a:bodyPr>
          <a:lstStyle/>
          <a:p>
            <a:pPr marL="170180" indent="-170180"/>
            <a:r>
              <a:rPr lang="nb-NO">
                <a:cs typeface="Arial"/>
              </a:rPr>
              <a:t>Forretningsmessige behov styrer utviklingen</a:t>
            </a:r>
          </a:p>
          <a:p>
            <a:pPr marL="510540" lvl="1" indent="-170180"/>
            <a:r>
              <a:rPr lang="nb-NO" dirty="0">
                <a:cs typeface="Arial"/>
              </a:rPr>
              <a:t>Viktig å utvikle systemer som </a:t>
            </a:r>
            <a:r>
              <a:rPr lang="nb-NO">
                <a:cs typeface="Arial"/>
              </a:rPr>
              <a:t>kan </a:t>
            </a:r>
            <a:r>
              <a:rPr lang="nb-NO" dirty="0">
                <a:cs typeface="Arial"/>
              </a:rPr>
              <a:t>brukes</a:t>
            </a:r>
          </a:p>
          <a:p>
            <a:pPr marL="170180" indent="-170180"/>
            <a:endParaRPr lang="nb-NO">
              <a:cs typeface="Arial"/>
            </a:endParaRPr>
          </a:p>
          <a:p>
            <a:pPr marL="170180" indent="-170180"/>
            <a:r>
              <a:rPr lang="nb-NO" dirty="0">
                <a:ea typeface="+mn-lt"/>
                <a:cs typeface="+mn-lt"/>
              </a:rPr>
              <a:t>Eksempler på (</a:t>
            </a:r>
            <a:r>
              <a:rPr lang="nb-NO">
                <a:ea typeface="+mn-lt"/>
                <a:cs typeface="+mn-lt"/>
              </a:rPr>
              <a:t>typiske</a:t>
            </a:r>
            <a:r>
              <a:rPr lang="nb-NO" dirty="0">
                <a:ea typeface="+mn-lt"/>
                <a:cs typeface="+mn-lt"/>
              </a:rPr>
              <a:t>) juridiske oppgaver</a:t>
            </a:r>
            <a:endParaRPr lang="en-US" dirty="0">
              <a:ea typeface="+mn-lt"/>
              <a:cs typeface="+mn-lt"/>
            </a:endParaRPr>
          </a:p>
          <a:p>
            <a:pPr marL="510540" lvl="1" indent="-170180"/>
            <a:r>
              <a:rPr lang="nb-NO" dirty="0">
                <a:ea typeface="+mn-lt"/>
                <a:cs typeface="+mn-lt"/>
              </a:rPr>
              <a:t>DPIA (og ROS)</a:t>
            </a:r>
            <a:endParaRPr lang="en-US" dirty="0">
              <a:ea typeface="+mn-lt"/>
              <a:cs typeface="+mn-lt"/>
            </a:endParaRPr>
          </a:p>
          <a:p>
            <a:pPr marL="510540" lvl="1" indent="-170180"/>
            <a:r>
              <a:rPr lang="nb-NO" dirty="0">
                <a:ea typeface="+mn-lt"/>
                <a:cs typeface="+mn-lt"/>
              </a:rPr>
              <a:t>Rettslig grunnlag</a:t>
            </a:r>
            <a:endParaRPr lang="en-US" dirty="0">
              <a:ea typeface="+mn-lt"/>
              <a:cs typeface="+mn-lt"/>
            </a:endParaRPr>
          </a:p>
          <a:p>
            <a:pPr marL="510540" lvl="1" indent="-170180"/>
            <a:r>
              <a:rPr lang="nb-NO" dirty="0" err="1">
                <a:ea typeface="+mn-lt"/>
                <a:cs typeface="+mn-lt"/>
              </a:rPr>
              <a:t>Schrems</a:t>
            </a:r>
            <a:r>
              <a:rPr lang="nb-NO" dirty="0">
                <a:ea typeface="+mn-lt"/>
                <a:cs typeface="+mn-lt"/>
              </a:rPr>
              <a:t> II og bruk av sky</a:t>
            </a:r>
          </a:p>
          <a:p>
            <a:pPr marL="510540" lvl="1" indent="-170180"/>
            <a:r>
              <a:rPr lang="nb-NO" dirty="0">
                <a:cs typeface="Arial"/>
              </a:rPr>
              <a:t>Innebygd personvern for øvrig</a:t>
            </a:r>
            <a:endParaRPr lang="nb-NO" dirty="0"/>
          </a:p>
          <a:p>
            <a:pPr marL="170180" indent="-170180"/>
            <a:endParaRPr lang="nb-NO">
              <a:cs typeface="Arial"/>
            </a:endParaRPr>
          </a:p>
          <a:p>
            <a:pPr marL="170180" indent="-170180"/>
            <a:r>
              <a:rPr lang="nb-NO" dirty="0">
                <a:ea typeface="+mn-lt"/>
                <a:cs typeface="+mn-lt"/>
              </a:rPr>
              <a:t>Men, jurister er også gode sparringspartnere</a:t>
            </a:r>
            <a:endParaRPr lang="en-US" dirty="0">
              <a:ea typeface="+mn-lt"/>
              <a:cs typeface="+mn-lt"/>
            </a:endParaRPr>
          </a:p>
          <a:p>
            <a:pPr marL="510540" lvl="1" indent="-170180"/>
            <a:r>
              <a:rPr lang="nb-NO" dirty="0">
                <a:ea typeface="+mn-lt"/>
                <a:cs typeface="+mn-lt"/>
              </a:rPr>
              <a:t>Bred deltakelse i systemutviklingsarbeid</a:t>
            </a:r>
            <a:endParaRPr lang="nb-NO" dirty="0"/>
          </a:p>
          <a:p>
            <a:pPr marL="170180" indent="-170180"/>
            <a:endParaRPr lang="nb-NO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4659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6C4642-754D-4910-979E-689CDFCC8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>
                <a:cs typeface="Arial"/>
              </a:rPr>
              <a:t>Rammeverk  for styring og forvaltning av data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6CD445-D0A8-4F9F-8DB8-58E0F3742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812" y="1053259"/>
            <a:ext cx="4334114" cy="3488441"/>
          </a:xfrm>
        </p:spPr>
        <p:txBody>
          <a:bodyPr vert="horz" lIns="0" tIns="0" rIns="0" bIns="0" rtlCol="0" anchor="t">
            <a:normAutofit/>
          </a:bodyPr>
          <a:lstStyle/>
          <a:p>
            <a:pPr marL="170180" indent="-170180"/>
            <a:r>
              <a:rPr lang="nb-NO"/>
              <a:t>Etaten utvikler et rammeverk for behandling av data basert på DAMA-modellen</a:t>
            </a:r>
            <a:endParaRPr lang="nb-NO">
              <a:cs typeface="Arial"/>
            </a:endParaRPr>
          </a:p>
          <a:p>
            <a:pPr marL="510540" lvl="1" indent="-170180"/>
            <a:r>
              <a:rPr lang="nb-NO">
                <a:cs typeface="Arial"/>
              </a:rPr>
              <a:t>I sin spede begynnelse...</a:t>
            </a:r>
          </a:p>
          <a:p>
            <a:pPr marL="170180" indent="-170180"/>
            <a:endParaRPr lang="nb-NO">
              <a:cs typeface="Arial"/>
            </a:endParaRPr>
          </a:p>
          <a:p>
            <a:pPr marL="170180" indent="-170180"/>
            <a:r>
              <a:rPr lang="nb-NO">
                <a:cs typeface="Arial"/>
              </a:rPr>
              <a:t>Det juridiske treffer alle "kakestykker" </a:t>
            </a:r>
          </a:p>
          <a:p>
            <a:pPr marL="510540" lvl="1" indent="-170180"/>
            <a:r>
              <a:rPr lang="nb-NO">
                <a:cs typeface="Arial"/>
              </a:rPr>
              <a:t>Behov for helhetlig forståelse av juss og personvern innebygd i modellen</a:t>
            </a:r>
          </a:p>
          <a:p>
            <a:pPr marL="510540" lvl="1" indent="-170180"/>
            <a:endParaRPr lang="nb-NO">
              <a:cs typeface="Arial"/>
            </a:endParaRPr>
          </a:p>
          <a:p>
            <a:pPr marL="170180" indent="-170180"/>
            <a:r>
              <a:rPr lang="nb-NO">
                <a:cs typeface="Arial"/>
              </a:rPr>
              <a:t>Utfordringer 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5462962-8C7B-4AFC-A1E9-492A4381A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3696" y="1054015"/>
            <a:ext cx="3574480" cy="344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9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AF9DB6-3AB0-41E6-86B4-97133B63C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80" y="303266"/>
            <a:ext cx="4789290" cy="346249"/>
          </a:xfrm>
        </p:spPr>
        <p:txBody>
          <a:bodyPr/>
          <a:lstStyle/>
          <a:p>
            <a:r>
              <a:rPr lang="nb-NO"/>
              <a:t>Datadrevet fremtid: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5B4117-E133-4C86-98E7-DA504774A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86" y="471009"/>
            <a:ext cx="4022242" cy="843771"/>
          </a:xfrm>
        </p:spPr>
        <p:txBody>
          <a:bodyPr vert="horz" lIns="0" tIns="0" rIns="0" bIns="0" rtlCol="0" anchor="t">
            <a:normAutofit/>
          </a:bodyPr>
          <a:lstStyle/>
          <a:p>
            <a:pPr marL="170180" indent="-170180"/>
            <a:r>
              <a:rPr lang="nb-NO" sz="1600"/>
              <a:t>Program for utvikling av analyseplattform.</a:t>
            </a:r>
            <a:endParaRPr lang="nb-NO" sz="1600">
              <a:cs typeface="Arial"/>
            </a:endParaRPr>
          </a:p>
          <a:p>
            <a:pPr marL="170180" indent="-170180"/>
            <a:r>
              <a:rPr lang="nb-NO" sz="1600">
                <a:cs typeface="Arial"/>
              </a:rPr>
              <a:t>Programmet har strategisk mål som realiseres gjennom prosjektene. </a:t>
            </a:r>
          </a:p>
          <a:p>
            <a:pPr marL="0" indent="0">
              <a:buNone/>
            </a:pPr>
            <a:endParaRPr lang="nb-NO">
              <a:cs typeface="Arial"/>
            </a:endParaRPr>
          </a:p>
          <a:p>
            <a:pPr marL="170180" indent="-170180"/>
            <a:endParaRPr lang="nb-NO">
              <a:cs typeface="Arial"/>
            </a:endParaRPr>
          </a:p>
          <a:p>
            <a:pPr marL="170180" indent="-170180"/>
            <a:endParaRPr lang="nb-NO">
              <a:cs typeface="Arial"/>
            </a:endParaRPr>
          </a:p>
          <a:p>
            <a:pPr marL="170180" indent="-170180"/>
            <a:endParaRPr lang="nb-NO">
              <a:ea typeface="+mn-lt"/>
              <a:cs typeface="+mn-lt"/>
            </a:endParaRPr>
          </a:p>
          <a:p>
            <a:pPr marL="170180" indent="-170180"/>
            <a:endParaRPr lang="nb-NO">
              <a:cs typeface="Arial" panose="020B0604020202020204"/>
            </a:endParaRPr>
          </a:p>
        </p:txBody>
      </p:sp>
      <p:sp>
        <p:nvSpPr>
          <p:cNvPr id="4" name="Trapes 3">
            <a:extLst>
              <a:ext uri="{FF2B5EF4-FFF2-40B4-BE49-F238E27FC236}">
                <a16:creationId xmlns:a16="http://schemas.microsoft.com/office/drawing/2014/main" id="{96C4E402-ADCD-4576-B54B-FBE389324E63}"/>
              </a:ext>
            </a:extLst>
          </p:cNvPr>
          <p:cNvSpPr/>
          <p:nvPr/>
        </p:nvSpPr>
        <p:spPr>
          <a:xfrm>
            <a:off x="3202319" y="2337959"/>
            <a:ext cx="3094111" cy="651756"/>
          </a:xfrm>
          <a:prstGeom prst="trapezoid">
            <a:avLst>
              <a:gd name="adj" fmla="val 44493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1975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3951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5927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67903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09878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1855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393831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35806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700" b="1" kern="1200"/>
              <a:t>1. Analyseprodukter/</a:t>
            </a:r>
            <a:br>
              <a:rPr lang="nb-NO" sz="1700" b="1" kern="1200"/>
            </a:br>
            <a:r>
              <a:rPr lang="nb-NO" sz="1700" b="1" kern="1200"/>
              <a:t>forretningsleveranser</a:t>
            </a:r>
            <a:br>
              <a:rPr lang="nb-NO" b="1"/>
            </a:br>
            <a:endParaRPr lang="nb-NO" sz="1100" b="1" kern="1200"/>
          </a:p>
        </p:txBody>
      </p:sp>
      <p:sp>
        <p:nvSpPr>
          <p:cNvPr id="5" name="Trapes 4">
            <a:extLst>
              <a:ext uri="{FF2B5EF4-FFF2-40B4-BE49-F238E27FC236}">
                <a16:creationId xmlns:a16="http://schemas.microsoft.com/office/drawing/2014/main" id="{A7C74A2B-6CAA-4F0E-922D-2480E161A4B4}"/>
              </a:ext>
            </a:extLst>
          </p:cNvPr>
          <p:cNvSpPr/>
          <p:nvPr/>
        </p:nvSpPr>
        <p:spPr>
          <a:xfrm>
            <a:off x="2886073" y="2999415"/>
            <a:ext cx="3707287" cy="653143"/>
          </a:xfrm>
          <a:prstGeom prst="trapezoid">
            <a:avLst>
              <a:gd name="adj" fmla="val 44493"/>
            </a:avLst>
          </a:prstGeom>
          <a:solidFill>
            <a:schemeClr val="accent4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1975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3951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5927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67903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09878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1855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393831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35806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800" b="1" kern="1200"/>
              <a:t>2. Analysebenk</a:t>
            </a:r>
            <a:br>
              <a:rPr lang="nb-NO" sz="1800" b="1" kern="1200"/>
            </a:br>
            <a:endParaRPr lang="nb-NO" sz="1100" kern="1200">
              <a:cs typeface="Arial"/>
            </a:endParaRPr>
          </a:p>
        </p:txBody>
      </p:sp>
      <p:sp>
        <p:nvSpPr>
          <p:cNvPr id="6" name="Trapes 5">
            <a:extLst>
              <a:ext uri="{FF2B5EF4-FFF2-40B4-BE49-F238E27FC236}">
                <a16:creationId xmlns:a16="http://schemas.microsoft.com/office/drawing/2014/main" id="{3976A96C-18AF-4338-97A6-5BEC9DB4A09F}"/>
              </a:ext>
            </a:extLst>
          </p:cNvPr>
          <p:cNvSpPr/>
          <p:nvPr/>
        </p:nvSpPr>
        <p:spPr>
          <a:xfrm>
            <a:off x="2605810" y="3652995"/>
            <a:ext cx="4252276" cy="601508"/>
          </a:xfrm>
          <a:prstGeom prst="trapezoid">
            <a:avLst>
              <a:gd name="adj" fmla="val 44493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1975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3951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5927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67903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09878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1855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393831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35806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b-NO" sz="1800" b="1"/>
              <a:t>   </a:t>
            </a:r>
            <a:r>
              <a:rPr lang="nb-NO" sz="1800" b="1" kern="1200"/>
              <a:t> 3. Datatilgjengeliggjøring</a:t>
            </a:r>
            <a:r>
              <a:rPr lang="nb-NO" sz="3200" kern="1200"/>
              <a:t> </a:t>
            </a:r>
            <a:br>
              <a:rPr lang="nb-NO" sz="3200" kern="1200"/>
            </a:br>
            <a:endParaRPr lang="nb-NO" sz="1100" kern="1200">
              <a:cs typeface="Arial"/>
            </a:endParaRPr>
          </a:p>
        </p:txBody>
      </p:sp>
      <p:sp>
        <p:nvSpPr>
          <p:cNvPr id="7" name="Trapes 6">
            <a:extLst>
              <a:ext uri="{FF2B5EF4-FFF2-40B4-BE49-F238E27FC236}">
                <a16:creationId xmlns:a16="http://schemas.microsoft.com/office/drawing/2014/main" id="{E30401AC-61A0-4126-A94A-EABF3E3281F0}"/>
              </a:ext>
            </a:extLst>
          </p:cNvPr>
          <p:cNvSpPr/>
          <p:nvPr/>
        </p:nvSpPr>
        <p:spPr>
          <a:xfrm>
            <a:off x="2420577" y="4254968"/>
            <a:ext cx="4611979" cy="386015"/>
          </a:xfrm>
          <a:prstGeom prst="trapezoid">
            <a:avLst>
              <a:gd name="adj" fmla="val 44493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nb-NO"/>
            </a:defPPr>
            <a:lvl1pPr marL="0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1975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3951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5927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67903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09878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1855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393831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35806" algn="l" defTabSz="683951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800" b="1" kern="1200"/>
              <a:t>4. Plattform</a:t>
            </a:r>
            <a:r>
              <a:rPr lang="nb-NO" sz="2400" b="1" kern="1200"/>
              <a:t> </a:t>
            </a:r>
            <a:br>
              <a:rPr lang="nb-NO" sz="2800" kern="1200"/>
            </a:br>
            <a:endParaRPr lang="nb-NO" sz="1100" kern="1200">
              <a:cs typeface="Arial"/>
            </a:endParaRPr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5FDF1BB2-4602-4351-A675-C8249935AF2E}"/>
              </a:ext>
            </a:extLst>
          </p:cNvPr>
          <p:cNvCxnSpPr>
            <a:cxnSpLocks/>
          </p:cNvCxnSpPr>
          <p:nvPr/>
        </p:nvCxnSpPr>
        <p:spPr>
          <a:xfrm>
            <a:off x="6201099" y="1951912"/>
            <a:ext cx="1195936" cy="2625536"/>
          </a:xfrm>
          <a:prstGeom prst="straightConnector1">
            <a:avLst/>
          </a:prstGeom>
          <a:ln w="571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TekstSylinder 6">
            <a:extLst>
              <a:ext uri="{FF2B5EF4-FFF2-40B4-BE49-F238E27FC236}">
                <a16:creationId xmlns:a16="http://schemas.microsoft.com/office/drawing/2014/main" id="{E0B1577B-BDBE-470B-A68E-0984D8312F97}"/>
              </a:ext>
            </a:extLst>
          </p:cNvPr>
          <p:cNvSpPr txBox="1"/>
          <p:nvPr/>
        </p:nvSpPr>
        <p:spPr>
          <a:xfrm rot="4026382">
            <a:off x="6431311" y="3112748"/>
            <a:ext cx="65037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1975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3951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5927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7903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878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1855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3831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5806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/>
              <a:t>Krav</a:t>
            </a:r>
          </a:p>
        </p:txBody>
      </p:sp>
      <p:cxnSp>
        <p:nvCxnSpPr>
          <p:cNvPr id="10" name="Rett pilkobling 9">
            <a:extLst>
              <a:ext uri="{FF2B5EF4-FFF2-40B4-BE49-F238E27FC236}">
                <a16:creationId xmlns:a16="http://schemas.microsoft.com/office/drawing/2014/main" id="{D0EE77D3-3A99-4436-B54A-BB00863FE4A3}"/>
              </a:ext>
            </a:extLst>
          </p:cNvPr>
          <p:cNvCxnSpPr>
            <a:cxnSpLocks/>
          </p:cNvCxnSpPr>
          <p:nvPr/>
        </p:nvCxnSpPr>
        <p:spPr>
          <a:xfrm flipH="1" flipV="1">
            <a:off x="6510470" y="1867342"/>
            <a:ext cx="1080626" cy="2489625"/>
          </a:xfrm>
          <a:prstGeom prst="straightConnector1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TekstSylinder 8">
            <a:extLst>
              <a:ext uri="{FF2B5EF4-FFF2-40B4-BE49-F238E27FC236}">
                <a16:creationId xmlns:a16="http://schemas.microsoft.com/office/drawing/2014/main" id="{40EFB279-72DC-4B0B-83DB-D09DDDF85A25}"/>
              </a:ext>
            </a:extLst>
          </p:cNvPr>
          <p:cNvSpPr txBox="1"/>
          <p:nvPr/>
        </p:nvSpPr>
        <p:spPr>
          <a:xfrm rot="3968628">
            <a:off x="6051925" y="2986737"/>
            <a:ext cx="205247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nb-NO"/>
            </a:defPPr>
            <a:lvl1pPr marL="0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1975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3951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5927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7903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878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1855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3831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5806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/>
              <a:t>Tilbud - kapabiliteter</a:t>
            </a:r>
          </a:p>
        </p:txBody>
      </p:sp>
      <p:sp>
        <p:nvSpPr>
          <p:cNvPr id="12" name="Rektangel: avrundede hjørner 11">
            <a:extLst>
              <a:ext uri="{FF2B5EF4-FFF2-40B4-BE49-F238E27FC236}">
                <a16:creationId xmlns:a16="http://schemas.microsoft.com/office/drawing/2014/main" id="{730BC29F-F80E-47D6-B0A6-2953DF9DAD06}"/>
              </a:ext>
            </a:extLst>
          </p:cNvPr>
          <p:cNvSpPr/>
          <p:nvPr/>
        </p:nvSpPr>
        <p:spPr>
          <a:xfrm>
            <a:off x="3448230" y="1953327"/>
            <a:ext cx="2543415" cy="255505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683951" rtl="0" eaLnBrk="1" latinLnBrk="0" hangingPunct="1"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41975" algn="l" defTabSz="683951" rtl="0" eaLnBrk="1" latinLnBrk="0" hangingPunct="1"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683951" algn="l" defTabSz="683951" rtl="0" eaLnBrk="1" latinLnBrk="0" hangingPunct="1"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25927" algn="l" defTabSz="683951" rtl="0" eaLnBrk="1" latinLnBrk="0" hangingPunct="1"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67903" algn="l" defTabSz="683951" rtl="0" eaLnBrk="1" latinLnBrk="0" hangingPunct="1"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09878" algn="l" defTabSz="683951" rtl="0" eaLnBrk="1" latinLnBrk="0" hangingPunct="1"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051855" algn="l" defTabSz="683951" rtl="0" eaLnBrk="1" latinLnBrk="0" hangingPunct="1"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393831" algn="l" defTabSz="683951" rtl="0" eaLnBrk="1" latinLnBrk="0" hangingPunct="1"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735806" algn="l" defTabSz="683951" rtl="0" eaLnBrk="1" latinLnBrk="0" hangingPunct="1"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/>
              <a:t>4 prosjekter</a:t>
            </a:r>
          </a:p>
        </p:txBody>
      </p:sp>
      <p:sp>
        <p:nvSpPr>
          <p:cNvPr id="13" name="TekstSylinder 10">
            <a:extLst>
              <a:ext uri="{FF2B5EF4-FFF2-40B4-BE49-F238E27FC236}">
                <a16:creationId xmlns:a16="http://schemas.microsoft.com/office/drawing/2014/main" id="{EB4D4E83-47A5-4007-BE7B-DF9D2D140C6D}"/>
              </a:ext>
            </a:extLst>
          </p:cNvPr>
          <p:cNvSpPr txBox="1"/>
          <p:nvPr/>
        </p:nvSpPr>
        <p:spPr>
          <a:xfrm>
            <a:off x="161485" y="2172438"/>
            <a:ext cx="206659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b-NO"/>
            </a:defPPr>
            <a:lvl1pPr marL="0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1975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3951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5927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7903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878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1855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3831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5806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b="1"/>
              <a:t>Samspill med kritiske</a:t>
            </a:r>
            <a:br>
              <a:rPr lang="nb-NO" b="1"/>
            </a:br>
            <a:r>
              <a:rPr lang="nb-NO" b="1"/>
              <a:t>linjefunksjoner:</a:t>
            </a:r>
          </a:p>
          <a:p>
            <a:endParaRPr lang="nb-NO" b="1"/>
          </a:p>
        </p:txBody>
      </p:sp>
      <p:sp>
        <p:nvSpPr>
          <p:cNvPr id="15" name="TekstSylinder 12">
            <a:extLst>
              <a:ext uri="{FF2B5EF4-FFF2-40B4-BE49-F238E27FC236}">
                <a16:creationId xmlns:a16="http://schemas.microsoft.com/office/drawing/2014/main" id="{BEFEA0F1-6627-4744-9200-9D2F9C0F5BB0}"/>
              </a:ext>
            </a:extLst>
          </p:cNvPr>
          <p:cNvSpPr txBox="1"/>
          <p:nvPr/>
        </p:nvSpPr>
        <p:spPr>
          <a:xfrm>
            <a:off x="163481" y="2711356"/>
            <a:ext cx="2016899" cy="1585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b-NO"/>
            </a:defPPr>
            <a:lvl1pPr marL="0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1975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3951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5927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7903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878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1855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3831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5806" algn="l" defTabSz="683951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1100" b="1"/>
              <a:t>Gruppe for forretnings-</a:t>
            </a:r>
            <a:br>
              <a:rPr lang="nb-NO" sz="1100" b="1"/>
            </a:br>
            <a:r>
              <a:rPr lang="nb-NO" sz="1100" b="1"/>
              <a:t>utvikling i divisjonene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1100" b="1"/>
              <a:t>Etatens analyseteam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1100" b="1"/>
              <a:t>Informasjonsforvaltning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1100" b="1"/>
              <a:t>IT Arkitekturråd 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1100" b="1"/>
              <a:t>Jus-gruppe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100"/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7807DFF6-7FD8-4F78-9D37-394BAB84424F}"/>
              </a:ext>
            </a:extLst>
          </p:cNvPr>
          <p:cNvGrpSpPr/>
          <p:nvPr/>
        </p:nvGrpSpPr>
        <p:grpSpPr>
          <a:xfrm>
            <a:off x="2131596" y="1502246"/>
            <a:ext cx="1255521" cy="3394674"/>
            <a:chOff x="2729519" y="1366736"/>
            <a:chExt cx="1234779" cy="3453632"/>
          </a:xfrm>
        </p:grpSpPr>
        <p:sp>
          <p:nvSpPr>
            <p:cNvPr id="18" name="Rektangel: avrundede hjørner 17">
              <a:extLst>
                <a:ext uri="{FF2B5EF4-FFF2-40B4-BE49-F238E27FC236}">
                  <a16:creationId xmlns:a16="http://schemas.microsoft.com/office/drawing/2014/main" id="{7DF8725A-4CE1-4578-BFBB-5C9CB229D157}"/>
                </a:ext>
              </a:extLst>
            </p:cNvPr>
            <p:cNvSpPr/>
            <p:nvPr/>
          </p:nvSpPr>
          <p:spPr>
            <a:xfrm>
              <a:off x="2729519" y="1366736"/>
              <a:ext cx="1234779" cy="345363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nb-NO" sz="1700" b="1"/>
                <a:t>Program</a:t>
              </a:r>
            </a:p>
            <a:p>
              <a:pPr algn="ctr"/>
              <a:endParaRPr lang="nb-NO"/>
            </a:p>
            <a:p>
              <a:pPr algn="ctr"/>
              <a:r>
                <a:rPr lang="nb-NO" sz="1100" b="1"/>
                <a:t>Programleder</a:t>
              </a:r>
            </a:p>
            <a:p>
              <a:pPr algn="ctr"/>
              <a:endParaRPr lang="nb-NO" sz="1100" b="1"/>
            </a:p>
            <a:p>
              <a:pPr algn="ctr"/>
              <a:r>
                <a:rPr lang="nb-NO" sz="1100" b="1"/>
                <a:t>Omfangsleder</a:t>
              </a:r>
            </a:p>
            <a:p>
              <a:pPr algn="ctr"/>
              <a:endParaRPr lang="nb-NO" sz="1100" b="1"/>
            </a:p>
            <a:p>
              <a:pPr algn="ctr"/>
              <a:r>
                <a:rPr lang="nb-NO" sz="1100" b="1"/>
                <a:t>FU-team</a:t>
              </a:r>
            </a:p>
            <a:p>
              <a:pPr algn="ctr"/>
              <a:endParaRPr lang="nb-NO" sz="1100" b="1"/>
            </a:p>
            <a:p>
              <a:pPr algn="ctr"/>
              <a:r>
                <a:rPr lang="nb-NO" sz="1100" b="1"/>
                <a:t>Arkitektteam</a:t>
              </a:r>
            </a:p>
            <a:p>
              <a:pPr algn="ctr"/>
              <a:r>
                <a:rPr lang="nb-NO" sz="1100"/>
                <a:t>F</a:t>
              </a:r>
              <a:br>
                <a:rPr lang="nb-NO" sz="1100"/>
              </a:br>
              <a:endParaRPr lang="nb-NO" sz="1100"/>
            </a:p>
            <a:p>
              <a:pPr algn="ctr"/>
              <a:endParaRPr lang="nb-NO" sz="1100"/>
            </a:p>
            <a:p>
              <a:pPr algn="ctr"/>
              <a:r>
                <a:rPr lang="nb-NO" sz="1100"/>
                <a:t>T               IF</a:t>
              </a:r>
            </a:p>
            <a:p>
              <a:pPr algn="ctr"/>
              <a:endParaRPr lang="nb-NO" sz="1100"/>
            </a:p>
            <a:p>
              <a:pPr algn="ctr"/>
              <a:r>
                <a:rPr lang="nb-NO" sz="1100" b="1"/>
                <a:t>Juridisk</a:t>
              </a:r>
            </a:p>
            <a:p>
              <a:pPr algn="ctr"/>
              <a:endParaRPr lang="nb-NO" sz="1100"/>
            </a:p>
            <a:p>
              <a:pPr algn="ctr"/>
              <a:r>
                <a:rPr lang="nb-NO" sz="1100"/>
                <a:t>PMO</a:t>
              </a:r>
            </a:p>
            <a:p>
              <a:pPr algn="ctr"/>
              <a:r>
                <a:rPr lang="nb-NO" sz="1100" err="1"/>
                <a:t>Komm</a:t>
              </a:r>
              <a:r>
                <a:rPr lang="nb-NO" sz="1100"/>
                <a:t>.</a:t>
              </a:r>
            </a:p>
            <a:p>
              <a:pPr algn="ctr"/>
              <a:r>
                <a:rPr lang="nb-NO" sz="1100" err="1"/>
                <a:t>Endringsled</a:t>
              </a:r>
              <a:r>
                <a:rPr lang="nb-NO" sz="1100"/>
                <a:t>.</a:t>
              </a:r>
            </a:p>
          </p:txBody>
        </p:sp>
        <p:sp>
          <p:nvSpPr>
            <p:cNvPr id="19" name="Likebent trekant 18">
              <a:extLst>
                <a:ext uri="{FF2B5EF4-FFF2-40B4-BE49-F238E27FC236}">
                  <a16:creationId xmlns:a16="http://schemas.microsoft.com/office/drawing/2014/main" id="{C16CD4A4-A1B0-47DE-813D-CCFE53C7C88C}"/>
                </a:ext>
              </a:extLst>
            </p:cNvPr>
            <p:cNvSpPr/>
            <p:nvPr/>
          </p:nvSpPr>
          <p:spPr>
            <a:xfrm>
              <a:off x="3108640" y="3202854"/>
              <a:ext cx="391421" cy="313373"/>
            </a:xfrm>
            <a:prstGeom prst="triangle">
              <a:avLst>
                <a:gd name="adj" fmla="val 5359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nb-NO"/>
              </a:defPPr>
              <a:lvl1pPr marL="0" algn="l" defTabSz="683951" rtl="0" eaLnBrk="1" latinLnBrk="0" hangingPunct="1">
                <a:defRPr sz="1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341975" algn="l" defTabSz="683951" rtl="0" eaLnBrk="1" latinLnBrk="0" hangingPunct="1">
                <a:defRPr sz="1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683951" algn="l" defTabSz="683951" rtl="0" eaLnBrk="1" latinLnBrk="0" hangingPunct="1">
                <a:defRPr sz="1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025927" algn="l" defTabSz="683951" rtl="0" eaLnBrk="1" latinLnBrk="0" hangingPunct="1">
                <a:defRPr sz="1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367903" algn="l" defTabSz="683951" rtl="0" eaLnBrk="1" latinLnBrk="0" hangingPunct="1">
                <a:defRPr sz="1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1709878" algn="l" defTabSz="683951" rtl="0" eaLnBrk="1" latinLnBrk="0" hangingPunct="1">
                <a:defRPr sz="1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051855" algn="l" defTabSz="683951" rtl="0" eaLnBrk="1" latinLnBrk="0" hangingPunct="1">
                <a:defRPr sz="1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2393831" algn="l" defTabSz="683951" rtl="0" eaLnBrk="1" latinLnBrk="0" hangingPunct="1">
                <a:defRPr sz="1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2735806" algn="l" defTabSz="683951" rtl="0" eaLnBrk="1" latinLnBrk="0" hangingPunct="1">
                <a:defRPr sz="1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/>
            </a:p>
          </p:txBody>
        </p:sp>
      </p:grpSp>
      <p:sp>
        <p:nvSpPr>
          <p:cNvPr id="17" name="Rektangel: avrundede hjørner 16">
            <a:extLst>
              <a:ext uri="{FF2B5EF4-FFF2-40B4-BE49-F238E27FC236}">
                <a16:creationId xmlns:a16="http://schemas.microsoft.com/office/drawing/2014/main" id="{4FE874C3-2782-46B0-BAB3-0806C4B7CF49}"/>
              </a:ext>
            </a:extLst>
          </p:cNvPr>
          <p:cNvSpPr/>
          <p:nvPr/>
        </p:nvSpPr>
        <p:spPr>
          <a:xfrm>
            <a:off x="2007945" y="1261885"/>
            <a:ext cx="1523112" cy="218195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nb-NO"/>
            </a:defPPr>
            <a:lvl1pPr marL="0" algn="l" defTabSz="683951" rtl="0" eaLnBrk="1" latinLnBrk="0" hangingPunct="1"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41975" algn="l" defTabSz="683951" rtl="0" eaLnBrk="1" latinLnBrk="0" hangingPunct="1"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683951" algn="l" defTabSz="683951" rtl="0" eaLnBrk="1" latinLnBrk="0" hangingPunct="1"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25927" algn="l" defTabSz="683951" rtl="0" eaLnBrk="1" latinLnBrk="0" hangingPunct="1"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67903" algn="l" defTabSz="683951" rtl="0" eaLnBrk="1" latinLnBrk="0" hangingPunct="1"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09878" algn="l" defTabSz="683951" rtl="0" eaLnBrk="1" latinLnBrk="0" hangingPunct="1"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051855" algn="l" defTabSz="683951" rtl="0" eaLnBrk="1" latinLnBrk="0" hangingPunct="1"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393831" algn="l" defTabSz="683951" rtl="0" eaLnBrk="1" latinLnBrk="0" hangingPunct="1"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735806" algn="l" defTabSz="683951" rtl="0" eaLnBrk="1" latinLnBrk="0" hangingPunct="1"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b="1"/>
              <a:t>Styringsgruppe</a:t>
            </a:r>
          </a:p>
        </p:txBody>
      </p:sp>
    </p:spTree>
    <p:extLst>
      <p:ext uri="{BB962C8B-B14F-4D97-AF65-F5344CB8AC3E}">
        <p14:creationId xmlns:p14="http://schemas.microsoft.com/office/powerpoint/2010/main" val="415395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4C33E4-B5D6-4DA8-A91C-5A21BAC7C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cs typeface="Arial"/>
              </a:rPr>
              <a:t>Juridisk rigg i DDF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0CCDD1-3C34-433B-B58C-F2D80E738E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 fontScale="92500" lnSpcReduction="20000"/>
          </a:bodyPr>
          <a:lstStyle/>
          <a:p>
            <a:pPr marL="170180" indent="-170180"/>
            <a:r>
              <a:rPr lang="nb-NO" dirty="0">
                <a:cs typeface="Arial"/>
              </a:rPr>
              <a:t>Involvere rett kompetanse, samtidig dele kompetanse</a:t>
            </a:r>
          </a:p>
          <a:p>
            <a:pPr marL="170180" indent="-170180"/>
            <a:endParaRPr lang="nb-NO" dirty="0">
              <a:cs typeface="Arial"/>
            </a:endParaRPr>
          </a:p>
          <a:p>
            <a:pPr marL="170180" indent="-170180"/>
            <a:r>
              <a:rPr lang="nb-NO" dirty="0">
                <a:cs typeface="Arial"/>
              </a:rPr>
              <a:t>Juridisk team:</a:t>
            </a:r>
          </a:p>
          <a:p>
            <a:pPr marL="510540" lvl="1" indent="-170180"/>
            <a:r>
              <a:rPr lang="nb-NO" dirty="0">
                <a:cs typeface="Arial"/>
              </a:rPr>
              <a:t>Juridisk ansvarlig</a:t>
            </a:r>
            <a:endParaRPr lang="nb-NO" dirty="0"/>
          </a:p>
          <a:p>
            <a:pPr marL="510540" lvl="1" indent="-170180"/>
            <a:r>
              <a:rPr lang="nb-NO" dirty="0">
                <a:cs typeface="Arial"/>
              </a:rPr>
              <a:t>Jurister fra </a:t>
            </a:r>
            <a:r>
              <a:rPr lang="nb-NO">
                <a:cs typeface="Arial"/>
              </a:rPr>
              <a:t>kjernedivisjonene</a:t>
            </a:r>
            <a:r>
              <a:rPr lang="nb-NO" dirty="0">
                <a:cs typeface="Arial"/>
              </a:rPr>
              <a:t> deltar i det juridiske teamet</a:t>
            </a:r>
          </a:p>
          <a:p>
            <a:pPr marL="510540" lvl="1" indent="-170180"/>
            <a:r>
              <a:rPr lang="nb-NO" dirty="0">
                <a:cs typeface="Arial"/>
              </a:rPr>
              <a:t>Forretningsdriver</a:t>
            </a:r>
          </a:p>
          <a:p>
            <a:pPr marL="510540" lvl="1" indent="-170180"/>
            <a:endParaRPr lang="nb-NO" dirty="0">
              <a:cs typeface="Arial"/>
            </a:endParaRPr>
          </a:p>
          <a:p>
            <a:pPr marL="170180" indent="-170180"/>
            <a:r>
              <a:rPr lang="nb-NO" dirty="0">
                <a:cs typeface="Arial"/>
              </a:rPr>
              <a:t>"Linjeansvar" hver divisjon har sine oppgaver</a:t>
            </a:r>
          </a:p>
          <a:p>
            <a:pPr marL="510540" lvl="1" indent="-170180"/>
            <a:r>
              <a:rPr lang="nb-NO" dirty="0">
                <a:cs typeface="Arial"/>
              </a:rPr>
              <a:t>Jurist i teamet har ansvar for juridiske oppgaver som treffer egen linje</a:t>
            </a:r>
          </a:p>
          <a:p>
            <a:pPr marL="170180" indent="-170180"/>
            <a:endParaRPr lang="nb-NO" dirty="0">
              <a:cs typeface="Arial"/>
            </a:endParaRPr>
          </a:p>
          <a:p>
            <a:pPr marL="170180" indent="-170180"/>
            <a:r>
              <a:rPr lang="nb-NO" dirty="0">
                <a:cs typeface="Arial"/>
              </a:rPr>
              <a:t>Juridisk team bredt involvert</a:t>
            </a:r>
          </a:p>
          <a:p>
            <a:pPr marL="510540" lvl="1" indent="-170180"/>
            <a:r>
              <a:rPr lang="nb-NO" dirty="0">
                <a:cs typeface="Arial"/>
              </a:rPr>
              <a:t>Plattform</a:t>
            </a:r>
          </a:p>
          <a:p>
            <a:pPr marL="510540" lvl="1" indent="-170180"/>
            <a:r>
              <a:rPr lang="nb-NO" dirty="0">
                <a:cs typeface="Arial"/>
              </a:rPr>
              <a:t>Forretningsutvikling</a:t>
            </a:r>
          </a:p>
          <a:p>
            <a:pPr marL="510540" lvl="1" indent="-170180"/>
            <a:r>
              <a:rPr lang="nb-NO" dirty="0">
                <a:cs typeface="Arial"/>
              </a:rPr>
              <a:t>Modeller</a:t>
            </a:r>
          </a:p>
          <a:p>
            <a:pPr marL="510540" lvl="1" indent="-170180"/>
            <a:r>
              <a:rPr lang="nb-NO" dirty="0" err="1">
                <a:cs typeface="Arial"/>
              </a:rPr>
              <a:t>Datamesh</a:t>
            </a:r>
            <a:endParaRPr lang="nb-NO">
              <a:cs typeface="Arial"/>
            </a:endParaRPr>
          </a:p>
          <a:p>
            <a:pPr marL="510540" lvl="1" indent="-170180"/>
            <a:endParaRPr lang="nb-NO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0939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B54294DB-062D-4866-BFE3-B832BF3870C8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 vert="horz" lIns="0" tIns="0" rIns="0" bIns="670365" rtlCol="0" anchor="t">
            <a:normAutofit/>
          </a:bodyPr>
          <a:lstStyle/>
          <a:p>
            <a:pPr marL="170180" indent="-170180"/>
            <a:r>
              <a:rPr lang="nb-NO" dirty="0">
                <a:cs typeface="Arial"/>
              </a:rPr>
              <a:t>Juristene …</a:t>
            </a:r>
            <a:endParaRPr lang="nb-NO" dirty="0"/>
          </a:p>
          <a:p>
            <a:pPr marL="510540" lvl="1" indent="-170180"/>
            <a:r>
              <a:rPr lang="nb-NO">
                <a:cs typeface="Arial"/>
              </a:rPr>
              <a:t>… </a:t>
            </a:r>
            <a:r>
              <a:rPr lang="nb-NO" dirty="0">
                <a:cs typeface="Arial"/>
              </a:rPr>
              <a:t>forstår ikke hva utviklerne jobber med.</a:t>
            </a:r>
          </a:p>
          <a:p>
            <a:pPr marL="510540" lvl="1" indent="-170180"/>
            <a:r>
              <a:rPr lang="nb-NO">
                <a:cs typeface="Arial"/>
              </a:rPr>
              <a:t> </a:t>
            </a:r>
            <a:r>
              <a:rPr lang="nb-NO" dirty="0">
                <a:cs typeface="Arial"/>
              </a:rPr>
              <a:t>… vet ikke hvordan vi skal involvere oss uten å bli spurt.</a:t>
            </a:r>
          </a:p>
          <a:p>
            <a:pPr marL="510540" lvl="1" indent="-170180"/>
            <a:r>
              <a:rPr lang="nb-NO">
                <a:cs typeface="Arial"/>
              </a:rPr>
              <a:t> </a:t>
            </a:r>
            <a:r>
              <a:rPr lang="nb-NO" dirty="0">
                <a:cs typeface="Arial"/>
              </a:rPr>
              <a:t>… trenger å forstå hvordan teknologien er tenkt å fungere for å gi gode vurderinger.</a:t>
            </a:r>
          </a:p>
          <a:p>
            <a:pPr marL="510540" lvl="1" indent="-170180"/>
            <a:endParaRPr lang="nb-NO" dirty="0">
              <a:cs typeface="Arial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FEE4F94-48BF-496A-B851-6F434939DD85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170180" indent="-170180"/>
            <a:r>
              <a:rPr lang="nb-NO" dirty="0">
                <a:cs typeface="Arial"/>
              </a:rPr>
              <a:t>Teknologer …</a:t>
            </a:r>
          </a:p>
          <a:p>
            <a:pPr marL="510540" lvl="1" indent="-170180"/>
            <a:r>
              <a:rPr lang="nb-NO">
                <a:cs typeface="Arial"/>
              </a:rPr>
              <a:t> </a:t>
            </a:r>
            <a:r>
              <a:rPr lang="nb-NO" dirty="0">
                <a:cs typeface="Arial"/>
              </a:rPr>
              <a:t>… forstår ikke hvorfor man ikke bare kan utvikle som de vil.</a:t>
            </a:r>
          </a:p>
          <a:p>
            <a:pPr marL="510540" lvl="1" indent="-170180"/>
            <a:r>
              <a:rPr lang="nb-NO">
                <a:cs typeface="Arial"/>
              </a:rPr>
              <a:t> </a:t>
            </a:r>
            <a:r>
              <a:rPr lang="nb-NO" dirty="0">
                <a:cs typeface="Arial"/>
              </a:rPr>
              <a:t>… fanger ikke opp viktige temaer som må diskuteres med </a:t>
            </a:r>
            <a:r>
              <a:rPr lang="nb-NO">
                <a:cs typeface="Arial"/>
              </a:rPr>
              <a:t>juridisk</a:t>
            </a:r>
            <a:r>
              <a:rPr lang="nb-NO" dirty="0">
                <a:cs typeface="Arial"/>
              </a:rPr>
              <a:t>.</a:t>
            </a:r>
          </a:p>
          <a:p>
            <a:pPr marL="510540" lvl="1" indent="-170180"/>
            <a:r>
              <a:rPr lang="nb-NO">
                <a:cs typeface="Arial"/>
              </a:rPr>
              <a:t> </a:t>
            </a:r>
            <a:r>
              <a:rPr lang="nb-NO" dirty="0">
                <a:cs typeface="Arial"/>
              </a:rPr>
              <a:t>… trenger å forstå juridiske krav for å kunne utvikle gode løsninger.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A240F59-2A47-4DBD-96D0-564E4329E602}"/>
              </a:ext>
            </a:extLst>
          </p:cNvPr>
          <p:cNvSpPr txBox="1"/>
          <p:nvPr/>
        </p:nvSpPr>
        <p:spPr>
          <a:xfrm>
            <a:off x="1033710" y="502330"/>
            <a:ext cx="604206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2400" b="1">
                <a:ea typeface="+mn-lt"/>
                <a:cs typeface="+mn-lt"/>
              </a:rPr>
              <a:t>Erfaringer </a:t>
            </a:r>
            <a:endParaRPr lang="nb-NO" sz="2400" dirty="0">
              <a:ea typeface="+mn-lt"/>
              <a:cs typeface="+mn-lt"/>
            </a:endParaRPr>
          </a:p>
        </p:txBody>
      </p:sp>
      <p:pic>
        <p:nvPicPr>
          <p:cNvPr id="5" name="Grafikk 5" descr="Bevurdere hunn kontur">
            <a:extLst>
              <a:ext uri="{FF2B5EF4-FFF2-40B4-BE49-F238E27FC236}">
                <a16:creationId xmlns:a16="http://schemas.microsoft.com/office/drawing/2014/main" id="{B2E4924E-0123-4E6D-ABFF-61FF9C346A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60140" y="3540159"/>
            <a:ext cx="914608" cy="914400"/>
          </a:xfrm>
          <a:prstGeom prst="rect">
            <a:avLst/>
          </a:prstGeom>
        </p:spPr>
      </p:pic>
      <p:pic>
        <p:nvPicPr>
          <p:cNvPr id="6" name="Grafikk 6" descr="Programmer hunn med heldekkende fyll">
            <a:extLst>
              <a:ext uri="{FF2B5EF4-FFF2-40B4-BE49-F238E27FC236}">
                <a16:creationId xmlns:a16="http://schemas.microsoft.com/office/drawing/2014/main" id="{7EDA89E6-FE8F-48A3-B8EB-BF261F43B9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9024" y="3416544"/>
            <a:ext cx="914608" cy="914400"/>
          </a:xfrm>
          <a:prstGeom prst="rect">
            <a:avLst/>
          </a:prstGeom>
        </p:spPr>
      </p:pic>
      <p:pic>
        <p:nvPicPr>
          <p:cNvPr id="7" name="Grafikk 7" descr="Drama med heldekkende fyll">
            <a:extLst>
              <a:ext uri="{FF2B5EF4-FFF2-40B4-BE49-F238E27FC236}">
                <a16:creationId xmlns:a16="http://schemas.microsoft.com/office/drawing/2014/main" id="{347D9579-C8A1-469A-A5DD-5EE67C4F27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77070" y="3610494"/>
            <a:ext cx="584723" cy="58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674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1432833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serie">
  <a:themeElements>
    <a:clrScheme name="Skatteetate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33D4A"/>
      </a:accent1>
      <a:accent2>
        <a:srgbClr val="BE7878"/>
      </a:accent2>
      <a:accent3>
        <a:srgbClr val="F06B78"/>
      </a:accent3>
      <a:accent4>
        <a:srgbClr val="8FD9B5"/>
      </a:accent4>
      <a:accent5>
        <a:srgbClr val="F2AD87"/>
      </a:accent5>
      <a:accent6>
        <a:srgbClr val="8CE4E6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Skatteetaten.potx" id="{416CDEB3-805A-4F94-A817-BA2B8CA6D103}" vid="{479C7AA7-6071-420E-81D2-9189153D3BF5}"/>
    </a:ext>
  </a:extLst>
</a:theme>
</file>

<file path=ppt/theme/theme2.xml><?xml version="1.0" encoding="utf-8"?>
<a:theme xmlns:a="http://schemas.openxmlformats.org/drawingml/2006/main" name="Tilleggsvalg innhold">
  <a:themeElements>
    <a:clrScheme name="Skatteetate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33D4A"/>
      </a:accent1>
      <a:accent2>
        <a:srgbClr val="BE7878"/>
      </a:accent2>
      <a:accent3>
        <a:srgbClr val="F06B78"/>
      </a:accent3>
      <a:accent4>
        <a:srgbClr val="8FD9B5"/>
      </a:accent4>
      <a:accent5>
        <a:srgbClr val="F2AD87"/>
      </a:accent5>
      <a:accent6>
        <a:srgbClr val="8CE4E6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Skatteetaten.potx" id="{416CDEB3-805A-4F94-A817-BA2B8CA6D103}" vid="{C4EC79A5-540A-4BD7-B5B9-7B21482C2F3F}"/>
    </a:ext>
  </a:extLst>
</a:theme>
</file>

<file path=ppt/theme/theme3.xml><?xml version="1.0" encoding="utf-8"?>
<a:theme xmlns:a="http://schemas.openxmlformats.org/drawingml/2006/main" name="Tilleggsvalg bilder">
  <a:themeElements>
    <a:clrScheme name="Skatteetate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33D4A"/>
      </a:accent1>
      <a:accent2>
        <a:srgbClr val="BE7878"/>
      </a:accent2>
      <a:accent3>
        <a:srgbClr val="F06B78"/>
      </a:accent3>
      <a:accent4>
        <a:srgbClr val="8FD9B5"/>
      </a:accent4>
      <a:accent5>
        <a:srgbClr val="F2AD87"/>
      </a:accent5>
      <a:accent6>
        <a:srgbClr val="8CE4E6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Skatteetaten.potx" id="{416CDEB3-805A-4F94-A817-BA2B8CA6D103}" vid="{C75AAF0B-2134-4DD1-AD0F-A83DB6FB0C8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ac88abd-c5c8-440d-b517-c07797042b36">
      <UserInfo>
        <DisplayName>Bui, Jade Ngoc Bich</DisplayName>
        <AccountId>2188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7178CC469525D41BF2567138EA48605" ma:contentTypeVersion="7" ma:contentTypeDescription="Opprett et nytt dokument." ma:contentTypeScope="" ma:versionID="f83538221a1b84fd62b614e6762aaadd">
  <xsd:schema xmlns:xsd="http://www.w3.org/2001/XMLSchema" xmlns:xs="http://www.w3.org/2001/XMLSchema" xmlns:p="http://schemas.microsoft.com/office/2006/metadata/properties" xmlns:ns2="cac88abd-c5c8-440d-b517-c07797042b36" xmlns:ns3="6f1cb15f-ca80-4a1e-b919-378792b3b978" targetNamespace="http://schemas.microsoft.com/office/2006/metadata/properties" ma:root="true" ma:fieldsID="29650e91676f22e06691f269873ce59b" ns2:_="" ns3:_="">
    <xsd:import namespace="cac88abd-c5c8-440d-b517-c07797042b36"/>
    <xsd:import namespace="6f1cb15f-ca80-4a1e-b919-378792b3b97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88abd-c5c8-440d-b517-c07797042b3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1cb15f-ca80-4a1e-b919-378792b3b9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Innholdstype"/>
        <xsd:element ref="dc:title" minOccurs="0" maxOccurs="1" ma:index="3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0A09B0-B2E3-462E-8F3A-3C48BA22A40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7E1C5B-4FE1-4928-9676-4895F8DDE872}">
  <ds:schemaRefs>
    <ds:schemaRef ds:uri="6f1cb15f-ca80-4a1e-b919-378792b3b978"/>
    <ds:schemaRef ds:uri="cac88abd-c5c8-440d-b517-c07797042b3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3E5EE50-567B-43D4-8CF9-C17843CD79C9}">
  <ds:schemaRefs>
    <ds:schemaRef ds:uri="6f1cb15f-ca80-4a1e-b919-378792b3b978"/>
    <ds:schemaRef ds:uri="cac88abd-c5c8-440d-b517-c07797042b3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PPTmal_Skatteetaten</Template>
  <TotalTime>0</TotalTime>
  <Words>1101</Words>
  <Application>Microsoft Office PowerPoint</Application>
  <PresentationFormat>Egendefinert</PresentationFormat>
  <Paragraphs>241</Paragraphs>
  <Slides>22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22</vt:i4>
      </vt:variant>
    </vt:vector>
  </HeadingPairs>
  <TitlesOfParts>
    <vt:vector size="27" baseType="lpstr">
      <vt:lpstr>Arial</vt:lpstr>
      <vt:lpstr>Calibri</vt:lpstr>
      <vt:lpstr>Standardserie</vt:lpstr>
      <vt:lpstr>Tilleggsvalg innhold</vt:lpstr>
      <vt:lpstr>Tilleggsvalg bilder</vt:lpstr>
      <vt:lpstr>Samarbeid mellom jurister og teknologer ved utvikling av beslutningssystemer</vt:lpstr>
      <vt:lpstr>PowerPoint-presentasjon</vt:lpstr>
      <vt:lpstr>PowerPoint-presentasjon</vt:lpstr>
      <vt:lpstr>Tema</vt:lpstr>
      <vt:lpstr>Hvorfor utvikle et saksbehandlingsprogram? Hva skal det gjøre?</vt:lpstr>
      <vt:lpstr>Noen rammebetingelser</vt:lpstr>
      <vt:lpstr>Linjeoppgaver</vt:lpstr>
      <vt:lpstr>Noe nytt</vt:lpstr>
      <vt:lpstr>Vår prosjektmetodikk – FSUM </vt:lpstr>
      <vt:lpstr>FSUM II</vt:lpstr>
      <vt:lpstr>FSUM III</vt:lpstr>
      <vt:lpstr>Juridisk deltagelse i prosjekter</vt:lpstr>
      <vt:lpstr>Hva slags jurister?</vt:lpstr>
      <vt:lpstr>Juristenes rolle fra 2006 →  I</vt:lpstr>
      <vt:lpstr>Juristenes rolle fra 2006 →  II</vt:lpstr>
      <vt:lpstr>Praktiske erfaringer fra tverrfaglig samarbeid  </vt:lpstr>
      <vt:lpstr>Juridisk deltakelse i systemutviklingsprosjekter</vt:lpstr>
      <vt:lpstr>Rammeverk  for styring og forvaltning av data</vt:lpstr>
      <vt:lpstr>Datadrevet fremtid:</vt:lpstr>
      <vt:lpstr>Juridisk rigg i DDF</vt:lpstr>
      <vt:lpstr>PowerPoint-presentasjon</vt:lpstr>
      <vt:lpstr>PowerPoint-presentasjon</vt:lpstr>
    </vt:vector>
  </TitlesOfParts>
  <Company>Skatteetaten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Samarbeid mellom jurister og teknologer ved utvikling av beslutningssystemer</dc:title>
  <dc:creator>Hagedal, Morten Stokbak</dc:creator>
  <dc:description>template by addpoint.no</dc:description>
  <cp:lastModifiedBy>dag wiese schartum</cp:lastModifiedBy>
  <cp:revision>2</cp:revision>
  <dcterms:created xsi:type="dcterms:W3CDTF">2022-02-24T13:32:42Z</dcterms:created>
  <dcterms:modified xsi:type="dcterms:W3CDTF">2022-03-08T19:56:06Z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addpoint.no</vt:lpwstr>
  </property>
  <property fmtid="{D5CDD505-2E9C-101B-9397-08002B2CF9AE}" pid="3" name="SE_Mal">
    <vt:lpwstr>Ja</vt:lpwstr>
  </property>
  <property fmtid="{D5CDD505-2E9C-101B-9397-08002B2CF9AE}" pid="4" name="ContentTypeId">
    <vt:lpwstr>0x01010047178CC469525D41BF2567138EA48605</vt:lpwstr>
  </property>
</Properties>
</file>