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8" r:id="rId4"/>
    <p:sldId id="259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450739-8136-4D11-8E17-B4C1F9430E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EDC1BFF-65E3-4748-8FEE-A14C6345BF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C75BABD-F3EC-4945-8828-0BBDED5A5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02.03.2022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560C563-0406-4D95-B627-11CF9AA79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54F59E7-7A70-48D6-9EB4-0A8B224AC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6852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702B5B-965D-47E2-86F0-26BDB2683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C59054F-5DCF-4221-9D07-DA845AB935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CA14047-72A8-4298-B85E-DF08FC38F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02.03.2022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8964EF3-2D69-4978-8370-811020608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934E5D8-374B-409C-A313-F14BF71E9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9330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E1DFBD-84CE-4A62-BC63-DE6FFC8A8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20E1CB4-023C-447C-BEB2-AB65A79314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DB2503E-492B-4229-B8A0-F19BA93BA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02.03.2022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DEC186A-1CB8-46B0-94C6-212BAD64E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C97300E-70EE-4FF3-94B7-AC3BC9F43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1350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360131-4669-41C6-B20B-C086ADA0C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7BEAFDB-51F3-4D81-9524-5DF3706550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02ECBC1-8FE9-4F5E-81BC-FE6F1D33F8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A287EC6-336C-46A6-A3B3-C542B2D84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02.03.2022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6F2C3D0-8D92-4381-BD02-BA3AB383B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DF3902C-05B1-48D2-89BE-3D498656B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5498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7B83E8-1D8E-4876-AB12-161C567B3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69F3D3B-6A6C-4C8E-BEC9-6763808162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7AF09B3-5D18-4F2B-8840-58AE8F56E2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6A92A88-5A2F-412E-AF0E-47DDCB3704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14185CB8-ABB3-4019-BEA0-13ACE13CCB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A4CE519-FA06-4495-8B9F-CE7CA27DB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02.03.2022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B4946A46-A502-4C6C-A0AD-8F130816E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A72C20E7-A706-4190-BAB2-2451211CB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4466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8BF1D5-D230-41B0-9DBD-D866B0204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1529763-99AE-4487-8CE3-E0BEE4554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02.03.2022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16C8AEA-40CA-49E5-A1DC-184B3EAAE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6E95BA4-5180-475B-B9A1-CE27D4444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7503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A6BDFFB-CC6D-4A0C-BB12-5707254B7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02.03.2022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3E2DD87-E217-4F59-89B4-141B64EE0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E7ABF89-D54F-43D2-833B-BAC1FF52A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2944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216B55-C65F-4053-BAFA-AF221E611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97EF08E-3605-4CE1-9E6A-895D0E9ED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A7B26C8-0D08-40EC-86A9-95A6916886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BBC6D73-6BB9-4F21-AE14-C8BB0EFA8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02.03.2022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8B4BA74-CF08-4678-AAE9-B17EBE887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C3B5E15-4B67-41C1-A327-F1E45BB7C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1768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0158AFA-FAAD-46FD-AF14-31C9109D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C04AF154-ABE0-4686-8B95-BDD0A5C23F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49DA151-9E1C-4428-8A3F-AF396A81BA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9613844-1D38-4B64-8919-294CC2D7D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02.03.2022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6661BFE-FD79-4410-9ECA-495D0FC76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6148C26-328F-4DAC-B1E7-BA6742B2D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1477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659BE7-9414-4649-8D74-05AE296DD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DBA1FF9-2EEE-4565-AEAC-24161D8922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E1C174C-F027-4AB3-ADE4-1E5FABEB0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02.03.2022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E1CF76B-0300-4618-A9A3-837B9D11F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516B62E-28C1-40CD-B17B-99FBD0AF9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4896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5D4383DA-E125-41A3-B9F0-2F88AE9842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FD045A5-E8F7-41A2-9D98-3EE83B0068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D1D4FD1-2731-4FB9-8FF8-D28D501B1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02.03.2022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97FC828-20B9-4D1E-894D-5DD4E9383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BE90348-C6B8-41A6-B075-48E33F6BE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6151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7936529C-C0DE-450F-B15D-47BD9BA33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64597AC-E3C8-4A0F-B7B0-00F628B05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D242F89-695F-43E3-8BC2-C65D970028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9CF0C-6D80-4C58-ACA4-C78C3AB697D5}" type="datetimeFigureOut">
              <a:rPr lang="nb-NO" smtClean="0"/>
              <a:t>02.03.2022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7259DC8-C004-405F-876B-390D46D682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8EBCD9C-B2B4-49F7-BCFF-5A85D273C0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293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lovdata.no/pro/#document/NL/lov/2002-03-08-4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C607AF1A-C970-40AD-8EAD-900C857FA76D}"/>
              </a:ext>
            </a:extLst>
          </p:cNvPr>
          <p:cNvSpPr txBox="1">
            <a:spLocks/>
          </p:cNvSpPr>
          <p:nvPr/>
        </p:nvSpPr>
        <p:spPr>
          <a:xfrm>
            <a:off x="1524000" y="1308629"/>
            <a:ext cx="9144000" cy="23876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800" dirty="0"/>
              <a:t>FINF4021</a:t>
            </a:r>
            <a:r>
              <a:rPr lang="nb-NO" sz="2400" dirty="0"/>
              <a:t/>
            </a:r>
            <a:br>
              <a:rPr lang="nb-NO" sz="2400" dirty="0"/>
            </a:br>
            <a:r>
              <a:rPr lang="nb-NO" sz="2400" dirty="0"/>
              <a:t>Opplegg for seminar 3,</a:t>
            </a:r>
            <a:br>
              <a:rPr lang="nb-NO" sz="2400" dirty="0"/>
            </a:br>
            <a:r>
              <a:rPr lang="nb-NO" sz="1800" dirty="0"/>
              <a:t>2. mars 2022</a:t>
            </a:r>
            <a:r>
              <a:rPr lang="nb-NO" sz="2400" dirty="0"/>
              <a:t/>
            </a:r>
            <a:br>
              <a:rPr lang="nb-NO" sz="2400" dirty="0"/>
            </a:br>
            <a:r>
              <a:rPr lang="nb-NO" sz="3600" dirty="0"/>
              <a:t/>
            </a:r>
            <a:br>
              <a:rPr lang="nb-NO" sz="3600" dirty="0"/>
            </a:br>
            <a:r>
              <a:rPr lang="nb-NO" sz="3200" u="sng" dirty="0"/>
              <a:t>Tema:</a:t>
            </a:r>
            <a:r>
              <a:rPr lang="nb-NO" sz="3200" dirty="0"/>
              <a:t> Transformering av rettskilder</a:t>
            </a:r>
          </a:p>
        </p:txBody>
      </p:sp>
      <p:sp>
        <p:nvSpPr>
          <p:cNvPr id="5" name="Undertittel 2">
            <a:extLst>
              <a:ext uri="{FF2B5EF4-FFF2-40B4-BE49-F238E27FC236}">
                <a16:creationId xmlns:a16="http://schemas.microsoft.com/office/drawing/2014/main" id="{9643C385-F0EA-4B6E-B692-654AB65FFB2E}"/>
              </a:ext>
            </a:extLst>
          </p:cNvPr>
          <p:cNvSpPr txBox="1">
            <a:spLocks/>
          </p:cNvSpPr>
          <p:nvPr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sz="1600" dirty="0"/>
          </a:p>
          <a:p>
            <a:pPr marL="0" indent="0" algn="ctr">
              <a:buNone/>
            </a:pPr>
            <a:r>
              <a:rPr lang="nb-NO" sz="1600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3692270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F38AA7B4-2E6A-49C9-961E-EBC3B1246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14230" cy="6926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404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06D3357-6D25-4743-8293-ABC508FEE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400" y="1110191"/>
            <a:ext cx="10515600" cy="516784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u="sng" dirty="0"/>
              <a:t>Oppgave 1</a:t>
            </a:r>
          </a:p>
          <a:p>
            <a:r>
              <a:rPr lang="nb-NO" dirty="0"/>
              <a:t>Ta utgangspunkt i kapittel 1 – 5 i </a:t>
            </a:r>
            <a:r>
              <a:rPr lang="nb-NO" dirty="0">
                <a:hlinkClick r:id="rId2"/>
              </a:rPr>
              <a:t>barnetrygdloven</a:t>
            </a:r>
            <a:r>
              <a:rPr lang="nb-NO" dirty="0"/>
              <a:t> unntatt kap. 3, og tenk deg at dere skal lage et RBS for denne ytelsen</a:t>
            </a:r>
          </a:p>
          <a:p>
            <a:pPr lvl="1"/>
            <a:r>
              <a:rPr lang="nb-NO" dirty="0"/>
              <a:t>Hvilke partskategorier finner dere?</a:t>
            </a:r>
            <a:endParaRPr lang="nb-NO" i="1" dirty="0"/>
          </a:p>
          <a:p>
            <a:pPr lvl="1"/>
            <a:r>
              <a:rPr lang="nb-NO" dirty="0"/>
              <a:t>Finn bestemmelser som inneholder behandlingstrinn av typen:</a:t>
            </a:r>
          </a:p>
          <a:p>
            <a:pPr lvl="2"/>
            <a:r>
              <a:rPr lang="nb-NO" i="1" dirty="0"/>
              <a:t>Formelle inngangskriterier</a:t>
            </a:r>
          </a:p>
          <a:p>
            <a:pPr lvl="2"/>
            <a:r>
              <a:rPr lang="nb-NO" i="1" dirty="0"/>
              <a:t>Materielle inngangskriterier</a:t>
            </a:r>
          </a:p>
          <a:p>
            <a:pPr lvl="2"/>
            <a:r>
              <a:rPr lang="nb-NO" i="1" dirty="0"/>
              <a:t>Vedtaksbeskrivelser</a:t>
            </a:r>
          </a:p>
          <a:p>
            <a:pPr lvl="1"/>
            <a:r>
              <a:rPr lang="nb-NO" dirty="0"/>
              <a:t>Hvilken type behandlingstrinn er typisk for særlige partskategorier?</a:t>
            </a:r>
          </a:p>
          <a:p>
            <a:pPr marL="0" indent="0">
              <a:buNone/>
            </a:pPr>
            <a:r>
              <a:rPr lang="nb-NO" u="sng" dirty="0"/>
              <a:t>Oppgave 2</a:t>
            </a:r>
          </a:p>
          <a:p>
            <a:r>
              <a:rPr lang="nb-NO" dirty="0"/>
              <a:t>Prøv å sett opp et forslag til </a:t>
            </a:r>
            <a:r>
              <a:rPr lang="nb-NO" i="1" dirty="0"/>
              <a:t>felles</a:t>
            </a:r>
            <a:r>
              <a:rPr lang="nb-NO" dirty="0"/>
              <a:t> vilkårsstruktur (HVIS – SÅ mv.) for barnetrygdloven § 2 + særvilkår etter § 3 (kravet om «bosatt i riket» kan dere behandle summarisk)</a:t>
            </a:r>
          </a:p>
          <a:p>
            <a:r>
              <a:rPr lang="nb-NO" dirty="0"/>
              <a:t>Er det begreper i vilkårene som bør avklares?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sz="2100" u="sng" dirty="0"/>
              <a:t>Husk</a:t>
            </a:r>
          </a:p>
          <a:p>
            <a:r>
              <a:rPr lang="nb-NO" sz="2100" dirty="0"/>
              <a:t>Ikke alle bestemmelser i en lov kan klassifiseres etter systematikken «jus som ramme» og «jus som innhold» – dette er kategorier som kun representerer et </a:t>
            </a:r>
            <a:r>
              <a:rPr lang="nb-NO" sz="2100" i="1" dirty="0"/>
              <a:t>utvalg</a:t>
            </a:r>
            <a:r>
              <a:rPr lang="nb-NO" sz="2100" dirty="0"/>
              <a:t> av bestemmelser med stor betydning for systemutviklingen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64192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7513DF7F-EA2F-4975-A720-67B115771423}"/>
              </a:ext>
            </a:extLst>
          </p:cNvPr>
          <p:cNvSpPr txBox="1"/>
          <p:nvPr/>
        </p:nvSpPr>
        <p:spPr>
          <a:xfrm>
            <a:off x="1092200" y="1720840"/>
            <a:ext cx="948266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b-NO" sz="1800" u="sng" dirty="0"/>
              <a:t>Opplegg for seminaret</a:t>
            </a:r>
            <a:r>
              <a:rPr lang="nb-NO" sz="1800" dirty="0"/>
              <a:t>:</a:t>
            </a:r>
          </a:p>
          <a:p>
            <a:pPr marL="266700" indent="-266700">
              <a:buFont typeface="+mj-lt"/>
              <a:buAutoNum type="arabicPeriod"/>
            </a:pPr>
            <a:r>
              <a:rPr lang="nb-NO" sz="1800" dirty="0"/>
              <a:t>Kort presentasjon av spørsmålene til gruppene (ca. 10.15 – 10.30)</a:t>
            </a:r>
          </a:p>
          <a:p>
            <a:pPr marL="266700" indent="-266700">
              <a:buFont typeface="+mj-lt"/>
              <a:buAutoNum type="arabicPeriod"/>
            </a:pPr>
            <a:r>
              <a:rPr lang="nb-NO" sz="1800" dirty="0"/>
              <a:t>Diskusjon i grupper av Oppgave 1 (ca. 10.30 – 10.50)</a:t>
            </a:r>
          </a:p>
          <a:p>
            <a:pPr marL="266700" indent="-266700">
              <a:buFont typeface="+mj-lt"/>
              <a:buAutoNum type="arabicPeriod"/>
            </a:pPr>
            <a:r>
              <a:rPr lang="nb-NO" dirty="0"/>
              <a:t>Kort gjennomgang i plenum av Oppgave 1 (ca. 10.50 – 11.00)</a:t>
            </a:r>
            <a:endParaRPr lang="nb-NO" sz="1800" dirty="0"/>
          </a:p>
          <a:p>
            <a:pPr marL="266700" indent="-266700">
              <a:buFont typeface="+mj-lt"/>
              <a:buAutoNum type="arabicPeriod"/>
            </a:pPr>
            <a:r>
              <a:rPr lang="nb-NO" sz="1800" dirty="0"/>
              <a:t>Diskusjon i grupper av Oppgave 2 (ca. 11.30 – 11.30)</a:t>
            </a:r>
          </a:p>
          <a:p>
            <a:pPr marL="266700" indent="-266700">
              <a:buFont typeface="+mj-lt"/>
              <a:buAutoNum type="arabicPeriod"/>
            </a:pPr>
            <a:r>
              <a:rPr lang="nb-NO"/>
              <a:t>G</a:t>
            </a:r>
            <a:r>
              <a:rPr lang="nb-NO" sz="1800"/>
              <a:t>jennomgang </a:t>
            </a:r>
            <a:r>
              <a:rPr lang="nb-NO" sz="1800" dirty="0"/>
              <a:t>i plenum av Oppgave 2 (ca. 11.30 – 12.00)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Gruppene bør ha 3 – 4 personer. Det er en fordel om det både er folk i gruppen med bakgrunn i jus og forvaltningsinformatikk. Gruppene finner selv steder å sitte (i pauseareal, forelesningsrommet, eventuelt ledige kollokvierom mv.)</a:t>
            </a:r>
          </a:p>
        </p:txBody>
      </p:sp>
    </p:spTree>
    <p:extLst>
      <p:ext uri="{BB962C8B-B14F-4D97-AF65-F5344CB8AC3E}">
        <p14:creationId xmlns:p14="http://schemas.microsoft.com/office/powerpoint/2010/main" val="546056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278</Words>
  <Application>Microsoft Office PowerPoint</Application>
  <PresentationFormat>Widescreen</PresentationFormat>
  <Paragraphs>25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Office-tema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dag wiese schartum</dc:creator>
  <cp:lastModifiedBy>Dag Wiese Schartum</cp:lastModifiedBy>
  <cp:revision>8</cp:revision>
  <dcterms:created xsi:type="dcterms:W3CDTF">2022-02-14T20:21:38Z</dcterms:created>
  <dcterms:modified xsi:type="dcterms:W3CDTF">2022-03-02T08:46:20Z</dcterms:modified>
</cp:coreProperties>
</file>