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62" r:id="rId4"/>
    <p:sldId id="264" r:id="rId5"/>
    <p:sldId id="258" r:id="rId6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396" y="6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450739-8136-4D11-8E17-B4C1F9430EB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BEDC1BFF-65E3-4748-8FEE-A14C6345BFC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1C75BABD-F3EC-4945-8828-0BBDED5A5E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C560C563-0406-4D95-B627-11CF9AA79C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B54F59E7-7A70-48D6-9EB4-0A8B224ACF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268522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BF702B5B-965D-47E2-86F0-26BDB26836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C59054F-5DCF-4221-9D07-DA845AB935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6CA14047-72A8-4298-B85E-DF08FC38F4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08964EF3-2D69-4978-8370-811020608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C934E5D8-374B-409C-A313-F14BF71E94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593303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00E1DFBD-84CE-4A62-BC63-DE6FFC8A86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20E1CB4-023C-447C-BEB2-AB65A79314F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EDB2503E-492B-4229-B8A0-F19BA93BA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1DEC186A-1CB8-46B0-94C6-212BAD64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C97300E-70EE-4FF3-94B7-AC3BC9F43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31350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7360131-4669-41C6-B20B-C086ADA0CE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D7BEAFDB-51F3-4D81-9524-5DF37065505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F02ECBC1-8FE9-4F5E-81BC-FE6F1D33F89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6A287EC6-336C-46A6-A3B3-C542B2D84F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66F2C3D0-8D92-4381-BD02-BA3AB383BC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ADF3902C-05B1-48D2-89BE-3D498656BC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054982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F67B83E8-1D8E-4876-AB12-161C567B33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B69F3D3B-6A6C-4C8E-BEC9-6763808162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Plassholder for innhold 3">
            <a:extLst>
              <a:ext uri="{FF2B5EF4-FFF2-40B4-BE49-F238E27FC236}">
                <a16:creationId xmlns:a16="http://schemas.microsoft.com/office/drawing/2014/main" id="{47AF09B3-5D18-4F2B-8840-58AE8F56E2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F6A92A88-5A2F-412E-AF0E-47DDCB3704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Plassholder for innhold 5">
            <a:extLst>
              <a:ext uri="{FF2B5EF4-FFF2-40B4-BE49-F238E27FC236}">
                <a16:creationId xmlns:a16="http://schemas.microsoft.com/office/drawing/2014/main" id="{14185CB8-ABB3-4019-BEA0-13ACE13CCBF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CA4CE519-FA06-4495-8B9F-CE7CA27DBD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8" name="Plassholder for bunntekst 7">
            <a:extLst>
              <a:ext uri="{FF2B5EF4-FFF2-40B4-BE49-F238E27FC236}">
                <a16:creationId xmlns:a16="http://schemas.microsoft.com/office/drawing/2014/main" id="{B4946A46-A502-4C6C-A0AD-8F130816E9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Plassholder for lysbildenummer 8">
            <a:extLst>
              <a:ext uri="{FF2B5EF4-FFF2-40B4-BE49-F238E27FC236}">
                <a16:creationId xmlns:a16="http://schemas.microsoft.com/office/drawing/2014/main" id="{A72C20E7-A706-4190-BAB2-2451211CB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5444661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38BF1D5-D230-41B0-9DBD-D866B0204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>
            <a:extLst>
              <a:ext uri="{FF2B5EF4-FFF2-40B4-BE49-F238E27FC236}">
                <a16:creationId xmlns:a16="http://schemas.microsoft.com/office/drawing/2014/main" id="{11529763-99AE-4487-8CE3-E0BEE4554B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F16C8AEA-40CA-49E5-A1DC-184B3EAAEA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86E95BA4-5180-475B-B9A1-CE27D4444E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075036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>
            <a:extLst>
              <a:ext uri="{FF2B5EF4-FFF2-40B4-BE49-F238E27FC236}">
                <a16:creationId xmlns:a16="http://schemas.microsoft.com/office/drawing/2014/main" id="{EA6BDFFB-CC6D-4A0C-BB12-5707254B72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3" name="Plassholder for bunntekst 2">
            <a:extLst>
              <a:ext uri="{FF2B5EF4-FFF2-40B4-BE49-F238E27FC236}">
                <a16:creationId xmlns:a16="http://schemas.microsoft.com/office/drawing/2014/main" id="{E3E2DD87-E217-4F59-89B4-141B64EE0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CE7ABF89-D54F-43D2-833B-BAC1FF52A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7294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E8216B55-C65F-4053-BAFA-AF221E6119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597EF08E-3605-4CE1-9E6A-895D0E9EDE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5A7B26C8-0D08-40EC-86A9-95A6916886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BBC6D73-6BB9-4F21-AE14-C8BB0EFA89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18B4BA74-CF08-4678-AAE9-B17EBE88755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5C3B5E15-4B67-41C1-A327-F1E45BB7C6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217681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0158AFA-FAAD-46FD-AF14-31C9109D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>
            <a:extLst>
              <a:ext uri="{FF2B5EF4-FFF2-40B4-BE49-F238E27FC236}">
                <a16:creationId xmlns:a16="http://schemas.microsoft.com/office/drawing/2014/main" id="{C04AF154-ABE0-4686-8B95-BDD0A5C23F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D49DA151-9E1C-4428-8A3F-AF396A81BA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>
            <a:extLst>
              <a:ext uri="{FF2B5EF4-FFF2-40B4-BE49-F238E27FC236}">
                <a16:creationId xmlns:a16="http://schemas.microsoft.com/office/drawing/2014/main" id="{29613844-1D38-4B64-8919-294CC2D7D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6" name="Plassholder for bunntekst 5">
            <a:extLst>
              <a:ext uri="{FF2B5EF4-FFF2-40B4-BE49-F238E27FC236}">
                <a16:creationId xmlns:a16="http://schemas.microsoft.com/office/drawing/2014/main" id="{F6661BFE-FD79-4410-9ECA-495D0FC768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>
            <a:extLst>
              <a:ext uri="{FF2B5EF4-FFF2-40B4-BE49-F238E27FC236}">
                <a16:creationId xmlns:a16="http://schemas.microsoft.com/office/drawing/2014/main" id="{16148C26-328F-4DAC-B1E7-BA6742B2DE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14774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C659BE7-9414-4649-8D74-05AE296DD8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DDBA1FF9-2EEE-4565-AEAC-24161D8922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E1C174C-F027-4AB3-ADE4-1E5FABEB02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7E1CF76B-0300-4618-A9A3-837B9D11F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8516B62E-28C1-40CD-B17B-99FBD0AF98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004896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>
            <a:extLst>
              <a:ext uri="{FF2B5EF4-FFF2-40B4-BE49-F238E27FC236}">
                <a16:creationId xmlns:a16="http://schemas.microsoft.com/office/drawing/2014/main" id="{5D4383DA-E125-41A3-B9F0-2F88AE98428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>
            <a:extLst>
              <a:ext uri="{FF2B5EF4-FFF2-40B4-BE49-F238E27FC236}">
                <a16:creationId xmlns:a16="http://schemas.microsoft.com/office/drawing/2014/main" id="{2FD045A5-E8F7-41A2-9D98-3EE83B0068D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FD1D4FD1-2731-4FB9-8FF8-D28D501B1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297FC828-20B9-4D1E-894D-5DD4E93831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1BE90348-C6B8-41A6-B075-48E33F6BE0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361517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>
            <a:extLst>
              <a:ext uri="{FF2B5EF4-FFF2-40B4-BE49-F238E27FC236}">
                <a16:creationId xmlns:a16="http://schemas.microsoft.com/office/drawing/2014/main" id="{7936529C-C0DE-450F-B15D-47BD9BA331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E64597AC-E3C8-4A0F-B7B0-00F628B053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BD242F89-695F-43E3-8BC2-C65D970028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1A9CF0C-6D80-4C58-ACA4-C78C3AB697D5}" type="datetimeFigureOut">
              <a:rPr lang="nb-NO" smtClean="0"/>
              <a:t>18.03.2022</a:t>
            </a:fld>
            <a:endParaRPr lang="nb-NO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57259DC8-C004-405F-876B-390D46D682F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08EBCD9C-B2B4-49F7-BCFF-5A85D273C08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3E37AA-D828-4CA9-ACC0-BA3128B46A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82930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hyperlink" Target="https://eur-lex.europa.eu/legal-content/EN/TXT/HTML/?uri=CELEX:32019L1024&amp;from=EN#d1e1317-56-1" TargetMode="Externa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1">
            <a:extLst>
              <a:ext uri="{FF2B5EF4-FFF2-40B4-BE49-F238E27FC236}">
                <a16:creationId xmlns:a16="http://schemas.microsoft.com/office/drawing/2014/main" id="{C607AF1A-C970-40AD-8EAD-900C857FA76D}"/>
              </a:ext>
            </a:extLst>
          </p:cNvPr>
          <p:cNvSpPr txBox="1">
            <a:spLocks/>
          </p:cNvSpPr>
          <p:nvPr/>
        </p:nvSpPr>
        <p:spPr>
          <a:xfrm>
            <a:off x="1524000" y="1308629"/>
            <a:ext cx="9144000" cy="2387600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nb-NO" sz="1800" dirty="0"/>
              <a:t>FINF4021</a:t>
            </a:r>
            <a:br>
              <a:rPr lang="nb-NO" sz="2400" dirty="0"/>
            </a:br>
            <a:r>
              <a:rPr lang="nb-NO" sz="2400" dirty="0"/>
              <a:t>Opplegg for seminar 4,</a:t>
            </a:r>
            <a:br>
              <a:rPr lang="nb-NO" sz="2400" dirty="0"/>
            </a:br>
            <a:r>
              <a:rPr lang="nb-NO" sz="1800" dirty="0"/>
              <a:t>16. mars 2022</a:t>
            </a:r>
            <a:br>
              <a:rPr lang="nb-NO" sz="2400" dirty="0"/>
            </a:br>
            <a:br>
              <a:rPr lang="nb-NO" sz="3600" dirty="0"/>
            </a:br>
            <a:r>
              <a:rPr lang="nb-NO" sz="3200" u="sng" dirty="0"/>
              <a:t>Tema:</a:t>
            </a:r>
            <a:r>
              <a:rPr lang="nb-NO" sz="3200" dirty="0"/>
              <a:t> Åpenhet</a:t>
            </a:r>
          </a:p>
        </p:txBody>
      </p:sp>
      <p:sp>
        <p:nvSpPr>
          <p:cNvPr id="5" name="Undertittel 2">
            <a:extLst>
              <a:ext uri="{FF2B5EF4-FFF2-40B4-BE49-F238E27FC236}">
                <a16:creationId xmlns:a16="http://schemas.microsoft.com/office/drawing/2014/main" id="{9643C385-F0EA-4B6E-B692-654AB65FFB2E}"/>
              </a:ext>
            </a:extLst>
          </p:cNvPr>
          <p:cNvSpPr txBox="1">
            <a:spLocks/>
          </p:cNvSpPr>
          <p:nvPr/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nb-NO" sz="1600" dirty="0"/>
          </a:p>
          <a:p>
            <a:pPr marL="0" indent="0" algn="ctr">
              <a:buNone/>
            </a:pPr>
            <a:r>
              <a:rPr lang="nb-NO" sz="1600" dirty="0"/>
              <a:t>Dag Wiese Schartum, AFIN</a:t>
            </a:r>
          </a:p>
        </p:txBody>
      </p:sp>
    </p:spTree>
    <p:extLst>
      <p:ext uri="{BB962C8B-B14F-4D97-AF65-F5344CB8AC3E}">
        <p14:creationId xmlns:p14="http://schemas.microsoft.com/office/powerpoint/2010/main" val="36922700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Sylinder 2">
            <a:extLst>
              <a:ext uri="{FF2B5EF4-FFF2-40B4-BE49-F238E27FC236}">
                <a16:creationId xmlns:a16="http://schemas.microsoft.com/office/drawing/2014/main" id="{7513DF7F-EA2F-4975-A720-67B115771423}"/>
              </a:ext>
            </a:extLst>
          </p:cNvPr>
          <p:cNvSpPr txBox="1"/>
          <p:nvPr/>
        </p:nvSpPr>
        <p:spPr>
          <a:xfrm>
            <a:off x="1092200" y="1720840"/>
            <a:ext cx="948266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nb-NO" sz="1800" u="sng" dirty="0"/>
              <a:t>Opplegg for seminaret</a:t>
            </a:r>
            <a:r>
              <a:rPr lang="nb-NO" sz="1800" dirty="0"/>
              <a:t>: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Dag gjennomgår figur (ca. 10.15 – 10.45)</a:t>
            </a:r>
          </a:p>
          <a:p>
            <a:pPr marL="266700" indent="-266700">
              <a:buFont typeface="+mj-lt"/>
              <a:buAutoNum type="arabicPeriod"/>
            </a:pPr>
            <a:r>
              <a:rPr lang="nb-NO" sz="1800" dirty="0"/>
              <a:t>Diskusjon i grupper av oppgaven, jf. nedenfor (ca. 10.45 – 11.30)</a:t>
            </a:r>
          </a:p>
          <a:p>
            <a:pPr marL="266700" indent="-266700">
              <a:buFont typeface="+mj-lt"/>
              <a:buAutoNum type="arabicPeriod"/>
            </a:pPr>
            <a:r>
              <a:rPr lang="nb-NO" dirty="0"/>
              <a:t>Gjennomgang av oppgaven i plenum (ca. 11.30 – 12.00)</a:t>
            </a:r>
            <a:endParaRPr lang="nb-NO" sz="1800" dirty="0"/>
          </a:p>
          <a:p>
            <a:pPr marL="0" indent="0">
              <a:buNone/>
            </a:pPr>
            <a:endParaRPr lang="nb-NO" sz="1800" dirty="0"/>
          </a:p>
          <a:p>
            <a:pPr marL="0" indent="0">
              <a:buNone/>
            </a:pPr>
            <a:r>
              <a:rPr lang="nb-NO" sz="1800" dirty="0"/>
              <a:t>Gruppene bør ha 3 – 4 personer. Det er en fordel om det både er folk i gruppen med bakgrunn i jus og forvaltningsinformatikk. Gruppene finner selv steder å sitte (i pauseareal, forelesningsrommet, eventuelt ledige kollokvierom mv.)</a:t>
            </a:r>
          </a:p>
        </p:txBody>
      </p:sp>
    </p:spTree>
    <p:extLst>
      <p:ext uri="{BB962C8B-B14F-4D97-AF65-F5344CB8AC3E}">
        <p14:creationId xmlns:p14="http://schemas.microsoft.com/office/powerpoint/2010/main" val="5460562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5" name="Rett pilkobling 94">
            <a:extLst>
              <a:ext uri="{FF2B5EF4-FFF2-40B4-BE49-F238E27FC236}">
                <a16:creationId xmlns:a16="http://schemas.microsoft.com/office/drawing/2014/main" id="{37E71045-8DBF-4804-9BF5-E7FD10463AC3}"/>
              </a:ext>
            </a:extLst>
          </p:cNvPr>
          <p:cNvCxnSpPr>
            <a:cxnSpLocks/>
          </p:cNvCxnSpPr>
          <p:nvPr/>
        </p:nvCxnSpPr>
        <p:spPr>
          <a:xfrm flipH="1">
            <a:off x="3773208" y="1082827"/>
            <a:ext cx="55780" cy="3085867"/>
          </a:xfrm>
          <a:prstGeom prst="straightConnector1">
            <a:avLst/>
          </a:prstGeom>
          <a:ln w="44450">
            <a:solidFill>
              <a:srgbClr val="CC00CC"/>
            </a:solidFill>
            <a:prstDash val="sysDash"/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7" name="Bilde 46">
            <a:extLst>
              <a:ext uri="{FF2B5EF4-FFF2-40B4-BE49-F238E27FC236}">
                <a16:creationId xmlns:a16="http://schemas.microsoft.com/office/drawing/2014/main" id="{98B60E57-6095-487A-8C88-7E718A33C06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6041" y="2784964"/>
            <a:ext cx="2122564" cy="3912900"/>
          </a:xfrm>
          <a:prstGeom prst="rect">
            <a:avLst/>
          </a:prstGeom>
        </p:spPr>
      </p:pic>
      <p:pic>
        <p:nvPicPr>
          <p:cNvPr id="48" name="Bilde 47">
            <a:extLst>
              <a:ext uri="{FF2B5EF4-FFF2-40B4-BE49-F238E27FC236}">
                <a16:creationId xmlns:a16="http://schemas.microsoft.com/office/drawing/2014/main" id="{112D4971-0401-4B39-9270-9A869A22B5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85794" y="3511495"/>
            <a:ext cx="3396542" cy="1966635"/>
          </a:xfrm>
          <a:prstGeom prst="rect">
            <a:avLst/>
          </a:prstGeom>
        </p:spPr>
      </p:pic>
      <p:pic>
        <p:nvPicPr>
          <p:cNvPr id="49" name="Bilde 48">
            <a:extLst>
              <a:ext uri="{FF2B5EF4-FFF2-40B4-BE49-F238E27FC236}">
                <a16:creationId xmlns:a16="http://schemas.microsoft.com/office/drawing/2014/main" id="{1345037C-D219-4435-B2EC-B13A548A20D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525" y="3131773"/>
            <a:ext cx="1959525" cy="2965549"/>
          </a:xfrm>
          <a:prstGeom prst="rect">
            <a:avLst/>
          </a:prstGeom>
        </p:spPr>
      </p:pic>
      <p:sp>
        <p:nvSpPr>
          <p:cNvPr id="50" name="TekstSylinder 49">
            <a:extLst>
              <a:ext uri="{FF2B5EF4-FFF2-40B4-BE49-F238E27FC236}">
                <a16:creationId xmlns:a16="http://schemas.microsoft.com/office/drawing/2014/main" id="{CEA813EB-EB11-4A5F-B702-AB74FD3716C1}"/>
              </a:ext>
            </a:extLst>
          </p:cNvPr>
          <p:cNvSpPr txBox="1"/>
          <p:nvPr/>
        </p:nvSpPr>
        <p:spPr>
          <a:xfrm>
            <a:off x="2896374" y="5792748"/>
            <a:ext cx="2006831" cy="369332"/>
          </a:xfrm>
          <a:prstGeom prst="rect">
            <a:avLst/>
          </a:prstGeom>
          <a:noFill/>
          <a:ln w="2222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Åpenhet – om hva?</a:t>
            </a:r>
          </a:p>
        </p:txBody>
      </p:sp>
      <p:cxnSp>
        <p:nvCxnSpPr>
          <p:cNvPr id="61" name="Rett pilkobling 60">
            <a:extLst>
              <a:ext uri="{FF2B5EF4-FFF2-40B4-BE49-F238E27FC236}">
                <a16:creationId xmlns:a16="http://schemas.microsoft.com/office/drawing/2014/main" id="{8CF423C2-3D6A-42CF-BAAB-F47C3B2DB1F9}"/>
              </a:ext>
            </a:extLst>
          </p:cNvPr>
          <p:cNvCxnSpPr>
            <a:cxnSpLocks/>
          </p:cNvCxnSpPr>
          <p:nvPr/>
        </p:nvCxnSpPr>
        <p:spPr>
          <a:xfrm flipV="1">
            <a:off x="3002778" y="948726"/>
            <a:ext cx="450722" cy="1164586"/>
          </a:xfrm>
          <a:prstGeom prst="straightConnector1">
            <a:avLst/>
          </a:prstGeom>
          <a:ln w="44450"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5" name="Gruppe 104">
            <a:extLst>
              <a:ext uri="{FF2B5EF4-FFF2-40B4-BE49-F238E27FC236}">
                <a16:creationId xmlns:a16="http://schemas.microsoft.com/office/drawing/2014/main" id="{1F0F6ECF-97AC-45F8-8622-E276D90EFFF7}"/>
              </a:ext>
            </a:extLst>
          </p:cNvPr>
          <p:cNvGrpSpPr/>
          <p:nvPr/>
        </p:nvGrpSpPr>
        <p:grpSpPr>
          <a:xfrm>
            <a:off x="2855299" y="2122398"/>
            <a:ext cx="1979594" cy="960708"/>
            <a:chOff x="2855299" y="2122398"/>
            <a:chExt cx="1979594" cy="960708"/>
          </a:xfrm>
        </p:grpSpPr>
        <p:cxnSp>
          <p:nvCxnSpPr>
            <p:cNvPr id="102" name="Rett pilkobling 101">
              <a:extLst>
                <a:ext uri="{FF2B5EF4-FFF2-40B4-BE49-F238E27FC236}">
                  <a16:creationId xmlns:a16="http://schemas.microsoft.com/office/drawing/2014/main" id="{020588FB-D0C1-409D-AE75-E66259CC2048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4083070" y="2775603"/>
              <a:ext cx="325403" cy="307503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52" name="Grafikk 51" descr="Hjerne i hode med heldekkende fyll">
              <a:extLst>
                <a:ext uri="{FF2B5EF4-FFF2-40B4-BE49-F238E27FC236}">
                  <a16:creationId xmlns:a16="http://schemas.microsoft.com/office/drawing/2014/main" id="{39AFE1A6-653B-4EC1-89A1-B857C68D235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2855299" y="2122398"/>
              <a:ext cx="638175" cy="638175"/>
            </a:xfrm>
            <a:prstGeom prst="rect">
              <a:avLst/>
            </a:prstGeom>
          </p:spPr>
        </p:pic>
        <p:sp>
          <p:nvSpPr>
            <p:cNvPr id="55" name="TekstSylinder 54">
              <a:extLst>
                <a:ext uri="{FF2B5EF4-FFF2-40B4-BE49-F238E27FC236}">
                  <a16:creationId xmlns:a16="http://schemas.microsoft.com/office/drawing/2014/main" id="{EE166F10-23C0-4090-ABC7-86ACD1B8DD10}"/>
                </a:ext>
              </a:extLst>
            </p:cNvPr>
            <p:cNvSpPr txBox="1"/>
            <p:nvPr/>
          </p:nvSpPr>
          <p:spPr>
            <a:xfrm>
              <a:off x="4281536" y="2295685"/>
              <a:ext cx="553357" cy="369332"/>
            </a:xfrm>
            <a:prstGeom prst="rect">
              <a:avLst/>
            </a:prstGeom>
            <a:solidFill>
              <a:schemeClr val="accent4">
                <a:lumMod val="40000"/>
                <a:lumOff val="60000"/>
              </a:schemeClr>
            </a:solidFill>
          </p:spPr>
          <p:txBody>
            <a:bodyPr wrap="none" rtlCol="0">
              <a:spAutoFit/>
            </a:bodyPr>
            <a:lstStyle/>
            <a:p>
              <a:r>
                <a:rPr lang="nb-NO" dirty="0" err="1"/>
                <a:t>Dok</a:t>
              </a:r>
              <a:endParaRPr lang="nb-NO" dirty="0"/>
            </a:p>
          </p:txBody>
        </p:sp>
        <p:cxnSp>
          <p:nvCxnSpPr>
            <p:cNvPr id="62" name="Rett pilkobling 61">
              <a:extLst>
                <a:ext uri="{FF2B5EF4-FFF2-40B4-BE49-F238E27FC236}">
                  <a16:creationId xmlns:a16="http://schemas.microsoft.com/office/drawing/2014/main" id="{0949C7AA-AFEA-4713-B249-470DAD304AB0}"/>
                </a:ext>
              </a:extLst>
            </p:cNvPr>
            <p:cNvCxnSpPr>
              <a:cxnSpLocks/>
            </p:cNvCxnSpPr>
            <p:nvPr/>
          </p:nvCxnSpPr>
          <p:spPr>
            <a:xfrm>
              <a:off x="3453500" y="2441485"/>
              <a:ext cx="803027" cy="0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Rett pilkobling 64">
              <a:extLst>
                <a:ext uri="{FF2B5EF4-FFF2-40B4-BE49-F238E27FC236}">
                  <a16:creationId xmlns:a16="http://schemas.microsoft.com/office/drawing/2014/main" id="{C2FEAFEC-4D93-48C4-B90E-AC5B5745E04D}"/>
                </a:ext>
              </a:extLst>
            </p:cNvPr>
            <p:cNvCxnSpPr>
              <a:cxnSpLocks/>
            </p:cNvCxnSpPr>
            <p:nvPr/>
          </p:nvCxnSpPr>
          <p:spPr>
            <a:xfrm flipH="1" flipV="1">
              <a:off x="3268676" y="2665552"/>
              <a:ext cx="384614" cy="254564"/>
            </a:xfrm>
            <a:prstGeom prst="straightConnector1">
              <a:avLst/>
            </a:prstGeom>
            <a:ln w="44450">
              <a:solidFill>
                <a:schemeClr val="tx1"/>
              </a:solidFill>
              <a:headEnd type="triangle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9" name="TekstSylinder 68">
            <a:extLst>
              <a:ext uri="{FF2B5EF4-FFF2-40B4-BE49-F238E27FC236}">
                <a16:creationId xmlns:a16="http://schemas.microsoft.com/office/drawing/2014/main" id="{3C7E9A32-5B68-4BEB-9EAE-60831462979A}"/>
              </a:ext>
            </a:extLst>
          </p:cNvPr>
          <p:cNvSpPr txBox="1"/>
          <p:nvPr/>
        </p:nvSpPr>
        <p:spPr>
          <a:xfrm>
            <a:off x="2418551" y="805070"/>
            <a:ext cx="95564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rgbClr val="0070C0"/>
                </a:solidFill>
              </a:rPr>
              <a:t>veiledning</a:t>
            </a:r>
          </a:p>
        </p:txBody>
      </p:sp>
      <p:cxnSp>
        <p:nvCxnSpPr>
          <p:cNvPr id="70" name="Rett pilkobling 69">
            <a:extLst>
              <a:ext uri="{FF2B5EF4-FFF2-40B4-BE49-F238E27FC236}">
                <a16:creationId xmlns:a16="http://schemas.microsoft.com/office/drawing/2014/main" id="{5AA8CA7B-062D-4AB6-AC81-FA9F2CBF4EE6}"/>
              </a:ext>
            </a:extLst>
          </p:cNvPr>
          <p:cNvCxnSpPr>
            <a:cxnSpLocks/>
          </p:cNvCxnSpPr>
          <p:nvPr/>
        </p:nvCxnSpPr>
        <p:spPr>
          <a:xfrm flipV="1">
            <a:off x="3174228" y="991935"/>
            <a:ext cx="407421" cy="1061448"/>
          </a:xfrm>
          <a:prstGeom prst="straightConnector1">
            <a:avLst/>
          </a:prstGeom>
          <a:ln w="44450">
            <a:solidFill>
              <a:srgbClr val="7030A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TekstSylinder 70">
            <a:extLst>
              <a:ext uri="{FF2B5EF4-FFF2-40B4-BE49-F238E27FC236}">
                <a16:creationId xmlns:a16="http://schemas.microsoft.com/office/drawing/2014/main" id="{C9434A45-42F1-4B4B-9682-711D63B8153B}"/>
              </a:ext>
            </a:extLst>
          </p:cNvPr>
          <p:cNvSpPr txBox="1"/>
          <p:nvPr/>
        </p:nvSpPr>
        <p:spPr>
          <a:xfrm>
            <a:off x="2270866" y="1082983"/>
            <a:ext cx="10835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rgbClr val="7030A0"/>
                </a:solidFill>
              </a:rPr>
              <a:t>informasjon</a:t>
            </a:r>
          </a:p>
        </p:txBody>
      </p:sp>
      <p:cxnSp>
        <p:nvCxnSpPr>
          <p:cNvPr id="72" name="Rett pilkobling 71">
            <a:extLst>
              <a:ext uri="{FF2B5EF4-FFF2-40B4-BE49-F238E27FC236}">
                <a16:creationId xmlns:a16="http://schemas.microsoft.com/office/drawing/2014/main" id="{82AA56E8-1643-4678-A4AA-2A31704E58B3}"/>
              </a:ext>
            </a:extLst>
          </p:cNvPr>
          <p:cNvCxnSpPr>
            <a:cxnSpLocks/>
          </p:cNvCxnSpPr>
          <p:nvPr/>
        </p:nvCxnSpPr>
        <p:spPr>
          <a:xfrm flipV="1">
            <a:off x="3295193" y="1053502"/>
            <a:ext cx="413720" cy="1093933"/>
          </a:xfrm>
          <a:prstGeom prst="straightConnector1">
            <a:avLst/>
          </a:prstGeom>
          <a:ln w="44450">
            <a:solidFill>
              <a:srgbClr val="C00000"/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TekstSylinder 74">
            <a:extLst>
              <a:ext uri="{FF2B5EF4-FFF2-40B4-BE49-F238E27FC236}">
                <a16:creationId xmlns:a16="http://schemas.microsoft.com/office/drawing/2014/main" id="{031184AF-DC44-4091-9667-9E8B2256C6E2}"/>
              </a:ext>
            </a:extLst>
          </p:cNvPr>
          <p:cNvSpPr txBox="1"/>
          <p:nvPr/>
        </p:nvSpPr>
        <p:spPr>
          <a:xfrm>
            <a:off x="2154665" y="1311328"/>
            <a:ext cx="110479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rgbClr val="C00000"/>
                </a:solidFill>
              </a:rPr>
              <a:t>begrunnelse</a:t>
            </a:r>
          </a:p>
        </p:txBody>
      </p:sp>
      <p:cxnSp>
        <p:nvCxnSpPr>
          <p:cNvPr id="76" name="Rett pilkobling 75">
            <a:extLst>
              <a:ext uri="{FF2B5EF4-FFF2-40B4-BE49-F238E27FC236}">
                <a16:creationId xmlns:a16="http://schemas.microsoft.com/office/drawing/2014/main" id="{6255C3F8-C028-4092-900B-9DD4A0AFAF34}"/>
              </a:ext>
            </a:extLst>
          </p:cNvPr>
          <p:cNvCxnSpPr>
            <a:cxnSpLocks/>
          </p:cNvCxnSpPr>
          <p:nvPr/>
        </p:nvCxnSpPr>
        <p:spPr>
          <a:xfrm>
            <a:off x="4185412" y="1068398"/>
            <a:ext cx="372802" cy="1144049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0" name="TekstSylinder 79">
            <a:extLst>
              <a:ext uri="{FF2B5EF4-FFF2-40B4-BE49-F238E27FC236}">
                <a16:creationId xmlns:a16="http://schemas.microsoft.com/office/drawing/2014/main" id="{82BC67B8-90F0-4570-9BF0-B3ED8191209D}"/>
              </a:ext>
            </a:extLst>
          </p:cNvPr>
          <p:cNvSpPr txBox="1"/>
          <p:nvPr/>
        </p:nvSpPr>
        <p:spPr>
          <a:xfrm>
            <a:off x="4432751" y="1390760"/>
            <a:ext cx="6724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chemeClr val="accent2">
                    <a:lumMod val="75000"/>
                  </a:schemeClr>
                </a:solidFill>
              </a:rPr>
              <a:t>innsyn</a:t>
            </a:r>
          </a:p>
        </p:txBody>
      </p:sp>
      <p:cxnSp>
        <p:nvCxnSpPr>
          <p:cNvPr id="83" name="Rett pilkobling 82">
            <a:extLst>
              <a:ext uri="{FF2B5EF4-FFF2-40B4-BE49-F238E27FC236}">
                <a16:creationId xmlns:a16="http://schemas.microsoft.com/office/drawing/2014/main" id="{CA4BB456-1460-420B-867A-DCB13FC576FA}"/>
              </a:ext>
            </a:extLst>
          </p:cNvPr>
          <p:cNvCxnSpPr>
            <a:cxnSpLocks/>
          </p:cNvCxnSpPr>
          <p:nvPr/>
        </p:nvCxnSpPr>
        <p:spPr>
          <a:xfrm flipH="1">
            <a:off x="3434780" y="1136422"/>
            <a:ext cx="394208" cy="1112432"/>
          </a:xfrm>
          <a:prstGeom prst="straightConnector1">
            <a:avLst/>
          </a:prstGeom>
          <a:ln w="44450">
            <a:solidFill>
              <a:schemeClr val="accent2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Rett pilkobling 88">
            <a:extLst>
              <a:ext uri="{FF2B5EF4-FFF2-40B4-BE49-F238E27FC236}">
                <a16:creationId xmlns:a16="http://schemas.microsoft.com/office/drawing/2014/main" id="{2526F38D-0590-42F5-B085-8DC2ED89FB88}"/>
              </a:ext>
            </a:extLst>
          </p:cNvPr>
          <p:cNvCxnSpPr>
            <a:cxnSpLocks/>
          </p:cNvCxnSpPr>
          <p:nvPr/>
        </p:nvCxnSpPr>
        <p:spPr>
          <a:xfrm flipV="1">
            <a:off x="3935302" y="1876543"/>
            <a:ext cx="0" cy="788474"/>
          </a:xfrm>
          <a:prstGeom prst="straightConnector1">
            <a:avLst/>
          </a:prstGeom>
          <a:ln w="44450">
            <a:solidFill>
              <a:schemeClr val="accent6">
                <a:lumMod val="75000"/>
              </a:schemeClr>
            </a:solidFill>
            <a:headEnd type="non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TekstSylinder 91">
            <a:extLst>
              <a:ext uri="{FF2B5EF4-FFF2-40B4-BE49-F238E27FC236}">
                <a16:creationId xmlns:a16="http://schemas.microsoft.com/office/drawing/2014/main" id="{A60F8BC5-3210-41F6-AFFF-CEC4B3716F4A}"/>
              </a:ext>
            </a:extLst>
          </p:cNvPr>
          <p:cNvSpPr txBox="1"/>
          <p:nvPr/>
        </p:nvSpPr>
        <p:spPr>
          <a:xfrm>
            <a:off x="3828988" y="2588310"/>
            <a:ext cx="152272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chemeClr val="accent6">
                    <a:lumMod val="75000"/>
                  </a:schemeClr>
                </a:solidFill>
              </a:rPr>
              <a:t>tilgjengeliggjøring</a:t>
            </a:r>
          </a:p>
        </p:txBody>
      </p:sp>
      <p:grpSp>
        <p:nvGrpSpPr>
          <p:cNvPr id="94" name="Gruppe 93">
            <a:extLst>
              <a:ext uri="{FF2B5EF4-FFF2-40B4-BE49-F238E27FC236}">
                <a16:creationId xmlns:a16="http://schemas.microsoft.com/office/drawing/2014/main" id="{75E2A945-8B16-47DE-8AB7-8BB126575E60}"/>
              </a:ext>
            </a:extLst>
          </p:cNvPr>
          <p:cNvGrpSpPr/>
          <p:nvPr/>
        </p:nvGrpSpPr>
        <p:grpSpPr>
          <a:xfrm>
            <a:off x="3460983" y="169750"/>
            <a:ext cx="1990609" cy="901254"/>
            <a:chOff x="3460983" y="169750"/>
            <a:chExt cx="1990609" cy="901254"/>
          </a:xfrm>
        </p:grpSpPr>
        <p:grpSp>
          <p:nvGrpSpPr>
            <p:cNvPr id="59" name="Gruppe 58">
              <a:extLst>
                <a:ext uri="{FF2B5EF4-FFF2-40B4-BE49-F238E27FC236}">
                  <a16:creationId xmlns:a16="http://schemas.microsoft.com/office/drawing/2014/main" id="{71C8F138-E459-4A72-A51B-86F54D0D7989}"/>
                </a:ext>
              </a:extLst>
            </p:cNvPr>
            <p:cNvGrpSpPr/>
            <p:nvPr/>
          </p:nvGrpSpPr>
          <p:grpSpPr>
            <a:xfrm>
              <a:off x="3460983" y="169750"/>
              <a:ext cx="1990609" cy="788062"/>
              <a:chOff x="5159818" y="188316"/>
              <a:chExt cx="1990609" cy="788062"/>
            </a:xfrm>
          </p:grpSpPr>
          <p:pic>
            <p:nvPicPr>
              <p:cNvPr id="57" name="Grafikk 56" descr="Kvinneprofil kontur">
                <a:extLst>
                  <a:ext uri="{FF2B5EF4-FFF2-40B4-BE49-F238E27FC236}">
                    <a16:creationId xmlns:a16="http://schemas.microsoft.com/office/drawing/2014/main" id="{8F352587-6E8A-42CE-AADC-1DD9567FAF4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  <a:ext uri="{96DAC541-7B7A-43D3-8B79-37D633B846F1}">
                    <asvg:svgBlip xmlns:asvg="http://schemas.microsoft.com/office/drawing/2016/SVG/main" r:embed="rId8"/>
                  </a:ext>
                </a:extLst>
              </a:blip>
              <a:stretch>
                <a:fillRect/>
              </a:stretch>
            </p:blipFill>
            <p:spPr>
              <a:xfrm>
                <a:off x="5159818" y="188316"/>
                <a:ext cx="788062" cy="788062"/>
              </a:xfrm>
              <a:prstGeom prst="rect">
                <a:avLst/>
              </a:prstGeom>
            </p:spPr>
          </p:pic>
          <p:sp>
            <p:nvSpPr>
              <p:cNvPr id="58" name="TekstSylinder 57">
                <a:extLst>
                  <a:ext uri="{FF2B5EF4-FFF2-40B4-BE49-F238E27FC236}">
                    <a16:creationId xmlns:a16="http://schemas.microsoft.com/office/drawing/2014/main" id="{5BC9E965-DFFD-41A0-A341-50A94E20B025}"/>
                  </a:ext>
                </a:extLst>
              </p:cNvPr>
              <p:cNvSpPr txBox="1"/>
              <p:nvPr/>
            </p:nvSpPr>
            <p:spPr>
              <a:xfrm>
                <a:off x="6053652" y="188316"/>
                <a:ext cx="1096775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nb-NO" dirty="0"/>
                  <a:t>Part</a:t>
                </a:r>
              </a:p>
              <a:p>
                <a:r>
                  <a:rPr lang="nb-NO" dirty="0"/>
                  <a:t>Registrert</a:t>
                </a:r>
              </a:p>
            </p:txBody>
          </p:sp>
        </p:grpSp>
        <p:sp>
          <p:nvSpPr>
            <p:cNvPr id="93" name="TekstSylinder 92">
              <a:extLst>
                <a:ext uri="{FF2B5EF4-FFF2-40B4-BE49-F238E27FC236}">
                  <a16:creationId xmlns:a16="http://schemas.microsoft.com/office/drawing/2014/main" id="{722ADA64-E350-4BCB-8BCD-D35ED8ACDA9A}"/>
                </a:ext>
              </a:extLst>
            </p:cNvPr>
            <p:cNvSpPr txBox="1"/>
            <p:nvPr/>
          </p:nvSpPr>
          <p:spPr>
            <a:xfrm>
              <a:off x="4354817" y="701672"/>
              <a:ext cx="83420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nb-NO" dirty="0"/>
                <a:t>Enhver</a:t>
              </a:r>
            </a:p>
          </p:txBody>
        </p:sp>
      </p:grpSp>
      <p:pic>
        <p:nvPicPr>
          <p:cNvPr id="88" name="Grafikk 87" descr="Globus: Afrika og Europa med heldekkende fyll">
            <a:extLst>
              <a:ext uri="{FF2B5EF4-FFF2-40B4-BE49-F238E27FC236}">
                <a16:creationId xmlns:a16="http://schemas.microsoft.com/office/drawing/2014/main" id="{0810A4F1-AB2A-4709-BEED-3058614DA67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15776" y="1248082"/>
            <a:ext cx="611534" cy="611534"/>
          </a:xfrm>
          <a:prstGeom prst="rect">
            <a:avLst/>
          </a:prstGeom>
        </p:spPr>
      </p:pic>
      <p:pic>
        <p:nvPicPr>
          <p:cNvPr id="54" name="Grafikk 53" descr="Hode med tannhjul kontur">
            <a:extLst>
              <a:ext uri="{FF2B5EF4-FFF2-40B4-BE49-F238E27FC236}">
                <a16:creationId xmlns:a16="http://schemas.microsoft.com/office/drawing/2014/main" id="{6F7A43A3-0136-40BE-8160-6926611DF89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39915" y="2753209"/>
            <a:ext cx="647700" cy="647700"/>
          </a:xfrm>
          <a:prstGeom prst="rect">
            <a:avLst/>
          </a:prstGeom>
        </p:spPr>
      </p:pic>
      <p:sp>
        <p:nvSpPr>
          <p:cNvPr id="101" name="TekstSylinder 100">
            <a:extLst>
              <a:ext uri="{FF2B5EF4-FFF2-40B4-BE49-F238E27FC236}">
                <a16:creationId xmlns:a16="http://schemas.microsoft.com/office/drawing/2014/main" id="{B5F1012B-7709-478E-8C32-35C8FD5F8CA8}"/>
              </a:ext>
            </a:extLst>
          </p:cNvPr>
          <p:cNvSpPr txBox="1"/>
          <p:nvPr/>
        </p:nvSpPr>
        <p:spPr>
          <a:xfrm>
            <a:off x="157095" y="435738"/>
            <a:ext cx="2091535" cy="369332"/>
          </a:xfrm>
          <a:prstGeom prst="rect">
            <a:avLst/>
          </a:prstGeom>
          <a:noFill/>
          <a:ln w="22225">
            <a:solidFill>
              <a:srgbClr val="7030A0"/>
            </a:solidFill>
          </a:ln>
        </p:spPr>
        <p:txBody>
          <a:bodyPr wrap="none" rtlCol="0">
            <a:spAutoFit/>
          </a:bodyPr>
          <a:lstStyle/>
          <a:p>
            <a:r>
              <a:rPr lang="nb-NO" dirty="0"/>
              <a:t>Åpenhet – hvordan?</a:t>
            </a:r>
          </a:p>
        </p:txBody>
      </p:sp>
      <p:sp>
        <p:nvSpPr>
          <p:cNvPr id="110" name="TekstSylinder 109">
            <a:extLst>
              <a:ext uri="{FF2B5EF4-FFF2-40B4-BE49-F238E27FC236}">
                <a16:creationId xmlns:a16="http://schemas.microsoft.com/office/drawing/2014/main" id="{73AC6514-52CE-4EE0-8EC8-9B45A047ACF3}"/>
              </a:ext>
            </a:extLst>
          </p:cNvPr>
          <p:cNvSpPr txBox="1"/>
          <p:nvPr/>
        </p:nvSpPr>
        <p:spPr>
          <a:xfrm>
            <a:off x="3935302" y="3302314"/>
            <a:ext cx="119186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sz="1400" b="1" dirty="0">
                <a:solidFill>
                  <a:srgbClr val="CC00CC"/>
                </a:solidFill>
              </a:rPr>
              <a:t>systeminnsyn</a:t>
            </a:r>
          </a:p>
        </p:txBody>
      </p:sp>
      <p:sp>
        <p:nvSpPr>
          <p:cNvPr id="111" name="TekstSylinder 110">
            <a:extLst>
              <a:ext uri="{FF2B5EF4-FFF2-40B4-BE49-F238E27FC236}">
                <a16:creationId xmlns:a16="http://schemas.microsoft.com/office/drawing/2014/main" id="{61E8C182-9106-49EA-9287-858531B2057B}"/>
              </a:ext>
            </a:extLst>
          </p:cNvPr>
          <p:cNvSpPr txBox="1"/>
          <p:nvPr/>
        </p:nvSpPr>
        <p:spPr>
          <a:xfrm>
            <a:off x="5451592" y="1023818"/>
            <a:ext cx="63312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«Forklarbarhet» gjelder muligheten til å gjøre innholdet forståelig</a:t>
            </a:r>
          </a:p>
        </p:txBody>
      </p:sp>
      <p:sp>
        <p:nvSpPr>
          <p:cNvPr id="112" name="TekstSylinder 111">
            <a:extLst>
              <a:ext uri="{FF2B5EF4-FFF2-40B4-BE49-F238E27FC236}">
                <a16:creationId xmlns:a16="http://schemas.microsoft.com/office/drawing/2014/main" id="{A856DF8F-08E4-4373-B4B0-61B6B1F8EBD9}"/>
              </a:ext>
            </a:extLst>
          </p:cNvPr>
          <p:cNvSpPr txBox="1"/>
          <p:nvPr/>
        </p:nvSpPr>
        <p:spPr>
          <a:xfrm>
            <a:off x="5451592" y="1431489"/>
            <a:ext cx="613007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b-NO" dirty="0"/>
              <a:t>«Black </a:t>
            </a:r>
            <a:r>
              <a:rPr lang="nb-NO" dirty="0" err="1"/>
              <a:t>box</a:t>
            </a:r>
            <a:r>
              <a:rPr lang="nb-NO" dirty="0"/>
              <a:t>» når de interne funksjonene i et komplekst system</a:t>
            </a:r>
          </a:p>
          <a:p>
            <a:r>
              <a:rPr lang="nb-NO" dirty="0"/>
              <a:t>er skjult eller ikke er forståelig (bare observere input og output)</a:t>
            </a:r>
          </a:p>
        </p:txBody>
      </p:sp>
      <p:sp>
        <p:nvSpPr>
          <p:cNvPr id="113" name="Rektangel 112">
            <a:extLst>
              <a:ext uri="{FF2B5EF4-FFF2-40B4-BE49-F238E27FC236}">
                <a16:creationId xmlns:a16="http://schemas.microsoft.com/office/drawing/2014/main" id="{4BEC2AC0-4DEB-40F8-85E4-9944376A37B6}"/>
              </a:ext>
            </a:extLst>
          </p:cNvPr>
          <p:cNvSpPr/>
          <p:nvPr/>
        </p:nvSpPr>
        <p:spPr>
          <a:xfrm>
            <a:off x="2338605" y="3370654"/>
            <a:ext cx="3490920" cy="2278203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0628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1" grpId="0"/>
      <p:bldP spid="75" grpId="0"/>
      <p:bldP spid="80" grpId="0"/>
      <p:bldP spid="92" grpId="0"/>
      <p:bldP spid="110" grpId="0"/>
      <p:bldP spid="111" grpId="0"/>
      <p:bldP spid="112" grpId="0"/>
      <p:bldP spid="11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ssholder for innhold 2">
            <a:extLst>
              <a:ext uri="{FF2B5EF4-FFF2-40B4-BE49-F238E27FC236}">
                <a16:creationId xmlns:a16="http://schemas.microsoft.com/office/drawing/2014/main" id="{CC5B986F-3692-46D5-94B5-80DC45EBD999}"/>
              </a:ext>
            </a:extLst>
          </p:cNvPr>
          <p:cNvSpPr txBox="1">
            <a:spLocks/>
          </p:cNvSpPr>
          <p:nvPr/>
        </p:nvSpPr>
        <p:spPr>
          <a:xfrm>
            <a:off x="838200" y="1799009"/>
            <a:ext cx="10660167" cy="4693865"/>
          </a:xfrm>
          <a:prstGeom prst="rect">
            <a:avLst/>
          </a:prstGeom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71463" indent="-271463" defTabSz="541338">
              <a:buFont typeface="Arial" panose="020B0604020202020204" pitchFamily="34" charset="0"/>
              <a:buNone/>
            </a:pPr>
            <a:r>
              <a:rPr lang="nb-NO" dirty="0"/>
              <a:t>•	rett til innsyn </a:t>
            </a:r>
            <a:r>
              <a:rPr lang="nb-NO" i="1" dirty="0"/>
              <a:t>etter begjæring </a:t>
            </a:r>
            <a:r>
              <a:rPr lang="nb-NO" dirty="0"/>
              <a:t>om informasjon hos det offentlige (innsyn)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</a:t>
            </a:r>
            <a:r>
              <a:rPr lang="nb-NO" u="sng" dirty="0"/>
              <a:t>parter</a:t>
            </a:r>
            <a:r>
              <a:rPr lang="nb-NO" dirty="0"/>
              <a:t> etter </a:t>
            </a:r>
            <a:r>
              <a:rPr lang="nb-NO" dirty="0">
                <a:solidFill>
                  <a:srgbClr val="C00000"/>
                </a:solidFill>
              </a:rPr>
              <a:t>fvl § 18 flg.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</a:t>
            </a:r>
            <a:r>
              <a:rPr lang="nb-NO" u="sng" dirty="0"/>
              <a:t>registrerte</a:t>
            </a:r>
            <a:r>
              <a:rPr lang="nb-NO" dirty="0"/>
              <a:t>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PVF art. 15</a:t>
            </a:r>
            <a:endParaRPr lang="nb-NO" dirty="0">
              <a:solidFill>
                <a:srgbClr val="C00000"/>
              </a:solidFill>
            </a:endParaRP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til innsyn for </a:t>
            </a:r>
            <a:r>
              <a:rPr lang="nb-NO" u="sng" dirty="0"/>
              <a:t>enhver</a:t>
            </a:r>
            <a:r>
              <a:rPr lang="nb-NO" dirty="0"/>
              <a:t> etter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3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for </a:t>
            </a:r>
            <a:r>
              <a:rPr lang="nb-NO" u="sng" dirty="0"/>
              <a:t>enhver</a:t>
            </a:r>
            <a:r>
              <a:rPr lang="nb-NO" dirty="0"/>
              <a:t> til å kreve databaseinnsyn,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9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for </a:t>
            </a:r>
            <a:r>
              <a:rPr lang="nb-NO" u="sng" dirty="0"/>
              <a:t>enhver</a:t>
            </a:r>
            <a:r>
              <a:rPr lang="nb-NO" dirty="0"/>
              <a:t> til videre bruk av offentlig informasjon, </a:t>
            </a:r>
            <a:r>
              <a:rPr lang="nb-NO" dirty="0" err="1">
                <a:solidFill>
                  <a:srgbClr val="C00000"/>
                </a:solidFill>
              </a:rPr>
              <a:t>offl</a:t>
            </a:r>
            <a:r>
              <a:rPr lang="nb-NO" dirty="0">
                <a:solidFill>
                  <a:srgbClr val="C00000"/>
                </a:solidFill>
              </a:rPr>
              <a:t> § 7 </a:t>
            </a:r>
            <a:r>
              <a:rPr lang="nb-NO" dirty="0"/>
              <a:t>(jf. </a:t>
            </a:r>
            <a:r>
              <a:rPr lang="nb-NO" u="sng" dirty="0">
                <a:solidFill>
                  <a:srgbClr val="0563C1"/>
                </a:solidFill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  <a:hlinkClick r:id="rId2"/>
              </a:rPr>
              <a:t>Open Data Directive 2019/1024</a:t>
            </a:r>
            <a:r>
              <a:rPr lang="nb-NO" dirty="0">
                <a:latin typeface="Calibri" panose="020F0502020204030204" pitchFamily="34" charset="0"/>
                <a:ea typeface="DengXian" panose="02010600030101010101" pitchFamily="2" charset="-122"/>
                <a:cs typeface="Times New Roman" panose="02020603050405020304" pitchFamily="18" charset="0"/>
              </a:rPr>
              <a:t>)</a:t>
            </a:r>
          </a:p>
          <a:p>
            <a:pPr marL="271463" indent="-271463" defTabSz="541338">
              <a:buFont typeface="Arial" panose="020B0604020202020204" pitchFamily="34" charset="0"/>
              <a:buNone/>
            </a:pPr>
            <a:r>
              <a:rPr lang="nb-NO" dirty="0"/>
              <a:t>•	plikt/rett for forvaltningen til å </a:t>
            </a:r>
            <a:r>
              <a:rPr lang="nb-NO" i="1" dirty="0"/>
              <a:t>gjøre informasjon tilgjengelig </a:t>
            </a:r>
            <a:r>
              <a:rPr lang="nb-NO" dirty="0"/>
              <a:t>for borgere (tilgjengeliggjøring)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for visse statsetater til å gjøre </a:t>
            </a:r>
            <a:r>
              <a:rPr lang="nb-NO" i="1" dirty="0"/>
              <a:t>journaler</a:t>
            </a:r>
            <a:r>
              <a:rPr lang="nb-NO" dirty="0"/>
              <a:t> allment tilgjengelig på internett,</a:t>
            </a:r>
            <a:r>
              <a:rPr lang="nb-NO" dirty="0">
                <a:solidFill>
                  <a:srgbClr val="C00000"/>
                </a:solidFill>
              </a:rPr>
              <a:t> </a:t>
            </a:r>
            <a:r>
              <a:rPr lang="nb-NO" dirty="0" err="1">
                <a:solidFill>
                  <a:srgbClr val="C00000"/>
                </a:solidFill>
              </a:rPr>
              <a:t>off</a:t>
            </a:r>
            <a:r>
              <a:rPr lang="nb-NO" dirty="0">
                <a:solidFill>
                  <a:srgbClr val="C00000"/>
                </a:solidFill>
              </a:rPr>
              <a:t> § 6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Rett for offentlige forvaltningsorganer til å gjøre </a:t>
            </a:r>
            <a:r>
              <a:rPr lang="nb-NO" i="1" dirty="0"/>
              <a:t>saksdokumenter</a:t>
            </a:r>
            <a:r>
              <a:rPr lang="nb-NO" dirty="0"/>
              <a:t> allment tilgjengelig på internett, </a:t>
            </a:r>
            <a:r>
              <a:rPr lang="nb-NO" dirty="0" err="1">
                <a:solidFill>
                  <a:srgbClr val="C00000"/>
                </a:solidFill>
              </a:rPr>
              <a:t>off</a:t>
            </a:r>
            <a:r>
              <a:rPr lang="nb-NO" dirty="0">
                <a:solidFill>
                  <a:srgbClr val="C00000"/>
                </a:solidFill>
              </a:rPr>
              <a:t> § 7</a:t>
            </a:r>
          </a:p>
          <a:p>
            <a:pPr marL="271463" indent="-271463" defTabSz="541338">
              <a:buFont typeface="Arial" panose="020B0604020202020204" pitchFamily="34" charset="0"/>
              <a:buNone/>
            </a:pPr>
            <a:r>
              <a:rPr lang="nb-NO" dirty="0"/>
              <a:t>•	plikt for forvaltningen til </a:t>
            </a:r>
            <a:r>
              <a:rPr lang="nb-NO" i="1" dirty="0"/>
              <a:t>å informere og varsle borgere </a:t>
            </a:r>
            <a:r>
              <a:rPr lang="nb-NO" dirty="0"/>
              <a:t>(informasjons- og varslingsplikter)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Forvaltningens allmenne veiledningsplikt, </a:t>
            </a:r>
            <a:r>
              <a:rPr lang="nb-NO" dirty="0">
                <a:solidFill>
                  <a:srgbClr val="C00000"/>
                </a:solidFill>
              </a:rPr>
              <a:t>fvl §  11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</a:t>
            </a:r>
            <a:r>
              <a:rPr lang="nb-NO" u="sng" dirty="0"/>
              <a:t>registrerte</a:t>
            </a:r>
            <a:r>
              <a:rPr lang="nb-NO" dirty="0"/>
              <a:t> ved innsamling av personopplysninger fra den registrerte,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 PVF art. 13</a:t>
            </a:r>
            <a:endParaRPr lang="nb-NO" dirty="0"/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</a:t>
            </a:r>
            <a:r>
              <a:rPr lang="nb-NO" u="sng" dirty="0"/>
              <a:t>registrerte</a:t>
            </a:r>
            <a:r>
              <a:rPr lang="nb-NO" dirty="0"/>
              <a:t> ved innsamling av personopplysninger fra andre, </a:t>
            </a:r>
            <a:r>
              <a:rPr lang="nb-NO" dirty="0">
                <a:solidFill>
                  <a:srgbClr val="C00000"/>
                </a:solidFill>
                <a:sym typeface="Wingdings" panose="05000000000000000000" pitchFamily="2" charset="2"/>
              </a:rPr>
              <a:t>PVF art. 14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</a:t>
            </a:r>
            <a:r>
              <a:rPr lang="nb-NO" u="sng" dirty="0"/>
              <a:t>parter</a:t>
            </a:r>
            <a:r>
              <a:rPr lang="nb-NO" dirty="0"/>
              <a:t> om opplysninger om parten mv som forvaltningsorganet mottar fra andre, </a:t>
            </a:r>
            <a:r>
              <a:rPr lang="nb-NO" dirty="0">
                <a:solidFill>
                  <a:srgbClr val="C00000"/>
                </a:solidFill>
              </a:rPr>
              <a:t>jf. fvl § 17 annet og tredje ledd</a:t>
            </a:r>
          </a:p>
          <a:p>
            <a:pPr lvl="1" defTabSz="541338">
              <a:buFont typeface="Wingdings" panose="05000000000000000000" pitchFamily="2" charset="2"/>
              <a:buChar char="§"/>
            </a:pPr>
            <a:r>
              <a:rPr lang="nb-NO" dirty="0"/>
              <a:t>Plikt til å varsle </a:t>
            </a:r>
            <a:r>
              <a:rPr lang="nb-NO" u="sng" dirty="0"/>
              <a:t>registrerte</a:t>
            </a:r>
            <a:r>
              <a:rPr lang="nb-NO" dirty="0"/>
              <a:t> om helt automatisert avgjørelser og profilering hvis dette er nødvendig for å sikre den registrerte en rettferdig og åpen behandling: </a:t>
            </a:r>
            <a:r>
              <a:rPr lang="nb-NO" dirty="0">
                <a:solidFill>
                  <a:srgbClr val="C00000"/>
                </a:solidFill>
              </a:rPr>
              <a:t>PVF art. 13(2)(f) </a:t>
            </a:r>
            <a:r>
              <a:rPr lang="nb-NO" dirty="0"/>
              <a:t>og </a:t>
            </a:r>
            <a:r>
              <a:rPr lang="nb-NO" dirty="0">
                <a:solidFill>
                  <a:srgbClr val="C00000"/>
                </a:solidFill>
              </a:rPr>
              <a:t>art. 14(2)(g), jf. art. 22</a:t>
            </a:r>
          </a:p>
          <a:p>
            <a:pPr defTabSz="541338"/>
            <a:r>
              <a:rPr lang="nb-NO" dirty="0"/>
              <a:t> plikt til å begrunne enkeltvedtak, jf. </a:t>
            </a:r>
            <a:r>
              <a:rPr lang="nb-NO" dirty="0">
                <a:solidFill>
                  <a:srgbClr val="C00000"/>
                </a:solidFill>
              </a:rPr>
              <a:t>fvl §§ 24 og 25</a:t>
            </a:r>
            <a:endParaRPr lang="en-GB" dirty="0">
              <a:solidFill>
                <a:srgbClr val="C00000"/>
              </a:solidFill>
            </a:endParaRPr>
          </a:p>
        </p:txBody>
      </p:sp>
      <p:sp>
        <p:nvSpPr>
          <p:cNvPr id="2" name="Tittel 1">
            <a:extLst>
              <a:ext uri="{FF2B5EF4-FFF2-40B4-BE49-F238E27FC236}">
                <a16:creationId xmlns:a16="http://schemas.microsoft.com/office/drawing/2014/main" id="{8E32481C-CD6A-4922-B5C3-7958FEF5F4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b-NO" sz="3200" dirty="0"/>
              <a:t>Oversikt over generelle bestemmelser som bidrar til åpenhet om digital forvaltning</a:t>
            </a:r>
          </a:p>
        </p:txBody>
      </p:sp>
    </p:spTree>
    <p:extLst>
      <p:ext uri="{BB962C8B-B14F-4D97-AF65-F5344CB8AC3E}">
        <p14:creationId xmlns:p14="http://schemas.microsoft.com/office/powerpoint/2010/main" val="19215132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F06D3357-6D25-4743-8293-ABC508FEE0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87400" y="1110191"/>
            <a:ext cx="10515600" cy="516784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nb-NO" u="sng" dirty="0"/>
              <a:t>Oppgave</a:t>
            </a:r>
          </a:p>
          <a:p>
            <a:r>
              <a:rPr lang="nb-NO" dirty="0"/>
              <a:t>Finn så mange bestemmelser som mulig som kan gi grunnlag for åpenhet om det rettslige innholdet i et rettslig beslutningssystem</a:t>
            </a:r>
          </a:p>
          <a:p>
            <a:r>
              <a:rPr lang="nb-NO" dirty="0"/>
              <a:t>Legg merke til hvem som har rettigheter (jf. «enhver», «registrert», part»)</a:t>
            </a:r>
          </a:p>
          <a:p>
            <a:r>
              <a:rPr lang="nb-NO" dirty="0"/>
              <a:t>Velg et par bestemmelser og diskuter hvor godt de passer på innsyn i det rettslige innholdet av rettslige beslutningssystemer</a:t>
            </a:r>
          </a:p>
          <a:p>
            <a:pPr marL="0" indent="0">
              <a:buNone/>
            </a:pPr>
            <a:endParaRPr lang="nb-NO" dirty="0"/>
          </a:p>
          <a:p>
            <a:pPr marL="0" indent="0">
              <a:buNone/>
            </a:pP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6419202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495</Words>
  <Application>Microsoft Office PowerPoint</Application>
  <PresentationFormat>Widescreen</PresentationFormat>
  <Paragraphs>45</Paragraphs>
  <Slides>5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4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Wingdings</vt:lpstr>
      <vt:lpstr>Office-tema</vt:lpstr>
      <vt:lpstr>PowerPoint-presentasjon</vt:lpstr>
      <vt:lpstr>PowerPoint-presentasjon</vt:lpstr>
      <vt:lpstr>PowerPoint-presentasjon</vt:lpstr>
      <vt:lpstr>Oversikt over generelle bestemmelser som bidrar til åpenhet om digital forvaltning</vt:lpstr>
      <vt:lpstr>PowerPoint-presentasjon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 wiese schartum</dc:creator>
  <cp:lastModifiedBy>dag wiese schartum</cp:lastModifiedBy>
  <cp:revision>12</cp:revision>
  <dcterms:created xsi:type="dcterms:W3CDTF">2022-02-14T20:21:38Z</dcterms:created>
  <dcterms:modified xsi:type="dcterms:W3CDTF">2022-03-18T12:33:40Z</dcterms:modified>
</cp:coreProperties>
</file>