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7" r:id="rId5"/>
    <p:sldId id="258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50739-8136-4D11-8E17-B4C1F9430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EDC1BFF-65E3-4748-8FEE-A14C6345B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75BABD-F3EC-4945-8828-0BBDED5A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60C563-0406-4D95-B627-11CF9AA79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4F59E7-7A70-48D6-9EB4-0A8B224AC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85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702B5B-965D-47E2-86F0-26BDB2683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59054F-5DCF-4221-9D07-DA845AB93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A14047-72A8-4298-B85E-DF08FC38F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964EF3-2D69-4978-8370-811020608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34E5D8-374B-409C-A313-F14BF71E9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933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E1DFBD-84CE-4A62-BC63-DE6FFC8A8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0E1CB4-023C-447C-BEB2-AB65A7931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B2503E-492B-4229-B8A0-F19BA93BA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C186A-1CB8-46B0-94C6-212BAD64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97300E-70EE-4FF3-94B7-AC3BC9F4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1350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360131-4669-41C6-B20B-C086ADA0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BEAFDB-51F3-4D81-9524-5DF370655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02ECBC1-8FE9-4F5E-81BC-FE6F1D33F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A287EC6-336C-46A6-A3B3-C542B2D84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6F2C3D0-8D92-4381-BD02-BA3AB383B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F3902C-05B1-48D2-89BE-3D498656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549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7B83E8-1D8E-4876-AB12-161C567B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9F3D3B-6A6C-4C8E-BEC9-676380816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7AF09B3-5D18-4F2B-8840-58AE8F56E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6A92A88-5A2F-412E-AF0E-47DDCB3704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4185CB8-ABB3-4019-BEA0-13ACE13CC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A4CE519-FA06-4495-8B9F-CE7CA27DB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4946A46-A502-4C6C-A0AD-8F130816E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2C20E7-A706-4190-BAB2-2451211C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4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8BF1D5-D230-41B0-9DBD-D866B0204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1529763-99AE-4487-8CE3-E0BEE455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16C8AEA-40CA-49E5-A1DC-184B3EAA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E95BA4-5180-475B-B9A1-CE27D444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50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A6BDFFB-CC6D-4A0C-BB12-5707254B7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E2DD87-E217-4F59-89B4-141B64EE0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7ABF89-D54F-43D2-833B-BAC1FF52A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94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216B55-C65F-4053-BAFA-AF221E611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7EF08E-3605-4CE1-9E6A-895D0E9ED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A7B26C8-0D08-40EC-86A9-95A691688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BC6D73-6BB9-4F21-AE14-C8BB0EFA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8B4BA74-CF08-4678-AAE9-B17EBE887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C3B5E15-4B67-41C1-A327-F1E45BB7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76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158AFA-FAAD-46FD-AF14-31C9109D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04AF154-ABE0-4686-8B95-BDD0A5C23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49DA151-9E1C-4428-8A3F-AF396A81B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9613844-1D38-4B64-8919-294CC2D7D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6661BFE-FD79-4410-9ECA-495D0FC7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148C26-328F-4DAC-B1E7-BA6742B2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477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659BE7-9414-4649-8D74-05AE296D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DBA1FF9-2EEE-4565-AEAC-24161D892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1C174C-F027-4AB3-ADE4-1E5FABEB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1CF76B-0300-4618-A9A3-837B9D11F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16B62E-28C1-40CD-B17B-99FBD0AF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489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D4383DA-E125-41A3-B9F0-2F88AE984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FD045A5-E8F7-41A2-9D98-3EE83B006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1D4FD1-2731-4FB9-8FF8-D28D501B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7FC828-20B9-4D1E-894D-5DD4E9383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90348-C6B8-41A6-B075-48E33F6BE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5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936529C-C0DE-450F-B15D-47BD9BA33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4597AC-E3C8-4A0F-B7B0-00F628B05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242F89-695F-43E3-8BC2-C65D97002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9CF0C-6D80-4C58-ACA4-C78C3AB697D5}" type="datetimeFigureOut">
              <a:rPr lang="nb-NO" smtClean="0"/>
              <a:t>29.03.2022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259DC8-C004-405F-876B-390D46D68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EBCD9C-B2B4-49F7-BCFF-5A85D273C0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2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C607AF1A-C970-40AD-8EAD-900C857FA76D}"/>
              </a:ext>
            </a:extLst>
          </p:cNvPr>
          <p:cNvSpPr txBox="1">
            <a:spLocks/>
          </p:cNvSpPr>
          <p:nvPr/>
        </p:nvSpPr>
        <p:spPr>
          <a:xfrm>
            <a:off x="1524000" y="1308629"/>
            <a:ext cx="91440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800" dirty="0"/>
              <a:t>FINF4021</a:t>
            </a:r>
            <a:br>
              <a:rPr lang="nb-NO" sz="2400" dirty="0"/>
            </a:br>
            <a:r>
              <a:rPr lang="nb-NO" sz="2400" dirty="0"/>
              <a:t>Opplegg for seminar 5,</a:t>
            </a:r>
            <a:br>
              <a:rPr lang="nb-NO" sz="2400" dirty="0"/>
            </a:br>
            <a:r>
              <a:rPr lang="nb-NO" sz="1800" dirty="0"/>
              <a:t>30. mars 2022</a:t>
            </a:r>
            <a:br>
              <a:rPr lang="nb-NO" sz="2400" dirty="0"/>
            </a:br>
            <a:br>
              <a:rPr lang="nb-NO" sz="3600" dirty="0"/>
            </a:br>
            <a:r>
              <a:rPr lang="nb-NO" sz="3200" u="sng" dirty="0"/>
              <a:t>Tema:</a:t>
            </a:r>
            <a:r>
              <a:rPr lang="nb-NO" sz="3200" dirty="0"/>
              <a:t> Innbygget personvern</a:t>
            </a:r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9643C385-F0EA-4B6E-B692-654AB65FFB2E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600" dirty="0"/>
          </a:p>
          <a:p>
            <a:pPr marL="0" indent="0" algn="ctr">
              <a:buNone/>
            </a:pPr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369227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513DF7F-EA2F-4975-A720-67B115771423}"/>
              </a:ext>
            </a:extLst>
          </p:cNvPr>
          <p:cNvSpPr txBox="1"/>
          <p:nvPr/>
        </p:nvSpPr>
        <p:spPr>
          <a:xfrm>
            <a:off x="1092200" y="1720840"/>
            <a:ext cx="94826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u="sng" dirty="0"/>
              <a:t>Opplegg for seminaret</a:t>
            </a:r>
            <a:r>
              <a:rPr lang="nb-NO" sz="1800" dirty="0"/>
              <a:t>: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Dag gjennomgår temaet (ca. 10.15 – 10.35)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Diskusjon i grupper av oppgaven, jf. nedenfor (ca. 10.35 – 11.30)</a:t>
            </a:r>
          </a:p>
          <a:p>
            <a:pPr marL="266700" indent="-266700">
              <a:buFont typeface="+mj-lt"/>
              <a:buAutoNum type="arabicPeriod"/>
            </a:pPr>
            <a:r>
              <a:rPr lang="nb-NO" dirty="0"/>
              <a:t>Gjennomgang av oppgaven i plenum (ca. 11.30 – 12.00)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Gruppene bør ha 3 – 4 personer. Det er en fordel om det både er folk i gruppen med bakgrunn i jus og forvaltningsinformatikk. Gruppene finner selv steder å sitte (i pauseareal, forelesningsrommet, eventuelt ledige kollokvierom mv.)</a:t>
            </a:r>
          </a:p>
        </p:txBody>
      </p:sp>
    </p:spTree>
    <p:extLst>
      <p:ext uri="{BB962C8B-B14F-4D97-AF65-F5344CB8AC3E}">
        <p14:creationId xmlns:p14="http://schemas.microsoft.com/office/powerpoint/2010/main" val="546056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8C60B3-A517-4CA2-A679-9C213592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124"/>
            <a:ext cx="10515600" cy="824024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Generelle perspektiver på innbygging av rettsregler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28BBB4-8BB9-48AF-8F79-4D4C323A4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312" y="964734"/>
            <a:ext cx="11140580" cy="5215507"/>
          </a:xfrm>
        </p:spPr>
        <p:txBody>
          <a:bodyPr>
            <a:normAutofit fontScale="85000" lnSpcReduction="10000"/>
          </a:bodyPr>
          <a:lstStyle/>
          <a:p>
            <a:r>
              <a:rPr lang="nb-NO" sz="2600" dirty="0">
                <a:solidFill>
                  <a:srgbClr val="660066"/>
                </a:solidFill>
              </a:rPr>
              <a:t>Noen bestemmelser kan </a:t>
            </a:r>
            <a:r>
              <a:rPr lang="nb-NO" sz="2600" b="1" dirty="0">
                <a:solidFill>
                  <a:srgbClr val="660066"/>
                </a:solidFill>
              </a:rPr>
              <a:t>lett</a:t>
            </a:r>
            <a:r>
              <a:rPr lang="nb-NO" sz="2600" dirty="0">
                <a:solidFill>
                  <a:srgbClr val="660066"/>
                </a:solidFill>
              </a:rPr>
              <a:t> automatiseres og bygges inn (gjøres til innhold) i systemløsninger fordi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>
                <a:solidFill>
                  <a:srgbClr val="660066"/>
                </a:solidFill>
              </a:rPr>
              <a:t>de angir </a:t>
            </a:r>
            <a:r>
              <a:rPr lang="nb-NO" b="1" dirty="0">
                <a:solidFill>
                  <a:srgbClr val="660066"/>
                </a:solidFill>
              </a:rPr>
              <a:t>opplysninger/data </a:t>
            </a:r>
            <a:r>
              <a:rPr lang="nb-NO" dirty="0">
                <a:solidFill>
                  <a:srgbClr val="660066"/>
                </a:solidFill>
              </a:rPr>
              <a:t>som er eller kan formaliseres og gjøres digitalt tilgjengelig, </a:t>
            </a:r>
            <a:r>
              <a:rPr lang="nb-NO" i="1" dirty="0">
                <a:solidFill>
                  <a:srgbClr val="660066"/>
                </a:solidFill>
              </a:rPr>
              <a:t>og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dirty="0">
                <a:solidFill>
                  <a:srgbClr val="660066"/>
                </a:solidFill>
              </a:rPr>
              <a:t>opplysningene skal/kan behandles i samsvar med fast definerte (dvs. formaliserte) </a:t>
            </a:r>
            <a:r>
              <a:rPr lang="nb-NO" b="1" dirty="0">
                <a:solidFill>
                  <a:srgbClr val="660066"/>
                </a:solidFill>
              </a:rPr>
              <a:t>behandlingsregler/prosedyrer</a:t>
            </a:r>
          </a:p>
          <a:p>
            <a:pPr marL="457200" lvl="1" indent="0">
              <a:buNone/>
            </a:pPr>
            <a:r>
              <a:rPr lang="nb-NO" dirty="0">
                <a:solidFill>
                  <a:srgbClr val="660066"/>
                </a:solidFill>
              </a:rPr>
              <a:t>1) og 2) er typisk for særlovgivning, og er den type rettsregler vi primært opptar oss med på FINF4021</a:t>
            </a:r>
          </a:p>
          <a:p>
            <a:r>
              <a:rPr lang="nb-NO" sz="2600" dirty="0">
                <a:solidFill>
                  <a:srgbClr val="0000CC"/>
                </a:solidFill>
              </a:rPr>
              <a:t>Saksbehandlingsbestemmelser som de i personvernforordningen, forvaltningsloven og offentleglova tilfredsstiller ikke kravene i 1) og 2) og kan derfor typisk </a:t>
            </a:r>
            <a:r>
              <a:rPr lang="nb-NO" sz="2600" b="1" dirty="0">
                <a:solidFill>
                  <a:srgbClr val="0000CC"/>
                </a:solidFill>
              </a:rPr>
              <a:t>vanskelig</a:t>
            </a:r>
            <a:r>
              <a:rPr lang="nb-NO" sz="2600" dirty="0">
                <a:solidFill>
                  <a:srgbClr val="0000CC"/>
                </a:solidFill>
              </a:rPr>
              <a:t> automatiseres, annet enn på helt begrensede måter</a:t>
            </a:r>
          </a:p>
          <a:p>
            <a:pPr lvl="1"/>
            <a:r>
              <a:rPr lang="nb-NO" dirty="0"/>
              <a:t>Eksempel: Hvis lagringsbegrensningsprinsippet i PVF art. 5(1)(e) tilsier konkret tidsbegrensning for lagring, kan det være mulig å automatisere sletting til en bestemt tid</a:t>
            </a:r>
          </a:p>
          <a:p>
            <a:r>
              <a:rPr lang="nb-NO" sz="2600" dirty="0">
                <a:solidFill>
                  <a:srgbClr val="993300"/>
                </a:solidFill>
              </a:rPr>
              <a:t>Det er </a:t>
            </a:r>
            <a:r>
              <a:rPr lang="nb-NO" sz="2600" b="1" dirty="0">
                <a:solidFill>
                  <a:srgbClr val="993300"/>
                </a:solidFill>
              </a:rPr>
              <a:t>alltid</a:t>
            </a:r>
            <a:r>
              <a:rPr lang="nb-NO" sz="2600" dirty="0">
                <a:solidFill>
                  <a:srgbClr val="993300"/>
                </a:solidFill>
              </a:rPr>
              <a:t> mulig å lage beslutnings</a:t>
            </a:r>
            <a:r>
              <a:rPr lang="nb-NO" sz="2600" i="1" dirty="0">
                <a:solidFill>
                  <a:srgbClr val="993300"/>
                </a:solidFill>
              </a:rPr>
              <a:t>støtte</a:t>
            </a:r>
            <a:r>
              <a:rPr lang="nb-NO" sz="2600" dirty="0">
                <a:solidFill>
                  <a:srgbClr val="993300"/>
                </a:solidFill>
              </a:rPr>
              <a:t>systemer, ved at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Selve den logiske strukturen i regelverket (og rettskildene ellers) programmeres, og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det gis </a:t>
            </a:r>
            <a:r>
              <a:rPr lang="nb-NO" i="1" dirty="0">
                <a:solidFill>
                  <a:srgbClr val="993300"/>
                </a:solidFill>
              </a:rPr>
              <a:t>støtte</a:t>
            </a:r>
            <a:r>
              <a:rPr lang="nb-NO" dirty="0">
                <a:solidFill>
                  <a:srgbClr val="993300"/>
                </a:solidFill>
              </a:rPr>
              <a:t> til å ta stilling til hva som er riktige/holdbare forståelser av begreper i loven som betegner beslutningsgrunnlag/faktum (hva betyr det f.eks. at et samtykke er «frivillig»?)</a:t>
            </a:r>
          </a:p>
          <a:p>
            <a:pPr lvl="1"/>
            <a:r>
              <a:rPr lang="nb-NO" dirty="0">
                <a:solidFill>
                  <a:srgbClr val="993300"/>
                </a:solidFill>
              </a:rPr>
              <a:t>Det vil også være mulig å gi støtte til utøvelse av </a:t>
            </a:r>
            <a:r>
              <a:rPr lang="nb-NO" i="1" dirty="0">
                <a:solidFill>
                  <a:srgbClr val="993300"/>
                </a:solidFill>
              </a:rPr>
              <a:t>skjønn</a:t>
            </a:r>
            <a:r>
              <a:rPr lang="nb-NO" dirty="0">
                <a:solidFill>
                  <a:srgbClr val="993300"/>
                </a:solidFill>
              </a:rPr>
              <a:t> (men ikke automatisere det)</a:t>
            </a:r>
          </a:p>
        </p:txBody>
      </p:sp>
    </p:spTree>
    <p:extLst>
      <p:ext uri="{BB962C8B-B14F-4D97-AF65-F5344CB8AC3E}">
        <p14:creationId xmlns:p14="http://schemas.microsoft.com/office/powerpoint/2010/main" val="21007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950AC723-7D01-4723-A7D1-11C1720A9A81}"/>
              </a:ext>
            </a:extLst>
          </p:cNvPr>
          <p:cNvSpPr txBox="1"/>
          <p:nvPr/>
        </p:nvSpPr>
        <p:spPr>
          <a:xfrm>
            <a:off x="494075" y="1958507"/>
            <a:ext cx="98975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Åpenhet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B829D38-BDEC-4945-A18F-AC8559C6449D}"/>
              </a:ext>
            </a:extLst>
          </p:cNvPr>
          <p:cNvSpPr txBox="1"/>
          <p:nvPr/>
        </p:nvSpPr>
        <p:spPr>
          <a:xfrm>
            <a:off x="494075" y="3012944"/>
            <a:ext cx="169617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Dataminimering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4CA6DA9-58AD-4938-A891-339CBBB5B0D2}"/>
              </a:ext>
            </a:extLst>
          </p:cNvPr>
          <p:cNvSpPr txBox="1"/>
          <p:nvPr/>
        </p:nvSpPr>
        <p:spPr>
          <a:xfrm>
            <a:off x="494075" y="4067381"/>
            <a:ext cx="101745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Riktighet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79D6E26-5DC0-4A06-B53E-40C5B52ECA4A}"/>
              </a:ext>
            </a:extLst>
          </p:cNvPr>
          <p:cNvSpPr txBox="1"/>
          <p:nvPr/>
        </p:nvSpPr>
        <p:spPr>
          <a:xfrm>
            <a:off x="494075" y="5121818"/>
            <a:ext cx="211166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Lagringsbegrensning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BF32DD1F-409D-45BA-8D6E-BB9B4719A39A}"/>
              </a:ext>
            </a:extLst>
          </p:cNvPr>
          <p:cNvGrpSpPr/>
          <p:nvPr/>
        </p:nvGrpSpPr>
        <p:grpSpPr>
          <a:xfrm>
            <a:off x="494075" y="174237"/>
            <a:ext cx="11309438" cy="1384995"/>
            <a:chOff x="508000" y="169595"/>
            <a:chExt cx="11309438" cy="1384995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EEEEC088-ED54-43E7-8AE6-5763CE6E363B}"/>
                </a:ext>
              </a:extLst>
            </p:cNvPr>
            <p:cNvSpPr txBox="1"/>
            <p:nvPr/>
          </p:nvSpPr>
          <p:spPr>
            <a:xfrm>
              <a:off x="508000" y="631260"/>
              <a:ext cx="4950394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  <a:latin typeface="Eras Medium ITC" panose="020B0602030504020804" pitchFamily="34" charset="0"/>
                </a:rPr>
                <a:t>«…tiltak [for] effektiv gjennomføring av</a:t>
              </a:r>
            </a:p>
            <a:p>
              <a:r>
                <a:rPr lang="nb-NO" dirty="0">
                  <a:solidFill>
                    <a:srgbClr val="C00000"/>
                  </a:solidFill>
                  <a:latin typeface="Eras Medium ITC" panose="020B0602030504020804" pitchFamily="34" charset="0"/>
                </a:rPr>
                <a:t>prinsippene for vern av personopplysninger …»</a:t>
              </a:r>
            </a:p>
            <a:p>
              <a:r>
                <a:rPr lang="nb-NO" sz="1600" dirty="0">
                  <a:solidFill>
                    <a:srgbClr val="C00000"/>
                  </a:solidFill>
                  <a:latin typeface="Eras Medium ITC" panose="020B0602030504020804" pitchFamily="34" charset="0"/>
                </a:rPr>
                <a:t>(jf. art. 5)</a:t>
              </a:r>
            </a:p>
          </p:txBody>
        </p:sp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51BBE7CE-AE33-461E-8DCD-F46C10110117}"/>
                </a:ext>
              </a:extLst>
            </p:cNvPr>
            <p:cNvSpPr txBox="1"/>
            <p:nvPr/>
          </p:nvSpPr>
          <p:spPr>
            <a:xfrm>
              <a:off x="6096000" y="631260"/>
              <a:ext cx="572143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  <a:latin typeface="Eras Medium ITC" panose="020B0602030504020804" pitchFamily="34" charset="0"/>
                </a:rPr>
                <a:t>«… integrere de nødvendige garantier i behandlingen</a:t>
              </a:r>
              <a:br>
                <a:rPr lang="nb-NO" dirty="0">
                  <a:solidFill>
                    <a:srgbClr val="C00000"/>
                  </a:solidFill>
                  <a:latin typeface="Eras Medium ITC" panose="020B0602030504020804" pitchFamily="34" charset="0"/>
                </a:rPr>
              </a:br>
              <a:r>
                <a:rPr lang="nb-NO" dirty="0">
                  <a:solidFill>
                    <a:srgbClr val="C00000"/>
                  </a:solidFill>
                  <a:latin typeface="Eras Medium ITC" panose="020B0602030504020804" pitchFamily="34" charset="0"/>
                </a:rPr>
                <a:t> for å oppfylle kravene i denne forordning og verne de</a:t>
              </a:r>
              <a:br>
                <a:rPr lang="nb-NO" dirty="0">
                  <a:solidFill>
                    <a:srgbClr val="C00000"/>
                  </a:solidFill>
                  <a:latin typeface="Eras Medium ITC" panose="020B0602030504020804" pitchFamily="34" charset="0"/>
                </a:rPr>
              </a:br>
              <a:r>
                <a:rPr lang="nb-NO" dirty="0">
                  <a:solidFill>
                    <a:srgbClr val="C00000"/>
                  </a:solidFill>
                  <a:latin typeface="Eras Medium ITC" panose="020B0602030504020804" pitchFamily="34" charset="0"/>
                </a:rPr>
                <a:t>registrertes rettigheter …»</a:t>
              </a: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F15FB26E-2726-4A3B-BEAA-93A2C580BCE4}"/>
                </a:ext>
              </a:extLst>
            </p:cNvPr>
            <p:cNvSpPr txBox="1"/>
            <p:nvPr/>
          </p:nvSpPr>
          <p:spPr>
            <a:xfrm>
              <a:off x="4827290" y="169595"/>
              <a:ext cx="20409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b="1" dirty="0">
                  <a:solidFill>
                    <a:srgbClr val="C00000"/>
                  </a:solidFill>
                  <a:latin typeface="Eras Medium ITC" panose="020B0602030504020804" pitchFamily="34" charset="0"/>
                </a:rPr>
                <a:t>PVF art. 25(1)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E5FD29A6-EDC1-485E-BA7A-8FB0AA2DB539}"/>
              </a:ext>
            </a:extLst>
          </p:cNvPr>
          <p:cNvGrpSpPr/>
          <p:nvPr/>
        </p:nvGrpSpPr>
        <p:grpSpPr>
          <a:xfrm>
            <a:off x="1462111" y="2073515"/>
            <a:ext cx="8757861" cy="3309771"/>
            <a:chOff x="1476036" y="2440203"/>
            <a:chExt cx="8757861" cy="3309771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43E3B71A-1E8B-4BE6-913A-07EB721C6D13}"/>
                </a:ext>
              </a:extLst>
            </p:cNvPr>
            <p:cNvSpPr txBox="1"/>
            <p:nvPr/>
          </p:nvSpPr>
          <p:spPr>
            <a:xfrm>
              <a:off x="3414582" y="3787738"/>
              <a:ext cx="1340623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Formåls-</a:t>
              </a:r>
            </a:p>
            <a:p>
              <a:r>
                <a:rPr lang="nb-NO" dirty="0"/>
                <a:t>begrensning</a:t>
              </a:r>
            </a:p>
          </p:txBody>
        </p:sp>
        <p:sp>
          <p:nvSpPr>
            <p:cNvPr id="12" name="Frihåndsform: figur 11">
              <a:extLst>
                <a:ext uri="{FF2B5EF4-FFF2-40B4-BE49-F238E27FC236}">
                  <a16:creationId xmlns:a16="http://schemas.microsoft.com/office/drawing/2014/main" id="{B1CCAD68-6A8C-4B34-8AFD-645920047EE2}"/>
                </a:ext>
              </a:extLst>
            </p:cNvPr>
            <p:cNvSpPr/>
            <p:nvPr/>
          </p:nvSpPr>
          <p:spPr>
            <a:xfrm>
              <a:off x="1476036" y="2527412"/>
              <a:ext cx="4797803" cy="1274395"/>
            </a:xfrm>
            <a:custGeom>
              <a:avLst/>
              <a:gdLst>
                <a:gd name="connsiteX0" fmla="*/ 0 w 4688040"/>
                <a:gd name="connsiteY0" fmla="*/ 0 h 1286047"/>
                <a:gd name="connsiteX1" fmla="*/ 1968048 w 4688040"/>
                <a:gd name="connsiteY1" fmla="*/ 1285730 h 1286047"/>
                <a:gd name="connsiteX2" fmla="*/ 4688040 w 4688040"/>
                <a:gd name="connsiteY2" fmla="*/ 134608 h 1286047"/>
                <a:gd name="connsiteX3" fmla="*/ 4688040 w 4688040"/>
                <a:gd name="connsiteY3" fmla="*/ 134608 h 1286047"/>
                <a:gd name="connsiteX4" fmla="*/ 4688040 w 4688040"/>
                <a:gd name="connsiteY4" fmla="*/ 134608 h 128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8040" h="1286047">
                  <a:moveTo>
                    <a:pt x="0" y="0"/>
                  </a:moveTo>
                  <a:cubicBezTo>
                    <a:pt x="593354" y="631647"/>
                    <a:pt x="1186708" y="1263295"/>
                    <a:pt x="1968048" y="1285730"/>
                  </a:cubicBezTo>
                  <a:cubicBezTo>
                    <a:pt x="2749388" y="1308165"/>
                    <a:pt x="4688040" y="134608"/>
                    <a:pt x="4688040" y="134608"/>
                  </a:cubicBezTo>
                  <a:lnTo>
                    <a:pt x="4688040" y="134608"/>
                  </a:lnTo>
                  <a:lnTo>
                    <a:pt x="4688040" y="134608"/>
                  </a:ln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ihåndsform: figur 12">
              <a:extLst>
                <a:ext uri="{FF2B5EF4-FFF2-40B4-BE49-F238E27FC236}">
                  <a16:creationId xmlns:a16="http://schemas.microsoft.com/office/drawing/2014/main" id="{B6DC31CC-F4BE-4587-B0FA-633970F92F64}"/>
                </a:ext>
              </a:extLst>
            </p:cNvPr>
            <p:cNvSpPr/>
            <p:nvPr/>
          </p:nvSpPr>
          <p:spPr>
            <a:xfrm>
              <a:off x="2195488" y="3548199"/>
              <a:ext cx="4078352" cy="369332"/>
            </a:xfrm>
            <a:custGeom>
              <a:avLst/>
              <a:gdLst>
                <a:gd name="connsiteX0" fmla="*/ 0 w 3973231"/>
                <a:gd name="connsiteY0" fmla="*/ 51058 h 375972"/>
                <a:gd name="connsiteX1" fmla="*/ 1206823 w 3973231"/>
                <a:gd name="connsiteY1" fmla="*/ 375972 h 375972"/>
                <a:gd name="connsiteX2" fmla="*/ 1206823 w 3973231"/>
                <a:gd name="connsiteY2" fmla="*/ 375972 h 375972"/>
                <a:gd name="connsiteX3" fmla="*/ 3973231 w 3973231"/>
                <a:gd name="connsiteY3" fmla="*/ 0 h 375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3231" h="375972">
                  <a:moveTo>
                    <a:pt x="0" y="51058"/>
                  </a:moveTo>
                  <a:lnTo>
                    <a:pt x="1206823" y="375972"/>
                  </a:lnTo>
                  <a:lnTo>
                    <a:pt x="1206823" y="375972"/>
                  </a:lnTo>
                  <a:lnTo>
                    <a:pt x="3973231" y="0"/>
                  </a:ln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ihåndsform: figur 13">
              <a:extLst>
                <a:ext uri="{FF2B5EF4-FFF2-40B4-BE49-F238E27FC236}">
                  <a16:creationId xmlns:a16="http://schemas.microsoft.com/office/drawing/2014/main" id="{74DB82C2-0DAE-44F5-BBDD-8953914C8FFB}"/>
                </a:ext>
              </a:extLst>
            </p:cNvPr>
            <p:cNvSpPr/>
            <p:nvPr/>
          </p:nvSpPr>
          <p:spPr>
            <a:xfrm>
              <a:off x="1529647" y="4349629"/>
              <a:ext cx="4744191" cy="251555"/>
            </a:xfrm>
            <a:custGeom>
              <a:avLst/>
              <a:gdLst>
                <a:gd name="connsiteX0" fmla="*/ 0 w 4976377"/>
                <a:gd name="connsiteY0" fmla="*/ 213579 h 256047"/>
                <a:gd name="connsiteX1" fmla="*/ 1903066 w 4976377"/>
                <a:gd name="connsiteY1" fmla="*/ 64 h 256047"/>
                <a:gd name="connsiteX2" fmla="*/ 4706607 w 4976377"/>
                <a:gd name="connsiteY2" fmla="*/ 232145 h 256047"/>
                <a:gd name="connsiteX3" fmla="*/ 4706607 w 4976377"/>
                <a:gd name="connsiteY3" fmla="*/ 236787 h 25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76377" h="256047">
                  <a:moveTo>
                    <a:pt x="0" y="213579"/>
                  </a:moveTo>
                  <a:cubicBezTo>
                    <a:pt x="559316" y="105274"/>
                    <a:pt x="1118632" y="-3030"/>
                    <a:pt x="1903066" y="64"/>
                  </a:cubicBezTo>
                  <a:cubicBezTo>
                    <a:pt x="2687500" y="3158"/>
                    <a:pt x="4706607" y="232145"/>
                    <a:pt x="4706607" y="232145"/>
                  </a:cubicBezTo>
                  <a:cubicBezTo>
                    <a:pt x="5173864" y="271599"/>
                    <a:pt x="4940235" y="254193"/>
                    <a:pt x="4706607" y="236787"/>
                  </a:cubicBezTo>
                </a:path>
              </a:pathLst>
            </a:custGeom>
            <a:noFill/>
            <a:ln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FE691595-2077-468D-80DF-A41EBEF601C7}"/>
                </a:ext>
              </a:extLst>
            </p:cNvPr>
            <p:cNvSpPr/>
            <p:nvPr/>
          </p:nvSpPr>
          <p:spPr>
            <a:xfrm>
              <a:off x="2619669" y="4409479"/>
              <a:ext cx="3709734" cy="1155829"/>
            </a:xfrm>
            <a:custGeom>
              <a:avLst/>
              <a:gdLst>
                <a:gd name="connsiteX0" fmla="*/ 0 w 3639033"/>
                <a:gd name="connsiteY0" fmla="*/ 1258342 h 1379025"/>
                <a:gd name="connsiteX1" fmla="*/ 816925 w 3639033"/>
                <a:gd name="connsiteY1" fmla="*/ 462 h 1379025"/>
                <a:gd name="connsiteX2" fmla="*/ 3639033 w 3639033"/>
                <a:gd name="connsiteY2" fmla="*/ 1379025 h 137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39033" h="1379025">
                  <a:moveTo>
                    <a:pt x="0" y="1258342"/>
                  </a:moveTo>
                  <a:cubicBezTo>
                    <a:pt x="105210" y="619345"/>
                    <a:pt x="210420" y="-19652"/>
                    <a:pt x="816925" y="462"/>
                  </a:cubicBezTo>
                  <a:cubicBezTo>
                    <a:pt x="1423430" y="20576"/>
                    <a:pt x="2531231" y="699800"/>
                    <a:pt x="3639033" y="1379025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ADAB8EE5-01C3-4111-999D-1FBDEF653D64}"/>
                </a:ext>
              </a:extLst>
            </p:cNvPr>
            <p:cNvSpPr txBox="1"/>
            <p:nvPr/>
          </p:nvSpPr>
          <p:spPr>
            <a:xfrm>
              <a:off x="6273839" y="2440203"/>
              <a:ext cx="39600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Informasjon til registrerte (art. 13 og 14)</a:t>
              </a:r>
            </a:p>
            <a:p>
              <a:r>
                <a:rPr lang="nb-NO" dirty="0"/>
                <a:t>Rett til innsyn (art. 15)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11166E2A-5F2F-4D9D-A2AF-30F60F09A913}"/>
                </a:ext>
              </a:extLst>
            </p:cNvPr>
            <p:cNvSpPr txBox="1"/>
            <p:nvPr/>
          </p:nvSpPr>
          <p:spPr>
            <a:xfrm>
              <a:off x="6273839" y="3344662"/>
              <a:ext cx="37097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 til begrenset behandling (art. 18)</a:t>
              </a:r>
            </a:p>
            <a:p>
              <a:r>
                <a:rPr lang="nb-NO" dirty="0"/>
                <a:t>Rett til å protestere (art. 21)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82586388-0BDE-4055-BE74-467A2AADB66A}"/>
                </a:ext>
              </a:extLst>
            </p:cNvPr>
            <p:cNvSpPr txBox="1"/>
            <p:nvPr/>
          </p:nvSpPr>
          <p:spPr>
            <a:xfrm>
              <a:off x="6273839" y="4423051"/>
              <a:ext cx="39465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 til retting og komplettering (art. 16)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C76BE5EA-255F-46B3-80F4-B3613AEDC674}"/>
                </a:ext>
              </a:extLst>
            </p:cNvPr>
            <p:cNvSpPr txBox="1"/>
            <p:nvPr/>
          </p:nvSpPr>
          <p:spPr>
            <a:xfrm>
              <a:off x="6329403" y="5380642"/>
              <a:ext cx="23565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Rett til sletting (art. 17)</a:t>
              </a:r>
            </a:p>
          </p:txBody>
        </p:sp>
      </p:grp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6284FCE6-81B3-4E0C-B780-C7C732C4AC50}"/>
              </a:ext>
            </a:extLst>
          </p:cNvPr>
          <p:cNvGrpSpPr/>
          <p:nvPr/>
        </p:nvGrpSpPr>
        <p:grpSpPr>
          <a:xfrm>
            <a:off x="1631157" y="1845104"/>
            <a:ext cx="1981024" cy="3735381"/>
            <a:chOff x="1645082" y="2211792"/>
            <a:chExt cx="1981024" cy="3735381"/>
          </a:xfrm>
        </p:grpSpPr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077CDC8C-45E8-428F-9008-DAF58211D228}"/>
                </a:ext>
              </a:extLst>
            </p:cNvPr>
            <p:cNvGrpSpPr/>
            <p:nvPr/>
          </p:nvGrpSpPr>
          <p:grpSpPr>
            <a:xfrm>
              <a:off x="1645082" y="2211792"/>
              <a:ext cx="887298" cy="578063"/>
              <a:chOff x="2064775" y="2169299"/>
              <a:chExt cx="1030036" cy="633820"/>
            </a:xfrm>
          </p:grpSpPr>
          <p:pic>
            <p:nvPicPr>
              <p:cNvPr id="23" name="Grafikk 22" descr="Idémyldring med heldekkende fyll">
                <a:extLst>
                  <a:ext uri="{FF2B5EF4-FFF2-40B4-BE49-F238E27FC236}">
                    <a16:creationId xmlns:a16="http://schemas.microsoft.com/office/drawing/2014/main" id="{FD903472-866F-4C5D-B76B-C3F1C3534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64775" y="2169299"/>
                <a:ext cx="629017" cy="629017"/>
              </a:xfrm>
              <a:prstGeom prst="rect">
                <a:avLst/>
              </a:prstGeom>
            </p:spPr>
          </p:pic>
          <p:pic>
            <p:nvPicPr>
              <p:cNvPr id="25" name="Grafikk 24" descr="Spørsmålstegn med heldekkende fyll">
                <a:extLst>
                  <a:ext uri="{FF2B5EF4-FFF2-40B4-BE49-F238E27FC236}">
                    <a16:creationId xmlns:a16="http://schemas.microsoft.com/office/drawing/2014/main" id="{4AB589F9-EF71-4D0B-B3BE-319AF3AF31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465794" y="2174102"/>
                <a:ext cx="629017" cy="629017"/>
              </a:xfrm>
              <a:prstGeom prst="rect">
                <a:avLst/>
              </a:prstGeom>
            </p:spPr>
          </p:pic>
        </p:grpSp>
        <p:pic>
          <p:nvPicPr>
            <p:cNvPr id="27" name="Bilde 26">
              <a:extLst>
                <a:ext uri="{FF2B5EF4-FFF2-40B4-BE49-F238E27FC236}">
                  <a16:creationId xmlns:a16="http://schemas.microsoft.com/office/drawing/2014/main" id="{DB0B7F34-2D46-4B7F-A501-3A4FAA01F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93835" y="4310297"/>
              <a:ext cx="890093" cy="579170"/>
            </a:xfrm>
            <a:prstGeom prst="rect">
              <a:avLst/>
            </a:prstGeom>
          </p:spPr>
        </p:pic>
        <p:pic>
          <p:nvPicPr>
            <p:cNvPr id="28" name="Bilde 27">
              <a:extLst>
                <a:ext uri="{FF2B5EF4-FFF2-40B4-BE49-F238E27FC236}">
                  <a16:creationId xmlns:a16="http://schemas.microsoft.com/office/drawing/2014/main" id="{2549EC77-5BC4-4B74-9189-DC09E9224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59989" y="3314970"/>
              <a:ext cx="890093" cy="579170"/>
            </a:xfrm>
            <a:prstGeom prst="rect">
              <a:avLst/>
            </a:prstGeom>
          </p:spPr>
        </p:pic>
        <p:pic>
          <p:nvPicPr>
            <p:cNvPr id="29" name="Bilde 28">
              <a:extLst>
                <a:ext uri="{FF2B5EF4-FFF2-40B4-BE49-F238E27FC236}">
                  <a16:creationId xmlns:a16="http://schemas.microsoft.com/office/drawing/2014/main" id="{CE9E28DB-6B2C-41C4-A165-8619B9B68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36013" y="5368003"/>
              <a:ext cx="890093" cy="579170"/>
            </a:xfrm>
            <a:prstGeom prst="rect">
              <a:avLst/>
            </a:prstGeom>
          </p:spPr>
        </p:pic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FCB4E65D-F22F-42CC-AE91-975CAC0C18B3}"/>
              </a:ext>
            </a:extLst>
          </p:cNvPr>
          <p:cNvGrpSpPr/>
          <p:nvPr/>
        </p:nvGrpSpPr>
        <p:grpSpPr>
          <a:xfrm>
            <a:off x="8628781" y="3144051"/>
            <a:ext cx="3182557" cy="2123969"/>
            <a:chOff x="8628781" y="3144051"/>
            <a:chExt cx="3182557" cy="2123969"/>
          </a:xfrm>
        </p:grpSpPr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7FFD1F0B-7A94-48D3-B09C-F9521024199C}"/>
                </a:ext>
              </a:extLst>
            </p:cNvPr>
            <p:cNvSpPr txBox="1"/>
            <p:nvPr/>
          </p:nvSpPr>
          <p:spPr>
            <a:xfrm>
              <a:off x="10610753" y="3481944"/>
              <a:ext cx="1200585" cy="923330"/>
            </a:xfrm>
            <a:prstGeom prst="rect">
              <a:avLst/>
            </a:prstGeom>
            <a:noFill/>
            <a:ln w="19050">
              <a:solidFill>
                <a:srgbClr val="7030A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Plikt til å</a:t>
              </a:r>
              <a:br>
                <a:rPr lang="nb-NO" dirty="0"/>
              </a:br>
              <a:r>
                <a:rPr lang="nb-NO" dirty="0"/>
                <a:t>underrette</a:t>
              </a:r>
            </a:p>
            <a:p>
              <a:r>
                <a:rPr lang="nb-NO" dirty="0"/>
                <a:t>(art. 19)</a:t>
              </a:r>
            </a:p>
          </p:txBody>
        </p:sp>
        <p:sp>
          <p:nvSpPr>
            <p:cNvPr id="32" name="Frihåndsform: figur 31">
              <a:extLst>
                <a:ext uri="{FF2B5EF4-FFF2-40B4-BE49-F238E27FC236}">
                  <a16:creationId xmlns:a16="http://schemas.microsoft.com/office/drawing/2014/main" id="{99BE626F-1183-4A80-8C10-1F237814B8BB}"/>
                </a:ext>
              </a:extLst>
            </p:cNvPr>
            <p:cNvSpPr/>
            <p:nvPr/>
          </p:nvSpPr>
          <p:spPr>
            <a:xfrm>
              <a:off x="8628781" y="4405274"/>
              <a:ext cx="2218831" cy="862746"/>
            </a:xfrm>
            <a:custGeom>
              <a:avLst/>
              <a:gdLst>
                <a:gd name="connsiteX0" fmla="*/ 0 w 2232621"/>
                <a:gd name="connsiteY0" fmla="*/ 1127915 h 1201957"/>
                <a:gd name="connsiteX1" fmla="*/ 1643135 w 2232621"/>
                <a:gd name="connsiteY1" fmla="*/ 1081498 h 1201957"/>
                <a:gd name="connsiteX2" fmla="*/ 2232621 w 2232621"/>
                <a:gd name="connsiteY2" fmla="*/ 0 h 120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32621" h="1201957">
                  <a:moveTo>
                    <a:pt x="0" y="1127915"/>
                  </a:moveTo>
                  <a:cubicBezTo>
                    <a:pt x="635516" y="1198699"/>
                    <a:pt x="1271032" y="1269484"/>
                    <a:pt x="1643135" y="1081498"/>
                  </a:cubicBezTo>
                  <a:cubicBezTo>
                    <a:pt x="2015239" y="893512"/>
                    <a:pt x="2123930" y="446756"/>
                    <a:pt x="2232621" y="0"/>
                  </a:cubicBezTo>
                </a:path>
              </a:pathLst>
            </a:custGeom>
            <a:noFill/>
            <a:ln w="19050">
              <a:solidFill>
                <a:srgbClr val="7030A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ihåndsform: figur 32">
              <a:extLst>
                <a:ext uri="{FF2B5EF4-FFF2-40B4-BE49-F238E27FC236}">
                  <a16:creationId xmlns:a16="http://schemas.microsoft.com/office/drawing/2014/main" id="{57E61848-2F9D-4AA6-80A0-92E963D02946}"/>
                </a:ext>
              </a:extLst>
            </p:cNvPr>
            <p:cNvSpPr/>
            <p:nvPr/>
          </p:nvSpPr>
          <p:spPr>
            <a:xfrm>
              <a:off x="10128024" y="3943609"/>
              <a:ext cx="482729" cy="294194"/>
            </a:xfrm>
            <a:custGeom>
              <a:avLst/>
              <a:gdLst>
                <a:gd name="connsiteX0" fmla="*/ 0 w 482729"/>
                <a:gd name="connsiteY0" fmla="*/ 380613 h 380613"/>
                <a:gd name="connsiteX1" fmla="*/ 482729 w 482729"/>
                <a:gd name="connsiteY1" fmla="*/ 0 h 380613"/>
                <a:gd name="connsiteX2" fmla="*/ 482729 w 482729"/>
                <a:gd name="connsiteY2" fmla="*/ 0 h 380613"/>
                <a:gd name="connsiteX3" fmla="*/ 482729 w 482729"/>
                <a:gd name="connsiteY3" fmla="*/ 0 h 380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729" h="380613">
                  <a:moveTo>
                    <a:pt x="0" y="380613"/>
                  </a:moveTo>
                  <a:lnTo>
                    <a:pt x="482729" y="0"/>
                  </a:lnTo>
                  <a:lnTo>
                    <a:pt x="482729" y="0"/>
                  </a:lnTo>
                  <a:lnTo>
                    <a:pt x="482729" y="0"/>
                  </a:lnTo>
                </a:path>
              </a:pathLst>
            </a:custGeom>
            <a:noFill/>
            <a:ln w="19050">
              <a:solidFill>
                <a:srgbClr val="7030A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35" name="Rett linje 34">
              <a:extLst>
                <a:ext uri="{FF2B5EF4-FFF2-40B4-BE49-F238E27FC236}">
                  <a16:creationId xmlns:a16="http://schemas.microsoft.com/office/drawing/2014/main" id="{3BDC31C6-56BB-4250-B1DA-C908452709D1}"/>
                </a:ext>
              </a:extLst>
            </p:cNvPr>
            <p:cNvCxnSpPr>
              <a:cxnSpLocks/>
            </p:cNvCxnSpPr>
            <p:nvPr/>
          </p:nvCxnSpPr>
          <p:spPr>
            <a:xfrm>
              <a:off x="9923793" y="3144051"/>
              <a:ext cx="648957" cy="480254"/>
            </a:xfrm>
            <a:prstGeom prst="line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4385964C-B379-4B31-8FFA-AED0F8D3EA8E}"/>
              </a:ext>
            </a:extLst>
          </p:cNvPr>
          <p:cNvSpPr txBox="1"/>
          <p:nvPr/>
        </p:nvSpPr>
        <p:spPr>
          <a:xfrm>
            <a:off x="1342160" y="5661747"/>
            <a:ext cx="4647426" cy="923330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r>
              <a:rPr lang="nb-NO" dirty="0">
                <a:latin typeface="Eras Medium ITC" panose="020B0602030504020804" pitchFamily="34" charset="0"/>
              </a:rPr>
              <a:t>Automatisert rettsanvendelse sjeldent mulig</a:t>
            </a:r>
          </a:p>
          <a:p>
            <a:r>
              <a:rPr lang="nb-NO" dirty="0">
                <a:latin typeface="Eras Medium ITC" panose="020B0602030504020804" pitchFamily="34" charset="0"/>
              </a:rPr>
              <a:t>Alltid mulig med beslutningsstøtte!</a:t>
            </a:r>
          </a:p>
          <a:p>
            <a:r>
              <a:rPr lang="nb-NO" dirty="0">
                <a:latin typeface="Eras Medium ITC" panose="020B0602030504020804" pitchFamily="34" charset="0"/>
              </a:rPr>
              <a:t>Varsler alltid mulig</a:t>
            </a:r>
          </a:p>
        </p:txBody>
      </p:sp>
      <p:grpSp>
        <p:nvGrpSpPr>
          <p:cNvPr id="54" name="Gruppe 53">
            <a:extLst>
              <a:ext uri="{FF2B5EF4-FFF2-40B4-BE49-F238E27FC236}">
                <a16:creationId xmlns:a16="http://schemas.microsoft.com/office/drawing/2014/main" id="{ADB47F50-DAF0-4079-9E43-F4C62AC30679}"/>
              </a:ext>
            </a:extLst>
          </p:cNvPr>
          <p:cNvGrpSpPr/>
          <p:nvPr/>
        </p:nvGrpSpPr>
        <p:grpSpPr>
          <a:xfrm>
            <a:off x="8615363" y="2073515"/>
            <a:ext cx="3469961" cy="3092024"/>
            <a:chOff x="8615363" y="2073515"/>
            <a:chExt cx="3469961" cy="3092024"/>
          </a:xfrm>
        </p:grpSpPr>
        <p:sp>
          <p:nvSpPr>
            <p:cNvPr id="41" name="TekstSylinder 40">
              <a:extLst>
                <a:ext uri="{FF2B5EF4-FFF2-40B4-BE49-F238E27FC236}">
                  <a16:creationId xmlns:a16="http://schemas.microsoft.com/office/drawing/2014/main" id="{82DFFEBF-48B2-4EF5-8959-39181ECDA833}"/>
                </a:ext>
              </a:extLst>
            </p:cNvPr>
            <p:cNvSpPr txBox="1"/>
            <p:nvPr/>
          </p:nvSpPr>
          <p:spPr>
            <a:xfrm>
              <a:off x="10610753" y="2073515"/>
              <a:ext cx="1474571" cy="646331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/>
                <a:t>Saksbehandle</a:t>
              </a:r>
              <a:br>
                <a:rPr lang="nb-NO" dirty="0"/>
              </a:br>
              <a:r>
                <a:rPr lang="nb-NO" dirty="0"/>
                <a:t>krav (art. 12)</a:t>
              </a:r>
            </a:p>
          </p:txBody>
        </p:sp>
        <p:sp>
          <p:nvSpPr>
            <p:cNvPr id="43" name="Frihåndsform: figur 42">
              <a:extLst>
                <a:ext uri="{FF2B5EF4-FFF2-40B4-BE49-F238E27FC236}">
                  <a16:creationId xmlns:a16="http://schemas.microsoft.com/office/drawing/2014/main" id="{6DD6EA81-8915-4070-A315-B991479CD3D6}"/>
                </a:ext>
              </a:extLst>
            </p:cNvPr>
            <p:cNvSpPr/>
            <p:nvPr/>
          </p:nvSpPr>
          <p:spPr>
            <a:xfrm>
              <a:off x="8615363" y="2681288"/>
              <a:ext cx="2100262" cy="2484251"/>
            </a:xfrm>
            <a:custGeom>
              <a:avLst/>
              <a:gdLst>
                <a:gd name="connsiteX0" fmla="*/ 0 w 2100262"/>
                <a:gd name="connsiteY0" fmla="*/ 2438400 h 2484251"/>
                <a:gd name="connsiteX1" fmla="*/ 1700212 w 2100262"/>
                <a:gd name="connsiteY1" fmla="*/ 2157412 h 2484251"/>
                <a:gd name="connsiteX2" fmla="*/ 2100262 w 2100262"/>
                <a:gd name="connsiteY2" fmla="*/ 0 h 248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0262" h="2484251">
                  <a:moveTo>
                    <a:pt x="0" y="2438400"/>
                  </a:moveTo>
                  <a:cubicBezTo>
                    <a:pt x="675084" y="2501106"/>
                    <a:pt x="1350168" y="2563812"/>
                    <a:pt x="1700212" y="2157412"/>
                  </a:cubicBezTo>
                  <a:cubicBezTo>
                    <a:pt x="2050256" y="1751012"/>
                    <a:pt x="2075259" y="875506"/>
                    <a:pt x="2100262" y="0"/>
                  </a:cubicBezTo>
                </a:path>
              </a:pathLst>
            </a:custGeom>
            <a:noFill/>
            <a:ln w="25400">
              <a:solidFill>
                <a:srgbClr val="0070C0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5" name="Rett pilkobling 44">
              <a:extLst>
                <a:ext uri="{FF2B5EF4-FFF2-40B4-BE49-F238E27FC236}">
                  <a16:creationId xmlns:a16="http://schemas.microsoft.com/office/drawing/2014/main" id="{A144D3A3-ECE0-4C06-9B1A-60110DC1772E}"/>
                </a:ext>
              </a:extLst>
            </p:cNvPr>
            <p:cNvCxnSpPr>
              <a:cxnSpLocks/>
            </p:cNvCxnSpPr>
            <p:nvPr/>
          </p:nvCxnSpPr>
          <p:spPr>
            <a:xfrm>
              <a:off x="10206507" y="2290763"/>
              <a:ext cx="366243" cy="0"/>
            </a:xfrm>
            <a:prstGeom prst="straightConnector1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tt pilkobling 47">
              <a:extLst>
                <a:ext uri="{FF2B5EF4-FFF2-40B4-BE49-F238E27FC236}">
                  <a16:creationId xmlns:a16="http://schemas.microsoft.com/office/drawing/2014/main" id="{FBD56A9B-6E39-4AE0-A55C-37447604D481}"/>
                </a:ext>
              </a:extLst>
            </p:cNvPr>
            <p:cNvCxnSpPr>
              <a:cxnSpLocks/>
            </p:cNvCxnSpPr>
            <p:nvPr/>
          </p:nvCxnSpPr>
          <p:spPr>
            <a:xfrm>
              <a:off x="8706320" y="2576513"/>
              <a:ext cx="1904433" cy="0"/>
            </a:xfrm>
            <a:prstGeom prst="straightConnector1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ett pilkobling 49">
              <a:extLst>
                <a:ext uri="{FF2B5EF4-FFF2-40B4-BE49-F238E27FC236}">
                  <a16:creationId xmlns:a16="http://schemas.microsoft.com/office/drawing/2014/main" id="{B9ABD583-9164-4667-BD2B-69462CF846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44902" y="2624138"/>
              <a:ext cx="708811" cy="481013"/>
            </a:xfrm>
            <a:prstGeom prst="straightConnector1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ihåndsform: figur 51">
              <a:extLst>
                <a:ext uri="{FF2B5EF4-FFF2-40B4-BE49-F238E27FC236}">
                  <a16:creationId xmlns:a16="http://schemas.microsoft.com/office/drawing/2014/main" id="{0DF2B906-87A4-4CC0-A82C-0B7AC463D7CA}"/>
                </a:ext>
              </a:extLst>
            </p:cNvPr>
            <p:cNvSpPr/>
            <p:nvPr/>
          </p:nvSpPr>
          <p:spPr>
            <a:xfrm>
              <a:off x="9048750" y="2700338"/>
              <a:ext cx="1609725" cy="801960"/>
            </a:xfrm>
            <a:custGeom>
              <a:avLst/>
              <a:gdLst>
                <a:gd name="connsiteX0" fmla="*/ 0 w 1609725"/>
                <a:gd name="connsiteY0" fmla="*/ 738187 h 801960"/>
                <a:gd name="connsiteX1" fmla="*/ 966788 w 1609725"/>
                <a:gd name="connsiteY1" fmla="*/ 728662 h 801960"/>
                <a:gd name="connsiteX2" fmla="*/ 1609725 w 1609725"/>
                <a:gd name="connsiteY2" fmla="*/ 0 h 801960"/>
                <a:gd name="connsiteX3" fmla="*/ 1609725 w 1609725"/>
                <a:gd name="connsiteY3" fmla="*/ 0 h 80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9725" h="801960">
                  <a:moveTo>
                    <a:pt x="0" y="738187"/>
                  </a:moveTo>
                  <a:cubicBezTo>
                    <a:pt x="349250" y="794940"/>
                    <a:pt x="698500" y="851693"/>
                    <a:pt x="966788" y="728662"/>
                  </a:cubicBezTo>
                  <a:cubicBezTo>
                    <a:pt x="1235076" y="605631"/>
                    <a:pt x="1609725" y="0"/>
                    <a:pt x="1609725" y="0"/>
                  </a:cubicBezTo>
                  <a:lnTo>
                    <a:pt x="1609725" y="0"/>
                  </a:lnTo>
                </a:path>
              </a:pathLst>
            </a:custGeom>
            <a:noFill/>
            <a:ln w="25400">
              <a:solidFill>
                <a:srgbClr val="0070C0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ihåndsform: figur 52">
              <a:extLst>
                <a:ext uri="{FF2B5EF4-FFF2-40B4-BE49-F238E27FC236}">
                  <a16:creationId xmlns:a16="http://schemas.microsoft.com/office/drawing/2014/main" id="{F0716D2A-2FE0-4002-BCBA-16BD6EA62D7F}"/>
                </a:ext>
              </a:extLst>
            </p:cNvPr>
            <p:cNvSpPr/>
            <p:nvPr/>
          </p:nvSpPr>
          <p:spPr>
            <a:xfrm>
              <a:off x="10110788" y="2767470"/>
              <a:ext cx="565490" cy="1366380"/>
            </a:xfrm>
            <a:custGeom>
              <a:avLst/>
              <a:gdLst>
                <a:gd name="connsiteX0" fmla="*/ 0 w 595312"/>
                <a:gd name="connsiteY0" fmla="*/ 1462087 h 1462087"/>
                <a:gd name="connsiteX1" fmla="*/ 276225 w 595312"/>
                <a:gd name="connsiteY1" fmla="*/ 1119187 h 1462087"/>
                <a:gd name="connsiteX2" fmla="*/ 557212 w 595312"/>
                <a:gd name="connsiteY2" fmla="*/ 104775 h 1462087"/>
                <a:gd name="connsiteX3" fmla="*/ 557212 w 595312"/>
                <a:gd name="connsiteY3" fmla="*/ 104775 h 1462087"/>
                <a:gd name="connsiteX4" fmla="*/ 595312 w 595312"/>
                <a:gd name="connsiteY4" fmla="*/ 0 h 1462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312" h="1462087">
                  <a:moveTo>
                    <a:pt x="0" y="1462087"/>
                  </a:moveTo>
                  <a:cubicBezTo>
                    <a:pt x="91678" y="1403746"/>
                    <a:pt x="183356" y="1345406"/>
                    <a:pt x="276225" y="1119187"/>
                  </a:cubicBezTo>
                  <a:cubicBezTo>
                    <a:pt x="369094" y="892968"/>
                    <a:pt x="557212" y="104775"/>
                    <a:pt x="557212" y="104775"/>
                  </a:cubicBezTo>
                  <a:lnTo>
                    <a:pt x="557212" y="104775"/>
                  </a:lnTo>
                  <a:lnTo>
                    <a:pt x="595312" y="0"/>
                  </a:lnTo>
                </a:path>
              </a:pathLst>
            </a:custGeom>
            <a:noFill/>
            <a:ln w="25400">
              <a:solidFill>
                <a:srgbClr val="0070C0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BA4F422D-6AC7-4077-9960-D689460240D7}"/>
              </a:ext>
            </a:extLst>
          </p:cNvPr>
          <p:cNvSpPr txBox="1"/>
          <p:nvPr/>
        </p:nvSpPr>
        <p:spPr>
          <a:xfrm>
            <a:off x="7044220" y="5661747"/>
            <a:ext cx="3528530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nb-NO" dirty="0">
                <a:latin typeface="Eras Medium ITC" panose="020B0602030504020804" pitchFamily="34" charset="0"/>
              </a:rPr>
              <a:t>Som felleskomponenter i</a:t>
            </a:r>
          </a:p>
          <a:p>
            <a:pPr algn="ctr"/>
            <a:r>
              <a:rPr lang="nb-NO" dirty="0">
                <a:latin typeface="Eras Medium ITC" panose="020B0602030504020804" pitchFamily="34" charset="0"/>
              </a:rPr>
              <a:t>offentlig forvaltning og bransjer?</a:t>
            </a:r>
          </a:p>
          <a:p>
            <a:pPr algn="ctr"/>
            <a:endParaRPr lang="nb-NO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92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39" grpId="0" animBg="1"/>
      <p:bldP spid="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6D3357-6D25-4743-8293-ABC508FEE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110191"/>
            <a:ext cx="10515600" cy="51678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u="sng" dirty="0"/>
              <a:t>Oppgave</a:t>
            </a:r>
          </a:p>
          <a:p>
            <a:r>
              <a:rPr lang="nb-NO" dirty="0"/>
              <a:t>Velg ett personvernprinsipp og én rettighet i personvernforordningen kapittel III</a:t>
            </a:r>
          </a:p>
          <a:p>
            <a:r>
              <a:rPr lang="nb-NO" dirty="0"/>
              <a:t>Skisser hvordan prinsippet og rettigheten kan understøttes ved hjelp av en teknisk løsning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4192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498</Words>
  <Application>Microsoft Office PowerPoint</Application>
  <PresentationFormat>Widescreen</PresentationFormat>
  <Paragraphs>49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Eras Medium ITC</vt:lpstr>
      <vt:lpstr>Office-tema</vt:lpstr>
      <vt:lpstr>PowerPoint-presentasjon</vt:lpstr>
      <vt:lpstr>PowerPoint-presentasjon</vt:lpstr>
      <vt:lpstr>Generelle perspektiver på innbygging av rettsregler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15</cp:revision>
  <dcterms:created xsi:type="dcterms:W3CDTF">2022-02-14T20:21:38Z</dcterms:created>
  <dcterms:modified xsi:type="dcterms:W3CDTF">2022-03-29T22:36:24Z</dcterms:modified>
</cp:coreProperties>
</file>