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70" r:id="rId3"/>
    <p:sldId id="268" r:id="rId4"/>
    <p:sldId id="274" r:id="rId5"/>
    <p:sldId id="257" r:id="rId6"/>
    <p:sldId id="261" r:id="rId7"/>
    <p:sldId id="267" r:id="rId8"/>
    <p:sldId id="271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AFADC-7BC1-4A14-903D-572C8F570D6B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7E0D8-87A0-4FA5-8DF6-1E7E16A55B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542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6CCE285-5F1C-4FD6-A13E-260F0E5D9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5E9A633-9344-4B73-831D-3A70786EF6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E4C79B-38C9-4F1F-BA2C-F5D4E2DAE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8719B1-A88F-4B35-AAE1-5357CD6F3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07358B6-B35A-47B8-98FE-3BF1FD9C5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840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EB1E0B-A159-431A-9BEE-D166F4BAE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0EE4A96-0074-490D-BEF1-BBCE77288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09A89A-0C1E-4FB4-A35A-5B8009897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8BA2C72-9D8C-4474-A27F-DF0997803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4DC62D-54F5-41D6-B53F-A948A111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3507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4F58B4-B6EF-49B9-91F7-2546021F3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C88B6F4-7DC0-4D4A-A65E-BB9E12837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025B4C-BDE5-4D3F-90F1-BA4D1F415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04A101A-58A1-4C12-BB58-9EB0D84A4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1A17FC-C2F0-4834-9369-35B252E1F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4376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AEBAA02-4223-4F6B-831D-4E391C210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C7C0F0-A209-4B91-BD0F-B720379ACE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2F81E4E-1DAC-44A0-9E55-CB811EDFE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5916896-6FC5-4E97-A4E0-4E1FE3C55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3605B95-8604-41F3-B117-3EAB14F9B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D96BF1D-710B-4968-822D-513CAC276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0215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ACCFFA-1828-4CC1-B587-DAC2F807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3E5F35-01D1-4EAC-B925-E20131BC8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C8247B1-1C3E-4A6B-97CA-A2AAFE536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416CBC9-71C0-4038-9728-53DE143614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8CEADE5-A4C3-4669-9D4E-C32CAAC6C8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3AE03089-E165-4878-A397-63330B455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451FCD9-0E2F-44E1-AD88-3185358D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3370D3F3-71C1-4503-9434-ABC8299D8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9993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622E95-FB82-40A1-BD63-A7B455E27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685659D-3321-4E97-8303-2F0DB731D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05EB9C0-07F7-4BB8-AB68-EBA3A1734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63A7073-79C5-45ED-9048-E5A98B01B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1861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86BDC41-AE60-4A09-9882-440B7C6C7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7B1EAFC-9D44-4D0B-83CA-6F3EBDFFB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FD03A9F-D0C7-497E-9091-6A7818072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0291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1EBD9E-3008-4D32-A5BD-A6E0A50E2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3E8094-7416-4F86-B318-403B76888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54B22F-ACF7-4A28-B236-23357F11D4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81D146C-6FFE-4975-99C1-2A66B5299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29382A0-9D3B-4669-859A-25B92A5B4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33D1CB1-DF1F-4491-A71D-3ED0B8BD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654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F690B5-F22B-4ED6-A12F-293F44273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B3500B1-79E4-4C18-BD07-2B0B203468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6EB23DA-F6B4-4E29-ADAA-E348A7C599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E12477-48D3-4D48-995A-91BC94B68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1E938A6-75D1-454C-A46E-CD334B13B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5E049C2-4F8E-4E0B-990C-7A4A32BE0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6149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436D99-59EA-490F-9BA2-22C583628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2B0018B-D4F3-4DDC-BC56-F60329998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1D38D7F-CB79-4282-8333-45AC696AC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6932BB6-DA33-421D-9160-41DE00447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241580-F1CA-464D-A146-7F90FABFD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5688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0B55A230-87EA-408B-8BDC-081B4C5B0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EA94BFE-115A-4F00-9835-50BE1CD8F9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FCD5ADE-B488-44C3-AA52-476FF2CFA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A5DEB27-60AA-4494-9824-7F19FA2A0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F029691-CDA1-4542-9D77-7F310BE7D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96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85F505-9A97-4A73-9DDC-15D28866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49A0F96-2927-44C8-BCAD-CCC69B401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3FFDD4-FE3B-4B62-9381-A630A4E11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70484-7838-4E94-B49C-772A776759C7}" type="datetimeFigureOut">
              <a:rPr lang="nb-NO" smtClean="0"/>
              <a:t>01.03.2021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B9B779B-4DCF-43E5-A4E5-222BFA1C02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B619AAA-4B0F-4B68-8B5B-5F3BCF3AB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3A3CE-F2E3-45AC-A2A4-94126D89AB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5697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2.wdp"/><Relationship Id="rId7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49097D-88A8-43A7-95ED-E10215C5CD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0070C0"/>
                </a:solidFill>
              </a:rPr>
              <a:t>Prosessanalyser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FAC2A64-5E3F-4842-8930-6EE0CF9300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sz="1800" dirty="0"/>
              <a:t>Dag Wiese Schartum, SERI</a:t>
            </a:r>
          </a:p>
        </p:txBody>
      </p:sp>
    </p:spTree>
    <p:extLst>
      <p:ext uri="{BB962C8B-B14F-4D97-AF65-F5344CB8AC3E}">
        <p14:creationId xmlns:p14="http://schemas.microsoft.com/office/powerpoint/2010/main" val="1090890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>
            <a:extLst>
              <a:ext uri="{FF2B5EF4-FFF2-40B4-BE49-F238E27FC236}">
                <a16:creationId xmlns:a16="http://schemas.microsoft.com/office/drawing/2014/main" id="{5983BF92-5EAB-479D-80B5-7B1A49E4F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4519" y="1966461"/>
            <a:ext cx="1697038" cy="2159000"/>
          </a:xfrm>
          <a:prstGeom prst="rect">
            <a:avLst/>
          </a:prstGeom>
          <a:solidFill>
            <a:srgbClr val="FFCC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r>
              <a:rPr lang="nb-NO" altLang="nb-NO" sz="1900"/>
              <a:t>Enkeltvedtak</a:t>
            </a:r>
          </a:p>
          <a:p>
            <a:pPr>
              <a:spcBef>
                <a:spcPct val="0"/>
              </a:spcBef>
              <a:buFontTx/>
              <a:buNone/>
            </a:pPr>
            <a:endParaRPr lang="nb-NO" altLang="nb-NO" sz="19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400"/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6E988422-F6B9-42F9-9AA2-B7D3ED39D646}"/>
              </a:ext>
            </a:extLst>
          </p:cNvPr>
          <p:cNvGrpSpPr>
            <a:grpSpLocks/>
          </p:cNvGrpSpPr>
          <p:nvPr/>
        </p:nvGrpSpPr>
        <p:grpSpPr bwMode="auto">
          <a:xfrm>
            <a:off x="2753507" y="1890263"/>
            <a:ext cx="2513013" cy="2678114"/>
            <a:chOff x="289" y="1296"/>
            <a:chExt cx="1583" cy="1687"/>
          </a:xfrm>
        </p:grpSpPr>
        <p:sp>
          <p:nvSpPr>
            <p:cNvPr id="7187" name="Text Box 7">
              <a:extLst>
                <a:ext uri="{FF2B5EF4-FFF2-40B4-BE49-F238E27FC236}">
                  <a16:creationId xmlns:a16="http://schemas.microsoft.com/office/drawing/2014/main" id="{FE230E4B-AAA4-4E2C-8F81-FB8DF4508E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" y="1296"/>
              <a:ext cx="1116" cy="1687"/>
            </a:xfrm>
            <a:prstGeom prst="rect">
              <a:avLst/>
            </a:prstGeom>
            <a:solidFill>
              <a:srgbClr val="FFCC66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Relevante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opplysninger som beslutnings-grunnlag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1800" dirty="0"/>
            </a:p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 dirty="0"/>
            </a:p>
          </p:txBody>
        </p:sp>
        <p:sp>
          <p:nvSpPr>
            <p:cNvPr id="7188" name="Line 8">
              <a:extLst>
                <a:ext uri="{FF2B5EF4-FFF2-40B4-BE49-F238E27FC236}">
                  <a16:creationId xmlns:a16="http://schemas.microsoft.com/office/drawing/2014/main" id="{9276826A-9851-4A8E-B559-602E800018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2304"/>
              <a:ext cx="4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3085" name="Line 13">
            <a:extLst>
              <a:ext uri="{FF2B5EF4-FFF2-40B4-BE49-F238E27FC236}">
                <a16:creationId xmlns:a16="http://schemas.microsoft.com/office/drawing/2014/main" id="{614BF152-92BE-4976-B61A-72B83CFE0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4519" y="2195061"/>
            <a:ext cx="381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987076A2-2648-4B36-8FA8-C37ABC61F681}"/>
              </a:ext>
            </a:extLst>
          </p:cNvPr>
          <p:cNvGrpSpPr/>
          <p:nvPr/>
        </p:nvGrpSpPr>
        <p:grpSpPr>
          <a:xfrm>
            <a:off x="2850344" y="3414262"/>
            <a:ext cx="7264400" cy="1828800"/>
            <a:chOff x="2850344" y="3414262"/>
            <a:chExt cx="7264400" cy="1828800"/>
          </a:xfrm>
        </p:grpSpPr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BFDFC753-8852-43CA-A768-C3CBCB82B775}"/>
                </a:ext>
              </a:extLst>
            </p:cNvPr>
            <p:cNvGrpSpPr/>
            <p:nvPr/>
          </p:nvGrpSpPr>
          <p:grpSpPr>
            <a:xfrm>
              <a:off x="5418919" y="3795262"/>
              <a:ext cx="4695825" cy="1447800"/>
              <a:chOff x="4778375" y="4570414"/>
              <a:chExt cx="4695825" cy="1447800"/>
            </a:xfrm>
          </p:grpSpPr>
          <p:sp>
            <p:nvSpPr>
              <p:cNvPr id="3076" name="Text Box 4">
                <a:extLst>
                  <a:ext uri="{FF2B5EF4-FFF2-40B4-BE49-F238E27FC236}">
                    <a16:creationId xmlns:a16="http://schemas.microsoft.com/office/drawing/2014/main" id="{10C64032-6958-4A24-B5D6-177D2A18A2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8375" y="4570414"/>
                <a:ext cx="1233488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 dirty="0">
                    <a:sym typeface="Marlett" pitchFamily="2" charset="2"/>
                  </a:rPr>
                  <a:t></a:t>
                </a:r>
                <a:r>
                  <a:rPr lang="nb-NO" altLang="nb-NO" sz="2000" dirty="0"/>
                  <a:t> logiske</a:t>
                </a:r>
                <a:endParaRPr lang="nb-NO" altLang="nb-NO" sz="2400" dirty="0"/>
              </a:p>
            </p:txBody>
          </p:sp>
          <p:sp>
            <p:nvSpPr>
              <p:cNvPr id="3086" name="AutoShape 14">
                <a:extLst>
                  <a:ext uri="{FF2B5EF4-FFF2-40B4-BE49-F238E27FC236}">
                    <a16:creationId xmlns:a16="http://schemas.microsoft.com/office/drawing/2014/main" id="{F4F85B25-87BE-4253-84A0-95C028D9CB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77000" y="5638801"/>
                <a:ext cx="2997200" cy="379413"/>
              </a:xfrm>
              <a:prstGeom prst="borderCallout1">
                <a:avLst>
                  <a:gd name="adj1" fmla="val 30125"/>
                  <a:gd name="adj2" fmla="val -2542"/>
                  <a:gd name="adj3" fmla="val -204602"/>
                  <a:gd name="adj4" fmla="val -13454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800" dirty="0"/>
                  <a:t>AND, OR, NOT, </a:t>
                </a:r>
                <a:r>
                  <a:rPr lang="nb-NO" altLang="nb-NO" sz="1800" dirty="0">
                    <a:sym typeface="Symbol" panose="05050102010706020507" pitchFamily="18" charset="2"/>
                  </a:rPr>
                  <a:t>, </a:t>
                </a:r>
                <a:r>
                  <a:rPr lang="nb-NO" altLang="nb-NO" sz="1800" dirty="0"/>
                  <a:t>&lt;, &gt;, </a:t>
                </a:r>
                <a:r>
                  <a:rPr lang="nb-NO" altLang="nb-NO" sz="1800" dirty="0">
                    <a:sym typeface="Symbol" panose="05050102010706020507" pitchFamily="18" charset="2"/>
                  </a:rPr>
                  <a:t> </a:t>
                </a:r>
                <a:r>
                  <a:rPr lang="nb-NO" altLang="nb-NO" sz="1800" dirty="0" err="1">
                    <a:sym typeface="Symbol" panose="05050102010706020507" pitchFamily="18" charset="2"/>
                  </a:rPr>
                  <a:t>etc</a:t>
                </a:r>
                <a:endParaRPr lang="nb-NO" altLang="nb-NO" sz="2400" dirty="0">
                  <a:sym typeface="Symbol" panose="05050102010706020507" pitchFamily="18" charset="2"/>
                </a:endParaRPr>
              </a:p>
            </p:txBody>
          </p:sp>
        </p:grpSp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id="{DA0A3331-4171-4FB3-8D41-50BA9D2A8B58}"/>
                </a:ext>
              </a:extLst>
            </p:cNvPr>
            <p:cNvGrpSpPr/>
            <p:nvPr/>
          </p:nvGrpSpPr>
          <p:grpSpPr>
            <a:xfrm>
              <a:off x="2850344" y="3414262"/>
              <a:ext cx="4583113" cy="1752600"/>
              <a:chOff x="2209800" y="4189414"/>
              <a:chExt cx="4583113" cy="1752600"/>
            </a:xfrm>
          </p:grpSpPr>
          <p:sp>
            <p:nvSpPr>
              <p:cNvPr id="3075" name="Text Box 3">
                <a:extLst>
                  <a:ext uri="{FF2B5EF4-FFF2-40B4-BE49-F238E27FC236}">
                    <a16:creationId xmlns:a16="http://schemas.microsoft.com/office/drawing/2014/main" id="{3F32E86A-9C3A-41AF-82A5-77E34B4E731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78375" y="4189414"/>
                <a:ext cx="2014538" cy="396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2000" dirty="0">
                    <a:sym typeface="Marlett" pitchFamily="2" charset="2"/>
                  </a:rPr>
                  <a:t></a:t>
                </a:r>
                <a:r>
                  <a:rPr lang="nb-NO" altLang="nb-NO" sz="2000" dirty="0"/>
                  <a:t> aritmetiske</a:t>
                </a:r>
                <a:endParaRPr lang="nb-NO" altLang="nb-NO" sz="2400" dirty="0"/>
              </a:p>
            </p:txBody>
          </p:sp>
          <p:sp>
            <p:nvSpPr>
              <p:cNvPr id="3087" name="AutoShape 15">
                <a:extLst>
                  <a:ext uri="{FF2B5EF4-FFF2-40B4-BE49-F238E27FC236}">
                    <a16:creationId xmlns:a16="http://schemas.microsoft.com/office/drawing/2014/main" id="{50C9CC53-B05B-42A0-9F09-CB26CD9C52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9800" y="5562601"/>
                <a:ext cx="1246188" cy="379413"/>
              </a:xfrm>
              <a:prstGeom prst="borderCallout1">
                <a:avLst>
                  <a:gd name="adj1" fmla="val 30125"/>
                  <a:gd name="adj2" fmla="val 106116"/>
                  <a:gd name="adj3" fmla="val -289120"/>
                  <a:gd name="adj4" fmla="val 226241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nb-NO" altLang="nb-NO" sz="1800" dirty="0"/>
                  <a:t>+, -, /, * </a:t>
                </a:r>
                <a:r>
                  <a:rPr lang="nb-NO" altLang="nb-NO" sz="1800" dirty="0" err="1">
                    <a:sym typeface="Symbol" panose="05050102010706020507" pitchFamily="18" charset="2"/>
                  </a:rPr>
                  <a:t>etc</a:t>
                </a:r>
                <a:endParaRPr lang="nb-NO" altLang="nb-NO" sz="2400" dirty="0">
                  <a:sym typeface="Symbol" panose="05050102010706020507" pitchFamily="18" charset="2"/>
                </a:endParaRPr>
              </a:p>
            </p:txBody>
          </p:sp>
        </p:grpSp>
      </p:grpSp>
      <p:grpSp>
        <p:nvGrpSpPr>
          <p:cNvPr id="4" name="Group 9">
            <a:extLst>
              <a:ext uri="{FF2B5EF4-FFF2-40B4-BE49-F238E27FC236}">
                <a16:creationId xmlns:a16="http://schemas.microsoft.com/office/drawing/2014/main" id="{53E9DB6C-4ED0-466D-9C38-5BDF82148763}"/>
              </a:ext>
            </a:extLst>
          </p:cNvPr>
          <p:cNvGrpSpPr>
            <a:grpSpLocks/>
          </p:cNvGrpSpPr>
          <p:nvPr/>
        </p:nvGrpSpPr>
        <p:grpSpPr bwMode="auto">
          <a:xfrm>
            <a:off x="5266519" y="2728461"/>
            <a:ext cx="3048000" cy="1828800"/>
            <a:chOff x="2016" y="1824"/>
            <a:chExt cx="1920" cy="1152"/>
          </a:xfrm>
        </p:grpSpPr>
        <p:sp>
          <p:nvSpPr>
            <p:cNvPr id="7182" name="Text Box 10">
              <a:extLst>
                <a:ext uri="{FF2B5EF4-FFF2-40B4-BE49-F238E27FC236}">
                  <a16:creationId xmlns:a16="http://schemas.microsoft.com/office/drawing/2014/main" id="{B70FB0F1-BD65-49F6-B286-FD70D2D359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0" y="1994"/>
              <a:ext cx="1060" cy="294"/>
            </a:xfrm>
            <a:prstGeom prst="rect">
              <a:avLst/>
            </a:prstGeom>
            <a:noFill/>
            <a:ln w="952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2400"/>
                <a:t>Operasjoner</a:t>
              </a:r>
              <a:endParaRPr lang="nb-NO" altLang="nb-NO" sz="2000">
                <a:sym typeface="Marlett" pitchFamily="2" charset="2"/>
              </a:endParaRPr>
            </a:p>
          </p:txBody>
        </p:sp>
        <p:sp>
          <p:nvSpPr>
            <p:cNvPr id="7183" name="Rectangle 11">
              <a:extLst>
                <a:ext uri="{FF2B5EF4-FFF2-40B4-BE49-F238E27FC236}">
                  <a16:creationId xmlns:a16="http://schemas.microsoft.com/office/drawing/2014/main" id="{8FD13547-A194-47DC-8F3B-312E0B792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824"/>
              <a:ext cx="1344" cy="115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b-NO" altLang="nb-NO" sz="2400"/>
            </a:p>
          </p:txBody>
        </p:sp>
        <p:sp>
          <p:nvSpPr>
            <p:cNvPr id="7184" name="Line 12">
              <a:extLst>
                <a:ext uri="{FF2B5EF4-FFF2-40B4-BE49-F238E27FC236}">
                  <a16:creationId xmlns:a16="http://schemas.microsoft.com/office/drawing/2014/main" id="{39E2DBC5-810C-4B60-BC20-214F03DB13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0" y="2304"/>
              <a:ext cx="576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3" name="Gruppe 2">
            <a:extLst>
              <a:ext uri="{FF2B5EF4-FFF2-40B4-BE49-F238E27FC236}">
                <a16:creationId xmlns:a16="http://schemas.microsoft.com/office/drawing/2014/main" id="{501FB5A3-6491-48D0-A716-B9B90E488D5B}"/>
              </a:ext>
            </a:extLst>
          </p:cNvPr>
          <p:cNvGrpSpPr/>
          <p:nvPr/>
        </p:nvGrpSpPr>
        <p:grpSpPr>
          <a:xfrm>
            <a:off x="5295117" y="1078257"/>
            <a:ext cx="3263854" cy="646112"/>
            <a:chOff x="5295117" y="1078257"/>
            <a:chExt cx="3263854" cy="646112"/>
          </a:xfrm>
        </p:grpSpPr>
        <p:sp>
          <p:nvSpPr>
            <p:cNvPr id="7185" name="AutoShape 17">
              <a:extLst>
                <a:ext uri="{FF2B5EF4-FFF2-40B4-BE49-F238E27FC236}">
                  <a16:creationId xmlns:a16="http://schemas.microsoft.com/office/drawing/2014/main" id="{1B538DF0-E6F0-4AF8-94D9-FE3A739BA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5117" y="1078257"/>
              <a:ext cx="1441427" cy="646112"/>
            </a:xfrm>
            <a:prstGeom prst="borderCallout1">
              <a:avLst>
                <a:gd name="adj1" fmla="val 100056"/>
                <a:gd name="adj2" fmla="val 20257"/>
                <a:gd name="adj3" fmla="val 369427"/>
                <a:gd name="adj4" fmla="val -35707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Variable opp-lysninger</a:t>
              </a:r>
            </a:p>
          </p:txBody>
        </p:sp>
        <p:sp>
          <p:nvSpPr>
            <p:cNvPr id="23" name="AutoShape 17">
              <a:extLst>
                <a:ext uri="{FF2B5EF4-FFF2-40B4-BE49-F238E27FC236}">
                  <a16:creationId xmlns:a16="http://schemas.microsoft.com/office/drawing/2014/main" id="{C4D103FC-7BE8-43B4-A0C9-7B96DD487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7544" y="1078257"/>
              <a:ext cx="1441427" cy="646112"/>
            </a:xfrm>
            <a:prstGeom prst="borderCallout1">
              <a:avLst>
                <a:gd name="adj1" fmla="val 99345"/>
                <a:gd name="adj2" fmla="val 40340"/>
                <a:gd name="adj3" fmla="val 167455"/>
                <a:gd name="adj4" fmla="val 24860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 dirty="0"/>
                <a:t>Faste opp-lysninger</a:t>
              </a:r>
            </a:p>
          </p:txBody>
        </p:sp>
      </p:grpSp>
      <p:sp>
        <p:nvSpPr>
          <p:cNvPr id="9" name="Bildeforklaring: linje med uthevingsstrek 8">
            <a:extLst>
              <a:ext uri="{FF2B5EF4-FFF2-40B4-BE49-F238E27FC236}">
                <a16:creationId xmlns:a16="http://schemas.microsoft.com/office/drawing/2014/main" id="{36F82B11-547A-4946-B75B-F21CD38C6746}"/>
              </a:ext>
            </a:extLst>
          </p:cNvPr>
          <p:cNvSpPr/>
          <p:nvPr/>
        </p:nvSpPr>
        <p:spPr>
          <a:xfrm flipH="1">
            <a:off x="966506" y="846215"/>
            <a:ext cx="2163235" cy="757766"/>
          </a:xfrm>
          <a:prstGeom prst="accentCallout1">
            <a:avLst>
              <a:gd name="adj1" fmla="val 18750"/>
              <a:gd name="adj2" fmla="val -8333"/>
              <a:gd name="adj3" fmla="val 207830"/>
              <a:gd name="adj4" fmla="val -24710"/>
            </a:avLst>
          </a:prstGeom>
          <a:solidFill>
            <a:srgbClr val="C00000"/>
          </a:solidFill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>
                <a:solidFill>
                  <a:schemeClr val="bg1"/>
                </a:solidFill>
              </a:rPr>
              <a:t>Informasjonsanalyse</a:t>
            </a:r>
          </a:p>
        </p:txBody>
      </p:sp>
      <p:sp>
        <p:nvSpPr>
          <p:cNvPr id="24" name="Bildeforklaring: linje med uthevingsstrek 23">
            <a:extLst>
              <a:ext uri="{FF2B5EF4-FFF2-40B4-BE49-F238E27FC236}">
                <a16:creationId xmlns:a16="http://schemas.microsoft.com/office/drawing/2014/main" id="{4B829157-A6D3-4ABF-9F8E-38FA36243585}"/>
              </a:ext>
            </a:extLst>
          </p:cNvPr>
          <p:cNvSpPr/>
          <p:nvPr/>
        </p:nvSpPr>
        <p:spPr>
          <a:xfrm flipH="1">
            <a:off x="4157384" y="5202845"/>
            <a:ext cx="2163235" cy="757766"/>
          </a:xfrm>
          <a:prstGeom prst="accentCallout1">
            <a:avLst>
              <a:gd name="adj1" fmla="val 18750"/>
              <a:gd name="adj2" fmla="val -8333"/>
              <a:gd name="adj3" fmla="val -131277"/>
              <a:gd name="adj4" fmla="val 20299"/>
            </a:avLst>
          </a:prstGeom>
          <a:solidFill>
            <a:srgbClr val="7030A0"/>
          </a:solidFill>
          <a:ln w="317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 dirty="0"/>
              <a:t>Prosessanalyse</a:t>
            </a:r>
          </a:p>
        </p:txBody>
      </p:sp>
    </p:spTree>
    <p:extLst>
      <p:ext uri="{BB962C8B-B14F-4D97-AF65-F5344CB8AC3E}">
        <p14:creationId xmlns:p14="http://schemas.microsoft.com/office/powerpoint/2010/main" val="114791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9EFB6-4E9B-4674-ABE9-09AC58E63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n-lt"/>
                <a:cs typeface="Calibri Light" panose="020F0302020204030204" pitchFamily="34" charset="0"/>
              </a:rPr>
              <a:t>Rettslig kravspesifisering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7CD0C5-B6F2-4D03-B1B7-3D55BB5BC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488911"/>
          </a:xfrm>
        </p:spPr>
        <p:txBody>
          <a:bodyPr>
            <a:normAutofit lnSpcReduction="1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b="1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prosess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  </a:t>
            </a: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Ofte relativt lite jus i denne delen av analysen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må opplysninger/data bli behandlet for å nå frem til et rettsriktig resultat?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 hvilken grad kan behandlingen forstås som utførelse av logiske og aritmetiske operasjoner?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Rettslig </a:t>
            </a:r>
            <a:r>
              <a:rPr lang="nb-NO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informasjons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analyse</a:t>
            </a:r>
          </a:p>
          <a:p>
            <a:pPr marL="0" indent="0">
              <a:buNone/>
            </a:pPr>
            <a:r>
              <a:rPr lang="nb-NO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   Som regel mest og vanskeligst jus i denne delen av analysen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Hvilke opplysninger/data er relevante i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hht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. rettskildene?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Hvordan skal de begreper som beskriver opplysningene/data forstås?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Tilsvarer denne forståelsen av opplysninger/data som finnes tilgjengelig i maskinlesbar form?</a:t>
            </a:r>
          </a:p>
        </p:txBody>
      </p:sp>
    </p:spTree>
    <p:extLst>
      <p:ext uri="{BB962C8B-B14F-4D97-AF65-F5344CB8AC3E}">
        <p14:creationId xmlns:p14="http://schemas.microsoft.com/office/powerpoint/2010/main" val="422549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47F4C2F6-1354-4A7B-B0BC-4AB026D8B6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92" t="27834" r="21343" b="24354"/>
          <a:stretch/>
        </p:blipFill>
        <p:spPr>
          <a:xfrm>
            <a:off x="973438" y="1201998"/>
            <a:ext cx="1169689" cy="988666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C1279D9-076C-4BED-ADEE-32CA08813F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5689" y="3822304"/>
            <a:ext cx="1170533" cy="987638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B1D86320-C07B-4AED-9E86-E9CCB0675A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197" y="1225019"/>
            <a:ext cx="1170533" cy="987638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1DCCC688-B8DF-428E-82A1-CBD67AF755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2092" t="27834" r="21343" b="24354"/>
          <a:stretch/>
        </p:blipFill>
        <p:spPr>
          <a:xfrm>
            <a:off x="3325070" y="3747267"/>
            <a:ext cx="1169689" cy="98866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1E49784F-5CCF-4706-821E-E6A1135EEC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594" y="2484440"/>
            <a:ext cx="1170533" cy="987638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B3D0EAC3-8760-4E07-857B-D6266838BE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1197" y="2504693"/>
            <a:ext cx="1170533" cy="987638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53DE66B0-DFBF-4E41-9816-56260CCBD0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688" y="5231766"/>
            <a:ext cx="1170533" cy="987638"/>
          </a:xfrm>
          <a:prstGeom prst="rect">
            <a:avLst/>
          </a:prstGeom>
        </p:spPr>
      </p:pic>
      <p:sp>
        <p:nvSpPr>
          <p:cNvPr id="20" name="Tittel 19">
            <a:extLst>
              <a:ext uri="{FF2B5EF4-FFF2-40B4-BE49-F238E27FC236}">
                <a16:creationId xmlns:a16="http://schemas.microsoft.com/office/drawing/2014/main" id="{50A223A5-5A00-48C9-8EA5-AFB79C022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37" y="119523"/>
            <a:ext cx="10751978" cy="867983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Eksempel: Prosessanalyse av bestemmelser om materielle inngangskrav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2950F81D-A24C-4E0B-A823-0F14CEAF4F03}"/>
              </a:ext>
            </a:extLst>
          </p:cNvPr>
          <p:cNvSpPr txBox="1"/>
          <p:nvPr/>
        </p:nvSpPr>
        <p:spPr>
          <a:xfrm>
            <a:off x="741760" y="2076528"/>
            <a:ext cx="1908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Lov § 3 annet ledd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C2CF30FD-9BB3-4051-8017-71D7E96C4B93}"/>
              </a:ext>
            </a:extLst>
          </p:cNvPr>
          <p:cNvSpPr txBox="1"/>
          <p:nvPr/>
        </p:nvSpPr>
        <p:spPr>
          <a:xfrm>
            <a:off x="3377252" y="4663616"/>
            <a:ext cx="1298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Forskrift § 6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3021ECAA-7C6A-43A0-8144-A0E61FF1F4DD}"/>
              </a:ext>
            </a:extLst>
          </p:cNvPr>
          <p:cNvSpPr txBox="1"/>
          <p:nvPr/>
        </p:nvSpPr>
        <p:spPr>
          <a:xfrm>
            <a:off x="711729" y="3457825"/>
            <a:ext cx="1924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Lov § 3 tredje ledd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2E884239-0756-4904-9363-4B30F27E9A42}"/>
              </a:ext>
            </a:extLst>
          </p:cNvPr>
          <p:cNvSpPr txBox="1"/>
          <p:nvPr/>
        </p:nvSpPr>
        <p:spPr>
          <a:xfrm>
            <a:off x="601822" y="6123543"/>
            <a:ext cx="1780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Lov § 7 bokstav a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A93377B6-E507-443B-99B6-47564D68A0B3}"/>
              </a:ext>
            </a:extLst>
          </p:cNvPr>
          <p:cNvSpPr txBox="1"/>
          <p:nvPr/>
        </p:nvSpPr>
        <p:spPr>
          <a:xfrm>
            <a:off x="3428566" y="2125920"/>
            <a:ext cx="96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Lov § 13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D262579A-C4AE-4BBC-AE59-B96AB8B980AA}"/>
              </a:ext>
            </a:extLst>
          </p:cNvPr>
          <p:cNvSpPr txBox="1"/>
          <p:nvPr/>
        </p:nvSpPr>
        <p:spPr>
          <a:xfrm>
            <a:off x="634229" y="4828181"/>
            <a:ext cx="191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Lov § 3 femte ledd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5D371602-4405-4823-9B21-64F503659B5C}"/>
              </a:ext>
            </a:extLst>
          </p:cNvPr>
          <p:cNvSpPr txBox="1"/>
          <p:nvPr/>
        </p:nvSpPr>
        <p:spPr>
          <a:xfrm>
            <a:off x="3465113" y="3386035"/>
            <a:ext cx="96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Lov § 16</a:t>
            </a:r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5D28ED4E-6EE5-45C6-8E3E-396F02C33FB9}"/>
              </a:ext>
            </a:extLst>
          </p:cNvPr>
          <p:cNvSpPr txBox="1"/>
          <p:nvPr/>
        </p:nvSpPr>
        <p:spPr>
          <a:xfrm>
            <a:off x="3283246" y="6045994"/>
            <a:ext cx="1298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Forskrift § 7</a:t>
            </a:r>
          </a:p>
        </p:txBody>
      </p:sp>
      <p:pic>
        <p:nvPicPr>
          <p:cNvPr id="29" name="Bilde 28">
            <a:extLst>
              <a:ext uri="{FF2B5EF4-FFF2-40B4-BE49-F238E27FC236}">
                <a16:creationId xmlns:a16="http://schemas.microsoft.com/office/drawing/2014/main" id="{D80EA9E7-EAC8-4B56-923A-AA0894D82F8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2092" t="27834" r="21343" b="24354"/>
          <a:stretch/>
        </p:blipFill>
        <p:spPr>
          <a:xfrm>
            <a:off x="3325070" y="5157949"/>
            <a:ext cx="1169689" cy="98866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0" name="TekstSylinder 29">
            <a:extLst>
              <a:ext uri="{FF2B5EF4-FFF2-40B4-BE49-F238E27FC236}">
                <a16:creationId xmlns:a16="http://schemas.microsoft.com/office/drawing/2014/main" id="{496AE1D9-04AF-4734-A052-AF68E6687B5F}"/>
              </a:ext>
            </a:extLst>
          </p:cNvPr>
          <p:cNvSpPr txBox="1"/>
          <p:nvPr/>
        </p:nvSpPr>
        <p:spPr>
          <a:xfrm>
            <a:off x="5195894" y="1690386"/>
            <a:ext cx="6249788" cy="424731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Tenk deg at hver bestemmelse gjelder </a:t>
            </a:r>
            <a:r>
              <a:rPr lang="nb-NO" i="1" dirty="0"/>
              <a:t>materiell inngangskrav</a:t>
            </a:r>
            <a:br>
              <a:rPr lang="nb-NO" dirty="0"/>
            </a:br>
            <a:r>
              <a:rPr lang="nb-NO" dirty="0"/>
              <a:t>for en ytelse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Du har identifisert alle relevante bestemmelser (hver</a:t>
            </a:r>
            <a:br>
              <a:rPr lang="nb-NO" dirty="0"/>
            </a:br>
            <a:r>
              <a:rPr lang="nb-NO" dirty="0"/>
              <a:t>bestemmelse er symbolisert ved en togvogn)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Vi har funnet bestemmelsene «her og der», jf. </a:t>
            </a:r>
            <a:r>
              <a:rPr lang="nb-NO" i="1" dirty="0"/>
              <a:t>rettskildenes</a:t>
            </a:r>
            <a:br>
              <a:rPr lang="nb-NO" i="1" dirty="0"/>
            </a:br>
            <a:r>
              <a:rPr lang="nb-NO" i="1" dirty="0"/>
              <a:t>fragmentariske karakter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Noen bestemmelser gjelder alle partskategorier (knallrøde),</a:t>
            </a:r>
            <a:br>
              <a:rPr lang="nb-NO" dirty="0"/>
            </a:br>
            <a:r>
              <a:rPr lang="nb-NO" dirty="0"/>
              <a:t>mens andre kun gjelder bestemte partskategorier (svakt røde</a:t>
            </a:r>
            <a:br>
              <a:rPr lang="nb-NO" dirty="0"/>
            </a:br>
            <a:r>
              <a:rPr lang="nb-NO" dirty="0"/>
              <a:t>og grå)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Noen bestemmelser finnes i loven (røde), mens andre finnes i</a:t>
            </a:r>
            <a:br>
              <a:rPr lang="nb-NO" dirty="0"/>
            </a:br>
            <a:r>
              <a:rPr lang="nb-NO" dirty="0"/>
              <a:t>forskrifter (grå)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Problemet i prosessanalysen er å finne ut hvordan disse</a:t>
            </a:r>
            <a:br>
              <a:rPr lang="nb-NO" dirty="0"/>
            </a:br>
            <a:r>
              <a:rPr lang="nb-NO" dirty="0"/>
              <a:t>vognene må koples sammen til en </a:t>
            </a:r>
            <a:r>
              <a:rPr lang="nb-NO" i="1" dirty="0"/>
              <a:t>algoritme</a:t>
            </a:r>
            <a:r>
              <a:rPr lang="nb-NO" dirty="0"/>
              <a:t> som forteller</a:t>
            </a:r>
            <a:br>
              <a:rPr lang="nb-NO" dirty="0"/>
            </a:br>
            <a:r>
              <a:rPr lang="nb-NO" dirty="0"/>
              <a:t>hvilke sammenhenger det er mellom bestemmelsene og i</a:t>
            </a:r>
            <a:br>
              <a:rPr lang="nb-NO" dirty="0"/>
            </a:br>
            <a:r>
              <a:rPr lang="nb-NO" dirty="0"/>
              <a:t>hvilken rekkefølger de må anvendes</a:t>
            </a:r>
          </a:p>
        </p:txBody>
      </p:sp>
    </p:spTree>
    <p:extLst>
      <p:ext uri="{BB962C8B-B14F-4D97-AF65-F5344CB8AC3E}">
        <p14:creationId xmlns:p14="http://schemas.microsoft.com/office/powerpoint/2010/main" val="955191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EC1A18C9-DD77-436A-BCF7-2086014E42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22092" t="27834" r="21343" b="24354"/>
          <a:stretch/>
        </p:blipFill>
        <p:spPr>
          <a:xfrm>
            <a:off x="9518146" y="3389359"/>
            <a:ext cx="1169689" cy="988666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CB6F139D-92F1-4A62-8792-9098898DF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77781" y="3065727"/>
            <a:ext cx="1170533" cy="98763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E1AA5720-7A52-4813-86D7-8920C22513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48314" y="3228057"/>
            <a:ext cx="1170533" cy="98763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36FF922-1681-434D-B235-0F099DC811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7503" y="2402749"/>
            <a:ext cx="1170533" cy="98763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C77BFA70-A83B-4D7F-AEF6-D8ECD4AFFED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7192" y="2526956"/>
            <a:ext cx="4682134" cy="140220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347B44A2-D7DB-44F1-92C7-424BDE27CFBF}"/>
              </a:ext>
            </a:extLst>
          </p:cNvPr>
          <p:cNvSpPr txBox="1"/>
          <p:nvPr/>
        </p:nvSpPr>
        <p:spPr>
          <a:xfrm>
            <a:off x="2237411" y="3447421"/>
            <a:ext cx="1523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Lov § 3 annet ledd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1A8C5267-0A58-4974-AD1B-BFFAFB87E85F}"/>
              </a:ext>
            </a:extLst>
          </p:cNvPr>
          <p:cNvSpPr txBox="1"/>
          <p:nvPr/>
        </p:nvSpPr>
        <p:spPr>
          <a:xfrm>
            <a:off x="7113516" y="4004861"/>
            <a:ext cx="1051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Forskrift § 6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9327220F-ECB1-4ED3-AD26-58BB40A4D3C4}"/>
              </a:ext>
            </a:extLst>
          </p:cNvPr>
          <p:cNvSpPr txBox="1"/>
          <p:nvPr/>
        </p:nvSpPr>
        <p:spPr>
          <a:xfrm>
            <a:off x="3453860" y="3621381"/>
            <a:ext cx="1536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Lov § 3 tredje ledd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6B292B4-AA0D-415A-9CCE-9F5F4EF58DA4}"/>
              </a:ext>
            </a:extLst>
          </p:cNvPr>
          <p:cNvSpPr txBox="1"/>
          <p:nvPr/>
        </p:nvSpPr>
        <p:spPr>
          <a:xfrm>
            <a:off x="988985" y="3289892"/>
            <a:ext cx="1425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Lov § 7 bokstav a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1DA71097-F425-406C-881D-5CC69F01D066}"/>
              </a:ext>
            </a:extLst>
          </p:cNvPr>
          <p:cNvSpPr txBox="1"/>
          <p:nvPr/>
        </p:nvSpPr>
        <p:spPr>
          <a:xfrm>
            <a:off x="8447309" y="4135019"/>
            <a:ext cx="788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Lov § 13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B6BDA7B-CD1E-4F39-A02D-1A70195F4761}"/>
              </a:ext>
            </a:extLst>
          </p:cNvPr>
          <p:cNvSpPr txBox="1"/>
          <p:nvPr/>
        </p:nvSpPr>
        <p:spPr>
          <a:xfrm>
            <a:off x="4567614" y="3796691"/>
            <a:ext cx="1527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Lov § 3 femte ledd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580012F-5589-45C0-A726-EFD147C354F9}"/>
              </a:ext>
            </a:extLst>
          </p:cNvPr>
          <p:cNvSpPr txBox="1"/>
          <p:nvPr/>
        </p:nvSpPr>
        <p:spPr>
          <a:xfrm>
            <a:off x="6087567" y="3868699"/>
            <a:ext cx="7882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Lov § 16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0BD3D414-4BBC-464E-BCF6-208CC43C700C}"/>
              </a:ext>
            </a:extLst>
          </p:cNvPr>
          <p:cNvSpPr txBox="1"/>
          <p:nvPr/>
        </p:nvSpPr>
        <p:spPr>
          <a:xfrm>
            <a:off x="9518146" y="4387007"/>
            <a:ext cx="1051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/>
              <a:t>Forskrift § 7</a:t>
            </a:r>
          </a:p>
        </p:txBody>
      </p:sp>
      <p:grpSp>
        <p:nvGrpSpPr>
          <p:cNvPr id="22" name="Gruppe 21">
            <a:extLst>
              <a:ext uri="{FF2B5EF4-FFF2-40B4-BE49-F238E27FC236}">
                <a16:creationId xmlns:a16="http://schemas.microsoft.com/office/drawing/2014/main" id="{79CC9506-BAF9-4B98-8C15-F32E8C1C60C8}"/>
              </a:ext>
            </a:extLst>
          </p:cNvPr>
          <p:cNvGrpSpPr/>
          <p:nvPr/>
        </p:nvGrpSpPr>
        <p:grpSpPr>
          <a:xfrm>
            <a:off x="2053978" y="1677593"/>
            <a:ext cx="8081570" cy="1882855"/>
            <a:chOff x="1886202" y="2848524"/>
            <a:chExt cx="8081570" cy="1882855"/>
          </a:xfrm>
        </p:grpSpPr>
        <p:pic>
          <p:nvPicPr>
            <p:cNvPr id="15" name="Bilde 14">
              <a:extLst>
                <a:ext uri="{FF2B5EF4-FFF2-40B4-BE49-F238E27FC236}">
                  <a16:creationId xmlns:a16="http://schemas.microsoft.com/office/drawing/2014/main" id="{C49967D6-CA2E-44E8-9664-192D37E33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886202" y="2848524"/>
              <a:ext cx="1036410" cy="981541"/>
            </a:xfrm>
            <a:prstGeom prst="rect">
              <a:avLst/>
            </a:prstGeom>
          </p:spPr>
        </p:pic>
        <p:pic>
          <p:nvPicPr>
            <p:cNvPr id="16" name="Bilde 15">
              <a:extLst>
                <a:ext uri="{FF2B5EF4-FFF2-40B4-BE49-F238E27FC236}">
                  <a16:creationId xmlns:a16="http://schemas.microsoft.com/office/drawing/2014/main" id="{82317ABA-AFC5-4F7C-88E9-752A9352C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65871" y="2972731"/>
              <a:ext cx="1036410" cy="981541"/>
            </a:xfrm>
            <a:prstGeom prst="rect">
              <a:avLst/>
            </a:prstGeom>
          </p:spPr>
        </p:pic>
        <p:pic>
          <p:nvPicPr>
            <p:cNvPr id="17" name="Bilde 16">
              <a:extLst>
                <a:ext uri="{FF2B5EF4-FFF2-40B4-BE49-F238E27FC236}">
                  <a16:creationId xmlns:a16="http://schemas.microsoft.com/office/drawing/2014/main" id="{9DBE7B8A-94E4-42C7-8F2F-1EC71DEB9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45540" y="3100857"/>
              <a:ext cx="1036410" cy="981541"/>
            </a:xfrm>
            <a:prstGeom prst="rect">
              <a:avLst/>
            </a:prstGeom>
          </p:spPr>
        </p:pic>
        <p:pic>
          <p:nvPicPr>
            <p:cNvPr id="18" name="Bilde 17">
              <a:extLst>
                <a:ext uri="{FF2B5EF4-FFF2-40B4-BE49-F238E27FC236}">
                  <a16:creationId xmlns:a16="http://schemas.microsoft.com/office/drawing/2014/main" id="{7355FE1C-EF74-4FCA-8159-59EF10C89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425209" y="3259067"/>
              <a:ext cx="1036410" cy="981541"/>
            </a:xfrm>
            <a:prstGeom prst="rect">
              <a:avLst/>
            </a:prstGeom>
          </p:spPr>
        </p:pic>
        <p:pic>
          <p:nvPicPr>
            <p:cNvPr id="19" name="Bilde 18">
              <a:extLst>
                <a:ext uri="{FF2B5EF4-FFF2-40B4-BE49-F238E27FC236}">
                  <a16:creationId xmlns:a16="http://schemas.microsoft.com/office/drawing/2014/main" id="{44A27600-4399-4774-BEDB-816505424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31362" y="3749838"/>
              <a:ext cx="1036410" cy="981541"/>
            </a:xfrm>
            <a:prstGeom prst="rect">
              <a:avLst/>
            </a:prstGeom>
          </p:spPr>
        </p:pic>
        <p:pic>
          <p:nvPicPr>
            <p:cNvPr id="20" name="Bilde 19">
              <a:extLst>
                <a:ext uri="{FF2B5EF4-FFF2-40B4-BE49-F238E27FC236}">
                  <a16:creationId xmlns:a16="http://schemas.microsoft.com/office/drawing/2014/main" id="{764225FB-F1B9-42B5-AF5B-D9B074304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574783" y="3493513"/>
              <a:ext cx="1036410" cy="981541"/>
            </a:xfrm>
            <a:prstGeom prst="rect">
              <a:avLst/>
            </a:prstGeom>
          </p:spPr>
        </p:pic>
        <p:pic>
          <p:nvPicPr>
            <p:cNvPr id="21" name="Bilde 20">
              <a:extLst>
                <a:ext uri="{FF2B5EF4-FFF2-40B4-BE49-F238E27FC236}">
                  <a16:creationId xmlns:a16="http://schemas.microsoft.com/office/drawing/2014/main" id="{2ECE44A7-0F1F-4CA0-BCE0-689B334EC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743771" y="3596490"/>
              <a:ext cx="1036410" cy="981541"/>
            </a:xfrm>
            <a:prstGeom prst="rect">
              <a:avLst/>
            </a:prstGeom>
          </p:spPr>
        </p:pic>
      </p:grp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96E4C030-CFD8-4071-8D7B-2D69384D8FB7}"/>
              </a:ext>
            </a:extLst>
          </p:cNvPr>
          <p:cNvSpPr txBox="1"/>
          <p:nvPr/>
        </p:nvSpPr>
        <p:spPr>
          <a:xfrm>
            <a:off x="2631801" y="269213"/>
            <a:ext cx="8184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Her er bestemmelsene (vognene) koplet sammen i en algoritme («defragmentering»)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59948FDC-1013-4B2C-90D9-9B18D43386E4}"/>
              </a:ext>
            </a:extLst>
          </p:cNvPr>
          <p:cNvSpPr txBox="1"/>
          <p:nvPr/>
        </p:nvSpPr>
        <p:spPr>
          <a:xfrm>
            <a:off x="2635594" y="755102"/>
            <a:ext cx="8184032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Hva slags «kopling» det er tale om, fremgår ikke av illustrasjonen, men det aktuelle er</a:t>
            </a:r>
            <a:br>
              <a:rPr lang="nb-NO" dirty="0"/>
            </a:br>
            <a:r>
              <a:rPr lang="nb-NO" dirty="0"/>
              <a:t>i) logiske operasjoner (dvs. at det skal prøves om vilkår er oppfylt eller ikke) og</a:t>
            </a:r>
            <a:br>
              <a:rPr lang="nb-NO" dirty="0"/>
            </a:br>
            <a:r>
              <a:rPr lang="nb-NO" dirty="0"/>
              <a:t>ii) aritmetiske operasjoner (dvs. at det skal skje beregninger)</a:t>
            </a:r>
          </a:p>
        </p:txBody>
      </p:sp>
      <p:grpSp>
        <p:nvGrpSpPr>
          <p:cNvPr id="45" name="Gruppe 44">
            <a:extLst>
              <a:ext uri="{FF2B5EF4-FFF2-40B4-BE49-F238E27FC236}">
                <a16:creationId xmlns:a16="http://schemas.microsoft.com/office/drawing/2014/main" id="{352E3B03-DEA2-4FB2-BE1F-5FF1F9A6D122}"/>
              </a:ext>
            </a:extLst>
          </p:cNvPr>
          <p:cNvGrpSpPr/>
          <p:nvPr/>
        </p:nvGrpSpPr>
        <p:grpSpPr>
          <a:xfrm>
            <a:off x="492012" y="2847103"/>
            <a:ext cx="10701456" cy="3610857"/>
            <a:chOff x="561637" y="2369192"/>
            <a:chExt cx="10701456" cy="3610857"/>
          </a:xfrm>
        </p:grpSpPr>
        <p:grpSp>
          <p:nvGrpSpPr>
            <p:cNvPr id="43" name="Gruppe 42">
              <a:extLst>
                <a:ext uri="{FF2B5EF4-FFF2-40B4-BE49-F238E27FC236}">
                  <a16:creationId xmlns:a16="http://schemas.microsoft.com/office/drawing/2014/main" id="{E111B888-151A-4F24-BB14-798E5A4CC6DA}"/>
                </a:ext>
              </a:extLst>
            </p:cNvPr>
            <p:cNvGrpSpPr/>
            <p:nvPr/>
          </p:nvGrpSpPr>
          <p:grpSpPr>
            <a:xfrm>
              <a:off x="1989634" y="2369192"/>
              <a:ext cx="8136918" cy="2804681"/>
              <a:chOff x="1989634" y="2369192"/>
              <a:chExt cx="8136918" cy="2804681"/>
            </a:xfrm>
          </p:grpSpPr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A6405A8D-63C9-49BB-9D5E-16896A3154EF}"/>
                  </a:ext>
                </a:extLst>
              </p:cNvPr>
              <p:cNvSpPr txBox="1"/>
              <p:nvPr/>
            </p:nvSpPr>
            <p:spPr>
              <a:xfrm>
                <a:off x="3252214" y="4804541"/>
                <a:ext cx="4758034" cy="369332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Opplysninger som skal være beslutningsgrunnlag</a:t>
                </a:r>
              </a:p>
            </p:txBody>
          </p: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BF118253-FF47-45F1-BAD7-CBCDEF86C94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989634" y="2369192"/>
                <a:ext cx="1691174" cy="2435350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906F063E-4485-49FC-92B0-753E52AA2F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79000" y="2911448"/>
                <a:ext cx="260024" cy="1893094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2017907D-1CDF-4513-B0BE-360D02DE69E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48470" y="3034741"/>
                <a:ext cx="860386" cy="1769801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A52FD568-0D2A-4F4C-AB70-569A4AA5D4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43205" y="3215875"/>
                <a:ext cx="1460000" cy="1601951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11910EEE-BE74-4022-A56F-E39BF5BB354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81172" y="3376053"/>
                <a:ext cx="2145380" cy="1405972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5F97CF4E-D4CE-4080-9D20-4D81F4F034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123210" y="2399731"/>
                <a:ext cx="837916" cy="2404810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1598A04B-026A-46B3-8C13-FA265C72D3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291516" y="2587816"/>
                <a:ext cx="89381" cy="2230011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1CD3FB6D-42D2-469C-A6F9-60492F9052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43532" y="2703022"/>
                <a:ext cx="26504" cy="2114805"/>
              </a:xfrm>
              <a:prstGeom prst="line">
                <a:avLst/>
              </a:prstGeom>
              <a:ln w="22225">
                <a:solidFill>
                  <a:schemeClr val="accent6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TekstSylinder 43">
              <a:extLst>
                <a:ext uri="{FF2B5EF4-FFF2-40B4-BE49-F238E27FC236}">
                  <a16:creationId xmlns:a16="http://schemas.microsoft.com/office/drawing/2014/main" id="{618C3C99-3998-4130-8AD4-E1D6741B03ED}"/>
                </a:ext>
              </a:extLst>
            </p:cNvPr>
            <p:cNvSpPr txBox="1"/>
            <p:nvPr/>
          </p:nvSpPr>
          <p:spPr>
            <a:xfrm>
              <a:off x="561637" y="5333718"/>
              <a:ext cx="10701456" cy="646331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/>
                <a:t>Hver bestemmelse inneholder informasjon om hvilke opplysninger om parten mv som skal inngå i behandlingen,</a:t>
              </a:r>
            </a:p>
            <a:p>
              <a:r>
                <a:rPr lang="nb-NO" dirty="0"/>
                <a:t>Og der er disse som i sin tur vil bli analysert i den rettslige informasjonsanalysen</a:t>
              </a:r>
            </a:p>
          </p:txBody>
        </p:sp>
      </p:grpSp>
      <p:grpSp>
        <p:nvGrpSpPr>
          <p:cNvPr id="61" name="Gruppe 60">
            <a:extLst>
              <a:ext uri="{FF2B5EF4-FFF2-40B4-BE49-F238E27FC236}">
                <a16:creationId xmlns:a16="http://schemas.microsoft.com/office/drawing/2014/main" id="{933DFC85-3C00-47D5-9996-DC35F0778747}"/>
              </a:ext>
            </a:extLst>
          </p:cNvPr>
          <p:cNvGrpSpPr/>
          <p:nvPr/>
        </p:nvGrpSpPr>
        <p:grpSpPr>
          <a:xfrm>
            <a:off x="320612" y="3188310"/>
            <a:ext cx="2814810" cy="2306692"/>
            <a:chOff x="320612" y="3188310"/>
            <a:chExt cx="2814810" cy="2306692"/>
          </a:xfrm>
        </p:grpSpPr>
        <p:grpSp>
          <p:nvGrpSpPr>
            <p:cNvPr id="51" name="Gruppe 50">
              <a:extLst>
                <a:ext uri="{FF2B5EF4-FFF2-40B4-BE49-F238E27FC236}">
                  <a16:creationId xmlns:a16="http://schemas.microsoft.com/office/drawing/2014/main" id="{FC89C4F1-5CDC-41C0-856C-4760B8E07C7D}"/>
                </a:ext>
              </a:extLst>
            </p:cNvPr>
            <p:cNvGrpSpPr/>
            <p:nvPr/>
          </p:nvGrpSpPr>
          <p:grpSpPr>
            <a:xfrm>
              <a:off x="742283" y="3188310"/>
              <a:ext cx="1981372" cy="1328573"/>
              <a:chOff x="886408" y="3180933"/>
              <a:chExt cx="1981372" cy="1328573"/>
            </a:xfrm>
          </p:grpSpPr>
          <p:pic>
            <p:nvPicPr>
              <p:cNvPr id="46" name="Bilde 45">
                <a:extLst>
                  <a:ext uri="{FF2B5EF4-FFF2-40B4-BE49-F238E27FC236}">
                    <a16:creationId xmlns:a16="http://schemas.microsoft.com/office/drawing/2014/main" id="{2723E230-F5CC-48C4-B28F-577176F800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86408" y="3814502"/>
                <a:ext cx="1981372" cy="695004"/>
              </a:xfrm>
              <a:prstGeom prst="rect">
                <a:avLst/>
              </a:prstGeom>
            </p:spPr>
          </p:pic>
          <p:cxnSp>
            <p:nvCxnSpPr>
              <p:cNvPr id="48" name="Rett pilkobling 47">
                <a:extLst>
                  <a:ext uri="{FF2B5EF4-FFF2-40B4-BE49-F238E27FC236}">
                    <a16:creationId xmlns:a16="http://schemas.microsoft.com/office/drawing/2014/main" id="{3A472457-A35D-4CA0-B30D-96A4C9EF3B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17736" y="3180933"/>
                <a:ext cx="4322" cy="631859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TekstSylinder 59">
              <a:extLst>
                <a:ext uri="{FF2B5EF4-FFF2-40B4-BE49-F238E27FC236}">
                  <a16:creationId xmlns:a16="http://schemas.microsoft.com/office/drawing/2014/main" id="{D2E5D350-7566-4B1A-9E44-A5B8957142F5}"/>
                </a:ext>
              </a:extLst>
            </p:cNvPr>
            <p:cNvSpPr txBox="1"/>
            <p:nvPr/>
          </p:nvSpPr>
          <p:spPr>
            <a:xfrm>
              <a:off x="320612" y="4540895"/>
              <a:ext cx="2814810" cy="95410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1400" dirty="0"/>
                <a:t>Også enkeltbestemmelser kan</a:t>
              </a:r>
              <a:br>
                <a:rPr lang="nb-NO" sz="1400" dirty="0"/>
              </a:br>
              <a:r>
                <a:rPr lang="nb-NO" sz="1400" dirty="0"/>
                <a:t>være så komplekse at de trenger</a:t>
              </a:r>
            </a:p>
            <a:p>
              <a:r>
                <a:rPr lang="nb-NO" sz="1400" dirty="0"/>
                <a:t>Samme form for «defragmentering»</a:t>
              </a:r>
            </a:p>
            <a:p>
              <a:r>
                <a:rPr lang="nb-NO" sz="1400" dirty="0"/>
                <a:t>(jf. eksempel på bilde 7)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296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65512"/>
          </a:xfrm>
        </p:spPr>
        <p:txBody>
          <a:bodyPr/>
          <a:lstStyle/>
          <a:p>
            <a:r>
              <a:rPr lang="en-GB" sz="3200" dirty="0" err="1">
                <a:solidFill>
                  <a:srgbClr val="0070C0"/>
                </a:solidFill>
              </a:rPr>
              <a:t>Rettslig</a:t>
            </a:r>
            <a:r>
              <a:rPr lang="en-GB" sz="3200" dirty="0">
                <a:solidFill>
                  <a:srgbClr val="0070C0"/>
                </a:solidFill>
              </a:rPr>
              <a:t> </a:t>
            </a:r>
            <a:r>
              <a:rPr lang="en-GB" sz="3200" dirty="0" err="1">
                <a:solidFill>
                  <a:srgbClr val="0070C0"/>
                </a:solidFill>
              </a:rPr>
              <a:t>prosessanalyse</a:t>
            </a:r>
            <a:endParaRPr lang="en-GB" sz="3200" dirty="0">
              <a:solidFill>
                <a:srgbClr val="0070C0"/>
              </a:solidFill>
            </a:endParaRP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56" y="942486"/>
            <a:ext cx="6336064" cy="5696740"/>
          </a:xfrm>
          <a:prstGeom prst="rect">
            <a:avLst/>
          </a:prstGeom>
        </p:spPr>
      </p:pic>
      <p:sp>
        <p:nvSpPr>
          <p:cNvPr id="5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6238068" y="1725654"/>
            <a:ext cx="5633634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Oppgaven her er å forsøke å forstå lov og forskrift mv. som enten prøving av </a:t>
            </a:r>
            <a:r>
              <a:rPr lang="nb-NO" sz="1700" i="1" dirty="0"/>
              <a:t>vilkår</a:t>
            </a:r>
            <a:r>
              <a:rPr lang="nb-NO" sz="1700" dirty="0"/>
              <a:t> eller </a:t>
            </a:r>
            <a:r>
              <a:rPr lang="nb-NO" sz="1700" i="1" dirty="0"/>
              <a:t>beregninger</a:t>
            </a:r>
            <a:r>
              <a:rPr lang="nb-NO" sz="1700" dirty="0"/>
              <a:t> (ofte kombinasjoner av slike operasjoner)</a:t>
            </a:r>
          </a:p>
        </p:txBody>
      </p:sp>
      <p:sp>
        <p:nvSpPr>
          <p:cNvPr id="6" name="TekstSylinder 8">
            <a:extLst>
              <a:ext uri="{FF2B5EF4-FFF2-40B4-BE49-F238E27FC236}">
                <a16:creationId xmlns:a16="http://schemas.microsoft.com/office/drawing/2014/main" id="{AA63B03C-F5A1-4B1A-B57E-E45D404C3ADE}"/>
              </a:ext>
            </a:extLst>
          </p:cNvPr>
          <p:cNvSpPr txBox="1"/>
          <p:nvPr/>
        </p:nvSpPr>
        <p:spPr>
          <a:xfrm>
            <a:off x="6238068" y="2765342"/>
            <a:ext cx="5633634" cy="615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Deretter må en finne frem til det presise meningsinnholdet av lov-/forskriftstekster mv. som beskriver slike operasjoner …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238068" y="3483464"/>
            <a:ext cx="5633634" cy="1432827"/>
            <a:chOff x="6238068" y="3483464"/>
            <a:chExt cx="5633634" cy="1432827"/>
          </a:xfrm>
        </p:grpSpPr>
        <p:sp>
          <p:nvSpPr>
            <p:cNvPr id="8" name="TekstSylinder 8">
              <a:extLst>
                <a:ext uri="{FF2B5EF4-FFF2-40B4-BE49-F238E27FC236}">
                  <a16:creationId xmlns:a16="http://schemas.microsoft.com/office/drawing/2014/main" id="{AA63B03C-F5A1-4B1A-B57E-E45D404C3ADE}"/>
                </a:ext>
              </a:extLst>
            </p:cNvPr>
            <p:cNvSpPr txBox="1"/>
            <p:nvPr/>
          </p:nvSpPr>
          <p:spPr>
            <a:xfrm>
              <a:off x="6238068" y="3483464"/>
              <a:ext cx="5633634" cy="61555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nb-NO" sz="1700" dirty="0"/>
                <a:t>… og uttrykke dette meningsinnholdet ved hjelp av logiske og aritmetiske operatorer</a:t>
              </a:r>
            </a:p>
          </p:txBody>
        </p:sp>
        <p:sp>
          <p:nvSpPr>
            <p:cNvPr id="9" name="AutoShape 15">
              <a:extLst>
                <a:ext uri="{FF2B5EF4-FFF2-40B4-BE49-F238E27FC236}">
                  <a16:creationId xmlns:a16="http://schemas.microsoft.com/office/drawing/2014/main" id="{50C9CC53-B05B-42A0-9F09-CB26CD9C52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068" y="4536878"/>
              <a:ext cx="1246188" cy="379413"/>
            </a:xfrm>
            <a:prstGeom prst="borderCallout1">
              <a:avLst>
                <a:gd name="adj1" fmla="val -2553"/>
                <a:gd name="adj2" fmla="val 40202"/>
                <a:gd name="adj3" fmla="val -131856"/>
                <a:gd name="adj4" fmla="val 40936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800"/>
                <a:t>+, -, /, * </a:t>
              </a:r>
              <a:r>
                <a:rPr lang="nb-NO" altLang="nb-NO" sz="1800">
                  <a:sym typeface="Symbol" panose="05050102010706020507" pitchFamily="18" charset="2"/>
                </a:rPr>
                <a:t>etc</a:t>
              </a:r>
              <a:endParaRPr lang="nb-NO" altLang="nb-NO" sz="2400">
                <a:sym typeface="Symbol" panose="05050102010706020507" pitchFamily="18" charset="2"/>
              </a:endParaRPr>
            </a:p>
          </p:txBody>
        </p:sp>
        <p:sp>
          <p:nvSpPr>
            <p:cNvPr id="10" name="AutoShape 14">
              <a:extLst>
                <a:ext uri="{FF2B5EF4-FFF2-40B4-BE49-F238E27FC236}">
                  <a16:creationId xmlns:a16="http://schemas.microsoft.com/office/drawing/2014/main" id="{F4F85B25-87BE-4253-84A0-95C028D9C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8452" y="4536878"/>
              <a:ext cx="2678105" cy="338554"/>
            </a:xfrm>
            <a:prstGeom prst="borderCallout1">
              <a:avLst>
                <a:gd name="adj1" fmla="val -512"/>
                <a:gd name="adj2" fmla="val 76573"/>
                <a:gd name="adj3" fmla="val -232632"/>
                <a:gd name="adj4" fmla="val 74803"/>
              </a:avLst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nb-NO" altLang="nb-NO" sz="1600"/>
                <a:t>AND, OR, NOT, </a:t>
              </a:r>
              <a:r>
                <a:rPr lang="nb-NO" altLang="nb-NO" sz="1600">
                  <a:sym typeface="Symbol" panose="05050102010706020507" pitchFamily="18" charset="2"/>
                </a:rPr>
                <a:t>, </a:t>
              </a:r>
              <a:r>
                <a:rPr lang="nb-NO" altLang="nb-NO" sz="1600"/>
                <a:t>&lt;, &gt;, </a:t>
              </a:r>
              <a:r>
                <a:rPr lang="nb-NO" altLang="nb-NO" sz="1600">
                  <a:sym typeface="Symbol" panose="05050102010706020507" pitchFamily="18" charset="2"/>
                </a:rPr>
                <a:t> etc</a:t>
              </a:r>
            </a:p>
          </p:txBody>
        </p:sp>
      </p:grpSp>
      <p:sp>
        <p:nvSpPr>
          <p:cNvPr id="12" name="TekstSylinder 8">
            <a:extLst>
              <a:ext uri="{FF2B5EF4-FFF2-40B4-BE49-F238E27FC236}">
                <a16:creationId xmlns:a16="http://schemas.microsoft.com/office/drawing/2014/main" id="{BCD1FC7F-146D-4263-8B51-7D2539CB7E76}"/>
              </a:ext>
            </a:extLst>
          </p:cNvPr>
          <p:cNvSpPr txBox="1"/>
          <p:nvPr/>
        </p:nvSpPr>
        <p:spPr>
          <a:xfrm>
            <a:off x="6238068" y="5002090"/>
            <a:ext cx="5633634" cy="87716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700" dirty="0"/>
              <a:t>Når lovgiver uttrykker aritmetikk og formell logikk med naturlig språk, kan det lett oppstå uklarheter, se skrekk-eksempel på neste bilde</a:t>
            </a:r>
          </a:p>
        </p:txBody>
      </p:sp>
    </p:spTree>
    <p:extLst>
      <p:ext uri="{BB962C8B-B14F-4D97-AF65-F5344CB8AC3E}">
        <p14:creationId xmlns:p14="http://schemas.microsoft.com/office/powerpoint/2010/main" val="318445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4997"/>
          </a:xfrm>
        </p:spPr>
        <p:txBody>
          <a:bodyPr>
            <a:normAutofit fontScale="90000"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Eksempel på beregningsregel som er så fæl at den er morsom </a:t>
            </a:r>
            <a:r>
              <a:rPr lang="nb-NO" sz="3200" dirty="0">
                <a:solidFill>
                  <a:srgbClr val="FF9933"/>
                </a:solidFill>
                <a:sym typeface="Wingdings" panose="05000000000000000000" pitchFamily="2" charset="2"/>
              </a:rPr>
              <a:t></a:t>
            </a:r>
            <a:endParaRPr lang="nb-NO" sz="3200" dirty="0">
              <a:solidFill>
                <a:srgbClr val="FF9933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0709" y="1589410"/>
            <a:ext cx="10515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latin typeface="MinionPro-Regular"/>
              </a:rPr>
              <a:t>≪Når en inntektsnytelse kan kreves dekket bare av en avsatt kapital, settes kapitalverdien av inntektsnytelsen ikke høyere enn kapitalens verdi. Skjønnes en slik kapital å vare utilstrekkelig til å dekke flere påheftede inntektsnytelser fullt ut, blir kapitalverdien av de enkelte inntektsnytelser å fastsette under hensyn til den reduksjon de enkelte berettigede må tåle. I mangel av andre holdepunkter for omvurderingen reduseres kapitalverdien av de enkelte inntektsnytelser forholdsmessig. Det foretas dog ingen omberegning av inntektsnytelser som det allerede er betalt avgift av.≫ </a:t>
            </a:r>
            <a:r>
              <a:rPr lang="nb-NO" sz="1400" dirty="0">
                <a:latin typeface="MinionPro-Regular"/>
              </a:rPr>
              <a:t>(jf. arveavgiftsloven § 13 femte ledd (</a:t>
            </a:r>
            <a:r>
              <a:rPr lang="nb-NO" sz="1400" i="1" dirty="0">
                <a:solidFill>
                  <a:srgbClr val="C00000"/>
                </a:solidFill>
                <a:latin typeface="MinionPro-Regular"/>
              </a:rPr>
              <a:t>nå opphevet</a:t>
            </a:r>
            <a:r>
              <a:rPr lang="nb-NO" sz="1400" dirty="0">
                <a:latin typeface="MinionPro-Regular"/>
              </a:rPr>
              <a:t>))</a:t>
            </a:r>
            <a:endParaRPr lang="nb-NO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89000" y="3797730"/>
            <a:ext cx="945124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Prosessanalysen må i et slikt tilfelle ende opp med angivelse av en formell struktur som tydeliggjør </a:t>
            </a:r>
          </a:p>
          <a:p>
            <a:r>
              <a:rPr lang="nb-NO" dirty="0"/>
              <a:t>hvilke vilkår og beregninger som teksten gir anvisning på – gjerne i form av pseudokode</a:t>
            </a:r>
          </a:p>
        </p:txBody>
      </p:sp>
    </p:spTree>
    <p:extLst>
      <p:ext uri="{BB962C8B-B14F-4D97-AF65-F5344CB8AC3E}">
        <p14:creationId xmlns:p14="http://schemas.microsoft.com/office/powerpoint/2010/main" val="179764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>
            <a:extLst>
              <a:ext uri="{FF2B5EF4-FFF2-40B4-BE49-F238E27FC236}">
                <a16:creationId xmlns:a16="http://schemas.microsoft.com/office/drawing/2014/main" id="{C522662E-571F-4055-B6B1-E7285E605FA1}"/>
              </a:ext>
            </a:extLst>
          </p:cNvPr>
          <p:cNvSpPr txBox="1"/>
          <p:nvPr/>
        </p:nvSpPr>
        <p:spPr>
          <a:xfrm>
            <a:off x="294114" y="2599553"/>
            <a:ext cx="5218801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Dersom artikkel 6 nr. 1 bokstav a) får anvendelse i forbindelse med</a:t>
            </a:r>
          </a:p>
          <a:p>
            <a:r>
              <a:rPr lang="nb-NO" sz="1400" dirty="0"/>
              <a:t>tilbud om informasjonssamfunnstjenester direkte til et barn, er</a:t>
            </a:r>
          </a:p>
          <a:p>
            <a:r>
              <a:rPr lang="nb-NO" sz="1400" dirty="0"/>
              <a:t>behandling av et barns personopplysninger lovlig dersom barnet er</a:t>
            </a:r>
          </a:p>
          <a:p>
            <a:r>
              <a:rPr lang="nb-NO" sz="1400" dirty="0"/>
              <a:t>minst 16 år. Dersom barnet er under 16 år, er slik behandling lovlig</a:t>
            </a:r>
          </a:p>
          <a:p>
            <a:r>
              <a:rPr lang="nb-NO" sz="1400" dirty="0"/>
              <a:t>bare dersom og i den grad samtykke er gitt eller godkjent av den som</a:t>
            </a:r>
          </a:p>
          <a:p>
            <a:r>
              <a:rPr lang="nb-NO" sz="1400" dirty="0"/>
              <a:t>har foreldreansvar for barnet. (Art. 8(1))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1470B605-9666-4F99-B629-0FB3D178B393}"/>
              </a:ext>
            </a:extLst>
          </p:cNvPr>
          <p:cNvGrpSpPr/>
          <p:nvPr/>
        </p:nvGrpSpPr>
        <p:grpSpPr>
          <a:xfrm>
            <a:off x="5571042" y="2491832"/>
            <a:ext cx="6174583" cy="1600438"/>
            <a:chOff x="5571042" y="2491832"/>
            <a:chExt cx="6174583" cy="1600438"/>
          </a:xfrm>
        </p:grpSpPr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395E4330-570A-449E-8C76-EA6F1BE46F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21101" y="2491832"/>
              <a:ext cx="5724524" cy="160043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/>
              <a:r>
                <a:rPr lang="nb-NO" altLang="nb-NO" sz="1400" dirty="0"/>
                <a:t> </a:t>
              </a:r>
              <a:r>
                <a:rPr lang="nb-NO" altLang="nb-NO" sz="1400" b="1" dirty="0"/>
                <a:t>Hvem kan samtykke?</a:t>
              </a:r>
            </a:p>
            <a:p>
              <a:r>
                <a:rPr lang="en-US" altLang="nb-NO" sz="1400" dirty="0"/>
                <a:t>HVIS	</a:t>
              </a:r>
              <a:r>
                <a:rPr lang="en-US" altLang="nb-NO" sz="1400" dirty="0" err="1"/>
                <a:t>registrerte</a:t>
              </a:r>
              <a:r>
                <a:rPr lang="en-US" altLang="nb-NO" sz="1400" dirty="0"/>
                <a:t> &lt; 18 </a:t>
              </a:r>
              <a:r>
                <a:rPr lang="en-US" altLang="nb-NO" sz="1400" dirty="0" err="1"/>
                <a:t>år</a:t>
              </a:r>
              <a:endParaRPr lang="en-US" altLang="nb-NO" sz="1400" dirty="0"/>
            </a:p>
            <a:p>
              <a:r>
                <a:rPr lang="en-US" altLang="nb-NO" sz="1400" dirty="0"/>
                <a:t>	ELLER 16 </a:t>
              </a:r>
              <a:r>
                <a:rPr lang="en-US" altLang="nb-NO" sz="1400" dirty="0" err="1"/>
                <a:t>år</a:t>
              </a:r>
              <a:r>
                <a:rPr lang="en-US" altLang="nb-NO" sz="1400" dirty="0"/>
                <a:t> ≤ </a:t>
              </a:r>
              <a:r>
                <a:rPr lang="en-US" altLang="nb-NO" sz="1400" dirty="0" err="1"/>
                <a:t>registrert</a:t>
              </a:r>
              <a:r>
                <a:rPr lang="en-US" altLang="nb-NO" sz="1400" dirty="0"/>
                <a:t> &lt; 18 </a:t>
              </a:r>
              <a:r>
                <a:rPr lang="en-US" altLang="nb-NO" sz="1400" dirty="0" err="1"/>
                <a:t>år</a:t>
              </a:r>
              <a:endParaRPr lang="en-US" altLang="nb-NO" sz="1400" dirty="0"/>
            </a:p>
            <a:p>
              <a:pPr eaLnBrk="1" hangingPunct="1"/>
              <a:r>
                <a:rPr lang="en-US" altLang="nb-NO" sz="1400" dirty="0"/>
                <a:t>	    OG </a:t>
              </a:r>
              <a:r>
                <a:rPr lang="en-US" altLang="nb-NO" sz="1400" dirty="0" err="1"/>
                <a:t>behandlingen</a:t>
              </a:r>
              <a:r>
                <a:rPr lang="en-US" altLang="nb-NO" sz="1400" dirty="0"/>
                <a:t> </a:t>
              </a:r>
              <a:r>
                <a:rPr lang="en-US" altLang="nb-NO" sz="1400" dirty="0" err="1"/>
                <a:t>gjelder</a:t>
              </a:r>
              <a:r>
                <a:rPr lang="en-US" altLang="nb-NO" sz="1400" dirty="0"/>
                <a:t> </a:t>
              </a:r>
              <a:r>
                <a:rPr lang="en-US" altLang="nb-NO" sz="1400" dirty="0" err="1"/>
                <a:t>informasjonsamfunnstjenester</a:t>
              </a:r>
              <a:endParaRPr lang="en-US" altLang="nb-NO" sz="1400" dirty="0"/>
            </a:p>
            <a:p>
              <a:r>
                <a:rPr lang="en-US" altLang="nb-NO" sz="1400" dirty="0"/>
                <a:t>	ELLER </a:t>
              </a:r>
              <a:r>
                <a:rPr lang="en-US" altLang="nb-NO" sz="1400" dirty="0" err="1"/>
                <a:t>registrerte</a:t>
              </a:r>
              <a:r>
                <a:rPr lang="en-US" altLang="nb-NO" sz="1400" dirty="0"/>
                <a:t> &lt;16 </a:t>
              </a:r>
              <a:r>
                <a:rPr lang="en-US" altLang="nb-NO" sz="1400" dirty="0" err="1"/>
                <a:t>år</a:t>
              </a:r>
              <a:endParaRPr lang="en-US" altLang="nb-NO" sz="1400" dirty="0"/>
            </a:p>
            <a:p>
              <a:pPr eaLnBrk="1" hangingPunct="1"/>
              <a:r>
                <a:rPr lang="en-US" altLang="nb-NO" sz="1400" dirty="0"/>
                <a:t>	    OG </a:t>
              </a:r>
              <a:r>
                <a:rPr lang="en-US" altLang="nb-NO" sz="1400" dirty="0" err="1"/>
                <a:t>behandlingen</a:t>
              </a:r>
              <a:r>
                <a:rPr lang="en-US" altLang="nb-NO" sz="1400" dirty="0"/>
                <a:t> er </a:t>
              </a:r>
              <a:r>
                <a:rPr lang="en-US" altLang="nb-NO" sz="1400" dirty="0" err="1"/>
                <a:t>godkjent</a:t>
              </a:r>
              <a:r>
                <a:rPr lang="en-US" altLang="nb-NO" sz="1400" dirty="0"/>
                <a:t> av </a:t>
              </a:r>
              <a:r>
                <a:rPr lang="en-US" altLang="nb-NO" sz="1400" dirty="0" err="1"/>
                <a:t>forelder</a:t>
              </a:r>
              <a:endParaRPr lang="en-US" altLang="nb-NO" sz="1400" dirty="0"/>
            </a:p>
            <a:p>
              <a:pPr eaLnBrk="1" hangingPunct="1"/>
              <a:r>
                <a:rPr lang="en-US" altLang="nb-NO" sz="1400" dirty="0"/>
                <a:t>SÅ  	har </a:t>
              </a:r>
              <a:r>
                <a:rPr lang="en-US" altLang="nb-NO" sz="1400" dirty="0" err="1"/>
                <a:t>registrerte</a:t>
              </a:r>
              <a:r>
                <a:rPr lang="en-US" altLang="nb-NO" sz="1400" dirty="0"/>
                <a:t> </a:t>
              </a:r>
              <a:r>
                <a:rPr lang="en-US" altLang="nb-NO" sz="1400" dirty="0" err="1"/>
                <a:t>kompetanse</a:t>
              </a:r>
              <a:r>
                <a:rPr lang="en-US" altLang="nb-NO" sz="1400" dirty="0"/>
                <a:t> </a:t>
              </a:r>
              <a:r>
                <a:rPr lang="en-US" altLang="nb-NO" sz="1400" dirty="0" err="1"/>
                <a:t>til</a:t>
              </a:r>
              <a:r>
                <a:rPr lang="en-US" altLang="nb-NO" sz="1400" dirty="0"/>
                <a:t> å </a:t>
              </a:r>
              <a:r>
                <a:rPr lang="en-US" altLang="nb-NO" sz="1400" dirty="0" err="1"/>
                <a:t>samtykke</a:t>
              </a:r>
              <a:endParaRPr lang="nb-NO" altLang="nb-NO" sz="1400" dirty="0"/>
            </a:p>
          </p:txBody>
        </p:sp>
        <p:sp>
          <p:nvSpPr>
            <p:cNvPr id="6" name="Pil: høyre 5">
              <a:extLst>
                <a:ext uri="{FF2B5EF4-FFF2-40B4-BE49-F238E27FC236}">
                  <a16:creationId xmlns:a16="http://schemas.microsoft.com/office/drawing/2014/main" id="{1E74B023-36EA-4CD4-87B0-A050361B296B}"/>
                </a:ext>
              </a:extLst>
            </p:cNvPr>
            <p:cNvSpPr/>
            <p:nvPr/>
          </p:nvSpPr>
          <p:spPr>
            <a:xfrm>
              <a:off x="5571042" y="3191932"/>
              <a:ext cx="391930" cy="300567"/>
            </a:xfrm>
            <a:prstGeom prst="right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chemeClr val="tx1"/>
                </a:solidFill>
              </a:endParaRPr>
            </a:p>
          </p:txBody>
        </p:sp>
      </p:grp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83D69CE-BD39-4DDC-BD36-710B3BCCA5CF}"/>
              </a:ext>
            </a:extLst>
          </p:cNvPr>
          <p:cNvSpPr txBox="1"/>
          <p:nvPr/>
        </p:nvSpPr>
        <p:spPr>
          <a:xfrm>
            <a:off x="294114" y="4642486"/>
            <a:ext cx="5200463" cy="9541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1400" dirty="0"/>
              <a:t>«samtykke» fra den registrerte enhver frivillig, spesifikk, informert og</a:t>
            </a:r>
          </a:p>
          <a:p>
            <a:r>
              <a:rPr lang="nb-NO" sz="1400" dirty="0"/>
              <a:t>utvetydig viljesytring fra den registrerte der vedkommende ved en</a:t>
            </a:r>
          </a:p>
          <a:p>
            <a:r>
              <a:rPr lang="nb-NO" sz="1400" dirty="0"/>
              <a:t>erklæring eller en tydelig bekreftelse gir sitt samtykke til behandling</a:t>
            </a:r>
          </a:p>
          <a:p>
            <a:r>
              <a:rPr lang="nb-NO" sz="1400" dirty="0"/>
              <a:t>av personopplysninger som gjelder vedkommende. (Art. 4(11))</a:t>
            </a:r>
          </a:p>
        </p:txBody>
      </p:sp>
      <p:grpSp>
        <p:nvGrpSpPr>
          <p:cNvPr id="12" name="Gruppe 11">
            <a:extLst>
              <a:ext uri="{FF2B5EF4-FFF2-40B4-BE49-F238E27FC236}">
                <a16:creationId xmlns:a16="http://schemas.microsoft.com/office/drawing/2014/main" id="{7415EC63-9498-44AC-8268-E9601B8A8A1E}"/>
              </a:ext>
            </a:extLst>
          </p:cNvPr>
          <p:cNvGrpSpPr/>
          <p:nvPr/>
        </p:nvGrpSpPr>
        <p:grpSpPr>
          <a:xfrm>
            <a:off x="5552704" y="4270866"/>
            <a:ext cx="6174583" cy="1815882"/>
            <a:chOff x="5552704" y="4270866"/>
            <a:chExt cx="6174583" cy="1815882"/>
          </a:xfrm>
        </p:grpSpPr>
        <p:sp>
          <p:nvSpPr>
            <p:cNvPr id="3" name="TekstSylinder 2">
              <a:extLst>
                <a:ext uri="{FF2B5EF4-FFF2-40B4-BE49-F238E27FC236}">
                  <a16:creationId xmlns:a16="http://schemas.microsoft.com/office/drawing/2014/main" id="{B3E2E02E-B794-47A5-AE29-83237E2E89F5}"/>
                </a:ext>
              </a:extLst>
            </p:cNvPr>
            <p:cNvSpPr txBox="1"/>
            <p:nvPr/>
          </p:nvSpPr>
          <p:spPr>
            <a:xfrm>
              <a:off x="6002762" y="4270866"/>
              <a:ext cx="5724525" cy="181588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 err="1"/>
                <a:t>Hva</a:t>
              </a:r>
              <a:r>
                <a:rPr lang="en-US" sz="1400" b="1" dirty="0"/>
                <a:t> er </a:t>
              </a:r>
              <a:r>
                <a:rPr lang="en-US" sz="1400" b="1" dirty="0" err="1"/>
                <a:t>vilkår</a:t>
              </a:r>
              <a:r>
                <a:rPr lang="en-US" sz="1400" b="1" dirty="0"/>
                <a:t> for </a:t>
              </a:r>
              <a:r>
                <a:rPr lang="en-US" sz="1400" b="1" dirty="0" err="1"/>
                <a:t>gyldig</a:t>
              </a:r>
              <a:r>
                <a:rPr lang="en-US" sz="1400" b="1" dirty="0"/>
                <a:t> </a:t>
              </a:r>
              <a:r>
                <a:rPr lang="en-US" sz="1400" b="1" dirty="0" err="1"/>
                <a:t>samtykke</a:t>
              </a:r>
              <a:r>
                <a:rPr lang="en-US" sz="1400" b="1" dirty="0"/>
                <a:t>?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/>
                <a:t>HVIS	</a:t>
              </a:r>
              <a:r>
                <a:rPr lang="en-US" sz="1400" dirty="0" err="1"/>
                <a:t>samtykke</a:t>
              </a:r>
              <a:r>
                <a:rPr lang="en-US" sz="1400" dirty="0"/>
                <a:t> er </a:t>
              </a:r>
              <a:r>
                <a:rPr lang="en-US" sz="1400" dirty="0" err="1"/>
                <a:t>gitt</a:t>
              </a:r>
              <a:r>
                <a:rPr lang="en-US" sz="1400" dirty="0"/>
                <a:t> </a:t>
              </a:r>
              <a:r>
                <a:rPr lang="en-US" sz="1400" dirty="0" err="1"/>
                <a:t>frivillig</a:t>
              </a:r>
              <a:endParaRPr lang="en-US" sz="1400" dirty="0"/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/>
                <a:t>	OG </a:t>
              </a:r>
              <a:r>
                <a:rPr lang="en-US" sz="1400" dirty="0" err="1"/>
                <a:t>samtykket</a:t>
              </a:r>
              <a:r>
                <a:rPr lang="en-US" sz="1400" dirty="0"/>
                <a:t> er </a:t>
              </a:r>
              <a:r>
                <a:rPr lang="en-US" sz="1400" dirty="0" err="1"/>
                <a:t>spesifikt</a:t>
              </a:r>
              <a:endParaRPr lang="en-US" sz="1400" dirty="0"/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/>
                <a:t>	OG </a:t>
              </a:r>
              <a:r>
                <a:rPr lang="en-US" sz="1400" dirty="0" err="1"/>
                <a:t>formålet</a:t>
              </a:r>
              <a:r>
                <a:rPr lang="en-US" sz="1400" dirty="0"/>
                <a:t> med </a:t>
              </a:r>
              <a:r>
                <a:rPr lang="en-US" sz="1400" dirty="0" err="1"/>
                <a:t>behandlingen</a:t>
              </a:r>
              <a:r>
                <a:rPr lang="en-US" sz="1400" dirty="0"/>
                <a:t> er </a:t>
              </a:r>
              <a:r>
                <a:rPr lang="en-US" sz="1400" dirty="0" err="1"/>
                <a:t>angitt</a:t>
              </a:r>
              <a:endParaRPr lang="en-US" sz="1400" dirty="0"/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/>
                <a:t>	OG </a:t>
              </a:r>
              <a:r>
                <a:rPr lang="en-US" sz="1400" dirty="0" err="1"/>
                <a:t>annen</a:t>
              </a:r>
              <a:r>
                <a:rPr lang="en-US" sz="1400" dirty="0"/>
                <a:t> </a:t>
              </a:r>
              <a:r>
                <a:rPr lang="en-US" sz="1400" dirty="0" err="1"/>
                <a:t>informasjon</a:t>
              </a:r>
              <a:r>
                <a:rPr lang="en-US" sz="1400" dirty="0"/>
                <a:t> om </a:t>
              </a:r>
              <a:r>
                <a:rPr lang="en-US" sz="1400" dirty="0" err="1"/>
                <a:t>behandlingen</a:t>
              </a:r>
              <a:r>
                <a:rPr lang="en-US" sz="1400" dirty="0"/>
                <a:t> er </a:t>
              </a:r>
              <a:r>
                <a:rPr lang="en-US" sz="1400" dirty="0" err="1"/>
                <a:t>gitt</a:t>
              </a:r>
              <a:endParaRPr lang="en-US" sz="1400" dirty="0"/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/>
                <a:t>	OG </a:t>
              </a:r>
              <a:r>
                <a:rPr lang="en-US" sz="1400" dirty="0" err="1"/>
                <a:t>samtykket</a:t>
              </a:r>
              <a:r>
                <a:rPr lang="en-US" sz="1400" dirty="0"/>
                <a:t> er </a:t>
              </a:r>
              <a:r>
                <a:rPr lang="en-US" sz="1400" dirty="0" err="1"/>
                <a:t>en</a:t>
              </a:r>
              <a:r>
                <a:rPr lang="en-US" sz="1400" dirty="0"/>
                <a:t> </a:t>
              </a:r>
              <a:r>
                <a:rPr lang="en-US" sz="1400" dirty="0" err="1"/>
                <a:t>utvetyding</a:t>
              </a:r>
              <a:r>
                <a:rPr lang="en-US" sz="1400" dirty="0"/>
                <a:t> </a:t>
              </a:r>
              <a:r>
                <a:rPr lang="en-US" sz="1400" dirty="0" err="1"/>
                <a:t>viljesytering</a:t>
              </a:r>
              <a:r>
                <a:rPr lang="en-US" sz="1400" dirty="0"/>
                <a:t> </a:t>
              </a:r>
              <a:r>
                <a:rPr lang="en-US" sz="1400" dirty="0" err="1"/>
                <a:t>fra</a:t>
              </a:r>
              <a:r>
                <a:rPr lang="en-US" sz="1400" dirty="0"/>
                <a:t> den </a:t>
              </a:r>
              <a:r>
                <a:rPr lang="en-US" sz="1400" dirty="0" err="1"/>
                <a:t>registrerte</a:t>
              </a:r>
              <a:endParaRPr lang="en-US" sz="1400" dirty="0"/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/>
                <a:t>SÅ 	er </a:t>
              </a:r>
              <a:r>
                <a:rPr lang="en-US" sz="1400" dirty="0" err="1"/>
                <a:t>gyldig</a:t>
              </a:r>
              <a:r>
                <a:rPr lang="en-US" sz="1400" dirty="0"/>
                <a:t> </a:t>
              </a:r>
              <a:r>
                <a:rPr lang="en-US" sz="1400" dirty="0" err="1"/>
                <a:t>samtykke</a:t>
              </a:r>
              <a:r>
                <a:rPr lang="en-US" sz="1400" dirty="0"/>
                <a:t> </a:t>
              </a:r>
              <a:r>
                <a:rPr lang="en-US" sz="1400" dirty="0" err="1"/>
                <a:t>innhentet</a:t>
              </a:r>
              <a:endParaRPr lang="en-US" sz="1400" dirty="0"/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sz="1400" dirty="0"/>
            </a:p>
          </p:txBody>
        </p:sp>
        <p:sp>
          <p:nvSpPr>
            <p:cNvPr id="7" name="Pil: høyre 6">
              <a:extLst>
                <a:ext uri="{FF2B5EF4-FFF2-40B4-BE49-F238E27FC236}">
                  <a16:creationId xmlns:a16="http://schemas.microsoft.com/office/drawing/2014/main" id="{8AFBE9BA-70A1-48B5-A643-32DC2A8163BF}"/>
                </a:ext>
              </a:extLst>
            </p:cNvPr>
            <p:cNvSpPr/>
            <p:nvPr/>
          </p:nvSpPr>
          <p:spPr>
            <a:xfrm>
              <a:off x="5552704" y="5028523"/>
              <a:ext cx="391930" cy="300567"/>
            </a:xfrm>
            <a:prstGeom prst="rightArrow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883CF6F-E6EB-4556-BAA2-4AAE9F232A35}"/>
              </a:ext>
            </a:extLst>
          </p:cNvPr>
          <p:cNvSpPr txBox="1"/>
          <p:nvPr/>
        </p:nvSpPr>
        <p:spPr>
          <a:xfrm>
            <a:off x="736601" y="259817"/>
            <a:ext cx="9372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>
                <a:solidFill>
                  <a:srgbClr val="0070C0"/>
                </a:solidFill>
                <a:latin typeface="+mj-lt"/>
              </a:rPr>
              <a:t>To eksempler på identifisering av logiske og aritmetiske operasjoner i bestemmelser om samtykke i personvern-forordningen </a:t>
            </a:r>
            <a:r>
              <a:rPr lang="nb-NO" sz="1400" dirty="0">
                <a:latin typeface="+mj-lt"/>
              </a:rPr>
              <a:t>(men dette kan i liten grad automatiseres)</a:t>
            </a:r>
          </a:p>
        </p:txBody>
      </p:sp>
    </p:spTree>
    <p:extLst>
      <p:ext uri="{BB962C8B-B14F-4D97-AF65-F5344CB8AC3E}">
        <p14:creationId xmlns:p14="http://schemas.microsoft.com/office/powerpoint/2010/main" val="1600233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926</Words>
  <Application>Microsoft Office PowerPoint</Application>
  <PresentationFormat>Widescreen</PresentationFormat>
  <Paragraphs>99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MinionPro-Regular</vt:lpstr>
      <vt:lpstr>Arial</vt:lpstr>
      <vt:lpstr>Calibri</vt:lpstr>
      <vt:lpstr>Calibri Light</vt:lpstr>
      <vt:lpstr>Times New Roman</vt:lpstr>
      <vt:lpstr>Office-tema</vt:lpstr>
      <vt:lpstr>Prosessanalyser</vt:lpstr>
      <vt:lpstr>PowerPoint-presentasjon</vt:lpstr>
      <vt:lpstr>Rettslig kravspesifisering</vt:lpstr>
      <vt:lpstr>Eksempel: Prosessanalyse av bestemmelser om materielle inngangskrav</vt:lpstr>
      <vt:lpstr>PowerPoint-presentasjon</vt:lpstr>
      <vt:lpstr>Rettslig prosessanalyse</vt:lpstr>
      <vt:lpstr>Eksempel på beregningsregel som er så fæl at den er morsom 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Prosessanalyser</dc:title>
  <dc:creator>dag wiese schartum</dc:creator>
  <cp:lastModifiedBy>dag wiese schartum</cp:lastModifiedBy>
  <cp:revision>18</cp:revision>
  <dcterms:created xsi:type="dcterms:W3CDTF">2021-02-18T14:13:28Z</dcterms:created>
  <dcterms:modified xsi:type="dcterms:W3CDTF">2021-03-03T20:13:42Z</dcterms:modified>
</cp:coreProperties>
</file>