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73" r:id="rId4"/>
    <p:sldId id="259" r:id="rId5"/>
    <p:sldId id="271" r:id="rId6"/>
    <p:sldId id="272" r:id="rId7"/>
    <p:sldId id="270" r:id="rId8"/>
    <p:sldId id="261" r:id="rId9"/>
    <p:sldId id="268" r:id="rId10"/>
    <p:sldId id="262" r:id="rId11"/>
    <p:sldId id="267" r:id="rId1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3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1355D1-441F-4290-8002-F349E685AE48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A0BDF-A3A0-497B-BC5F-0AD1238511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18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 1">
            <a:extLst>
              <a:ext uri="{FF2B5EF4-FFF2-40B4-BE49-F238E27FC236}">
                <a16:creationId xmlns:a16="http://schemas.microsoft.com/office/drawing/2014/main" id="{C831583E-F785-4BE4-8E74-2AA47109F0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Plassholder for notater 2">
            <a:extLst>
              <a:ext uri="{FF2B5EF4-FFF2-40B4-BE49-F238E27FC236}">
                <a16:creationId xmlns:a16="http://schemas.microsoft.com/office/drawing/2014/main" id="{29C4B112-C5A3-449D-94A1-2404F9474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 altLang="nb-NO"/>
          </a:p>
        </p:txBody>
      </p:sp>
      <p:sp>
        <p:nvSpPr>
          <p:cNvPr id="7172" name="Plassholder for lysbildenummer 3">
            <a:extLst>
              <a:ext uri="{FF2B5EF4-FFF2-40B4-BE49-F238E27FC236}">
                <a16:creationId xmlns:a16="http://schemas.microsoft.com/office/drawing/2014/main" id="{477EDA55-D22C-4969-850D-054B4FA40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05F494-06AF-4467-876F-9A38D61AEB90}" type="slidenum">
              <a:rPr lang="nb-NO" altLang="nb-NO" smtClean="0"/>
              <a:pPr>
                <a:spcBef>
                  <a:spcPct val="0"/>
                </a:spcBef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9417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13780-C37B-4B16-8E86-E41596DDDF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5B685A-D4F8-460F-A5C2-F8256820A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A76A4A6-4882-4BEC-A6AB-5CF1C3B13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3DA08-1175-4EB5-A15E-BA6F1B4B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049106-F345-4C81-9CA8-522BB456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127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E907A-2874-4961-82DC-B70AB12F0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9D698A-E537-4A40-92E9-091940802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B3D90C-5B64-4165-8141-212F0D8B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0C0900-1B1E-41DE-984D-7A99709CE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02758B-9FB2-4D55-A642-E747AF21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07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47B88-4C95-4D35-A6C3-6D571E11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705A17-A401-4087-B5ED-C27D6CA3F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9277B-1EF6-4670-8AC8-1E25C5D63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266CB1-89AB-400E-B1CF-F1D0E7FF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255D96-DDBF-4C1D-97C2-7816E0B8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23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A6E17D-6BCF-49B1-92F8-37EDFC92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4D4B72-08F8-4227-B695-ED352BFAFA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1D9C50-6EA1-4CCF-AD11-5FB1DE1EC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EDE0B9-720C-43D0-AD10-57CD8F1E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6232F1-6B1B-4601-A7E6-1EBC84366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4BCAFD-21B7-472A-96C9-96A0D73F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2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618FB-E87E-4F10-9D34-ADA46119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B5EE80-651D-4FA1-9C8B-D379B160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448DBD0-5820-44A9-BC75-9236C2DDF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A5417A9-54B4-44B2-AD00-C6BB8D541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61EECE1-23AD-462D-8413-1608C5059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17F634B-4A9E-46F6-8ECB-0A9686B7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D626FFF-B573-44B3-AE9A-0FE5B638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9DA9E76-802C-4626-A31A-354A880D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851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EDBEE-FAF0-4567-8678-2307377FD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23E088-BD9F-4854-9F60-5C5CD1D0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2DEF832-DABC-4EA3-A0F9-7A04E4F4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925FBD-1A30-411E-BBD5-7E3860D81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717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572B5CA-2ED5-45AC-821B-AF68951D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789A8BE-0A72-4848-AAA6-39D3C7CEF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34F98B-6A61-4E10-82F5-8BDFD46E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46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1CDEF1-CEA7-4074-B543-50872BB3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7946F8-69F0-4C44-9E69-7D497C9F2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06DF43-3E3D-4673-A2A1-4144E591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18C147D-CA7B-48D9-B628-90C65503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F94C0B-B7BD-4B4C-8E7F-CF3C461E6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B21C1D-69A2-4BE6-9A1F-E644F0AA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12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456E1-731C-4C03-9A5F-E279C39B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CCCA9C6-5776-4009-8F9B-FD72CD1D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1DC0B6B-B896-4405-AA23-4887072C3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0C04771-2ADF-4353-8F14-B7E2FE24C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C479C8D-0F0B-463A-9FCC-5E2B772F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2CB6D7-CFC5-4549-87C8-60E8538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137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8DFE63-F2CF-499F-BBF8-5A4E2638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8A72F66-5BCC-41B5-954A-FDDADEE95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6FB3DE-960A-4F80-BC86-93D11E99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041E43-1D16-4205-9FC5-50039DAB7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2BC2B0-AB06-4CFD-BA9F-FEB492EF0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130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C9313AB-5702-43BE-AB29-6B5FD1EE3E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081DB3-408F-4109-9982-4559B4E7B0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BE6EAD-0110-405E-8F4E-0055FF06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A65416-E183-4570-AA75-51A309A6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D11257-E37C-44F2-B6C3-B6143D5C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478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46411E1-37DE-40D0-9CFE-96EAA2107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8B85F5-3249-4D47-84D8-12934FBF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4B7FD3-84E0-4587-95C4-AAA3C371FC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E292A-6855-4962-9567-CBDD47B863FD}" type="datetimeFigureOut">
              <a:rPr lang="nb-NO" smtClean="0"/>
              <a:t>10.03.2025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BA19B9-1F38-4482-B033-D29A6E890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CD0086-6781-4303-9281-2F4D73503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07D9-CB27-4231-AE57-1852FB5D56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12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534660-2C3D-450D-B37D-6F56E0B4C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566"/>
            <a:ext cx="9144000" cy="1303383"/>
          </a:xfrm>
        </p:spPr>
        <p:txBody>
          <a:bodyPr>
            <a:normAutofit/>
          </a:bodyPr>
          <a:lstStyle/>
          <a:p>
            <a:pPr algn="l"/>
            <a:r>
              <a:rPr lang="nb-N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Organisering og systemutvikling</a:t>
            </a:r>
            <a:br>
              <a:rPr lang="nb-N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Systemavgrensing og aktøranalyse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760040-551C-4AD6-9FEA-CFFF5F93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061761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FE5D3-C38D-4378-9B24-2339AACB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To emner vedrørende organisering: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E5E2BD-6DAE-4553-9CCA-1BC147715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Organisering av systemutviklings</a:t>
            </a:r>
            <a:r>
              <a:rPr lang="nb-NO" dirty="0">
                <a:solidFill>
                  <a:srgbClr val="C00000"/>
                </a:solidFill>
              </a:rPr>
              <a:t>arbeider</a:t>
            </a:r>
            <a:r>
              <a:rPr lang="nb-NO" dirty="0"/>
              <a:t>: Bildene 3 – 6</a:t>
            </a:r>
          </a:p>
          <a:p>
            <a:pPr lvl="1"/>
            <a:r>
              <a:rPr lang="nb-NO" sz="2200" dirty="0"/>
              <a:t>Se pensumboken, kapittel 4 om etablering av digitaliseringsprosjekter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Organiseringen av </a:t>
            </a:r>
            <a:r>
              <a:rPr lang="nb-NO" dirty="0">
                <a:solidFill>
                  <a:srgbClr val="C00000"/>
                </a:solidFill>
              </a:rPr>
              <a:t>systemet</a:t>
            </a:r>
            <a:r>
              <a:rPr lang="nb-NO" dirty="0"/>
              <a:t> som skal utvikles: Bildene 7 – 11</a:t>
            </a:r>
          </a:p>
          <a:p>
            <a:pPr lvl="1"/>
            <a:r>
              <a:rPr lang="nb-NO" sz="2200" dirty="0"/>
              <a:t>Se pensumboken, kap. 5 om aktøranalyse og systemavgrensing</a:t>
            </a:r>
          </a:p>
        </p:txBody>
      </p:sp>
    </p:spTree>
    <p:extLst>
      <p:ext uri="{BB962C8B-B14F-4D97-AF65-F5344CB8AC3E}">
        <p14:creationId xmlns:p14="http://schemas.microsoft.com/office/powerpoint/2010/main" val="180610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3C822F99-5085-FE2A-0B34-B38C834F2D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551"/>
          <a:stretch/>
        </p:blipFill>
        <p:spPr>
          <a:xfrm>
            <a:off x="3082712" y="2443974"/>
            <a:ext cx="5825614" cy="127213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615A80D-B793-1232-37A6-CB39FBB676DF}"/>
              </a:ext>
            </a:extLst>
          </p:cNvPr>
          <p:cNvSpPr txBox="1"/>
          <p:nvPr/>
        </p:nvSpPr>
        <p:spPr>
          <a:xfrm>
            <a:off x="6922209" y="2858466"/>
            <a:ext cx="1907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(fastsette)         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F9E54AB-4CCD-96B0-B011-6AC65B960360}"/>
              </a:ext>
            </a:extLst>
          </p:cNvPr>
          <p:cNvSpPr/>
          <p:nvPr/>
        </p:nvSpPr>
        <p:spPr>
          <a:xfrm>
            <a:off x="6922209" y="3227798"/>
            <a:ext cx="1956619" cy="3693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B41A5CB-AC09-B1D5-DBB0-7797CBE98A08}"/>
              </a:ext>
            </a:extLst>
          </p:cNvPr>
          <p:cNvSpPr/>
          <p:nvPr/>
        </p:nvSpPr>
        <p:spPr>
          <a:xfrm>
            <a:off x="5009835" y="2858466"/>
            <a:ext cx="1907458" cy="36933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99EAA78-ABEE-6E89-F96A-CA9DE60C31F1}"/>
              </a:ext>
            </a:extLst>
          </p:cNvPr>
          <p:cNvSpPr/>
          <p:nvPr/>
        </p:nvSpPr>
        <p:spPr>
          <a:xfrm>
            <a:off x="6498275" y="3227798"/>
            <a:ext cx="2346142" cy="369332"/>
          </a:xfrm>
          <a:prstGeom prst="rect">
            <a:avLst/>
          </a:prstGeom>
          <a:solidFill>
            <a:srgbClr val="FF99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190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DDE9AE-B52A-4B08-816E-DDF05271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30" y="52439"/>
            <a:ext cx="8229600" cy="86836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nb-NO" sz="3200" b="1" dirty="0">
                <a:solidFill>
                  <a:srgbClr val="C00000"/>
                </a:solidFill>
              </a:rPr>
              <a:t>Prosjektetablering og -sammensetning</a:t>
            </a:r>
          </a:p>
        </p:txBody>
      </p:sp>
      <p:grpSp>
        <p:nvGrpSpPr>
          <p:cNvPr id="6147" name="Gruppe 9">
            <a:extLst>
              <a:ext uri="{FF2B5EF4-FFF2-40B4-BE49-F238E27FC236}">
                <a16:creationId xmlns:a16="http://schemas.microsoft.com/office/drawing/2014/main" id="{622E4B5C-C423-4C43-9D54-2EA128DC6FC3}"/>
              </a:ext>
            </a:extLst>
          </p:cNvPr>
          <p:cNvGrpSpPr>
            <a:grpSpLocks/>
          </p:cNvGrpSpPr>
          <p:nvPr/>
        </p:nvGrpSpPr>
        <p:grpSpPr bwMode="auto">
          <a:xfrm>
            <a:off x="2309814" y="928689"/>
            <a:ext cx="5572125" cy="4929187"/>
            <a:chOff x="785786" y="1214422"/>
            <a:chExt cx="5572164" cy="4929198"/>
          </a:xfrm>
        </p:grpSpPr>
        <p:sp>
          <p:nvSpPr>
            <p:cNvPr id="3" name="Likebent trekant 2">
              <a:extLst>
                <a:ext uri="{FF2B5EF4-FFF2-40B4-BE49-F238E27FC236}">
                  <a16:creationId xmlns:a16="http://schemas.microsoft.com/office/drawing/2014/main" id="{272FE688-C8F6-47F1-83E1-652706D8CFC1}"/>
                </a:ext>
              </a:extLst>
            </p:cNvPr>
            <p:cNvSpPr/>
            <p:nvPr/>
          </p:nvSpPr>
          <p:spPr>
            <a:xfrm>
              <a:off x="785786" y="1214422"/>
              <a:ext cx="5572164" cy="4929198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87855B6A-AB23-4778-BBFD-2F8E881EA874}"/>
                </a:ext>
              </a:extLst>
            </p:cNvPr>
            <p:cNvCxnSpPr/>
            <p:nvPr/>
          </p:nvCxnSpPr>
          <p:spPr>
            <a:xfrm>
              <a:off x="2928926" y="2285986"/>
              <a:ext cx="1214445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279B89F4-A4D1-4CCE-94F1-7DC9CF474AAC}"/>
                </a:ext>
              </a:extLst>
            </p:cNvPr>
            <p:cNvCxnSpPr/>
            <p:nvPr/>
          </p:nvCxnSpPr>
          <p:spPr>
            <a:xfrm>
              <a:off x="1928794" y="4071928"/>
              <a:ext cx="3214709" cy="15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8" name="Gruppe 20">
            <a:extLst>
              <a:ext uri="{FF2B5EF4-FFF2-40B4-BE49-F238E27FC236}">
                <a16:creationId xmlns:a16="http://schemas.microsoft.com/office/drawing/2014/main" id="{5B1333A2-1621-4E44-ADF6-7B0AA7078899}"/>
              </a:ext>
            </a:extLst>
          </p:cNvPr>
          <p:cNvGrpSpPr>
            <a:grpSpLocks/>
          </p:cNvGrpSpPr>
          <p:nvPr/>
        </p:nvGrpSpPr>
        <p:grpSpPr bwMode="auto">
          <a:xfrm>
            <a:off x="2952751" y="2000250"/>
            <a:ext cx="4001343" cy="3906708"/>
            <a:chOff x="1428728" y="2285992"/>
            <a:chExt cx="4001762" cy="3906107"/>
          </a:xfrm>
        </p:grpSpPr>
        <p:cxnSp>
          <p:nvCxnSpPr>
            <p:cNvPr id="13" name="Rett pil 12">
              <a:extLst>
                <a:ext uri="{FF2B5EF4-FFF2-40B4-BE49-F238E27FC236}">
                  <a16:creationId xmlns:a16="http://schemas.microsoft.com/office/drawing/2014/main" id="{64E0BC53-5679-4055-96D7-A178E373AACE}"/>
                </a:ext>
              </a:extLst>
            </p:cNvPr>
            <p:cNvCxnSpPr/>
            <p:nvPr/>
          </p:nvCxnSpPr>
          <p:spPr>
            <a:xfrm rot="5400000">
              <a:off x="857630" y="3571540"/>
              <a:ext cx="3571326" cy="100023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pil 14">
              <a:extLst>
                <a:ext uri="{FF2B5EF4-FFF2-40B4-BE49-F238E27FC236}">
                  <a16:creationId xmlns:a16="http://schemas.microsoft.com/office/drawing/2014/main" id="{A31B93C2-9BF5-4FCA-9260-3A42CAC5DCD2}"/>
                </a:ext>
              </a:extLst>
            </p:cNvPr>
            <p:cNvCxnSpPr/>
            <p:nvPr/>
          </p:nvCxnSpPr>
          <p:spPr>
            <a:xfrm rot="5400000">
              <a:off x="1679247" y="4035933"/>
              <a:ext cx="3571326" cy="714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>
              <a:extLst>
                <a:ext uri="{FF2B5EF4-FFF2-40B4-BE49-F238E27FC236}">
                  <a16:creationId xmlns:a16="http://schemas.microsoft.com/office/drawing/2014/main" id="{D8D34FFA-254A-43D3-B8D2-77C32AC5F6A5}"/>
                </a:ext>
              </a:extLst>
            </p:cNvPr>
            <p:cNvCxnSpPr>
              <a:cxnSpLocks/>
            </p:cNvCxnSpPr>
            <p:nvPr/>
          </p:nvCxnSpPr>
          <p:spPr>
            <a:xfrm>
              <a:off x="3857857" y="2285992"/>
              <a:ext cx="680407" cy="34252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0" name="TekstSylinder 17">
              <a:extLst>
                <a:ext uri="{FF2B5EF4-FFF2-40B4-BE49-F238E27FC236}">
                  <a16:creationId xmlns:a16="http://schemas.microsoft.com/office/drawing/2014/main" id="{EE7863E3-B8AC-4627-A5A9-F8E7CC603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728" y="5857892"/>
              <a:ext cx="10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/>
                <a:t>IKT-avdeling</a:t>
              </a:r>
            </a:p>
          </p:txBody>
        </p:sp>
        <p:sp>
          <p:nvSpPr>
            <p:cNvPr id="6171" name="TekstSylinder 18">
              <a:extLst>
                <a:ext uri="{FF2B5EF4-FFF2-40B4-BE49-F238E27FC236}">
                  <a16:creationId xmlns:a16="http://schemas.microsoft.com/office/drawing/2014/main" id="{853A0EA5-F342-4317-B8F7-E0BF6050C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50" y="5857892"/>
              <a:ext cx="1191605" cy="307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Fagavdelinger</a:t>
              </a:r>
            </a:p>
          </p:txBody>
        </p:sp>
        <p:sp>
          <p:nvSpPr>
            <p:cNvPr id="6172" name="TekstSylinder 19">
              <a:extLst>
                <a:ext uri="{FF2B5EF4-FFF2-40B4-BE49-F238E27FC236}">
                  <a16:creationId xmlns:a16="http://schemas.microsoft.com/office/drawing/2014/main" id="{B95EF9DF-A416-4C34-902F-4843C5FF4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3566" y="5668879"/>
              <a:ext cx="14069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Administrasjons-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/>
                <a:t>avdeling</a:t>
              </a:r>
            </a:p>
          </p:txBody>
        </p:sp>
      </p:grpSp>
      <p:sp>
        <p:nvSpPr>
          <p:cNvPr id="6159" name="TekstSylinder 30">
            <a:extLst>
              <a:ext uri="{FF2B5EF4-FFF2-40B4-BE49-F238E27FC236}">
                <a16:creationId xmlns:a16="http://schemas.microsoft.com/office/drawing/2014/main" id="{BA0085EA-98E0-4EF6-A8B1-C67CEAF62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8037" y="920802"/>
            <a:ext cx="17214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        = ”systemeier” ?</a:t>
            </a:r>
          </a:p>
        </p:txBody>
      </p:sp>
      <p:sp>
        <p:nvSpPr>
          <p:cNvPr id="6155" name="TekstSylinder 27">
            <a:extLst>
              <a:ext uri="{FF2B5EF4-FFF2-40B4-BE49-F238E27FC236}">
                <a16:creationId xmlns:a16="http://schemas.microsoft.com/office/drawing/2014/main" id="{AAF3CF6E-109B-4875-82E8-0C9CF716A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0387" y="3869428"/>
            <a:ext cx="408036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b="1" dirty="0">
                <a:solidFill>
                  <a:srgbClr val="C00000"/>
                </a:solidFill>
              </a:rPr>
              <a:t>Prosjektgruppen som «forum for saksforberedelse»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 dirty="0">
                <a:solidFill>
                  <a:srgbClr val="C00000"/>
                </a:solidFill>
              </a:rPr>
              <a:t>   Avgjørelser i respektive linje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400" dirty="0">
                <a:solidFill>
                  <a:srgbClr val="C00000"/>
                </a:solidFill>
              </a:rPr>
              <a:t>   Beslutning i ledelsen ved uenighet</a:t>
            </a: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8E8E36C-AD12-45B8-85DE-D8D7D3C7ED98}"/>
              </a:ext>
            </a:extLst>
          </p:cNvPr>
          <p:cNvGrpSpPr/>
          <p:nvPr/>
        </p:nvGrpSpPr>
        <p:grpSpPr>
          <a:xfrm>
            <a:off x="7852855" y="4549452"/>
            <a:ext cx="3925150" cy="762063"/>
            <a:chOff x="7852855" y="4549452"/>
            <a:chExt cx="3925150" cy="762063"/>
          </a:xfrm>
        </p:grpSpPr>
        <p:sp>
          <p:nvSpPr>
            <p:cNvPr id="6157" name="TekstSylinder 29">
              <a:extLst>
                <a:ext uri="{FF2B5EF4-FFF2-40B4-BE49-F238E27FC236}">
                  <a16:creationId xmlns:a16="http://schemas.microsoft.com/office/drawing/2014/main" id="{E46FD16C-5F5E-4AE7-9027-CD23FD5CE0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2855" y="4549452"/>
              <a:ext cx="2931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nb-NO" altLang="nb-NO" sz="1400" b="1" dirty="0">
                  <a:solidFill>
                    <a:srgbClr val="C00000"/>
                  </a:solidFill>
                </a:rPr>
                <a:t>Behov for overlappende kompetanse</a:t>
              </a:r>
            </a:p>
          </p:txBody>
        </p:sp>
        <p:sp>
          <p:nvSpPr>
            <p:cNvPr id="6158" name="TekstSylinder 35">
              <a:extLst>
                <a:ext uri="{FF2B5EF4-FFF2-40B4-BE49-F238E27FC236}">
                  <a16:creationId xmlns:a16="http://schemas.microsoft.com/office/drawing/2014/main" id="{360F40A1-A8D3-422A-A05E-B4F7B55BC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46600" y="4788295"/>
              <a:ext cx="37314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Juristers, teknologers og forvaltnings-informatikeres rolle (jf. «jobb sammen»)</a:t>
              </a:r>
            </a:p>
          </p:txBody>
        </p:sp>
      </p:grpSp>
      <p:sp>
        <p:nvSpPr>
          <p:cNvPr id="32" name="TekstSylinder 30">
            <a:extLst>
              <a:ext uri="{FF2B5EF4-FFF2-40B4-BE49-F238E27FC236}">
                <a16:creationId xmlns:a16="http://schemas.microsoft.com/office/drawing/2014/main" id="{A9FB26B3-B272-4642-A2D4-E94E0BFEB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458" y="1515911"/>
            <a:ext cx="22957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Behandlingsansvarliges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plikt til å organisere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etterlevelse, jf. PVF art. 24(1)</a:t>
            </a:r>
          </a:p>
        </p:txBody>
      </p:sp>
      <p:sp>
        <p:nvSpPr>
          <p:cNvPr id="34" name="TekstSylinder 30">
            <a:extLst>
              <a:ext uri="{FF2B5EF4-FFF2-40B4-BE49-F238E27FC236}">
                <a16:creationId xmlns:a16="http://schemas.microsoft.com/office/drawing/2014/main" id="{AA44A768-DB53-4CD0-8D5D-701F190CC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4366" y="2916748"/>
            <a:ext cx="360124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nb-NO" altLang="nb-NO" sz="1400" dirty="0">
                <a:solidFill>
                  <a:srgbClr val="0000FF"/>
                </a:solidFill>
              </a:rPr>
              <a:t>Personvernombudets rolle i systemutviklings-</a:t>
            </a:r>
            <a:br>
              <a:rPr lang="nb-NO" altLang="nb-NO" sz="1400" dirty="0">
                <a:solidFill>
                  <a:srgbClr val="0000FF"/>
                </a:solidFill>
              </a:rPr>
            </a:br>
            <a:r>
              <a:rPr lang="nb-NO" altLang="nb-NO" sz="1400" dirty="0">
                <a:solidFill>
                  <a:srgbClr val="0000FF"/>
                </a:solidFill>
              </a:rPr>
              <a:t>arbeider, jf. PVF art. 39(1)(a) og (b), jf. art. 38(2)</a:t>
            </a: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7B36A4C5-BF30-045A-7703-F0FB4FE02B77}"/>
              </a:ext>
            </a:extLst>
          </p:cNvPr>
          <p:cNvGrpSpPr/>
          <p:nvPr/>
        </p:nvGrpSpPr>
        <p:grpSpPr>
          <a:xfrm>
            <a:off x="2658627" y="2598251"/>
            <a:ext cx="3762210" cy="1785938"/>
            <a:chOff x="2613518" y="3446459"/>
            <a:chExt cx="3762210" cy="1785938"/>
          </a:xfrm>
        </p:grpSpPr>
        <p:sp>
          <p:nvSpPr>
            <p:cNvPr id="6166" name="TekstSylinder 21">
              <a:extLst>
                <a:ext uri="{FF2B5EF4-FFF2-40B4-BE49-F238E27FC236}">
                  <a16:creationId xmlns:a16="http://schemas.microsoft.com/office/drawing/2014/main" id="{1881D0B5-691A-48DE-9BE3-38A5ACF304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4253" y="3644923"/>
              <a:ext cx="16112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800" dirty="0">
                  <a:solidFill>
                    <a:srgbClr val="C00000"/>
                  </a:solidFill>
                </a:rPr>
                <a:t>Prosjektgruppe</a:t>
              </a:r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FDB9413B-D883-4476-A083-1908EB37CE14}"/>
                </a:ext>
              </a:extLst>
            </p:cNvPr>
            <p:cNvSpPr/>
            <p:nvPr/>
          </p:nvSpPr>
          <p:spPr bwMode="auto">
            <a:xfrm>
              <a:off x="2660978" y="3446459"/>
              <a:ext cx="3714750" cy="1785938"/>
            </a:xfrm>
            <a:prstGeom prst="ellipse">
              <a:avLst/>
            </a:prstGeom>
            <a:solidFill>
              <a:schemeClr val="accent1">
                <a:alpha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 dirty="0"/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A0C59D0C-52EE-4FE4-A7ED-0BA7F65EF999}"/>
                </a:ext>
              </a:extLst>
            </p:cNvPr>
            <p:cNvSpPr txBox="1"/>
            <p:nvPr/>
          </p:nvSpPr>
          <p:spPr>
            <a:xfrm>
              <a:off x="4346410" y="4240733"/>
              <a:ext cx="864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8000"/>
                  </a:solidFill>
                </a:rPr>
                <a:t>interne</a:t>
              </a:r>
            </a:p>
          </p:txBody>
        </p:sp>
        <p:sp>
          <p:nvSpPr>
            <p:cNvPr id="33" name="TekstSylinder 32">
              <a:extLst>
                <a:ext uri="{FF2B5EF4-FFF2-40B4-BE49-F238E27FC236}">
                  <a16:creationId xmlns:a16="http://schemas.microsoft.com/office/drawing/2014/main" id="{23E254DB-B01A-415D-BA88-511F962820D3}"/>
                </a:ext>
              </a:extLst>
            </p:cNvPr>
            <p:cNvSpPr txBox="1"/>
            <p:nvPr/>
          </p:nvSpPr>
          <p:spPr>
            <a:xfrm>
              <a:off x="2613518" y="4240733"/>
              <a:ext cx="9966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008000"/>
                  </a:solidFill>
                </a:rPr>
                <a:t>eksterne</a:t>
              </a:r>
            </a:p>
          </p:txBody>
        </p:sp>
      </p:grp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FE47CD3B-182B-6B75-2E44-A69C149BC2D6}"/>
              </a:ext>
            </a:extLst>
          </p:cNvPr>
          <p:cNvGrpSpPr/>
          <p:nvPr/>
        </p:nvGrpSpPr>
        <p:grpSpPr>
          <a:xfrm>
            <a:off x="6301856" y="1061271"/>
            <a:ext cx="3641566" cy="1531973"/>
            <a:chOff x="6301856" y="1061271"/>
            <a:chExt cx="3641566" cy="1531973"/>
          </a:xfrm>
        </p:grpSpPr>
        <p:grpSp>
          <p:nvGrpSpPr>
            <p:cNvPr id="28" name="Gruppe 27">
              <a:extLst>
                <a:ext uri="{FF2B5EF4-FFF2-40B4-BE49-F238E27FC236}">
                  <a16:creationId xmlns:a16="http://schemas.microsoft.com/office/drawing/2014/main" id="{74C8F461-CDCF-3DDF-FDFE-280DF0604169}"/>
                </a:ext>
              </a:extLst>
            </p:cNvPr>
            <p:cNvGrpSpPr/>
            <p:nvPr/>
          </p:nvGrpSpPr>
          <p:grpSpPr>
            <a:xfrm>
              <a:off x="6301856" y="1061271"/>
              <a:ext cx="3641566" cy="1531973"/>
              <a:chOff x="6301856" y="1061271"/>
              <a:chExt cx="3641566" cy="1531973"/>
            </a:xfrm>
          </p:grpSpPr>
          <p:grpSp>
            <p:nvGrpSpPr>
              <p:cNvPr id="9" name="Gruppe 30">
                <a:extLst>
                  <a:ext uri="{FF2B5EF4-FFF2-40B4-BE49-F238E27FC236}">
                    <a16:creationId xmlns:a16="http://schemas.microsoft.com/office/drawing/2014/main" id="{53B99226-117C-420A-BA79-311E75A500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30940" y="1329115"/>
                <a:ext cx="3412482" cy="1264129"/>
                <a:chOff x="5142452" y="1285875"/>
                <a:chExt cx="3412482" cy="1264129"/>
              </a:xfrm>
            </p:grpSpPr>
            <p:sp>
              <p:nvSpPr>
                <p:cNvPr id="6161" name="TekstSylinder 23">
                  <a:extLst>
                    <a:ext uri="{FF2B5EF4-FFF2-40B4-BE49-F238E27FC236}">
                      <a16:creationId xmlns:a16="http://schemas.microsoft.com/office/drawing/2014/main" id="{374AD9F9-EF53-42CC-AE03-3476447FED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59774" y="1546485"/>
                  <a:ext cx="3395160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400" dirty="0">
                      <a:solidFill>
                        <a:srgbClr val="008000"/>
                      </a:solidFill>
                    </a:rPr>
                    <a:t>Brukerrepresentanter (jf. </a:t>
                  </a:r>
                  <a:r>
                    <a:rPr lang="nb-NO" altLang="nb-NO" sz="1400" dirty="0" err="1">
                      <a:solidFill>
                        <a:srgbClr val="008000"/>
                      </a:solidFill>
                    </a:rPr>
                    <a:t>aml</a:t>
                  </a:r>
                  <a:r>
                    <a:rPr lang="nb-NO" altLang="nb-NO" sz="1400" dirty="0">
                      <a:solidFill>
                        <a:srgbClr val="008000"/>
                      </a:solidFill>
                    </a:rPr>
                    <a:t> §§ 4-3 og 9-2) </a:t>
                  </a:r>
                </a:p>
              </p:txBody>
            </p:sp>
            <p:sp>
              <p:nvSpPr>
                <p:cNvPr id="6162" name="TekstSylinder 24">
                  <a:extLst>
                    <a:ext uri="{FF2B5EF4-FFF2-40B4-BE49-F238E27FC236}">
                      <a16:creationId xmlns:a16="http://schemas.microsoft.com/office/drawing/2014/main" id="{267FD462-793D-4647-BE4B-2C2C38530B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59774" y="2242227"/>
                  <a:ext cx="3324885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400" dirty="0">
                      <a:solidFill>
                        <a:srgbClr val="008000"/>
                      </a:solidFill>
                    </a:rPr>
                    <a:t>Andre, samarbeidende forvaltningsorganer</a:t>
                  </a:r>
                </a:p>
              </p:txBody>
            </p:sp>
            <p:sp>
              <p:nvSpPr>
                <p:cNvPr id="6163" name="TekstSylinder 25">
                  <a:extLst>
                    <a:ext uri="{FF2B5EF4-FFF2-40B4-BE49-F238E27FC236}">
                      <a16:creationId xmlns:a16="http://schemas.microsoft.com/office/drawing/2014/main" id="{1F42599C-1A5A-411B-88FB-6F914969F3A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42452" y="2000250"/>
                  <a:ext cx="1722438" cy="3079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400" dirty="0">
                      <a:solidFill>
                        <a:srgbClr val="008000"/>
                      </a:solidFill>
                    </a:rPr>
                    <a:t>Eksterne konsulenter</a:t>
                  </a:r>
                </a:p>
              </p:txBody>
            </p:sp>
            <p:sp>
              <p:nvSpPr>
                <p:cNvPr id="6164" name="TekstSylinder 26">
                  <a:extLst>
                    <a:ext uri="{FF2B5EF4-FFF2-40B4-BE49-F238E27FC236}">
                      <a16:creationId xmlns:a16="http://schemas.microsoft.com/office/drawing/2014/main" id="{6718A6B4-54E6-4654-841A-A9E8EA8F22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143500" y="1285875"/>
                  <a:ext cx="1720343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nb-NO" altLang="nb-NO" sz="1400" dirty="0">
                      <a:solidFill>
                        <a:srgbClr val="008000"/>
                      </a:solidFill>
                    </a:rPr>
                    <a:t>Involverte avdelinger</a:t>
                  </a:r>
                </a:p>
              </p:txBody>
            </p:sp>
          </p:grpSp>
          <p:sp>
            <p:nvSpPr>
              <p:cNvPr id="36" name="TekstSylinder 26">
                <a:extLst>
                  <a:ext uri="{FF2B5EF4-FFF2-40B4-BE49-F238E27FC236}">
                    <a16:creationId xmlns:a16="http://schemas.microsoft.com/office/drawing/2014/main" id="{779BB9D0-7DF8-40FC-BBA0-7C42E9F517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01856" y="1061271"/>
                <a:ext cx="7274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nb-NO" altLang="nb-NO" sz="1400" b="1" dirty="0">
                    <a:solidFill>
                      <a:srgbClr val="008000"/>
                    </a:solidFill>
                  </a:rPr>
                  <a:t>Interne</a:t>
                </a:r>
              </a:p>
            </p:txBody>
          </p:sp>
        </p:grpSp>
        <p:sp>
          <p:nvSpPr>
            <p:cNvPr id="37" name="TekstSylinder 26">
              <a:extLst>
                <a:ext uri="{FF2B5EF4-FFF2-40B4-BE49-F238E27FC236}">
                  <a16:creationId xmlns:a16="http://schemas.microsoft.com/office/drawing/2014/main" id="{874E523D-69AB-48C9-99B3-8AE73C3DE7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43215" y="1807292"/>
              <a:ext cx="82824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b="1" dirty="0">
                  <a:solidFill>
                    <a:srgbClr val="008000"/>
                  </a:solidFill>
                </a:rPr>
                <a:t>Eksterne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3B6C0089-4431-BCA9-4B1C-20D440D330B6}"/>
              </a:ext>
            </a:extLst>
          </p:cNvPr>
          <p:cNvGrpSpPr/>
          <p:nvPr/>
        </p:nvGrpSpPr>
        <p:grpSpPr>
          <a:xfrm>
            <a:off x="7852855" y="5248221"/>
            <a:ext cx="4243879" cy="926357"/>
            <a:chOff x="7852855" y="5248221"/>
            <a:chExt cx="4243879" cy="926357"/>
          </a:xfrm>
        </p:grpSpPr>
        <p:sp>
          <p:nvSpPr>
            <p:cNvPr id="6156" name="TekstSylinder 28">
              <a:extLst>
                <a:ext uri="{FF2B5EF4-FFF2-40B4-BE49-F238E27FC236}">
                  <a16:creationId xmlns:a16="http://schemas.microsoft.com/office/drawing/2014/main" id="{3CCD95EB-5D94-495E-BAA1-51AC8A9A7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61136" y="5435914"/>
              <a:ext cx="403559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nb-NO" altLang="nb-NO" sz="1400" dirty="0">
                  <a:solidFill>
                    <a:srgbClr val="C00000"/>
                  </a:solidFill>
                </a:rPr>
                <a:t>Identifisere andre interne og eksterne systemer </a:t>
              </a:r>
              <a:r>
                <a:rPr lang="nb-NO" altLang="nb-NO" sz="1400" dirty="0">
                  <a:solidFill>
                    <a:srgbClr val="C00000"/>
                  </a:solidFill>
                  <a:sym typeface="Wingdings" panose="05000000000000000000" pitchFamily="2" charset="2"/>
                </a:rPr>
                <a:t></a:t>
              </a:r>
              <a:r>
                <a:rPr lang="nb-NO" altLang="nb-NO" sz="1400" dirty="0">
                  <a:solidFill>
                    <a:srgbClr val="C00000"/>
                  </a:solidFill>
                </a:rPr>
                <a:t> behov for representasjon i og kontakt med prosjektgruppen</a:t>
              </a:r>
            </a:p>
          </p:txBody>
        </p:sp>
        <p:sp>
          <p:nvSpPr>
            <p:cNvPr id="19" name="TekstSylinder 18">
              <a:extLst>
                <a:ext uri="{FF2B5EF4-FFF2-40B4-BE49-F238E27FC236}">
                  <a16:creationId xmlns:a16="http://schemas.microsoft.com/office/drawing/2014/main" id="{EA271AC5-904A-C26C-236A-6E0E4FA23C11}"/>
                </a:ext>
              </a:extLst>
            </p:cNvPr>
            <p:cNvSpPr txBox="1"/>
            <p:nvPr/>
          </p:nvSpPr>
          <p:spPr>
            <a:xfrm>
              <a:off x="7852855" y="5248221"/>
              <a:ext cx="28193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b="1" dirty="0">
                  <a:solidFill>
                    <a:srgbClr val="C00000"/>
                  </a:solidFill>
                </a:rPr>
                <a:t>Ivareta forholdet til andre systemer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657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/>
      <p:bldP spid="32" grpId="0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CFE2EF-DA29-47B0-A93A-7E63B80C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660845-0C59-49D1-B48A-4C99E6C47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8042"/>
          </a:xfrm>
        </p:spPr>
        <p:txBody>
          <a:bodyPr>
            <a:normAutofit fontScale="77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 at personvernforordningen (og personopplysningsloven) skal gjelde for systemutviklingen, må det skje behandling av personopplysninger, jf. PVF art. 4(1) og (2)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gjelder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direkte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ved bruk av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(del av SU-prosessen), enten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bruk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virkelige personopplysninger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 testing, og ved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utvinning av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syntetiske </a:t>
            </a:r>
            <a:r>
              <a:rPr lang="nb-NO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(opplysninger som ikke er personopplysninger men har personopplysninger som kilde)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er dessuten relevant fordi den regulerer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krav til innholdet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systemet som skal utvikles (se neste bilde)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Forordningen stiller ikke spesifikke krav til hvordan arbeidet skal være organisert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 grunnkrav er at organiseringen skal være slik at behandlingsansvaret blir ivaretatt, jf. PVF art. 5(2) om ansvarsprinsippet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Innebærer minst at det i prosjektgruppen som står for systemutviklingen må være</a:t>
            </a:r>
          </a:p>
          <a:p>
            <a:pPr marL="914400" lvl="1" indent="-457200"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en person som skal ivareta behandlingsansvaret, og</a:t>
            </a:r>
          </a:p>
          <a:p>
            <a:pPr marL="914400" lvl="1" indent="-457200"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at personvernombudet (som behandlingsansvarlig i offentlig forvaltning alltid skal ha)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blir rådført ved antatt høy risiko for friheter og rettigheter, jf. art. 35(2), og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har anledning til å involvere seg i samsvar med art. 39(1)(b) om kontroll mv. og art. 35</a:t>
            </a:r>
          </a:p>
        </p:txBody>
      </p:sp>
    </p:spTree>
    <p:extLst>
      <p:ext uri="{BB962C8B-B14F-4D97-AF65-F5344CB8AC3E}">
        <p14:creationId xmlns:p14="http://schemas.microsoft.com/office/powerpoint/2010/main" val="338939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A84DE1-29E4-4669-90D0-FADC6063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Innebærer personvernforordningen noen krav til organisering av systemutviklingsprosjekter? </a:t>
            </a:r>
            <a:r>
              <a:rPr lang="nb-NO" sz="2400" b="1" dirty="0">
                <a:solidFill>
                  <a:srgbClr val="C00000"/>
                </a:solidFill>
              </a:rPr>
              <a:t>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ACAEEE-9EFA-41BB-97B0-271E6271E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1017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Personvernforordningen gjelder «helt eller delvis behandling av personopplysninger …», men dette kan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ikke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forstås slik at det nødvendigvis krever at slik behandling faktisk skjer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Også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planlagt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 må anses å være omfattet av enkelte bestemmelser, dvs.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innkjøp av hyllevare, og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egne løsninger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(herunder tilpasning av hyllevare)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Dette innebærer – minst – at bestemmelser om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risikovurderinger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må etterleves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før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behandling av personopplysninger faktisk skjer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24 (behandlingsansvarliges ansvar)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25 (innebygget personvern)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32 (behandlingssikkerhet)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Art. 35 (vurdering av personvernkonsekvenser)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Generelle krav i personvernforordningen til organisering gjelder altså selv om det ikke skjer konkret behandling av personopplysninger i form av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testdata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mv.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må med andre ord organisere systemutviklingsarbeidet slik at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 nødvendige risikovurderinger skjer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 tide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(før systemet er ferdig utviklet),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at systemet får et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innhold og en kvalitet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som tilfredsstiller kravene i forordningen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Disse risikovurderingene vil i sin tur aktualisere en rekke av de systemkravene som er nevnt i Schartum 2018, avsnitt 6.3.2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6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E6794-748B-4024-951C-068AFF60B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866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>
                <a:solidFill>
                  <a:srgbClr val="0070C0"/>
                </a:solidFill>
              </a:rPr>
              <a:t>Aktøranalyse og systemavgrensing</a:t>
            </a:r>
          </a:p>
          <a:p>
            <a:pPr marL="0" indent="0">
              <a:buNone/>
            </a:pPr>
            <a:r>
              <a:rPr lang="nb-NO" sz="2400" dirty="0">
                <a:solidFill>
                  <a:srgbClr val="0070C0"/>
                </a:solidFill>
              </a:rPr>
              <a:t>(Organiseringen av systemet som skal utvikles)</a:t>
            </a:r>
          </a:p>
        </p:txBody>
      </p:sp>
    </p:spTree>
    <p:extLst>
      <p:ext uri="{BB962C8B-B14F-4D97-AF65-F5344CB8AC3E}">
        <p14:creationId xmlns:p14="http://schemas.microsoft.com/office/powerpoint/2010/main" val="111344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642236"/>
            <a:ext cx="8229600" cy="778098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Hvem skal systemet samhandle med?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Hvilke opplysningstyper skal systemet behandle?</a:t>
            </a:r>
          </a:p>
          <a:p>
            <a:r>
              <a:rPr lang="nb-NO" dirty="0"/>
              <a:t>Hvor skal slike opplysninger komme fra? (virksomheter, forvaltningsorganer, parter)</a:t>
            </a:r>
          </a:p>
          <a:p>
            <a:pPr lvl="1"/>
            <a:r>
              <a:rPr lang="nb-NO" dirty="0"/>
              <a:t>Innebærer en vurdering innen kontinuumet mellom «selvbetjening» og «diffus forvaltning», se neste bilde</a:t>
            </a:r>
          </a:p>
          <a:p>
            <a:pPr lvl="1"/>
            <a:r>
              <a:rPr lang="nb-NO" dirty="0"/>
              <a:t>Krever kartlegging av aktuelle opplysningstyper som andre forvaltningsorganer og virksomheter har</a:t>
            </a:r>
          </a:p>
          <a:p>
            <a:pPr lvl="2"/>
            <a:r>
              <a:rPr lang="nb-NO" dirty="0"/>
              <a:t>Forespørsler ut i fra kunnskap om informasjonsgrunnlaget for forvaltningsorganer og andre virksomheter</a:t>
            </a:r>
          </a:p>
          <a:p>
            <a:pPr lvl="2"/>
            <a:r>
              <a:rPr lang="nb-NO" dirty="0"/>
              <a:t>Datakataloger og begrepskataloger, jf. Digital agenda …</a:t>
            </a:r>
          </a:p>
          <a:p>
            <a:pPr lvl="1"/>
            <a:r>
              <a:rPr lang="nb-NO" dirty="0"/>
              <a:t>Forutsetter at forvaltningsorganene blir enige om økonomiske og innholdsmessige forpliktelser (</a:t>
            </a:r>
            <a:r>
              <a:rPr lang="nb-NO" dirty="0" err="1"/>
              <a:t>avtaleregulere</a:t>
            </a:r>
            <a:r>
              <a:rPr lang="nb-NO" dirty="0"/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2636950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0D92A2EF-5005-4118-BB4C-E0EFE3FB48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6" t="26132" r="25871" b="26937"/>
          <a:stretch/>
        </p:blipFill>
        <p:spPr bwMode="auto">
          <a:xfrm>
            <a:off x="7585734" y="3900859"/>
            <a:ext cx="1235078" cy="11825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5205054C-18D3-4435-8591-65455B7EC231}"/>
              </a:ext>
            </a:extLst>
          </p:cNvPr>
          <p:cNvGrpSpPr/>
          <p:nvPr/>
        </p:nvGrpSpPr>
        <p:grpSpPr>
          <a:xfrm>
            <a:off x="5207138" y="2752844"/>
            <a:ext cx="2244181" cy="1693731"/>
            <a:chOff x="0" y="0"/>
            <a:chExt cx="1463373" cy="1121615"/>
          </a:xfrm>
        </p:grpSpPr>
        <p:sp>
          <p:nvSpPr>
            <p:cNvPr id="29" name="Tekstboks 2">
              <a:extLst>
                <a:ext uri="{FF2B5EF4-FFF2-40B4-BE49-F238E27FC236}">
                  <a16:creationId xmlns:a16="http://schemas.microsoft.com/office/drawing/2014/main" id="{4EA832CA-24AD-4037-982D-37EFCF798A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30250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Privat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virksomhet,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  <p:pic>
          <p:nvPicPr>
            <p:cNvPr id="30" name="Bilde 29" descr="Bilderesultat for business building icon black">
              <a:extLst>
                <a:ext uri="{FF2B5EF4-FFF2-40B4-BE49-F238E27FC236}">
                  <a16:creationId xmlns:a16="http://schemas.microsoft.com/office/drawing/2014/main" id="{44569F02-D278-4909-BB9A-342575CE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336" y="455500"/>
              <a:ext cx="632460" cy="6661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Pil: høyre 30">
              <a:extLst>
                <a:ext uri="{FF2B5EF4-FFF2-40B4-BE49-F238E27FC236}">
                  <a16:creationId xmlns:a16="http://schemas.microsoft.com/office/drawing/2014/main" id="{766D9275-C625-4F60-93DD-FCD40BDA0283}"/>
                </a:ext>
              </a:extLst>
            </p:cNvPr>
            <p:cNvSpPr/>
            <p:nvPr/>
          </p:nvSpPr>
          <p:spPr>
            <a:xfrm rot="356819" flipV="1">
              <a:off x="832818" y="972187"/>
              <a:ext cx="630555" cy="12128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A7BE28CE-21BF-4585-95B0-F3F362999CDA}"/>
              </a:ext>
            </a:extLst>
          </p:cNvPr>
          <p:cNvGrpSpPr/>
          <p:nvPr/>
        </p:nvGrpSpPr>
        <p:grpSpPr>
          <a:xfrm>
            <a:off x="8486718" y="3502842"/>
            <a:ext cx="1313001" cy="1877874"/>
            <a:chOff x="0" y="0"/>
            <a:chExt cx="856063" cy="1243708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12C2448-50BF-4ADD-BB76-1D6A294B816A}"/>
                </a:ext>
              </a:extLst>
            </p:cNvPr>
            <p:cNvGrpSpPr/>
            <p:nvPr/>
          </p:nvGrpSpPr>
          <p:grpSpPr>
            <a:xfrm>
              <a:off x="0" y="0"/>
              <a:ext cx="805180" cy="1063653"/>
              <a:chOff x="0" y="0"/>
              <a:chExt cx="805180" cy="1063653"/>
            </a:xfrm>
          </p:grpSpPr>
          <p:pic>
            <p:nvPicPr>
              <p:cNvPr id="27" name="Bilde 26">
                <a:extLst>
                  <a:ext uri="{FF2B5EF4-FFF2-40B4-BE49-F238E27FC236}">
                    <a16:creationId xmlns:a16="http://schemas.microsoft.com/office/drawing/2014/main" id="{7FDF1E40-A893-428E-AD5F-56CE48E96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886" t="26132" r="25871" b="26937"/>
              <a:stretch/>
            </p:blipFill>
            <p:spPr bwMode="auto">
              <a:xfrm>
                <a:off x="0" y="0"/>
                <a:ext cx="805180" cy="78295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8" name="Grafikk 218" descr="Pil: U-sving">
                <a:extLst>
                  <a:ext uri="{FF2B5EF4-FFF2-40B4-BE49-F238E27FC236}">
                    <a16:creationId xmlns:a16="http://schemas.microsoft.com/office/drawing/2014/main" id="{91B4F245-B915-4C4E-A661-0904F62CB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1344460" flipV="1">
                <a:off x="200556" y="693448"/>
                <a:ext cx="370205" cy="370205"/>
              </a:xfrm>
              <a:prstGeom prst="rect">
                <a:avLst/>
              </a:prstGeom>
            </p:spPr>
          </p:pic>
        </p:grpSp>
        <p:sp>
          <p:nvSpPr>
            <p:cNvPr id="26" name="Tekstboks 2">
              <a:extLst>
                <a:ext uri="{FF2B5EF4-FFF2-40B4-BE49-F238E27FC236}">
                  <a16:creationId xmlns:a16="http://schemas.microsoft.com/office/drawing/2014/main" id="{BE5AC8AC-7226-4AC1-848D-F81806552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758" y="1016378"/>
              <a:ext cx="662305" cy="227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Egne data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6527B436-7C91-4C03-B31B-59D0FC99395F}"/>
              </a:ext>
            </a:extLst>
          </p:cNvPr>
          <p:cNvGrpSpPr/>
          <p:nvPr/>
        </p:nvGrpSpPr>
        <p:grpSpPr>
          <a:xfrm>
            <a:off x="10030565" y="2327013"/>
            <a:ext cx="1177610" cy="1898972"/>
            <a:chOff x="0" y="0"/>
            <a:chExt cx="767715" cy="1257638"/>
          </a:xfrm>
        </p:grpSpPr>
        <p:pic>
          <p:nvPicPr>
            <p:cNvPr id="14" name="Bilde 13" descr="Bilderesultat for data center icon">
              <a:extLst>
                <a:ext uri="{FF2B5EF4-FFF2-40B4-BE49-F238E27FC236}">
                  <a16:creationId xmlns:a16="http://schemas.microsoft.com/office/drawing/2014/main" id="{A8C5CF05-731B-490E-966C-146C704AB9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93" t="22669" r="55626" b="20919"/>
            <a:stretch/>
          </p:blipFill>
          <p:spPr bwMode="auto">
            <a:xfrm>
              <a:off x="95179" y="292336"/>
              <a:ext cx="547370" cy="4076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5" name="Pil: høyre 14">
              <a:extLst>
                <a:ext uri="{FF2B5EF4-FFF2-40B4-BE49-F238E27FC236}">
                  <a16:creationId xmlns:a16="http://schemas.microsoft.com/office/drawing/2014/main" id="{20032F19-4479-4E53-8B76-67E5EBE83EF0}"/>
                </a:ext>
              </a:extLst>
            </p:cNvPr>
            <p:cNvSpPr/>
            <p:nvPr/>
          </p:nvSpPr>
          <p:spPr>
            <a:xfrm rot="7940134" flipV="1">
              <a:off x="-125772" y="948393"/>
              <a:ext cx="469900" cy="148590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6" name="Tekstboks 2">
              <a:extLst>
                <a:ext uri="{FF2B5EF4-FFF2-40B4-BE49-F238E27FC236}">
                  <a16:creationId xmlns:a16="http://schemas.microsoft.com/office/drawing/2014/main" id="{DC131709-770B-4FAA-9524-52CD94C6C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767715" cy="21399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Fellesregister</a:t>
              </a: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42AC2DF6-8EF1-4A8E-931B-93DCC0618216}"/>
              </a:ext>
            </a:extLst>
          </p:cNvPr>
          <p:cNvGrpSpPr/>
          <p:nvPr/>
        </p:nvGrpSpPr>
        <p:grpSpPr>
          <a:xfrm>
            <a:off x="6162982" y="1556874"/>
            <a:ext cx="1167555" cy="2696927"/>
            <a:chOff x="-12499" y="0"/>
            <a:chExt cx="761423" cy="1785698"/>
          </a:xfrm>
        </p:grpSpPr>
        <p:grpSp>
          <p:nvGrpSpPr>
            <p:cNvPr id="9" name="Gruppe 8">
              <a:extLst>
                <a:ext uri="{FF2B5EF4-FFF2-40B4-BE49-F238E27FC236}">
                  <a16:creationId xmlns:a16="http://schemas.microsoft.com/office/drawing/2014/main" id="{21F708D9-19CF-40E2-9AA7-A7664A3F2283}"/>
                </a:ext>
              </a:extLst>
            </p:cNvPr>
            <p:cNvGrpSpPr/>
            <p:nvPr/>
          </p:nvGrpSpPr>
          <p:grpSpPr>
            <a:xfrm>
              <a:off x="-12499" y="476618"/>
              <a:ext cx="679450" cy="862382"/>
              <a:chOff x="-12499" y="-33270"/>
              <a:chExt cx="679450" cy="862382"/>
            </a:xfrm>
          </p:grpSpPr>
          <p:sp>
            <p:nvSpPr>
              <p:cNvPr id="12" name="Tekstboks 2">
                <a:extLst>
                  <a:ext uri="{FF2B5EF4-FFF2-40B4-BE49-F238E27FC236}">
                    <a16:creationId xmlns:a16="http://schemas.microsoft.com/office/drawing/2014/main" id="{4317E329-34E4-4ECA-9CD7-5A4FE11E6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207" y="567492"/>
                <a:ext cx="356870" cy="26162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b="1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§§</a:t>
                </a:r>
              </a:p>
            </p:txBody>
          </p:sp>
          <p:pic>
            <p:nvPicPr>
              <p:cNvPr id="13" name="Bilde 12" descr="Bilderesultat for building icon">
                <a:extLst>
                  <a:ext uri="{FF2B5EF4-FFF2-40B4-BE49-F238E27FC236}">
                    <a16:creationId xmlns:a16="http://schemas.microsoft.com/office/drawing/2014/main" id="{ED0434F7-D5FA-47BC-9C25-23A2EA1E8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99" y="-33270"/>
                <a:ext cx="679450" cy="679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" name="Pil: høyre 9">
              <a:extLst>
                <a:ext uri="{FF2B5EF4-FFF2-40B4-BE49-F238E27FC236}">
                  <a16:creationId xmlns:a16="http://schemas.microsoft.com/office/drawing/2014/main" id="{6C8E366C-F427-4C61-A726-BBFB22FB2A9E}"/>
                </a:ext>
              </a:extLst>
            </p:cNvPr>
            <p:cNvSpPr/>
            <p:nvPr/>
          </p:nvSpPr>
          <p:spPr>
            <a:xfrm rot="3111737" flipV="1">
              <a:off x="413009" y="1449783"/>
              <a:ext cx="542925" cy="128905"/>
            </a:xfrm>
            <a:prstGeom prst="rightArrow">
              <a:avLst>
                <a:gd name="adj1" fmla="val 46518"/>
                <a:gd name="adj2" fmla="val 5000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1" name="Tekstboks 2">
              <a:extLst>
                <a:ext uri="{FF2B5EF4-FFF2-40B4-BE49-F238E27FC236}">
                  <a16:creationId xmlns:a16="http://schemas.microsoft.com/office/drawing/2014/main" id="{DB4199A9-AB16-4690-A4F8-950D8F9C1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97" y="0"/>
              <a:ext cx="727075" cy="50927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Annen forvaltning,</a:t>
              </a:r>
              <a:b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gjenbruk</a:t>
              </a:r>
            </a:p>
          </p:txBody>
        </p: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276E02D8-6A8B-4524-9948-4F7864B2A5E8}"/>
              </a:ext>
            </a:extLst>
          </p:cNvPr>
          <p:cNvGrpSpPr/>
          <p:nvPr/>
        </p:nvGrpSpPr>
        <p:grpSpPr>
          <a:xfrm>
            <a:off x="243535" y="5495590"/>
            <a:ext cx="6357834" cy="856947"/>
            <a:chOff x="712463" y="5495590"/>
            <a:chExt cx="5106801" cy="856947"/>
          </a:xfrm>
        </p:grpSpPr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ED87B056-F48A-4468-B793-D4336D1B7D8A}"/>
                </a:ext>
              </a:extLst>
            </p:cNvPr>
            <p:cNvCxnSpPr/>
            <p:nvPr/>
          </p:nvCxnSpPr>
          <p:spPr>
            <a:xfrm>
              <a:off x="1024679" y="5495590"/>
              <a:ext cx="4401986" cy="0"/>
            </a:xfrm>
            <a:prstGeom prst="line">
              <a:avLst/>
            </a:prstGeom>
            <a:ln w="25400">
              <a:solidFill>
                <a:schemeClr val="tx1"/>
              </a:solidFill>
              <a:headEnd type="arrow" w="lg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kstboks 2">
              <a:extLst>
                <a:ext uri="{FF2B5EF4-FFF2-40B4-BE49-F238E27FC236}">
                  <a16:creationId xmlns:a16="http://schemas.microsoft.com/office/drawing/2014/main" id="{BA7A3DD9-8B16-4AFD-870A-C460544177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463" y="5702940"/>
              <a:ext cx="1203641" cy="5921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Selvbetjent forvaltning</a:t>
              </a:r>
            </a:p>
          </p:txBody>
        </p:sp>
        <p:sp>
          <p:nvSpPr>
            <p:cNvPr id="66" name="Tekstboks 2">
              <a:extLst>
                <a:ext uri="{FF2B5EF4-FFF2-40B4-BE49-F238E27FC236}">
                  <a16:creationId xmlns:a16="http://schemas.microsoft.com/office/drawing/2014/main" id="{605F14CB-30FB-4CAA-A96C-6A8B494C1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9376" y="5760376"/>
              <a:ext cx="1119888" cy="5921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Diffus</a:t>
              </a:r>
              <a:b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</a:br>
              <a:r>
                <a:rPr lang="nb-NO" sz="16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forvaltning</a:t>
              </a:r>
              <a:endParaRPr lang="nb-NO" sz="16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8" name="TekstSylinder 67">
            <a:extLst>
              <a:ext uri="{FF2B5EF4-FFF2-40B4-BE49-F238E27FC236}">
                <a16:creationId xmlns:a16="http://schemas.microsoft.com/office/drawing/2014/main" id="{5EE22867-6A25-46E1-9016-26D5E15115A5}"/>
              </a:ext>
            </a:extLst>
          </p:cNvPr>
          <p:cNvSpPr txBox="1"/>
          <p:nvPr/>
        </p:nvSpPr>
        <p:spPr>
          <a:xfrm>
            <a:off x="371221" y="578552"/>
            <a:ext cx="4275621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Aktøranalyse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Hvem skal inkluderes i saksbehandlingsrutinene?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Hvilken rolle skal hver aktør ha?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Avtaler som forutsetning for deltakelse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Systemavgrensing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I hvilken grad har aktuelle aktører egne systemløsninger?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skal være forholdet mellom disse systemene?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Hva kreves av systemløsningene?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Hvordan er ansvaret for den samlede systemløsningen fordelt?</a:t>
            </a:r>
          </a:p>
        </p:txBody>
      </p:sp>
      <p:pic>
        <p:nvPicPr>
          <p:cNvPr id="70" name="Bilde 69">
            <a:extLst>
              <a:ext uri="{FF2B5EF4-FFF2-40B4-BE49-F238E27FC236}">
                <a16:creationId xmlns:a16="http://schemas.microsoft.com/office/drawing/2014/main" id="{10F9AE80-7CF1-461E-878E-B2CB778A0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707" y="5304951"/>
            <a:ext cx="810961" cy="810961"/>
          </a:xfrm>
          <a:prstGeom prst="rect">
            <a:avLst/>
          </a:prstGeom>
        </p:spPr>
      </p:pic>
      <p:sp>
        <p:nvSpPr>
          <p:cNvPr id="72" name="Pil: venstre og høyre 71">
            <a:extLst>
              <a:ext uri="{FF2B5EF4-FFF2-40B4-BE49-F238E27FC236}">
                <a16:creationId xmlns:a16="http://schemas.microsoft.com/office/drawing/2014/main" id="{C3A0088C-0F33-4303-B989-9E32F4EAD9C8}"/>
              </a:ext>
            </a:extLst>
          </p:cNvPr>
          <p:cNvSpPr/>
          <p:nvPr/>
        </p:nvSpPr>
        <p:spPr>
          <a:xfrm rot="17618650">
            <a:off x="7679026" y="5108365"/>
            <a:ext cx="381383" cy="17162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3" name="Tekstboks 2">
            <a:extLst>
              <a:ext uri="{FF2B5EF4-FFF2-40B4-BE49-F238E27FC236}">
                <a16:creationId xmlns:a16="http://schemas.microsoft.com/office/drawing/2014/main" id="{04A7B53B-FBE4-4128-915C-D6CE4502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684" y="6115912"/>
            <a:ext cx="1134191" cy="3432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20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atabehandler</a:t>
            </a:r>
          </a:p>
        </p:txBody>
      </p: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A3EDC911-5779-4F98-B352-4979F9917029}"/>
              </a:ext>
            </a:extLst>
          </p:cNvPr>
          <p:cNvGrpSpPr/>
          <p:nvPr/>
        </p:nvGrpSpPr>
        <p:grpSpPr>
          <a:xfrm>
            <a:off x="5604741" y="3168359"/>
            <a:ext cx="5638378" cy="1784970"/>
            <a:chOff x="5580735" y="2548037"/>
            <a:chExt cx="5638378" cy="1784970"/>
          </a:xfrm>
        </p:grpSpPr>
        <p:sp>
          <p:nvSpPr>
            <p:cNvPr id="74" name="Tekstboks 2">
              <a:extLst>
                <a:ext uri="{FF2B5EF4-FFF2-40B4-BE49-F238E27FC236}">
                  <a16:creationId xmlns:a16="http://schemas.microsoft.com/office/drawing/2014/main" id="{024C4DCB-B924-4A9E-8562-C36C587D7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90299" y="2548037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5" name="Tekstboks 2">
              <a:extLst>
                <a:ext uri="{FF2B5EF4-FFF2-40B4-BE49-F238E27FC236}">
                  <a16:creationId xmlns:a16="http://schemas.microsoft.com/office/drawing/2014/main" id="{D81FF810-5EC9-4509-9CA4-BE3BFCB372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0735" y="383761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6" name="Tekstboks 2">
              <a:extLst>
                <a:ext uri="{FF2B5EF4-FFF2-40B4-BE49-F238E27FC236}">
                  <a16:creationId xmlns:a16="http://schemas.microsoft.com/office/drawing/2014/main" id="{497F3D6F-BBF5-4540-8255-CDDD90E63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0968" y="3447319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Tekstboks 2">
              <a:extLst>
                <a:ext uri="{FF2B5EF4-FFF2-40B4-BE49-F238E27FC236}">
                  <a16:creationId xmlns:a16="http://schemas.microsoft.com/office/drawing/2014/main" id="{ACD5A0FC-8DA5-4739-9CE4-6DAF42532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12149" y="2839991"/>
              <a:ext cx="1006964" cy="49539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200" dirty="0">
                  <a:effectLst/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Behan</a:t>
              </a:r>
              <a:r>
                <a:rPr lang="nb-NO" sz="1200" dirty="0">
                  <a:latin typeface="Calibri" panose="020F050202020403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dlings-ansvarlig</a:t>
              </a:r>
              <a:endParaRPr lang="nb-NO" sz="12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89C312BB-6570-400E-8385-8CAD770D85E0}"/>
              </a:ext>
            </a:extLst>
          </p:cNvPr>
          <p:cNvSpPr txBox="1"/>
          <p:nvPr/>
        </p:nvSpPr>
        <p:spPr>
          <a:xfrm>
            <a:off x="9023601" y="5788351"/>
            <a:ext cx="2645853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Felles behandlingsansvar?</a:t>
            </a:r>
          </a:p>
          <a:p>
            <a:r>
              <a:rPr lang="nb-NO" sz="1600" dirty="0"/>
              <a:t>Jf. PVF art. 26 (jf. felles formål</a:t>
            </a:r>
          </a:p>
          <a:p>
            <a:r>
              <a:rPr lang="nb-NO" sz="1600" dirty="0"/>
              <a:t>og midler)</a:t>
            </a:r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A5CA2882-A039-49D0-915C-731181B39F67}"/>
              </a:ext>
            </a:extLst>
          </p:cNvPr>
          <p:cNvGrpSpPr/>
          <p:nvPr/>
        </p:nvGrpSpPr>
        <p:grpSpPr>
          <a:xfrm>
            <a:off x="7809198" y="702562"/>
            <a:ext cx="1840214" cy="2947978"/>
            <a:chOff x="7809198" y="702562"/>
            <a:chExt cx="1840214" cy="2947978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7340EA4B-2E07-49A8-A3F8-D4B572AB101A}"/>
                </a:ext>
              </a:extLst>
            </p:cNvPr>
            <p:cNvGrpSpPr/>
            <p:nvPr/>
          </p:nvGrpSpPr>
          <p:grpSpPr>
            <a:xfrm>
              <a:off x="7809198" y="1237231"/>
              <a:ext cx="1014946" cy="2413309"/>
              <a:chOff x="129172" y="56990"/>
              <a:chExt cx="661670" cy="1598384"/>
            </a:xfrm>
          </p:grpSpPr>
          <p:pic>
            <p:nvPicPr>
              <p:cNvPr id="20" name="Grafikk 215" descr="Hjerne i hode">
                <a:extLst>
                  <a:ext uri="{FF2B5EF4-FFF2-40B4-BE49-F238E27FC236}">
                    <a16:creationId xmlns:a16="http://schemas.microsoft.com/office/drawing/2014/main" id="{F29B6A89-2380-4100-88AB-5380D6D7C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29172" y="401112"/>
                <a:ext cx="434975" cy="425450"/>
              </a:xfrm>
              <a:prstGeom prst="rect">
                <a:avLst/>
              </a:prstGeom>
            </p:spPr>
          </p:pic>
          <p:pic>
            <p:nvPicPr>
              <p:cNvPr id="21" name="Bilde 20">
                <a:extLst>
                  <a:ext uri="{FF2B5EF4-FFF2-40B4-BE49-F238E27FC236}">
                    <a16:creationId xmlns:a16="http://schemas.microsoft.com/office/drawing/2014/main" id="{546F304A-B95C-4B68-B460-9D7D6CBF8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2571" y="1080963"/>
                <a:ext cx="431165" cy="386080"/>
              </a:xfrm>
              <a:prstGeom prst="rect">
                <a:avLst/>
              </a:prstGeom>
              <a:noFill/>
            </p:spPr>
          </p:pic>
          <p:sp>
            <p:nvSpPr>
              <p:cNvPr id="22" name="Pil: høyre 21">
                <a:extLst>
                  <a:ext uri="{FF2B5EF4-FFF2-40B4-BE49-F238E27FC236}">
                    <a16:creationId xmlns:a16="http://schemas.microsoft.com/office/drawing/2014/main" id="{A2A8B998-7B67-41EA-8605-BDEA5D213CCE}"/>
                  </a:ext>
                </a:extLst>
              </p:cNvPr>
              <p:cNvSpPr/>
              <p:nvPr/>
            </p:nvSpPr>
            <p:spPr>
              <a:xfrm rot="5400000">
                <a:off x="258344" y="914399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3" name="Pil: høyre 22">
                <a:extLst>
                  <a:ext uri="{FF2B5EF4-FFF2-40B4-BE49-F238E27FC236}">
                    <a16:creationId xmlns:a16="http://schemas.microsoft.com/office/drawing/2014/main" id="{A77BF1A3-3E85-4738-A687-D8DC73536727}"/>
                  </a:ext>
                </a:extLst>
              </p:cNvPr>
              <p:cNvSpPr/>
              <p:nvPr/>
            </p:nvSpPr>
            <p:spPr>
              <a:xfrm rot="5400000">
                <a:off x="295736" y="1522866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24" name="Tekstboks 2">
                <a:extLst>
                  <a:ext uri="{FF2B5EF4-FFF2-40B4-BE49-F238E27FC236}">
                    <a16:creationId xmlns:a16="http://schemas.microsoft.com/office/drawing/2014/main" id="{400E1BD5-9349-4E40-BB61-86A0150C5E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72" y="56990"/>
                <a:ext cx="661670" cy="37719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Via saks-</a:t>
                </a:r>
                <a:b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</a:b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behandler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BAD45DD-F9B1-4204-A06F-74A19BFBB2B8}"/>
                </a:ext>
              </a:extLst>
            </p:cNvPr>
            <p:cNvGrpSpPr/>
            <p:nvPr/>
          </p:nvGrpSpPr>
          <p:grpSpPr>
            <a:xfrm>
              <a:off x="8634466" y="2370818"/>
              <a:ext cx="1014946" cy="1104211"/>
              <a:chOff x="8056" y="19494"/>
              <a:chExt cx="661670" cy="731679"/>
            </a:xfrm>
          </p:grpSpPr>
          <p:pic>
            <p:nvPicPr>
              <p:cNvPr id="17" name="Grafikk 220" descr="Hjerne i hode">
                <a:extLst>
                  <a:ext uri="{FF2B5EF4-FFF2-40B4-BE49-F238E27FC236}">
                    <a16:creationId xmlns:a16="http://schemas.microsoft.com/office/drawing/2014/main" id="{AA92D2FA-F215-4721-9427-53BD25C74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6168" y="237948"/>
                <a:ext cx="385445" cy="377190"/>
              </a:xfrm>
              <a:prstGeom prst="rect">
                <a:avLst/>
              </a:prstGeom>
            </p:spPr>
          </p:pic>
          <p:sp>
            <p:nvSpPr>
              <p:cNvPr id="18" name="Pil: høyre 17">
                <a:extLst>
                  <a:ext uri="{FF2B5EF4-FFF2-40B4-BE49-F238E27FC236}">
                    <a16:creationId xmlns:a16="http://schemas.microsoft.com/office/drawing/2014/main" id="{E52BA068-1264-426A-A8D8-0DFA7ED84EB4}"/>
                  </a:ext>
                </a:extLst>
              </p:cNvPr>
              <p:cNvSpPr/>
              <p:nvPr/>
            </p:nvSpPr>
            <p:spPr>
              <a:xfrm rot="5400000">
                <a:off x="244747" y="618665"/>
                <a:ext cx="149504" cy="115511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nb-NO"/>
              </a:p>
            </p:txBody>
          </p:sp>
          <p:sp>
            <p:nvSpPr>
              <p:cNvPr id="19" name="Tekstboks 2">
                <a:extLst>
                  <a:ext uri="{FF2B5EF4-FFF2-40B4-BE49-F238E27FC236}">
                    <a16:creationId xmlns:a16="http://schemas.microsoft.com/office/drawing/2014/main" id="{EFB7B3FD-E8A6-4094-B126-9AC884D4D0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56" y="19494"/>
                <a:ext cx="661670" cy="2000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nb-NO" sz="1200" dirty="0">
                    <a:effectLst/>
                    <a:latin typeface="Calibri" panose="020F0502020204030204" pitchFamily="34" charset="0"/>
                    <a:ea typeface="DengXian" panose="02010600030101010101" pitchFamily="2" charset="-122"/>
                    <a:cs typeface="Times New Roman" panose="02020603050405020304" pitchFamily="18" charset="0"/>
                  </a:rPr>
                  <a:t>Selvbetjent</a:t>
                </a:r>
              </a:p>
            </p:txBody>
          </p:sp>
        </p:grpSp>
        <p:sp>
          <p:nvSpPr>
            <p:cNvPr id="33" name="Venstre klammeparentes 32">
              <a:extLst>
                <a:ext uri="{FF2B5EF4-FFF2-40B4-BE49-F238E27FC236}">
                  <a16:creationId xmlns:a16="http://schemas.microsoft.com/office/drawing/2014/main" id="{0051DCC1-C5BA-40D7-8042-D314C6238E01}"/>
                </a:ext>
              </a:extLst>
            </p:cNvPr>
            <p:cNvSpPr/>
            <p:nvPr/>
          </p:nvSpPr>
          <p:spPr>
            <a:xfrm rot="5400000">
              <a:off x="8653334" y="337865"/>
              <a:ext cx="111773" cy="1641881"/>
            </a:xfrm>
            <a:prstGeom prst="leftBrace">
              <a:avLst>
                <a:gd name="adj1" fmla="val 283659"/>
                <a:gd name="adj2" fmla="val 49720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TekstSylinder 34">
              <a:extLst>
                <a:ext uri="{FF2B5EF4-FFF2-40B4-BE49-F238E27FC236}">
                  <a16:creationId xmlns:a16="http://schemas.microsoft.com/office/drawing/2014/main" id="{BEEDC169-6678-4B5C-8751-11E4D2D50DCC}"/>
                </a:ext>
              </a:extLst>
            </p:cNvPr>
            <p:cNvSpPr txBox="1"/>
            <p:nvPr/>
          </p:nvSpPr>
          <p:spPr>
            <a:xfrm>
              <a:off x="8348099" y="702562"/>
              <a:ext cx="639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parter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9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46"/>
          </a:xfrm>
        </p:spPr>
        <p:txBody>
          <a:bodyPr>
            <a:normAutofit fontScale="90000"/>
          </a:bodyPr>
          <a:lstStyle/>
          <a:p>
            <a:br>
              <a:rPr lang="nb-NO" sz="3200" b="1" dirty="0">
                <a:solidFill>
                  <a:srgbClr val="C00000"/>
                </a:solidFill>
              </a:rPr>
            </a:br>
            <a:r>
              <a:rPr lang="nb-NO" sz="3200" b="1" dirty="0">
                <a:solidFill>
                  <a:srgbClr val="C00000"/>
                </a:solidFill>
              </a:rPr>
              <a:t>Behandlingsansvar og bestemmelsesrett</a:t>
            </a:r>
            <a:br>
              <a:rPr lang="nb-NO" sz="3200" b="1" dirty="0">
                <a:solidFill>
                  <a:srgbClr val="C00000"/>
                </a:solidFill>
              </a:rPr>
            </a:br>
            <a:endParaRPr lang="nb-NO" sz="3200" b="1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8729" y="1142984"/>
            <a:ext cx="9548357" cy="5310352"/>
          </a:xfrm>
        </p:spPr>
        <p:txBody>
          <a:bodyPr>
            <a:normAutofit/>
          </a:bodyPr>
          <a:lstStyle/>
          <a:p>
            <a:pPr lvl="1"/>
            <a:r>
              <a:rPr lang="nb-NO" dirty="0"/>
              <a:t>Kan bare motta personopplysninger fra andre forvaltningsorganer og virksomheter når dette er i samsvar med personvernforordningen</a:t>
            </a:r>
          </a:p>
          <a:p>
            <a:pPr lvl="1"/>
            <a:r>
              <a:rPr lang="nb-NO" dirty="0"/>
              <a:t>Avgjørende kriterier for at opplysninger kan avgis og mottas</a:t>
            </a:r>
          </a:p>
          <a:p>
            <a:pPr lvl="2"/>
            <a:r>
              <a:rPr lang="nb-NO" dirty="0"/>
              <a:t>Ingen taushetsplikt stenger for utlevering, jf. fvl § 13 flg.</a:t>
            </a:r>
          </a:p>
          <a:p>
            <a:pPr lvl="2"/>
            <a:r>
              <a:rPr lang="nb-NO" dirty="0"/>
              <a:t>Rettslig grunnlag, jf. PVF art. 6 og 9</a:t>
            </a:r>
          </a:p>
          <a:p>
            <a:pPr lvl="2"/>
            <a:r>
              <a:rPr lang="nb-NO" dirty="0"/>
              <a:t>Behandlingsformål er ikke til hinder for utlevering eller mottak (jf. PVF art. 5(1)(b))</a:t>
            </a:r>
          </a:p>
          <a:p>
            <a:pPr lvl="2"/>
            <a:r>
              <a:rPr lang="nb-NO" dirty="0"/>
              <a:t>Opplysningstypen har riktig definisjon </a:t>
            </a:r>
            <a:r>
              <a:rPr lang="da-DK" dirty="0"/>
              <a:t>(jf. PVF art. 5(1)(d))</a:t>
            </a:r>
            <a:endParaRPr lang="nb-NO" dirty="0"/>
          </a:p>
          <a:p>
            <a:pPr lvl="2"/>
            <a:r>
              <a:rPr lang="nb-NO" dirty="0"/>
              <a:t>Kvaliteten av opplysningene er tilstrekkelige for formålet som gjelder for det systemet som skal utvikles</a:t>
            </a:r>
          </a:p>
          <a:p>
            <a:pPr lvl="2"/>
            <a:r>
              <a:rPr lang="nb-NO" dirty="0"/>
              <a:t>Kvaliteten av opplysningene må antas å bli tilfredsstillende over tid, også hvis endring hos avgiver</a:t>
            </a:r>
          </a:p>
          <a:p>
            <a:pPr lvl="1"/>
            <a:r>
              <a:rPr lang="nb-NO" dirty="0"/>
              <a:t>Tilsvarende vurderinger må gjøres for personopplysninger som vårt system eventuelt skal avgi til </a:t>
            </a:r>
            <a:r>
              <a:rPr lang="nb-NO" i="1" dirty="0"/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600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24034" y="-142900"/>
            <a:ext cx="8229600" cy="1143000"/>
          </a:xfrm>
        </p:spPr>
        <p:txBody>
          <a:bodyPr/>
          <a:lstStyle/>
          <a:p>
            <a:r>
              <a:rPr lang="nb-NO" sz="3200" b="1" dirty="0">
                <a:solidFill>
                  <a:srgbClr val="C00000"/>
                </a:solidFill>
              </a:rPr>
              <a:t>Om partens medvirkning i saksbehandlingen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785794"/>
            <a:ext cx="8229600" cy="5857916"/>
          </a:xfrm>
        </p:spPr>
        <p:txBody>
          <a:bodyPr>
            <a:normAutofit lnSpcReduction="10000"/>
          </a:bodyPr>
          <a:lstStyle/>
          <a:p>
            <a:r>
              <a:rPr lang="nb-NO" sz="2400"/>
              <a:t>Selvbetjening</a:t>
            </a:r>
          </a:p>
          <a:p>
            <a:pPr lvl="1"/>
            <a:r>
              <a:rPr lang="nb-NO" sz="2000"/>
              <a:t>Kan variere fra litt til mye</a:t>
            </a:r>
          </a:p>
          <a:p>
            <a:pPr lvl="1"/>
            <a:r>
              <a:rPr lang="nb-NO" sz="2000"/>
              <a:t>Begrenser grad av automatisering</a:t>
            </a:r>
            <a:endParaRPr lang="nb-NO" sz="2000" dirty="0"/>
          </a:p>
          <a:p>
            <a:r>
              <a:rPr lang="nb-NO" sz="2400" dirty="0"/>
              <a:t>Hensyn for</a:t>
            </a:r>
          </a:p>
          <a:p>
            <a:pPr lvl="1"/>
            <a:r>
              <a:rPr lang="nb-NO" sz="1800" dirty="0"/>
              <a:t>Formidling av rettsinformasjon</a:t>
            </a:r>
          </a:p>
          <a:p>
            <a:pPr lvl="1"/>
            <a:r>
              <a:rPr lang="nb-NO" sz="1800" dirty="0"/>
              <a:t>Ansvarliggjøring av partene</a:t>
            </a:r>
          </a:p>
          <a:p>
            <a:pPr lvl="1"/>
            <a:r>
              <a:rPr lang="nb-NO" sz="1800" dirty="0"/>
              <a:t>Kunnskapsinnhenting for forvaltningsorganet</a:t>
            </a:r>
          </a:p>
          <a:p>
            <a:pPr lvl="1"/>
            <a:r>
              <a:rPr lang="nb-NO" sz="1800" dirty="0"/>
              <a:t>Demokratisk medvirkning</a:t>
            </a:r>
          </a:p>
          <a:p>
            <a:r>
              <a:rPr lang="nb-NO" sz="2400" dirty="0"/>
              <a:t>Hensyn mot</a:t>
            </a:r>
          </a:p>
          <a:p>
            <a:pPr lvl="1"/>
            <a:r>
              <a:rPr lang="nb-NO" sz="1800"/>
              <a:t>Faren for feil og misforståelser </a:t>
            </a:r>
            <a:r>
              <a:rPr lang="nb-NO" sz="1800">
                <a:sym typeface="Wingdings" panose="05000000000000000000" pitchFamily="2" charset="2"/>
              </a:rPr>
              <a:t> veiledningsbehov, omgjøring mv</a:t>
            </a:r>
            <a:endParaRPr lang="nb-NO" sz="1800" dirty="0"/>
          </a:p>
          <a:p>
            <a:pPr lvl="1"/>
            <a:r>
              <a:rPr lang="nb-NO" sz="1800" dirty="0"/>
              <a:t>Tid</a:t>
            </a:r>
          </a:p>
          <a:p>
            <a:pPr lvl="1"/>
            <a:r>
              <a:rPr lang="nb-NO" sz="1800" dirty="0"/>
              <a:t>Sosiale ulikheter</a:t>
            </a:r>
          </a:p>
          <a:p>
            <a:r>
              <a:rPr lang="nb-NO" sz="2400" dirty="0"/>
              <a:t>Typer medvirkning</a:t>
            </a:r>
          </a:p>
          <a:p>
            <a:pPr lvl="1"/>
            <a:r>
              <a:rPr lang="nb-NO" sz="1800"/>
              <a:t>Initiering av saken</a:t>
            </a:r>
            <a:endParaRPr lang="nb-NO" sz="1800" dirty="0"/>
          </a:p>
          <a:p>
            <a:pPr lvl="1"/>
            <a:r>
              <a:rPr lang="nb-NO" sz="1800"/>
              <a:t>Inngi beslutningsgrunnlag </a:t>
            </a:r>
            <a:r>
              <a:rPr lang="nb-NO" sz="1800" dirty="0"/>
              <a:t>(</a:t>
            </a:r>
            <a:r>
              <a:rPr lang="nb-NO" sz="1800"/>
              <a:t>herunder korrigering av opplysninger forvaltningen har)</a:t>
            </a:r>
            <a:endParaRPr lang="nb-NO" sz="1800" dirty="0"/>
          </a:p>
          <a:p>
            <a:r>
              <a:rPr lang="nb-NO" sz="2400"/>
              <a:t>Betydningen av forsvarlighetsprinsippet</a:t>
            </a:r>
            <a:endParaRPr lang="nb-NO" sz="24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934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987</Words>
  <Application>Microsoft Office PowerPoint</Application>
  <PresentationFormat>Widescreen</PresentationFormat>
  <Paragraphs>125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Office-tema</vt:lpstr>
      <vt:lpstr>1) Organisering og systemutvikling 2) Systemavgrensing og aktøranalyse</vt:lpstr>
      <vt:lpstr>To emner vedrørende organisering:</vt:lpstr>
      <vt:lpstr>PowerPoint-presentasjon</vt:lpstr>
      <vt:lpstr>Prosjektetablering og -sammensetning</vt:lpstr>
      <vt:lpstr>Innebærer personvernforordningen noen krav til organisering av systemutviklingsprosjekter? (1)</vt:lpstr>
      <vt:lpstr>Innebærer personvernforordningen noen krav til organisering av systemutviklingsprosjekter? (2)</vt:lpstr>
      <vt:lpstr>PowerPoint-presentasjon</vt:lpstr>
      <vt:lpstr>Hvem skal systemet samhandle med?</vt:lpstr>
      <vt:lpstr>PowerPoint-presentasjon</vt:lpstr>
      <vt:lpstr> Behandlingsansvar og bestemmelsesrett </vt:lpstr>
      <vt:lpstr>Om partens medvirkning i saksbehandlingen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Organisering av systemutvikling,  rettslig perspektiver</dc:title>
  <dc:creator>dag wiese schartum</dc:creator>
  <cp:lastModifiedBy>dag wiese schartum</cp:lastModifiedBy>
  <cp:revision>50</cp:revision>
  <cp:lastPrinted>2025-03-10T19:50:22Z</cp:lastPrinted>
  <dcterms:created xsi:type="dcterms:W3CDTF">2018-02-06T13:24:09Z</dcterms:created>
  <dcterms:modified xsi:type="dcterms:W3CDTF">2025-03-10T20:10:59Z</dcterms:modified>
</cp:coreProperties>
</file>