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1" r:id="rId6"/>
    <p:sldId id="260" r:id="rId7"/>
    <p:sldId id="259" r:id="rId8"/>
    <p:sldId id="262" r:id="rId9"/>
    <p:sldId id="263" r:id="rId10"/>
    <p:sldId id="284" r:id="rId11"/>
    <p:sldId id="264" r:id="rId12"/>
    <p:sldId id="285" r:id="rId13"/>
    <p:sldId id="286" r:id="rId14"/>
    <p:sldId id="287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97" d="100"/>
          <a:sy n="97" d="100"/>
        </p:scale>
        <p:origin x="327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0D8645-D611-DFE3-3891-12CA89166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77EA706-E4E2-4484-F667-7F0195C6E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8E3504-92D4-62B8-6A63-145C0E08B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80FCAF-49E6-F81E-9FF1-77D60F4B7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40B14C-167D-3D16-7F67-09E558C4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8496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1D0A35-DE11-22E1-B223-25A038462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DD43F7-F951-D90A-09EE-309B7BCA3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F39608-4A49-5E24-6511-F222A2B8D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61B579-CF53-0117-7F3A-5149E6DB8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69856AB-CA47-48A7-9DB8-05FD0158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84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37665E-82E9-E496-B8BD-F006BD9C9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F5877D-42B1-18FD-ADB8-CBBFDE1F0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94B641-2512-9525-C8DD-3A437D2A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3BD5D0-E555-5B3A-F6F5-6AFE79A3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B20110-9E05-7793-08C5-32C6DC9C2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0561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568DB5-8249-00AE-ECFC-4539EDC66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8CD92E-1A00-6363-6CB0-65EA8A34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52BF58-6A86-252B-B755-C55F74610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B73FE44-83CB-C121-CC9D-A0D035EB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CC7E978-F594-3CB7-D626-77DC8ADCA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B1AADA-A7E9-4337-FBBE-F4FF54DF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7466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8921AF-535E-D5DE-4449-BA95FB14D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50078FD-8F23-1A08-C609-450C16D55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79A59C4-82FE-E8E9-9DF3-F75057CA7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CC0EB43-EFFF-1E58-0C16-2AEC0B658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2744441-BE09-6418-D9A2-F5585B8275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C07BE7D-27CF-6FF2-D5EF-F31FB5BED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CFEC6BC-5407-BCF7-B4CC-E476AC66B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9D9FF96-408E-9EC0-34EF-A868EC736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130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D62FCE-AEC2-5AFD-C301-6381B68C1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FAAC1EB-34BD-21C7-FEC4-21DC0748C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DC8373F-202E-5C89-8719-8AFDBA38D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DCD0CD-C4AD-B10E-0D80-B227DFDF6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35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5E94761-185B-7666-577D-C6C237B32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72CC7FE-07A0-ADB5-C1FD-E05A91EA9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DB8376-4336-B9EC-2F92-3D43DE1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219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D70871-8068-25E6-CD06-D26D5AA47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C5D807-8BBB-81A1-79A4-AE8C0A2F8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43AC9ED-B66C-C844-6E90-BEE62E699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BD99C0-18E7-5CEA-A04D-30ED0421B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B342A1C-B4C7-6910-818E-8D4D0F13C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05E555B-F229-AC8E-7B14-FD10BCC8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934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712907-BE8F-90CC-4FD2-FDC1EBDC7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35F71DC-D934-5464-CC38-F8FA08F7B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BB2993E-8DC1-71C5-9209-21C1B1E8C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5F88102-761B-54F3-18B6-5A8772036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F3DF2D7-38F6-8DED-01EF-258C214B4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2CED1B-91E1-528A-78EA-C0E8EDE3A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555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106963-768C-4A5F-F8D6-637CAA697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788C65-33BB-6ACC-1DB6-C2C9A000F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A276E84-F26E-F079-ED06-2A7FA5B4A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0D58F3-9CD0-DDBB-6A1A-C70EEF36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3E1868-BBFF-5DE1-F1CB-32178AB6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554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24504A2-3344-8753-A7D8-F9D4839938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C11604A-551B-547F-AD21-0CF4F76FD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9866B1-F19C-5B3F-B110-6E3936DA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72B99D-B29D-1700-6BA3-3DF972E6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66338C-9EEE-E263-963D-5CCC0A820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6632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D9FEC1-86E5-4974-A549-89AF7A577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129EE57-31A8-4A99-94C5-7EAE326F3C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1D7D8D-E7D6-40E5-8B49-DCFCF7FC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85A7C0-3E54-4AAE-868F-2BDA48CF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FF60DD-3B06-40D3-85E8-130340F8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0027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C2C8B0-F838-4811-973D-484AE92C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BFEA8A-802B-4A8C-993E-A005C8EEE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6247DB-161F-4B02-A48F-0B58D1BAC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D3B878-5215-4A05-BB0D-10A12318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E2699D-28AF-4EF1-9D18-CA8A3FFB6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837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BF39AA-CBF4-4B05-98C7-9AD344665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95AC65B-AC8E-419A-A3DB-CEBEC4BA0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910763-1EF2-482E-9965-8673CC562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013820-01DE-48C9-96DA-5B48D380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879153-FA39-44AD-AD17-0B517EB55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743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31270F-918F-434E-A481-509DB59AE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B3BD38-430B-4A7F-BBCE-520AFADCA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11A1DC-B139-459F-A61B-FEF6201BA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A77E9C7-DA9B-45E3-9039-4D0AFD1F9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B4CFB6A-3D4D-47B0-94BB-223E88B23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F4032E-8924-40C7-AF55-B3093943F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9978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82FA54-3FC1-4F20-95C3-263E1649B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B5B04E-4E0F-4D1C-87E8-3A40D032B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F370D3E-0904-4767-9A6D-AC057CA22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3FD2981-A9D1-4A12-A5F7-B99BC4FAFD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826A155-D982-48D1-A410-21D2645229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2FFCEE4-1514-4BB0-8868-5CF8239C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BD15211-7B20-4D92-A99D-AC9DA72F7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B085906-AC12-493F-9AFD-8F050C94F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703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59C040-B313-483B-87CA-3D11E7471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C34168-F9E9-499B-9916-2ED3773F5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A220D9-AB6B-4FBE-9C5F-0068A8538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35DD529-9711-46AF-844C-C906D8D3D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3342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4CB99BD-113E-4618-A1AC-8BF27F087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0D35DC1-CE0A-4CA9-9B74-27E743C2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4D9FBB-5A19-4296-84F9-56B4FF7E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655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028951-C083-45D1-AC84-A7CE0469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32DE17-D16E-43D3-975E-0AF0E0CB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36AA1D-90FC-4DFB-9ADC-95DDF62AA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6012CF3-87B8-447A-85BD-1355188F3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B345587-FFC3-4B9F-83D7-0CED3724A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BEBA8F-0E5B-4B1D-870B-EC27417B1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53348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025B23-8DC9-45A3-A3AD-97A4FDA6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BA6B738-FED3-4E2E-8EB5-73420D9D2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07F493-3AD7-4AEF-BA15-30E08C0B5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FCDBEC-6693-47C1-A1C1-D28761B89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55CB73F-F3E4-4804-BDBD-D6E739CD1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FE82D5D-F149-4CED-B151-30F9D4B5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836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F1C90A-B27A-46DB-A982-B430887B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FD720D7-C08F-4D4E-91A3-62BD71202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3761B0-2B6B-4F45-B4E2-4770515E2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A5DF4F-62EE-4D22-AC91-2F1B98F22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1EC3CA-2A9C-4D54-B4AD-7FBAB43FD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614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856583C-7F13-4506-BB2E-D73A146736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F7CBDA4-9CD8-47C8-9D89-F075E08DB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73D7036-CB84-480F-A726-A122CC15F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FB674F-5850-45A4-8C8A-50BD13C2B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3F55D2-FED3-461E-8154-7B41A7A94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986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A577924-A8B3-2B16-42D1-154388F75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6AEC5E-E3CD-C2BA-184B-B151C705B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ED3B83-485E-F052-2EDA-6CA6305FC1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007868-8B96-400F-829F-63CF9E11ED09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46CE88-8C3D-1836-6671-C66FE4ED6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A73C6D-1C16-A4EC-2667-D2F91DA30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6EDB5C-3E31-4E0F-8211-27FC130FFF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82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798B748-1FAA-46B8-B449-ABE3DC05C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80D20AF-0E41-4BB4-8402-E4DAAFC7D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6767EE-39E6-4F05-B50F-52EF6B819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662DB-42E3-4206-BDED-9396912E0815}" type="datetimeFigureOut">
              <a:rPr lang="nb-NO" smtClean="0"/>
              <a:t>28.03.2025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7889F9-B86F-42FA-8639-DD6A4CA0C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2D8C7F1-464D-403E-A899-21D5DD507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A3936-F9B3-4664-98DF-BA7341C50F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4779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F7C278-A3B9-59FF-D68F-A63F2904F2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nb-NO" sz="3600" dirty="0"/>
              <a:t>Systemutvikling og lovutvikling:</a:t>
            </a:r>
            <a:br>
              <a:rPr lang="nb-NO" sz="3600" dirty="0"/>
            </a:br>
            <a:r>
              <a:rPr lang="nb-NO" sz="3600" dirty="0"/>
              <a:t>Standardisering, gjenbruk, videre bruk og felles bruk av opplysninger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8344A2C-FDDF-F4E4-C4DC-D849772CA3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172438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0092B1A-8E8C-8504-FC71-F9C3627F23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551"/>
          <a:stretch/>
        </p:blipFill>
        <p:spPr>
          <a:xfrm>
            <a:off x="3082712" y="2443974"/>
            <a:ext cx="5825614" cy="127213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6A7F01F-A4C3-AB31-2835-BEC96E0B238A}"/>
              </a:ext>
            </a:extLst>
          </p:cNvPr>
          <p:cNvSpPr txBox="1"/>
          <p:nvPr/>
        </p:nvSpPr>
        <p:spPr>
          <a:xfrm>
            <a:off x="6922209" y="2858466"/>
            <a:ext cx="19074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(fastsette)          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137E93E-1B16-5C75-8D99-B5F10D24AA43}"/>
              </a:ext>
            </a:extLst>
          </p:cNvPr>
          <p:cNvSpPr/>
          <p:nvPr/>
        </p:nvSpPr>
        <p:spPr>
          <a:xfrm>
            <a:off x="6922209" y="3227798"/>
            <a:ext cx="1956619" cy="3693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5BFF477-EF33-8A66-1DF9-D5BDF15E43E7}"/>
              </a:ext>
            </a:extLst>
          </p:cNvPr>
          <p:cNvSpPr/>
          <p:nvPr/>
        </p:nvSpPr>
        <p:spPr>
          <a:xfrm>
            <a:off x="6936959" y="2858466"/>
            <a:ext cx="1907458" cy="738664"/>
          </a:xfrm>
          <a:prstGeom prst="rect">
            <a:avLst/>
          </a:prstGeom>
          <a:solidFill>
            <a:srgbClr val="FF99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31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">
            <a:extLst>
              <a:ext uri="{FF2B5EF4-FFF2-40B4-BE49-F238E27FC236}">
                <a16:creationId xmlns:a16="http://schemas.microsoft.com/office/drawing/2014/main" id="{D801FEA1-48CE-3131-34D1-F8BF492D1634}"/>
              </a:ext>
            </a:extLst>
          </p:cNvPr>
          <p:cNvGrpSpPr/>
          <p:nvPr/>
        </p:nvGrpSpPr>
        <p:grpSpPr>
          <a:xfrm>
            <a:off x="1823883" y="1248696"/>
            <a:ext cx="6277897" cy="4748979"/>
            <a:chOff x="0" y="0"/>
            <a:chExt cx="3846830" cy="2647488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950D09B1-4058-8BED-9F6F-D265F8536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846830" cy="2268220"/>
            </a:xfrm>
            <a:prstGeom prst="rect">
              <a:avLst/>
            </a:prstGeom>
            <a:noFill/>
          </p:spPr>
        </p:pic>
        <p:sp>
          <p:nvSpPr>
            <p:cNvPr id="4" name="Tekstboks 2">
              <a:extLst>
                <a:ext uri="{FF2B5EF4-FFF2-40B4-BE49-F238E27FC236}">
                  <a16:creationId xmlns:a16="http://schemas.microsoft.com/office/drawing/2014/main" id="{D787D970-AE4C-47F1-BC08-DFE08B4096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50" y="2310939"/>
              <a:ext cx="1797684" cy="3365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3ED0D9C7-157F-07C3-601E-A36901354018}"/>
              </a:ext>
            </a:extLst>
          </p:cNvPr>
          <p:cNvGrpSpPr/>
          <p:nvPr/>
        </p:nvGrpSpPr>
        <p:grpSpPr>
          <a:xfrm>
            <a:off x="4657696" y="1540627"/>
            <a:ext cx="3400270" cy="3201856"/>
            <a:chOff x="6014548" y="1604537"/>
            <a:chExt cx="3400270" cy="3201856"/>
          </a:xfrm>
        </p:grpSpPr>
        <p:sp>
          <p:nvSpPr>
            <p:cNvPr id="5" name="Likebent trekant 4">
              <a:extLst>
                <a:ext uri="{FF2B5EF4-FFF2-40B4-BE49-F238E27FC236}">
                  <a16:creationId xmlns:a16="http://schemas.microsoft.com/office/drawing/2014/main" id="{EC9D2576-0631-2885-A976-A0BB8235E7A0}"/>
                </a:ext>
              </a:extLst>
            </p:cNvPr>
            <p:cNvSpPr/>
            <p:nvPr/>
          </p:nvSpPr>
          <p:spPr>
            <a:xfrm rot="19501882">
              <a:off x="6511527" y="1604537"/>
              <a:ext cx="868121" cy="3160630"/>
            </a:xfrm>
            <a:prstGeom prst="triangle">
              <a:avLst/>
            </a:prstGeom>
            <a:pattFill prst="pct20">
              <a:fgClr>
                <a:srgbClr val="7030A0"/>
              </a:fgClr>
              <a:bgClr>
                <a:schemeClr val="bg1"/>
              </a:bgClr>
            </a:pattFill>
            <a:ln w="3175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94B75B9A-D598-6618-97EA-33428619A4E7}"/>
                </a:ext>
              </a:extLst>
            </p:cNvPr>
            <p:cNvSpPr txBox="1"/>
            <p:nvPr/>
          </p:nvSpPr>
          <p:spPr>
            <a:xfrm>
              <a:off x="6014548" y="1641065"/>
              <a:ext cx="19713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rgbClr val="7030A0"/>
                  </a:solidFill>
                </a:rPr>
                <a:t>vagt, skjønnsmessig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1EF15CCC-495C-1161-5973-630D18FD6562}"/>
                </a:ext>
              </a:extLst>
            </p:cNvPr>
            <p:cNvSpPr txBox="1"/>
            <p:nvPr/>
          </p:nvSpPr>
          <p:spPr>
            <a:xfrm>
              <a:off x="7705696" y="4467839"/>
              <a:ext cx="17091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rgbClr val="7030A0"/>
                  </a:solidFill>
                </a:rPr>
                <a:t>upresis angivelse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5900B173-41CB-FD0D-7BD2-905031732BB1}"/>
              </a:ext>
            </a:extLst>
          </p:cNvPr>
          <p:cNvGrpSpPr/>
          <p:nvPr/>
        </p:nvGrpSpPr>
        <p:grpSpPr>
          <a:xfrm>
            <a:off x="4657696" y="1746432"/>
            <a:ext cx="3947441" cy="2918296"/>
            <a:chOff x="4657696" y="1746432"/>
            <a:chExt cx="3947441" cy="2918296"/>
          </a:xfrm>
        </p:grpSpPr>
        <p:cxnSp>
          <p:nvCxnSpPr>
            <p:cNvPr id="10" name="Rett pilkobling 9">
              <a:extLst>
                <a:ext uri="{FF2B5EF4-FFF2-40B4-BE49-F238E27FC236}">
                  <a16:creationId xmlns:a16="http://schemas.microsoft.com/office/drawing/2014/main" id="{60D1A550-1AFC-B8FA-516B-23204AD4CA87}"/>
                </a:ext>
              </a:extLst>
            </p:cNvPr>
            <p:cNvCxnSpPr>
              <a:stCxn id="6" idx="1"/>
              <a:endCxn id="5" idx="2"/>
            </p:cNvCxnSpPr>
            <p:nvPr/>
          </p:nvCxnSpPr>
          <p:spPr>
            <a:xfrm>
              <a:off x="4657696" y="1746432"/>
              <a:ext cx="1481064" cy="2918296"/>
            </a:xfrm>
            <a:prstGeom prst="straightConnector1">
              <a:avLst/>
            </a:prstGeom>
            <a:ln w="73025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DE7FD8A2-17D5-28CE-5F7F-98FD6967F4C6}"/>
                </a:ext>
              </a:extLst>
            </p:cNvPr>
            <p:cNvSpPr txBox="1"/>
            <p:nvPr/>
          </p:nvSpPr>
          <p:spPr>
            <a:xfrm>
              <a:off x="5494414" y="3088672"/>
              <a:ext cx="31107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b="1" dirty="0">
                  <a:solidFill>
                    <a:srgbClr val="C00000"/>
                  </a:solidFill>
                </a:rPr>
                <a:t>erstatte med presise angivelser</a:t>
              </a:r>
            </a:p>
          </p:txBody>
        </p:sp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430B7A41-2A74-0CCB-FFDD-C92B7925315B}"/>
              </a:ext>
            </a:extLst>
          </p:cNvPr>
          <p:cNvGrpSpPr/>
          <p:nvPr/>
        </p:nvGrpSpPr>
        <p:grpSpPr>
          <a:xfrm>
            <a:off x="5073445" y="1622803"/>
            <a:ext cx="6002579" cy="3370385"/>
            <a:chOff x="5073445" y="1622803"/>
            <a:chExt cx="6002579" cy="3370385"/>
          </a:xfrm>
        </p:grpSpPr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CCB05CF8-E29D-3EA9-36E7-B8668ADF9523}"/>
                </a:ext>
              </a:extLst>
            </p:cNvPr>
            <p:cNvSpPr txBox="1"/>
            <p:nvPr/>
          </p:nvSpPr>
          <p:spPr>
            <a:xfrm>
              <a:off x="6983493" y="2429019"/>
              <a:ext cx="40925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handlingsbegreper («endre forholdsmessig»)</a:t>
              </a:r>
            </a:p>
          </p:txBody>
        </p: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BDB08BF5-B38D-7DD3-C5BF-36DAFDD840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00737" y="2798351"/>
              <a:ext cx="861247" cy="2194837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95BA82E7-7066-F9BF-0225-7D7EB0C75B3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73445" y="1622803"/>
              <a:ext cx="2778907" cy="905475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B63BED2D-5446-CED9-C1FD-DE6C2BA49DE8}"/>
              </a:ext>
            </a:extLst>
          </p:cNvPr>
          <p:cNvGrpSpPr/>
          <p:nvPr/>
        </p:nvGrpSpPr>
        <p:grpSpPr>
          <a:xfrm>
            <a:off x="5216465" y="1588700"/>
            <a:ext cx="4791671" cy="3404488"/>
            <a:chOff x="5216465" y="1588700"/>
            <a:chExt cx="4791671" cy="3404488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35101EDE-69DF-063A-270A-AD7545171CB8}"/>
                </a:ext>
              </a:extLst>
            </p:cNvPr>
            <p:cNvSpPr txBox="1"/>
            <p:nvPr/>
          </p:nvSpPr>
          <p:spPr>
            <a:xfrm>
              <a:off x="6977113" y="1956917"/>
              <a:ext cx="30310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faktabegreper («private forhold»)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37C3013D-9DB6-6A3A-968C-15C525240A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16465" y="1588700"/>
              <a:ext cx="2426944" cy="500244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25D48E9F-BCE2-3544-CFCC-74F9BAFAAB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89341" y="2259124"/>
              <a:ext cx="1254068" cy="2734064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0681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491351-AD93-70C8-CA9D-72D405B3E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Begrepsoversikt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2000" dirty="0">
                <a:solidFill>
                  <a:srgbClr val="C00000"/>
                </a:solidFill>
              </a:rPr>
              <a:t>(sett som oversikt over aktuelle «byggeklosser» som kan brukes når et nytt regelverk skal formuleres)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C352EA-ADFE-EAE1-AA6B-E1DA13870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373"/>
            <a:ext cx="10515600" cy="3631279"/>
          </a:xfrm>
        </p:spPr>
        <p:txBody>
          <a:bodyPr/>
          <a:lstStyle/>
          <a:p>
            <a:r>
              <a:rPr lang="nb-NO" dirty="0"/>
              <a:t>Det grunnleggende poenget: Det er normalt dyrere å lage nye byggeklosser enn å bruke eksisterende (enten en har dem selv, eller kan få dem av andre)</a:t>
            </a:r>
          </a:p>
          <a:p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Alltid viktig i et systemutviklingsarbeid å ha oversikt over hvilke «byggeklosser» en selv har, andre har, eller som må lages</a:t>
            </a:r>
          </a:p>
          <a:p>
            <a:pPr lvl="1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Hvilke eksisterende begreper i gjeldende lover og forskrifter er det aktuelt for lovgiver å bruke for å uttrykke rettsreglene?</a:t>
            </a:r>
          </a:p>
          <a:p>
            <a:pPr lvl="1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Hvilke nye begreper kan lovgiver bruke / ha behov for når nye rettsregler skal formuleres?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034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762126C5-6C6B-34DB-04E7-86724AF65084}"/>
              </a:ext>
            </a:extLst>
          </p:cNvPr>
          <p:cNvSpPr txBox="1"/>
          <p:nvPr/>
        </p:nvSpPr>
        <p:spPr>
          <a:xfrm>
            <a:off x="838200" y="1213823"/>
            <a:ext cx="7672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Faktabegreper</a:t>
            </a:r>
          </a:p>
          <a:p>
            <a:r>
              <a:rPr lang="nb-NO" dirty="0"/>
              <a:t>beskriver faktiske forhold som i henhold til loven er relevante å ta hensyn til.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A196887-3476-2E69-E37E-4AA08142AD4C}"/>
              </a:ext>
            </a:extLst>
          </p:cNvPr>
          <p:cNvSpPr txBox="1"/>
          <p:nvPr/>
        </p:nvSpPr>
        <p:spPr>
          <a:xfrm>
            <a:off x="838200" y="3468492"/>
            <a:ext cx="9560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Handlingsbegreper</a:t>
            </a:r>
          </a:p>
          <a:p>
            <a:r>
              <a:rPr lang="nb-NO" dirty="0"/>
              <a:t>angir hvilke handlinger som skal utføres på de opplysninger/data som faktabegrepene beskriver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94F0CB4D-55BD-0DAD-15DB-61974B611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63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Faktabegreper og handlingsbegreper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C1079ED-E1DC-4D9F-89A4-24E3C8A43AAF}"/>
              </a:ext>
            </a:extLst>
          </p:cNvPr>
          <p:cNvSpPr txBox="1"/>
          <p:nvPr/>
        </p:nvSpPr>
        <p:spPr>
          <a:xfrm>
            <a:off x="838200" y="1939221"/>
            <a:ext cx="5994911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A.	Begreper som betegner aktører</a:t>
            </a:r>
          </a:p>
          <a:p>
            <a:r>
              <a:rPr lang="nb-NO" dirty="0"/>
              <a:t>B.	Begreper som betegner beslutningsgrunnlag</a:t>
            </a:r>
          </a:p>
          <a:p>
            <a:r>
              <a:rPr lang="nb-NO" dirty="0"/>
              <a:t>C.	Begreper som betegner resultater av beslutninger</a:t>
            </a:r>
          </a:p>
          <a:p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34B5063-51F0-5906-1A1C-BDEF35D71D1F}"/>
              </a:ext>
            </a:extLst>
          </p:cNvPr>
          <p:cNvSpPr txBox="1"/>
          <p:nvPr/>
        </p:nvSpPr>
        <p:spPr>
          <a:xfrm>
            <a:off x="838200" y="4147723"/>
            <a:ext cx="6960495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A.	Begreper som angir at det skal prøves om vilkår er oppfylt</a:t>
            </a:r>
          </a:p>
          <a:p>
            <a:r>
              <a:rPr lang="nb-NO" dirty="0"/>
              <a:t>B.	Begreper som angir at det skal utføres beregninger</a:t>
            </a:r>
          </a:p>
          <a:p>
            <a:r>
              <a:rPr lang="nb-NO" dirty="0"/>
              <a:t>C.	Begreper som angir at det skal skje informasjonsutveksling</a:t>
            </a:r>
          </a:p>
          <a:p>
            <a:r>
              <a:rPr lang="nb-NO" dirty="0"/>
              <a:t>D.	Begreper som angir at det skal iverksettes sikkerhetstiltak</a:t>
            </a:r>
          </a:p>
        </p:txBody>
      </p:sp>
    </p:spTree>
    <p:extLst>
      <p:ext uri="{BB962C8B-B14F-4D97-AF65-F5344CB8AC3E}">
        <p14:creationId xmlns:p14="http://schemas.microsoft.com/office/powerpoint/2010/main" val="277621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F1F3FF7E-4858-41CE-DF88-39AF6B3918E2}"/>
              </a:ext>
            </a:extLst>
          </p:cNvPr>
          <p:cNvSpPr txBox="1"/>
          <p:nvPr/>
        </p:nvSpPr>
        <p:spPr>
          <a:xfrm>
            <a:off x="875071" y="1195264"/>
            <a:ext cx="10104433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Dersom lovgiver ønsker at anvendelsen av loven skal automatiseres, bør fakta- og handlingsbegreper</a:t>
            </a:r>
          </a:p>
          <a:p>
            <a:r>
              <a:rPr lang="nb-NO" dirty="0"/>
              <a:t>i loven (jf. forrige side) være så presise som mulig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F83CC8E-6643-4DCE-1E37-5CC6940E19D7}"/>
              </a:ext>
            </a:extLst>
          </p:cNvPr>
          <p:cNvSpPr txBox="1"/>
          <p:nvPr/>
        </p:nvSpPr>
        <p:spPr>
          <a:xfrm>
            <a:off x="993058" y="5712299"/>
            <a:ext cx="845943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Når begrepsinnholdet snevres inn,</a:t>
            </a:r>
          </a:p>
          <a:p>
            <a:r>
              <a:rPr lang="nb-NO" dirty="0"/>
              <a:t>viser begrepet til færre faktiske forhold og handlinger </a:t>
            </a:r>
            <a:r>
              <a:rPr lang="nb-NO" dirty="0">
                <a:sym typeface="Wingdings" panose="05000000000000000000" pitchFamily="2" charset="2"/>
              </a:rPr>
              <a:t> mulig rettferdighetsproblem</a:t>
            </a: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DBF45C9-22B0-2379-E9E6-92BAC0AF21C2}"/>
              </a:ext>
            </a:extLst>
          </p:cNvPr>
          <p:cNvSpPr txBox="1"/>
          <p:nvPr/>
        </p:nvSpPr>
        <p:spPr>
          <a:xfrm>
            <a:off x="875071" y="2011585"/>
            <a:ext cx="9542484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Presist innhold av </a:t>
            </a:r>
            <a:r>
              <a:rPr lang="nb-NO" b="1" dirty="0"/>
              <a:t>faktabegreper</a:t>
            </a:r>
            <a:r>
              <a:rPr lang="nb-NO" dirty="0"/>
              <a:t> kan oppnås ved å knytte til bestemte forekomster av data</a:t>
            </a:r>
          </a:p>
          <a:p>
            <a:r>
              <a:rPr lang="nb-NO" sz="1600" dirty="0"/>
              <a:t>            («bosatt i Norge» kan f.eks. defineres som opplysning om dette i Folkeregisteret (selv om dette avviker</a:t>
            </a:r>
          </a:p>
          <a:p>
            <a:r>
              <a:rPr lang="nb-NO" sz="1600" dirty="0"/>
              <a:t>            de fra faktiske forhold)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… men vanligvis er det mindre radikale metoder som er aktuelle for lovgiver å bruke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2C97A83-C7A0-B921-72A8-197C79484496}"/>
              </a:ext>
            </a:extLst>
          </p:cNvPr>
          <p:cNvGrpSpPr/>
          <p:nvPr/>
        </p:nvGrpSpPr>
        <p:grpSpPr>
          <a:xfrm>
            <a:off x="993058" y="3336283"/>
            <a:ext cx="9914765" cy="2215991"/>
            <a:chOff x="993058" y="3336283"/>
            <a:chExt cx="9914765" cy="2215991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EE4FF12F-39AF-22F8-BAE6-87D92FC00FC9}"/>
                </a:ext>
              </a:extLst>
            </p:cNvPr>
            <p:cNvSpPr txBox="1"/>
            <p:nvPr/>
          </p:nvSpPr>
          <p:spPr>
            <a:xfrm>
              <a:off x="993058" y="3336283"/>
              <a:ext cx="9914765" cy="64633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Presist innhold av </a:t>
              </a:r>
              <a:r>
                <a:rPr kumimoji="0" lang="nb-NO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handlingsbegreper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kan oppnås ved å knytte naturlig språk opp til formelle språk</a:t>
              </a:r>
            </a:p>
            <a:p>
              <a:r>
                <a:rPr lang="nb-NO" dirty="0">
                  <a:solidFill>
                    <a:prstClr val="black"/>
                  </a:solidFill>
                  <a:latin typeface="Aptos" panose="02110004020202020204"/>
                </a:rPr>
                <a:t>innen matematikk, logikk mv.</a:t>
              </a:r>
              <a:endParaRPr lang="nb-NO" dirty="0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1CC172BD-788A-6EA1-1403-3FA9B6C1FAF0}"/>
                </a:ext>
              </a:extLst>
            </p:cNvPr>
            <p:cNvSpPr txBox="1"/>
            <p:nvPr/>
          </p:nvSpPr>
          <p:spPr>
            <a:xfrm>
              <a:off x="2271252" y="3982614"/>
              <a:ext cx="4807974" cy="156966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b="1" dirty="0"/>
                <a:t>Symbol	Handlingsbegreper</a:t>
              </a:r>
              <a:r>
                <a:rPr lang="nb-NO" sz="1600" dirty="0"/>
                <a:t>	</a:t>
              </a:r>
            </a:p>
            <a:p>
              <a:r>
                <a:rPr lang="nb-NO" sz="1600" dirty="0"/>
                <a:t>     </a:t>
              </a:r>
              <a:r>
                <a:rPr lang="nb-NO" sz="2000" dirty="0"/>
                <a:t>+</a:t>
              </a:r>
              <a:r>
                <a:rPr lang="nb-NO" sz="1600" dirty="0"/>
                <a:t>	Legge sammen, summere, pluss	</a:t>
              </a:r>
            </a:p>
            <a:p>
              <a:r>
                <a:rPr lang="nb-NO" sz="1600" dirty="0"/>
                <a:t>     </a:t>
              </a:r>
              <a:r>
                <a:rPr lang="nb-NO" sz="2000" dirty="0"/>
                <a:t>-</a:t>
              </a:r>
              <a:r>
                <a:rPr lang="nb-NO" sz="1600" dirty="0"/>
                <a:t>	Trekke fra, subtrahere, minus</a:t>
              </a:r>
            </a:p>
            <a:p>
              <a:r>
                <a:rPr lang="nb-NO" sz="1600" dirty="0"/>
                <a:t>    </a:t>
              </a:r>
              <a:r>
                <a:rPr lang="nb-NO" sz="2000" dirty="0"/>
                <a:t>*</a:t>
              </a:r>
              <a:r>
                <a:rPr lang="nb-NO" sz="1600" dirty="0"/>
                <a:t>	Gange med, multiplisere	</a:t>
              </a:r>
            </a:p>
            <a:p>
              <a:r>
                <a:rPr lang="nb-NO" sz="1600" dirty="0"/>
                <a:t>     </a:t>
              </a:r>
              <a:r>
                <a:rPr lang="nb-NO" sz="2000" dirty="0"/>
                <a:t>/</a:t>
              </a:r>
              <a:r>
                <a:rPr lang="nb-NO" sz="1600" dirty="0"/>
                <a:t>	Dele på, dividere 	</a:t>
              </a:r>
            </a:p>
          </p:txBody>
        </p:sp>
      </p:grpSp>
      <p:sp>
        <p:nvSpPr>
          <p:cNvPr id="13" name="Tittel 12">
            <a:extLst>
              <a:ext uri="{FF2B5EF4-FFF2-40B4-BE49-F238E27FC236}">
                <a16:creationId xmlns:a16="http://schemas.microsoft.com/office/drawing/2014/main" id="{A1220769-A23E-F247-C86E-51980830C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797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Hvordan gjøre begreper mer presise?</a:t>
            </a:r>
          </a:p>
        </p:txBody>
      </p:sp>
    </p:spTree>
    <p:extLst>
      <p:ext uri="{BB962C8B-B14F-4D97-AF65-F5344CB8AC3E}">
        <p14:creationId xmlns:p14="http://schemas.microsoft.com/office/powerpoint/2010/main" val="187604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1D3985-C9E4-C5E6-9A93-ABAA2CABE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err="1">
                <a:solidFill>
                  <a:srgbClr val="C00000"/>
                </a:solidFill>
              </a:rPr>
              <a:t>Lovteknikker</a:t>
            </a:r>
            <a:r>
              <a:rPr lang="nb-NO" sz="3200" dirty="0">
                <a:solidFill>
                  <a:srgbClr val="C00000"/>
                </a:solidFill>
              </a:rPr>
              <a:t> for å fastlegge begrepsinnhold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C757C5A-45C8-268B-01EF-40F5E144ED0C}"/>
              </a:ext>
            </a:extLst>
          </p:cNvPr>
          <p:cNvSpPr txBox="1"/>
          <p:nvPr/>
        </p:nvSpPr>
        <p:spPr>
          <a:xfrm>
            <a:off x="2605549" y="4748980"/>
            <a:ext cx="399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… og kombinasjoner av disse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0CCF879-4F4F-C5F2-8809-AD18D6534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776" y="1754435"/>
            <a:ext cx="7115752" cy="2994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8879324C-081A-903F-F9D9-143FB1926518}"/>
              </a:ext>
            </a:extLst>
          </p:cNvPr>
          <p:cNvSpPr txBox="1"/>
          <p:nvPr/>
        </p:nvSpPr>
        <p:spPr>
          <a:xfrm>
            <a:off x="1204452" y="5692878"/>
            <a:ext cx="9873472" cy="646331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Kan være et poeng av lovgiver ikke gjør begrepene helt entydige, men «presise nok» </a:t>
            </a:r>
            <a:r>
              <a:rPr lang="nb-NO" dirty="0">
                <a:sym typeface="Wingdings" panose="05000000000000000000" pitchFamily="2" charset="2"/>
              </a:rPr>
              <a:t> unngå å låse</a:t>
            </a:r>
          </a:p>
          <a:p>
            <a:r>
              <a:rPr lang="nb-NO" dirty="0">
                <a:sym typeface="Wingdings" panose="05000000000000000000" pitchFamily="2" charset="2"/>
              </a:rPr>
              <a:t>systemutviklingen til helt bestemte krav som vanskelig kan realiseres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636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e 26">
            <a:extLst>
              <a:ext uri="{FF2B5EF4-FFF2-40B4-BE49-F238E27FC236}">
                <a16:creationId xmlns:a16="http://schemas.microsoft.com/office/drawing/2014/main" id="{B0F2C3F1-DCB9-FDDA-7A5D-0F198BA8B992}"/>
              </a:ext>
            </a:extLst>
          </p:cNvPr>
          <p:cNvGrpSpPr/>
          <p:nvPr/>
        </p:nvGrpSpPr>
        <p:grpSpPr>
          <a:xfrm>
            <a:off x="2061362" y="1707127"/>
            <a:ext cx="7353339" cy="4045974"/>
            <a:chOff x="2039619" y="1690688"/>
            <a:chExt cx="7353339" cy="4045974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0ECE1926-F16A-3FF3-F714-307C95F9A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11291"/>
            <a:stretch/>
          </p:blipFill>
          <p:spPr>
            <a:xfrm>
              <a:off x="2039619" y="1690688"/>
              <a:ext cx="7353339" cy="4045974"/>
            </a:xfrm>
            <a:prstGeom prst="rect">
              <a:avLst/>
            </a:prstGeom>
          </p:spPr>
        </p:pic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58BB1C89-B7F1-8790-CC42-117BE47C7B6A}"/>
                </a:ext>
              </a:extLst>
            </p:cNvPr>
            <p:cNvSpPr txBox="1"/>
            <p:nvPr/>
          </p:nvSpPr>
          <p:spPr>
            <a:xfrm>
              <a:off x="7214454" y="3269329"/>
              <a:ext cx="516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OG</a:t>
              </a:r>
            </a:p>
          </p:txBody>
        </p:sp>
        <p:sp>
          <p:nvSpPr>
            <p:cNvPr id="26" name="Pil: bøyd 25">
              <a:extLst>
                <a:ext uri="{FF2B5EF4-FFF2-40B4-BE49-F238E27FC236}">
                  <a16:creationId xmlns:a16="http://schemas.microsoft.com/office/drawing/2014/main" id="{8FD767BF-301D-13FC-FCE3-691BEB3C7AAF}"/>
                </a:ext>
              </a:extLst>
            </p:cNvPr>
            <p:cNvSpPr/>
            <p:nvPr/>
          </p:nvSpPr>
          <p:spPr>
            <a:xfrm>
              <a:off x="7666709" y="2838783"/>
              <a:ext cx="297877" cy="679366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2007DAF-BE8A-6F8F-5A55-461362EA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Moduliserte begreps- og opplysningsstrukturer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9B1C654-21B9-0D55-DD83-5C252D959F15}"/>
              </a:ext>
            </a:extLst>
          </p:cNvPr>
          <p:cNvSpPr txBox="1"/>
          <p:nvPr/>
        </p:nvSpPr>
        <p:spPr>
          <a:xfrm>
            <a:off x="9410130" y="4862052"/>
            <a:ext cx="144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/>
              <a:t>grunnbegrep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82767B3-52A8-90A0-0C42-D9DD7E2B1512}"/>
              </a:ext>
            </a:extLst>
          </p:cNvPr>
          <p:cNvSpPr txBox="1"/>
          <p:nvPr/>
        </p:nvSpPr>
        <p:spPr>
          <a:xfrm>
            <a:off x="9412863" y="3906888"/>
            <a:ext cx="165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/>
              <a:t>avledet begrep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DE9D922-D341-6DD9-8DF8-CCC4177B19F6}"/>
              </a:ext>
            </a:extLst>
          </p:cNvPr>
          <p:cNvSpPr txBox="1"/>
          <p:nvPr/>
        </p:nvSpPr>
        <p:spPr>
          <a:xfrm>
            <a:off x="9412862" y="2694484"/>
            <a:ext cx="165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/>
              <a:t>avledet begrep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C2B4FDD-A273-67AA-C090-4C091A2F520A}"/>
              </a:ext>
            </a:extLst>
          </p:cNvPr>
          <p:cNvSpPr txBox="1"/>
          <p:nvPr/>
        </p:nvSpPr>
        <p:spPr>
          <a:xfrm>
            <a:off x="6276372" y="1823254"/>
            <a:ext cx="165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/>
              <a:t>avledet begrep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B061A8F-DA68-50A0-A0B8-EBB433474EC1}"/>
              </a:ext>
            </a:extLst>
          </p:cNvPr>
          <p:cNvSpPr txBox="1"/>
          <p:nvPr/>
        </p:nvSpPr>
        <p:spPr>
          <a:xfrm>
            <a:off x="7087021" y="5271647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HVIS</a:t>
            </a: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86D48E2B-75B9-E271-27C7-ADAD7CCCF952}"/>
              </a:ext>
            </a:extLst>
          </p:cNvPr>
          <p:cNvGrpSpPr/>
          <p:nvPr/>
        </p:nvGrpSpPr>
        <p:grpSpPr>
          <a:xfrm>
            <a:off x="6333073" y="3409209"/>
            <a:ext cx="969977" cy="505571"/>
            <a:chOff x="6333073" y="3409209"/>
            <a:chExt cx="969977" cy="505571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56331F57-9D7D-E4DA-5221-6166F163EF83}"/>
                </a:ext>
              </a:extLst>
            </p:cNvPr>
            <p:cNvSpPr txBox="1"/>
            <p:nvPr/>
          </p:nvSpPr>
          <p:spPr>
            <a:xfrm>
              <a:off x="6491609" y="3545448"/>
              <a:ext cx="811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ELLER</a:t>
              </a:r>
            </a:p>
          </p:txBody>
        </p:sp>
        <p:sp>
          <p:nvSpPr>
            <p:cNvPr id="16" name="Pil: opp 15">
              <a:extLst>
                <a:ext uri="{FF2B5EF4-FFF2-40B4-BE49-F238E27FC236}">
                  <a16:creationId xmlns:a16="http://schemas.microsoft.com/office/drawing/2014/main" id="{896C8DB2-18A5-1646-92C0-76AF437FD182}"/>
                </a:ext>
              </a:extLst>
            </p:cNvPr>
            <p:cNvSpPr/>
            <p:nvPr/>
          </p:nvSpPr>
          <p:spPr>
            <a:xfrm rot="19101563">
              <a:off x="6333073" y="3409209"/>
              <a:ext cx="184731" cy="329069"/>
            </a:xfrm>
            <a:prstGeom prst="upArrow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9037E84-B593-11A4-B12D-40D6F38663D0}"/>
              </a:ext>
            </a:extLst>
          </p:cNvPr>
          <p:cNvSpPr txBox="1"/>
          <p:nvPr/>
        </p:nvSpPr>
        <p:spPr>
          <a:xfrm>
            <a:off x="7214453" y="4299778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OG</a:t>
            </a:r>
          </a:p>
        </p:txBody>
      </p:sp>
      <p:sp>
        <p:nvSpPr>
          <p:cNvPr id="24" name="Pil: bøyd 23">
            <a:extLst>
              <a:ext uri="{FF2B5EF4-FFF2-40B4-BE49-F238E27FC236}">
                <a16:creationId xmlns:a16="http://schemas.microsoft.com/office/drawing/2014/main" id="{47299074-CBB9-37CB-E46D-43546ABAB09D}"/>
              </a:ext>
            </a:extLst>
          </p:cNvPr>
          <p:cNvSpPr/>
          <p:nvPr/>
        </p:nvSpPr>
        <p:spPr>
          <a:xfrm>
            <a:off x="7694768" y="5013668"/>
            <a:ext cx="313194" cy="521708"/>
          </a:xfrm>
          <a:prstGeom prst="ben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5" name="Pil: bøyd 24">
            <a:extLst>
              <a:ext uri="{FF2B5EF4-FFF2-40B4-BE49-F238E27FC236}">
                <a16:creationId xmlns:a16="http://schemas.microsoft.com/office/drawing/2014/main" id="{7D08F18F-112F-7BBE-90DF-FA8BE79B7912}"/>
              </a:ext>
            </a:extLst>
          </p:cNvPr>
          <p:cNvSpPr/>
          <p:nvPr/>
        </p:nvSpPr>
        <p:spPr>
          <a:xfrm>
            <a:off x="7666710" y="4038924"/>
            <a:ext cx="313194" cy="521708"/>
          </a:xfrm>
          <a:prstGeom prst="ben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98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2058588" y="985381"/>
            <a:ext cx="6574135" cy="5620886"/>
            <a:chOff x="1781" y="7454"/>
            <a:chExt cx="9000" cy="7696"/>
          </a:xfrm>
        </p:grpSpPr>
        <p:sp>
          <p:nvSpPr>
            <p:cNvPr id="4" name="AutoShape 3"/>
            <p:cNvSpPr>
              <a:spLocks noChangeAspect="1" noChangeArrowheads="1"/>
            </p:cNvSpPr>
            <p:nvPr/>
          </p:nvSpPr>
          <p:spPr bwMode="auto">
            <a:xfrm>
              <a:off x="1781" y="7454"/>
              <a:ext cx="9000" cy="7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291" y="9254"/>
              <a:ext cx="1111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Pasient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(</a:t>
              </a:r>
              <a:r>
                <a:rPr kumimoji="0" 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Registrert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)</a:t>
              </a:r>
              <a:endPara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736" y="12742"/>
              <a:ext cx="1745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Helseopplysninger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</a:t>
              </a:r>
              <a:r>
                <a:rPr kumimoji="0" 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Personopplysning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81" y="11462"/>
              <a:ext cx="1658" cy="74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Avidentifiserte helseopplysninger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(Personopplysning)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81" y="14002"/>
              <a:ext cx="1658" cy="720"/>
            </a:xfrm>
            <a:prstGeom prst="rect">
              <a:avLst/>
            </a:prstGeom>
            <a:solidFill>
              <a:srgbClr val="FDE9D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Pseudonyme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helseopplysninger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</a:t>
              </a:r>
              <a:r>
                <a:rPr kumimoji="0" 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Personopplysning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)</a:t>
              </a:r>
              <a:endPara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841" y="1382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Behandlingsrettet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</a:t>
              </a: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helseregister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</a:t>
              </a:r>
              <a:r>
                <a:rPr kumimoji="0" 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Personregister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)</a:t>
              </a:r>
              <a:endPara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41" y="12742"/>
              <a:ext cx="1620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Helseregister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</a:t>
              </a:r>
              <a:r>
                <a:rPr kumimoji="0" 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Personregister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)</a:t>
              </a:r>
              <a:endPara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8441" y="11662"/>
              <a:ext cx="1440" cy="72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Databehandler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(Databehandler)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7308" y="9254"/>
              <a:ext cx="1420" cy="788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Helsetjenesten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9161" y="1040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Helseinstitusjon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9161" y="8242"/>
              <a:ext cx="1620" cy="74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Kommunale helse- og sosialtjenester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7361" y="7702"/>
              <a:ext cx="1260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Helsepersonell</a:t>
              </a:r>
              <a:endPara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42" y="7702"/>
              <a:ext cx="1619" cy="720"/>
            </a:xfrm>
            <a:prstGeom prst="rect">
              <a:avLst/>
            </a:prstGeom>
            <a:solidFill>
              <a:srgbClr val="95B3D7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Pasientens pårørende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7361" y="10582"/>
              <a:ext cx="1260" cy="720"/>
            </a:xfrm>
            <a:prstGeom prst="rect">
              <a:avLst/>
            </a:prstGeom>
            <a:solidFill>
              <a:srgbClr val="E5DFE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Helsehjelp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4841" y="10582"/>
              <a:ext cx="1620" cy="720"/>
            </a:xfrm>
            <a:prstGeom prst="rect">
              <a:avLst/>
            </a:prstGeom>
            <a:solidFill>
              <a:srgbClr val="D6E3B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Samtykke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(Samtykke)</a:t>
              </a:r>
              <a:endParaRPr kumimoji="0" lang="nb-NO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996" y="11662"/>
              <a:ext cx="1745" cy="720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Behandling</a:t>
              </a: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 av </a:t>
              </a: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helseopplysninger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5875" y="9254"/>
              <a:ext cx="1126" cy="720"/>
            </a:xfrm>
            <a:prstGeom prst="rect">
              <a:avLst/>
            </a:prstGeom>
            <a:solidFill>
              <a:srgbClr val="4F81B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Registrert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</a:t>
              </a:r>
              <a:r>
                <a:rPr kumimoji="0" 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Registrert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)</a:t>
              </a:r>
              <a:endParaRPr kumimoji="0" lang="nb-N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121" y="9074"/>
              <a:ext cx="3060" cy="10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cxnSp>
          <p:nvCxnSpPr>
            <p:cNvPr id="22" name="AutoShape 21"/>
            <p:cNvCxnSpPr>
              <a:cxnSpLocks noChangeShapeType="1"/>
              <a:stCxn id="13" idx="2"/>
              <a:endCxn id="10" idx="3"/>
            </p:cNvCxnSpPr>
            <p:nvPr/>
          </p:nvCxnSpPr>
          <p:spPr bwMode="auto">
            <a:xfrm rot="5400000">
              <a:off x="7236" y="10367"/>
              <a:ext cx="1960" cy="351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23" name="AutoShape 22"/>
            <p:cNvCxnSpPr>
              <a:cxnSpLocks noChangeShapeType="1"/>
              <a:stCxn id="10" idx="2"/>
              <a:endCxn id="9" idx="0"/>
            </p:cNvCxnSpPr>
            <p:nvPr/>
          </p:nvCxnSpPr>
          <p:spPr bwMode="auto">
            <a:xfrm>
              <a:off x="5651" y="13462"/>
              <a:ext cx="1" cy="3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4" name="AutoShape 23"/>
            <p:cNvCxnSpPr>
              <a:cxnSpLocks noChangeShapeType="1"/>
              <a:stCxn id="10" idx="1"/>
              <a:endCxn id="6" idx="3"/>
            </p:cNvCxnSpPr>
            <p:nvPr/>
          </p:nvCxnSpPr>
          <p:spPr bwMode="auto">
            <a:xfrm flipH="1">
              <a:off x="4481" y="13102"/>
              <a:ext cx="3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5" name="AutoShape 24"/>
            <p:cNvCxnSpPr>
              <a:cxnSpLocks noChangeShapeType="1"/>
              <a:stCxn id="12" idx="3"/>
              <a:endCxn id="13" idx="0"/>
            </p:cNvCxnSpPr>
            <p:nvPr/>
          </p:nvCxnSpPr>
          <p:spPr bwMode="auto">
            <a:xfrm>
              <a:off x="8728" y="9648"/>
              <a:ext cx="1243" cy="754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6" name="AutoShape 25"/>
            <p:cNvCxnSpPr>
              <a:cxnSpLocks noChangeShapeType="1"/>
              <a:stCxn id="12" idx="3"/>
              <a:endCxn id="14" idx="2"/>
            </p:cNvCxnSpPr>
            <p:nvPr/>
          </p:nvCxnSpPr>
          <p:spPr bwMode="auto">
            <a:xfrm flipV="1">
              <a:off x="8728" y="8982"/>
              <a:ext cx="1243" cy="666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" name="AutoShape 26"/>
            <p:cNvCxnSpPr>
              <a:cxnSpLocks noChangeShapeType="1"/>
              <a:stCxn id="12" idx="0"/>
              <a:endCxn id="15" idx="2"/>
            </p:cNvCxnSpPr>
            <p:nvPr/>
          </p:nvCxnSpPr>
          <p:spPr bwMode="auto">
            <a:xfrm flipH="1" flipV="1">
              <a:off x="7991" y="8422"/>
              <a:ext cx="27" cy="83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" name="AutoShape 27"/>
            <p:cNvCxnSpPr>
              <a:cxnSpLocks noChangeShapeType="1"/>
              <a:stCxn id="21" idx="2"/>
              <a:endCxn id="18" idx="0"/>
            </p:cNvCxnSpPr>
            <p:nvPr/>
          </p:nvCxnSpPr>
          <p:spPr bwMode="auto">
            <a:xfrm rot="5400000">
              <a:off x="5438" y="10367"/>
              <a:ext cx="428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" name="AutoShape 28"/>
            <p:cNvCxnSpPr>
              <a:cxnSpLocks noChangeShapeType="1"/>
              <a:stCxn id="18" idx="2"/>
              <a:endCxn id="19" idx="0"/>
            </p:cNvCxnSpPr>
            <p:nvPr/>
          </p:nvCxnSpPr>
          <p:spPr bwMode="auto">
            <a:xfrm rot="5400000">
              <a:off x="5080" y="11091"/>
              <a:ext cx="360" cy="78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0" name="AutoShape 29"/>
            <p:cNvCxnSpPr>
              <a:cxnSpLocks noChangeShapeType="1"/>
              <a:stCxn id="19" idx="2"/>
              <a:endCxn id="10" idx="0"/>
            </p:cNvCxnSpPr>
            <p:nvPr/>
          </p:nvCxnSpPr>
          <p:spPr bwMode="auto">
            <a:xfrm rot="16200000" flipH="1">
              <a:off x="5080" y="12171"/>
              <a:ext cx="360" cy="78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1" name="AutoShape 30"/>
            <p:cNvCxnSpPr>
              <a:cxnSpLocks noChangeShapeType="1"/>
              <a:stCxn id="18" idx="3"/>
              <a:endCxn id="17" idx="1"/>
            </p:cNvCxnSpPr>
            <p:nvPr/>
          </p:nvCxnSpPr>
          <p:spPr bwMode="auto">
            <a:xfrm>
              <a:off x="6461" y="10942"/>
              <a:ext cx="90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2" name="AutoShape 31"/>
            <p:cNvCxnSpPr>
              <a:cxnSpLocks noChangeShapeType="1"/>
              <a:stCxn id="12" idx="2"/>
              <a:endCxn id="17" idx="0"/>
            </p:cNvCxnSpPr>
            <p:nvPr/>
          </p:nvCxnSpPr>
          <p:spPr bwMode="auto">
            <a:xfrm flipH="1">
              <a:off x="7991" y="10042"/>
              <a:ext cx="27" cy="5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" name="AutoShape 32"/>
            <p:cNvCxnSpPr>
              <a:cxnSpLocks noChangeShapeType="1"/>
              <a:stCxn id="6" idx="1"/>
              <a:endCxn id="7" idx="2"/>
            </p:cNvCxnSpPr>
            <p:nvPr/>
          </p:nvCxnSpPr>
          <p:spPr bwMode="auto">
            <a:xfrm rot="10800000">
              <a:off x="2610" y="12202"/>
              <a:ext cx="126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4" name="AutoShape 33"/>
            <p:cNvCxnSpPr>
              <a:cxnSpLocks noChangeShapeType="1"/>
              <a:stCxn id="6" idx="1"/>
              <a:endCxn id="8" idx="0"/>
            </p:cNvCxnSpPr>
            <p:nvPr/>
          </p:nvCxnSpPr>
          <p:spPr bwMode="auto">
            <a:xfrm rot="10800000" flipV="1">
              <a:off x="2610" y="13102"/>
              <a:ext cx="126" cy="90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5" name="AutoShape 34"/>
            <p:cNvCxnSpPr>
              <a:cxnSpLocks noChangeShapeType="1"/>
              <a:stCxn id="16" idx="2"/>
              <a:endCxn id="21" idx="0"/>
            </p:cNvCxnSpPr>
            <p:nvPr/>
          </p:nvCxnSpPr>
          <p:spPr bwMode="auto">
            <a:xfrm rot="5400000">
              <a:off x="5326" y="8747"/>
              <a:ext cx="652" cy="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6281" y="11482"/>
              <a:ext cx="1620" cy="1080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Databehandlings-ansvarlig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(Behandlings-ansvarlig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)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7" name="AutoShape 36"/>
            <p:cNvCxnSpPr>
              <a:cxnSpLocks noChangeShapeType="1"/>
              <a:stCxn id="21" idx="1"/>
              <a:endCxn id="6" idx="0"/>
            </p:cNvCxnSpPr>
            <p:nvPr/>
          </p:nvCxnSpPr>
          <p:spPr bwMode="auto">
            <a:xfrm rot="10800000" flipV="1">
              <a:off x="3609" y="9614"/>
              <a:ext cx="512" cy="3128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38" name="AutoShape 37"/>
            <p:cNvCxnSpPr>
              <a:cxnSpLocks noChangeShapeType="1"/>
              <a:stCxn id="19" idx="3"/>
              <a:endCxn id="36" idx="1"/>
            </p:cNvCxnSpPr>
            <p:nvPr/>
          </p:nvCxnSpPr>
          <p:spPr bwMode="auto">
            <a:xfrm>
              <a:off x="5741" y="12022"/>
              <a:ext cx="5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" name="AutoShape 38"/>
            <p:cNvCxnSpPr>
              <a:cxnSpLocks noChangeShapeType="1"/>
              <a:stCxn id="36" idx="3"/>
              <a:endCxn id="11" idx="1"/>
            </p:cNvCxnSpPr>
            <p:nvPr/>
          </p:nvCxnSpPr>
          <p:spPr bwMode="auto">
            <a:xfrm>
              <a:off x="7901" y="12022"/>
              <a:ext cx="54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9702" y="1107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6387" y="12825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*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599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352" y="12877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*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4673" y="12306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*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5402" y="1250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6046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5635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*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3791" y="93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3409" y="12483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*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7785" y="11768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1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8163" y="11804"/>
              <a:ext cx="413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*</a:t>
              </a: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2" name="AutoShape 51"/>
            <p:cNvCxnSpPr>
              <a:cxnSpLocks noChangeShapeType="1"/>
              <a:stCxn id="5" idx="3"/>
              <a:endCxn id="20" idx="1"/>
            </p:cNvCxnSpPr>
            <p:nvPr/>
          </p:nvCxnSpPr>
          <p:spPr bwMode="auto">
            <a:xfrm>
              <a:off x="5402" y="9614"/>
              <a:ext cx="47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3" name="TekstSylinder 52"/>
          <p:cNvSpPr txBox="1">
            <a:spLocks noChangeArrowheads="1"/>
          </p:cNvSpPr>
          <p:nvPr/>
        </p:nvSpPr>
        <p:spPr bwMode="auto">
          <a:xfrm>
            <a:off x="6339132" y="5775269"/>
            <a:ext cx="51822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Hentet fra Ivar Berg-Jacobsen og Marius </a:t>
            </a: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Raugstad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 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Legaldefinisjoner og juridisk interoperabilitet i helsesektoren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(masteroppgave i forvaltningsinformatikk, 2011)</a:t>
            </a:r>
          </a:p>
        </p:txBody>
      </p:sp>
      <p:sp>
        <p:nvSpPr>
          <p:cNvPr id="54" name="Tittel 53">
            <a:extLst>
              <a:ext uri="{FF2B5EF4-FFF2-40B4-BE49-F238E27FC236}">
                <a16:creationId xmlns:a16="http://schemas.microsoft.com/office/drawing/2014/main" id="{D3A39431-D60D-D5E3-98E0-8827EC9B9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8401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Opplysningstyper organisert som begrepsmodeller</a:t>
            </a:r>
            <a:br>
              <a:rPr lang="nb-NO" sz="3200" dirty="0">
                <a:solidFill>
                  <a:srgbClr val="C00000"/>
                </a:solidFill>
              </a:rPr>
            </a:br>
            <a:endParaRPr lang="nb-NO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46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D503EB3D-CFB2-A614-F768-9DD8209B3EBD}"/>
              </a:ext>
            </a:extLst>
          </p:cNvPr>
          <p:cNvSpPr txBox="1"/>
          <p:nvPr/>
        </p:nvSpPr>
        <p:spPr>
          <a:xfrm>
            <a:off x="712839" y="1141920"/>
            <a:ext cx="883428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C00000"/>
                </a:solidFill>
              </a:rPr>
              <a:t>1.</a:t>
            </a:r>
            <a:r>
              <a:rPr lang="nb-NO" dirty="0"/>
              <a:t>  Søke i lov- og forskriftsbaser og begrepskataloger etter ord eller fraser som kan svare til opplysningstyper vi har behov for i systemet vi utvikler. Målsettingen er å finne frem til forekomster av relevante ord/fraser som vi kan undersøke den nærmere betydningen av</a:t>
            </a:r>
          </a:p>
          <a:p>
            <a:r>
              <a:rPr lang="nb-NO" b="1" dirty="0">
                <a:solidFill>
                  <a:srgbClr val="C00000"/>
                </a:solidFill>
              </a:rPr>
              <a:t>2.</a:t>
            </a:r>
            <a:r>
              <a:rPr lang="nb-NO" dirty="0"/>
              <a:t>  Gjøre nærmere rettslig analyse av aktuelle forekomster; særlig ved hjelp av lovforarbeider og rettsavgjørelser.</a:t>
            </a:r>
          </a:p>
          <a:p>
            <a:r>
              <a:rPr lang="nb-NO" b="1" dirty="0">
                <a:solidFill>
                  <a:srgbClr val="C00000"/>
                </a:solidFill>
              </a:rPr>
              <a:t>3.</a:t>
            </a:r>
            <a:r>
              <a:rPr lang="nb-NO" dirty="0"/>
              <a:t>  Presiseringer og andre definisjonselementer som kan utledes av rettskildene i trinn 2, formuleres og listes opp. Målet er å få en samlet oversikt over begrepsinnholdet for begge (alle) ord/fraser som er undersøkt</a:t>
            </a:r>
          </a:p>
          <a:p>
            <a:r>
              <a:rPr lang="nb-NO" b="1" dirty="0">
                <a:solidFill>
                  <a:srgbClr val="C00000"/>
                </a:solidFill>
              </a:rPr>
              <a:t>4.</a:t>
            </a:r>
            <a:r>
              <a:rPr lang="nb-NO" dirty="0"/>
              <a:t>  For begrepsinnhold som er tilstrekkelig likt; undersøke om ansvarlig forvaltningsorgan har IKT-system der den aktuelle opplysningstypen foreligger i maskinlesbar form</a:t>
            </a:r>
          </a:p>
          <a:p>
            <a:r>
              <a:rPr lang="nb-NO" b="1" dirty="0">
                <a:solidFill>
                  <a:srgbClr val="C00000"/>
                </a:solidFill>
              </a:rPr>
              <a:t>5.</a:t>
            </a:r>
            <a:r>
              <a:rPr lang="nb-NO" dirty="0"/>
              <a:t>  Er svaret i punkt 4 ja, må en undersøke om innhenting av aktuelle opplysninger kan skje i samsvar med bestemmelser om taushetsplikt og bestemmelser i personvernforordningen om rettslig grunnlag og formålsbestemthet</a:t>
            </a:r>
          </a:p>
          <a:p>
            <a:r>
              <a:rPr lang="nb-NO" b="1" dirty="0">
                <a:solidFill>
                  <a:srgbClr val="C00000"/>
                </a:solidFill>
              </a:rPr>
              <a:t>6.</a:t>
            </a:r>
            <a:r>
              <a:rPr lang="nb-NO" dirty="0"/>
              <a:t>  Kan spørsmålet i 5 besvares bekreftende, kan opplysningstypen brukes felles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32F378F-26DA-ABA8-1EA0-4078342A13BD}"/>
              </a:ext>
            </a:extLst>
          </p:cNvPr>
          <p:cNvGrpSpPr/>
          <p:nvPr/>
        </p:nvGrpSpPr>
        <p:grpSpPr>
          <a:xfrm>
            <a:off x="9704439" y="1229033"/>
            <a:ext cx="2003498" cy="2118851"/>
            <a:chOff x="9645445" y="1632155"/>
            <a:chExt cx="2003498" cy="2118851"/>
          </a:xfrm>
        </p:grpSpPr>
        <p:sp>
          <p:nvSpPr>
            <p:cNvPr id="4" name="Høyre klammeparentes 3">
              <a:extLst>
                <a:ext uri="{FF2B5EF4-FFF2-40B4-BE49-F238E27FC236}">
                  <a16:creationId xmlns:a16="http://schemas.microsoft.com/office/drawing/2014/main" id="{1073F209-E3A1-5BA5-6F68-7F0B537EC511}"/>
                </a:ext>
              </a:extLst>
            </p:cNvPr>
            <p:cNvSpPr/>
            <p:nvPr/>
          </p:nvSpPr>
          <p:spPr>
            <a:xfrm>
              <a:off x="9645445" y="1632155"/>
              <a:ext cx="334297" cy="2118851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14A1D619-F645-4DED-08FA-21CA07CCF5E6}"/>
                </a:ext>
              </a:extLst>
            </p:cNvPr>
            <p:cNvSpPr txBox="1"/>
            <p:nvPr/>
          </p:nvSpPr>
          <p:spPr>
            <a:xfrm>
              <a:off x="10048568" y="2384323"/>
              <a:ext cx="16003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Jf. semantisk</a:t>
              </a:r>
            </a:p>
            <a:p>
              <a:r>
                <a:rPr lang="nb-NO" sz="1600" dirty="0"/>
                <a:t>interoperabilitet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98086C6F-5438-44CD-C338-B6AD21894206}"/>
              </a:ext>
            </a:extLst>
          </p:cNvPr>
          <p:cNvGrpSpPr/>
          <p:nvPr/>
        </p:nvGrpSpPr>
        <p:grpSpPr>
          <a:xfrm>
            <a:off x="9704439" y="3942620"/>
            <a:ext cx="2003498" cy="712955"/>
            <a:chOff x="9645445" y="4345742"/>
            <a:chExt cx="2003498" cy="712955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E3F90859-1B78-D61E-338D-D94ED238EF73}"/>
                </a:ext>
              </a:extLst>
            </p:cNvPr>
            <p:cNvSpPr txBox="1"/>
            <p:nvPr/>
          </p:nvSpPr>
          <p:spPr>
            <a:xfrm>
              <a:off x="10048568" y="4409831"/>
              <a:ext cx="16003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Jf. juridisk</a:t>
              </a:r>
            </a:p>
            <a:p>
              <a:r>
                <a:rPr lang="nb-NO" sz="1600" dirty="0"/>
                <a:t>interoperabilitet</a:t>
              </a:r>
            </a:p>
          </p:txBody>
        </p:sp>
        <p:sp>
          <p:nvSpPr>
            <p:cNvPr id="7" name="Høyre klammeparentes 6">
              <a:extLst>
                <a:ext uri="{FF2B5EF4-FFF2-40B4-BE49-F238E27FC236}">
                  <a16:creationId xmlns:a16="http://schemas.microsoft.com/office/drawing/2014/main" id="{3C60A4F3-A637-059D-6881-73C462059846}"/>
                </a:ext>
              </a:extLst>
            </p:cNvPr>
            <p:cNvSpPr/>
            <p:nvPr/>
          </p:nvSpPr>
          <p:spPr>
            <a:xfrm>
              <a:off x="9645445" y="4345742"/>
              <a:ext cx="334297" cy="712955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BF0DEB8F-299E-3738-6B3E-A57B9A26FFC7}"/>
              </a:ext>
            </a:extLst>
          </p:cNvPr>
          <p:cNvGrpSpPr/>
          <p:nvPr/>
        </p:nvGrpSpPr>
        <p:grpSpPr>
          <a:xfrm>
            <a:off x="9704439" y="3382298"/>
            <a:ext cx="2003497" cy="584775"/>
            <a:chOff x="9645445" y="3785420"/>
            <a:chExt cx="2003497" cy="584775"/>
          </a:xfrm>
        </p:grpSpPr>
        <p:sp>
          <p:nvSpPr>
            <p:cNvPr id="8" name="Høyre klammeparentes 7">
              <a:extLst>
                <a:ext uri="{FF2B5EF4-FFF2-40B4-BE49-F238E27FC236}">
                  <a16:creationId xmlns:a16="http://schemas.microsoft.com/office/drawing/2014/main" id="{DF1B1F02-DC63-524B-A8E5-6A95D4523BFB}"/>
                </a:ext>
              </a:extLst>
            </p:cNvPr>
            <p:cNvSpPr/>
            <p:nvPr/>
          </p:nvSpPr>
          <p:spPr>
            <a:xfrm>
              <a:off x="9645445" y="3785420"/>
              <a:ext cx="334297" cy="560322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30CEBD93-35EE-21BA-E993-E415642196AB}"/>
                </a:ext>
              </a:extLst>
            </p:cNvPr>
            <p:cNvSpPr txBox="1"/>
            <p:nvPr/>
          </p:nvSpPr>
          <p:spPr>
            <a:xfrm>
              <a:off x="10048567" y="3785420"/>
              <a:ext cx="16003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Jf. teknisk</a:t>
              </a:r>
            </a:p>
            <a:p>
              <a:r>
                <a:rPr lang="nb-NO" sz="1600" dirty="0"/>
                <a:t>interoperabilitet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8E4E37BF-36AF-1586-6680-790A5A25CC08}"/>
              </a:ext>
            </a:extLst>
          </p:cNvPr>
          <p:cNvGrpSpPr/>
          <p:nvPr/>
        </p:nvGrpSpPr>
        <p:grpSpPr>
          <a:xfrm>
            <a:off x="953730" y="4655575"/>
            <a:ext cx="11358729" cy="1194619"/>
            <a:chOff x="894736" y="5058697"/>
            <a:chExt cx="11358729" cy="1194619"/>
          </a:xfrm>
        </p:grpSpPr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93C6F019-645B-3854-2432-D5C561A5862A}"/>
                </a:ext>
              </a:extLst>
            </p:cNvPr>
            <p:cNvSpPr txBox="1"/>
            <p:nvPr/>
          </p:nvSpPr>
          <p:spPr>
            <a:xfrm>
              <a:off x="10048566" y="5186517"/>
              <a:ext cx="220489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Jf. fortsatte vurderinger</a:t>
              </a:r>
            </a:p>
            <a:p>
              <a:r>
                <a:rPr lang="nb-NO" sz="1600" dirty="0"/>
                <a:t>av teknisk og </a:t>
              </a:r>
              <a:r>
                <a:rPr lang="nb-NO" sz="1600" dirty="0" err="1"/>
                <a:t>organisa</a:t>
              </a:r>
              <a:r>
                <a:rPr lang="nb-NO" sz="1600" dirty="0"/>
                <a:t>-</a:t>
              </a:r>
            </a:p>
            <a:p>
              <a:r>
                <a:rPr lang="nb-NO" sz="1600" dirty="0" err="1"/>
                <a:t>torisk</a:t>
              </a:r>
              <a:r>
                <a:rPr lang="nb-NO" sz="1600" dirty="0"/>
                <a:t> interoperabilitet</a:t>
              </a:r>
            </a:p>
          </p:txBody>
        </p:sp>
        <p:sp>
          <p:nvSpPr>
            <p:cNvPr id="11" name="Høyre klammeparentes 10">
              <a:extLst>
                <a:ext uri="{FF2B5EF4-FFF2-40B4-BE49-F238E27FC236}">
                  <a16:creationId xmlns:a16="http://schemas.microsoft.com/office/drawing/2014/main" id="{9013B169-496E-05EB-F4C3-B91F0C004058}"/>
                </a:ext>
              </a:extLst>
            </p:cNvPr>
            <p:cNvSpPr/>
            <p:nvPr/>
          </p:nvSpPr>
          <p:spPr>
            <a:xfrm>
              <a:off x="9645445" y="5058697"/>
              <a:ext cx="334297" cy="119461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DBFC178A-7BA2-43DE-F267-138E91A6D3F9}"/>
                </a:ext>
              </a:extLst>
            </p:cNvPr>
            <p:cNvSpPr txBox="1"/>
            <p:nvPr/>
          </p:nvSpPr>
          <p:spPr>
            <a:xfrm>
              <a:off x="894736" y="5602015"/>
              <a:ext cx="573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i="1" dirty="0">
                  <a:solidFill>
                    <a:srgbClr val="C00000"/>
                  </a:solidFill>
                </a:rPr>
                <a:t>osv.</a:t>
              </a:r>
            </a:p>
          </p:txBody>
        </p:sp>
      </p:grpSp>
      <p:sp>
        <p:nvSpPr>
          <p:cNvPr id="21" name="Tittel 20">
            <a:extLst>
              <a:ext uri="{FF2B5EF4-FFF2-40B4-BE49-F238E27FC236}">
                <a16:creationId xmlns:a16="http://schemas.microsoft.com/office/drawing/2014/main" id="{CA43791F-0F95-B407-AB5C-54F0D7E5D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607" y="65938"/>
            <a:ext cx="10648336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Undersøke om det er mulighet for gjenbruk av opplysningstyper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B880AFFC-0898-EDDB-CE54-894688B86E2E}"/>
              </a:ext>
            </a:extLst>
          </p:cNvPr>
          <p:cNvSpPr txBox="1"/>
          <p:nvPr/>
        </p:nvSpPr>
        <p:spPr>
          <a:xfrm>
            <a:off x="515480" y="5672560"/>
            <a:ext cx="9229001" cy="64633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Er lovteksten som skal transformeres automatiseringsvennlig, vil flere av disse vurderingene</a:t>
            </a:r>
          </a:p>
          <a:p>
            <a:r>
              <a:rPr lang="nb-NO" dirty="0"/>
              <a:t>allerede være (foreløpig) gjort</a:t>
            </a:r>
          </a:p>
        </p:txBody>
      </p:sp>
    </p:spTree>
    <p:extLst>
      <p:ext uri="{BB962C8B-B14F-4D97-AF65-F5344CB8AC3E}">
        <p14:creationId xmlns:p14="http://schemas.microsoft.com/office/powerpoint/2010/main" val="229272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E1FE39-B781-4201-B89B-0E49E3390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832" y="365125"/>
            <a:ext cx="10672916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«kun én gang» og gjenbruk av 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A30A9C-6433-7F3E-5044-E07348A78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Viktig å skille skarpt mellom opplysninger som er grunnlag for enkeltvedtak og andre opplysninger (kart, vei, vær mv.)</a:t>
            </a:r>
          </a:p>
          <a:p>
            <a:r>
              <a:rPr lang="nb-NO" dirty="0"/>
              <a:t>Ved enkeltvedtak er hensynet til rettssikkerhet avgjørende</a:t>
            </a:r>
          </a:p>
          <a:p>
            <a:pPr lvl="1"/>
            <a:r>
              <a:rPr lang="nb-NO" dirty="0"/>
              <a:t>Særlig viktig: personopplysninger, jf. PVF art. 5(1)(b) og (d) (jf. formål og riktighet)</a:t>
            </a:r>
          </a:p>
          <a:p>
            <a:pPr lvl="1"/>
            <a:r>
              <a:rPr lang="nb-NO" dirty="0"/>
              <a:t>I tillegg kommer forvaltningsrettslige krav til forsvarlig saksutredning, jf. fvl § 17 første ledd</a:t>
            </a:r>
          </a:p>
        </p:txBody>
      </p:sp>
    </p:spTree>
    <p:extLst>
      <p:ext uri="{BB962C8B-B14F-4D97-AF65-F5344CB8AC3E}">
        <p14:creationId xmlns:p14="http://schemas.microsoft.com/office/powerpoint/2010/main" val="3666519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5FC217-215D-C3C4-2F41-5CFB4F58A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«kun én gang» og gjenbruk av opplysninger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298434-9045-7834-96F3-F98CE5566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Kort sagt: Alle opplysninger – uansett hvor de kommer fra og hva de ellers har vært brukt til – må bidra til rettsriktige vedtak</a:t>
            </a:r>
          </a:p>
          <a:p>
            <a:pPr lvl="1"/>
            <a:r>
              <a:rPr lang="nb-NO" dirty="0"/>
              <a:t>Må være innsamlet på lovlig måte (jf. rettslig grunnlag, formål, taushetsplikt)</a:t>
            </a:r>
          </a:p>
          <a:p>
            <a:pPr lvl="1"/>
            <a:r>
              <a:rPr lang="nb-NO" dirty="0"/>
              <a:t>Må ha lovlig rettslig innhold (oppdaterte, korrekte, dekkende)</a:t>
            </a:r>
          </a:p>
          <a:p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Opplysninger som gjen-/</a:t>
            </a:r>
            <a:r>
              <a:rPr lang="nb-NO" dirty="0" err="1">
                <a:solidFill>
                  <a:schemeClr val="accent5">
                    <a:lumMod val="75000"/>
                  </a:schemeClr>
                </a:solidFill>
              </a:rPr>
              <a:t>viderebrukes</a:t>
            </a:r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 kan tilfredsstille slike krav, men gjør det  ofte ikke, særlig pga.</a:t>
            </a:r>
          </a:p>
          <a:p>
            <a:pPr lvl="1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Tiden som har gått siden opplysningen ble til</a:t>
            </a:r>
          </a:p>
          <a:p>
            <a:pPr lvl="2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Folks liv endrer seg</a:t>
            </a:r>
          </a:p>
          <a:p>
            <a:pPr lvl="2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Jussen er dynamisk</a:t>
            </a:r>
          </a:p>
          <a:p>
            <a:pPr lvl="1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Begrepsforskjeller som kan gi noe ulike krav til informasjonsinnholdet, men gjerne i en liten andel av sakene</a:t>
            </a:r>
          </a:p>
          <a:p>
            <a:pPr lvl="2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Hva som er riktig opplysning kan avhenge av konteksten (kan være legitimt at «riktig» anslag av forventet inntekt </a:t>
            </a:r>
            <a:r>
              <a:rPr lang="nb-NO" i="1" dirty="0">
                <a:solidFill>
                  <a:schemeClr val="accent5">
                    <a:lumMod val="75000"/>
                  </a:schemeClr>
                </a:solidFill>
              </a:rPr>
              <a:t>varierer ettersom det er NAV eller Skatteetaten som spør</a:t>
            </a:r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9831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624EE2-10DF-AED3-82D9-088D1223D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Kommentarer til «kun én gang» og gjenbruk av opplysninger (3)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F458EA-00F0-1C0F-7FFC-ABF292A2C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916"/>
            <a:ext cx="10515600" cy="4871884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Konstateringene på forrige side medfører at</a:t>
            </a:r>
          </a:p>
          <a:p>
            <a:pPr lvl="1"/>
            <a:r>
              <a:rPr lang="nb-NO" dirty="0"/>
              <a:t>påstander om at «kun én gang» er </a:t>
            </a:r>
            <a:r>
              <a:rPr lang="nb-NO" i="1" dirty="0"/>
              <a:t>brukervennlig</a:t>
            </a:r>
            <a:r>
              <a:rPr lang="nb-NO" dirty="0"/>
              <a:t> bare er riktig så lenge opplysningene ikke brukes på måter som kan innvirke på deres rettsstilling og viktige livsforhold ellers</a:t>
            </a:r>
          </a:p>
          <a:p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Selv om det er arbeid og strev å ta stilling til opplysninger på nytt, vil de fleste likevel ønske det og derved ivareta egne interesser</a:t>
            </a:r>
          </a:p>
          <a:p>
            <a:pPr lvl="1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En annen ting er at det kan være ekstra ubehag dersom spørsmålene er vanskelige å ta stilling til og det ikke blir gitt god veiledning og støtte</a:t>
            </a:r>
          </a:p>
          <a:p>
            <a:r>
              <a:rPr lang="nb-NO" dirty="0"/>
              <a:t>Merk at en rekke lovbestemmelser stiller strenge krav til parter om å oppdatere opplysninger om dem</a:t>
            </a:r>
          </a:p>
          <a:p>
            <a:pPr marL="0" indent="0">
              <a:buNone/>
            </a:pPr>
            <a:r>
              <a:rPr lang="nb-NO" sz="1700" dirty="0"/>
              <a:t>F.eks. «Den som mottar en ytelse, plikter å underrette etaten om endringer i forhold som kan være avgjørende for om vedkommende fortsatt har rett til ytelsen eller for å kunne kontrollere ytelsens størrelse.» (fra </a:t>
            </a:r>
            <a:r>
              <a:rPr lang="nb-NO" sz="1700" dirty="0" err="1"/>
              <a:t>ftl</a:t>
            </a:r>
            <a:r>
              <a:rPr lang="nb-NO" sz="1700" dirty="0"/>
              <a:t> § 21-3)</a:t>
            </a:r>
          </a:p>
          <a:p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Antar at det bakenforliggende rasjonalet er at</a:t>
            </a:r>
          </a:p>
          <a:p>
            <a:pPr lvl="1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forvaltningen skal kunne basere seg på maskinlesbare opplysninger fra tredjeparter så lenge dette er riktig og forsvarlig, men at</a:t>
            </a:r>
          </a:p>
          <a:p>
            <a:pPr lvl="1"/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parten vil være ansvarlig for riktige opplysninger i siste instans</a:t>
            </a:r>
          </a:p>
        </p:txBody>
      </p:sp>
    </p:spTree>
    <p:extLst>
      <p:ext uri="{BB962C8B-B14F-4D97-AF65-F5344CB8AC3E}">
        <p14:creationId xmlns:p14="http://schemas.microsoft.com/office/powerpoint/2010/main" val="329338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1231</Words>
  <Application>Microsoft Office PowerPoint</Application>
  <PresentationFormat>Widescreen</PresentationFormat>
  <Paragraphs>140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13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Calibri Light</vt:lpstr>
      <vt:lpstr>Times New Roman</vt:lpstr>
      <vt:lpstr>Wingdings</vt:lpstr>
      <vt:lpstr>Office-tema</vt:lpstr>
      <vt:lpstr>1_Office-tema</vt:lpstr>
      <vt:lpstr>Systemutvikling og lovutvikling: Standardisering, gjenbruk, videre bruk og felles bruk av opplysninger </vt:lpstr>
      <vt:lpstr>PowerPoint-presentasjon</vt:lpstr>
      <vt:lpstr>PowerPoint-presentasjon</vt:lpstr>
      <vt:lpstr>Begrepsoversikt (sett som oversikt over aktuelle «byggeklosser» som kan brukes når et nytt regelverk skal formuleres)</vt:lpstr>
      <vt:lpstr>Faktabegreper og handlingsbegreper</vt:lpstr>
      <vt:lpstr>Hvordan gjøre begreper mer presise?</vt:lpstr>
      <vt:lpstr>Lovteknikker for å fastlegge begrepsinnhold</vt:lpstr>
      <vt:lpstr>Moduliserte begreps- og opplysningsstrukturer</vt:lpstr>
      <vt:lpstr>Opplysningstyper organisert som begrepsmodeller </vt:lpstr>
      <vt:lpstr>Undersøke om det er mulighet for gjenbruk av opplysningstyper</vt:lpstr>
      <vt:lpstr>Kommentarer til «kun én gang» og gjenbruk av opplysninger</vt:lpstr>
      <vt:lpstr>Kommentarer til «kun én gang» og gjenbruk av opplysninger (2)</vt:lpstr>
      <vt:lpstr>Kommentarer til «kun én gang» og gjenbruk av opplysninger 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 wiese schartum</dc:creator>
  <cp:lastModifiedBy>dag wiese schartum</cp:lastModifiedBy>
  <cp:revision>8</cp:revision>
  <dcterms:created xsi:type="dcterms:W3CDTF">2025-03-28T09:15:09Z</dcterms:created>
  <dcterms:modified xsi:type="dcterms:W3CDTF">2025-03-28T23:55:56Z</dcterms:modified>
</cp:coreProperties>
</file>