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83" r:id="rId10"/>
    <p:sldId id="279" r:id="rId11"/>
    <p:sldId id="285" r:id="rId12"/>
    <p:sldId id="280" r:id="rId13"/>
    <p:sldId id="284" r:id="rId1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 autoAdjust="0"/>
    <p:restoredTop sz="94672" autoAdjust="0"/>
  </p:normalViewPr>
  <p:slideViewPr>
    <p:cSldViewPr snapToGrid="0">
      <p:cViewPr varScale="1">
        <p:scale>
          <a:sx n="100" d="100"/>
          <a:sy n="100" d="100"/>
        </p:scale>
        <p:origin x="57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8792ED-E87B-7C97-AE2B-A573C083DC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F677B7C-EB3E-EC31-1633-617F86CFE7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F21B16-08F8-E829-813B-BE5A3F5D2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05.02.2024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FF05A3A-C0A9-4315-87CD-960DD2DE4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C5C9F50-D56C-0A29-9770-8204B3A07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6670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8D5083-AAA4-26EA-30F0-ADEFEE282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C9FFF4-9C4D-67AA-6096-1E0B02B59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19ABE77-0BC4-5A28-BFCC-13A754875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05.02.2024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2461450-3D47-55FC-FE27-03041D133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7315B28-E0D5-D0E1-1057-90FBC5335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9640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469AEF-8BBC-4A67-3612-F48A6384D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37995C0-604A-2CAC-21CC-E532BC96E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C71D09E-7D54-804D-A274-35B424C6D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05.02.2024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2417541-7A2F-494A-F3A0-66E3E6171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96B9148-62EC-A1F5-2764-9B82BB30F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4164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AB00AB-39AE-0B00-3C61-A155CD4E8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7206BD3-12E3-86F2-2C1A-5D607186F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59AF12B-17DB-4A37-3062-EDD7FEA427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F7313C0-8F70-8496-1A34-4B59F487B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05.02.2024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991A573-525D-B07E-1F98-4C17FC320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9C991AC-F128-85C2-7D45-34A462FD8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7037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6D8247-7A0E-7E99-C940-A19D254C0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76B1EE8-97AC-5EA5-6E67-454429BB2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B3F5073-C83B-5991-AF11-8255C23C8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6AA6E8C-294A-DB54-ED6E-68D6EF5008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A68BF64-83F7-C62A-4E21-49181DF44D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C95ED83-2182-7D16-DAD5-9A40B8A89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05.02.2024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2630420-3180-27D4-6F2B-1E7C1CDFC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7F88372-9AF8-1F01-5E6D-6F05FF961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3858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9126F6-9547-AD5F-FA1A-300F2044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93C2452-ABE9-0240-89D7-DA498E1AA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05.02.2024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973188E-4F6D-F1D9-70E4-488E79038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DA51660-462E-F98E-5B8F-E14905A27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6467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DF0716D-68D3-12B7-9079-B4E494415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05.02.2024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5D3FE19-6408-C7CE-F18D-9825B10FF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126ED4B-A80A-E24D-A233-C90E96BE6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748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AF4847-9ED0-1430-D2C0-23692CC39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C6AAF8C-02ED-6D48-6F95-2E7BB8010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5602B3F-48A4-04DD-7530-EDC9FED8AF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BDD41FF-8A41-9FAA-BA38-0E39C965A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05.02.2024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B2CBF76-F4BC-02C2-1A57-3007D2DC7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A409296-69F1-CD5F-1428-7440AC40E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3951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E02A28-F610-95B8-7066-E3A0D88C5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D1846F0E-4841-86C1-CFBA-977DAACA36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E57B3B8-278D-5C1D-E32E-A833D02CF7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C28E698-8A0D-D483-6369-B5BCDE0FC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05.02.2024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E9A0394-D9B1-D4DC-E83F-D727DCC6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A4E0E11-927F-0CE2-6187-6A0AA4BA9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7319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7DF82F-DD0A-68F8-D92C-89B6228A7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F3C32CE-0DA7-0CE0-DF30-5AF55012DC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09F6B3B-85C1-5B79-F02D-5B4B2CAC2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05.02.2024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AD24027-9EB2-6CD9-9ED0-929A77502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4B123FD-0A11-BFC0-8FE0-019BF7B9F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7483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6147081C-F83A-6A92-4A67-D46C4AC682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ECB6490-23EF-DA37-224F-7314C4CC92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F20725C-EB4F-058C-A50A-9FA495235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05.02.2024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1CA70F1-F307-C660-B4ED-71915FCE3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2137814-6DA8-0079-89FC-FF9282036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0835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05AF71B-0758-EF8A-83B1-E9D62A1A1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15EB2E9-C571-8557-95F9-67EF6F8EE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7008B46-DB89-AD6D-57BC-E891CC8238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13D3B-A36A-4669-AAA9-4C2326636201}" type="datetimeFigureOut">
              <a:rPr lang="nb-NO" smtClean="0"/>
              <a:t>05.02.2024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9BBCC4D-0643-3EAA-F1C5-BC7EC6AD16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E47CAA6-0110-D4A9-F0C4-6D2936AD54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1336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sikt.no/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5B5578-3CD2-A7F1-8D7C-FB6BA05627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94467"/>
            <a:ext cx="9144000" cy="1215496"/>
          </a:xfrm>
        </p:spPr>
        <p:txBody>
          <a:bodyPr>
            <a:noAutofit/>
          </a:bodyPr>
          <a:lstStyle/>
          <a:p>
            <a:pPr algn="l"/>
            <a:r>
              <a:rPr lang="nb-NO" sz="3600" dirty="0">
                <a:solidFill>
                  <a:srgbClr val="0070C0"/>
                </a:solidFill>
              </a:rPr>
              <a:t>1. Gjennomgang av krav til og mulige opplegg for </a:t>
            </a:r>
            <a:br>
              <a:rPr lang="nb-NO" sz="3600" dirty="0">
                <a:solidFill>
                  <a:srgbClr val="0070C0"/>
                </a:solidFill>
              </a:rPr>
            </a:br>
            <a:r>
              <a:rPr lang="nb-NO" sz="3600" dirty="0">
                <a:solidFill>
                  <a:srgbClr val="0070C0"/>
                </a:solidFill>
              </a:rPr>
              <a:t>     prosjektoppgaven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FEA3CF0-E8A0-05F2-A129-D26BA08824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2242850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0E57B0FF-9CC5-6C43-7EA7-9FA530D51C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04" t="14010" r="33033" b="38951"/>
          <a:stretch/>
        </p:blipFill>
        <p:spPr>
          <a:xfrm>
            <a:off x="1600418" y="567438"/>
            <a:ext cx="7757096" cy="5723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734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339D4B83-4C6B-B0A7-5559-5578E04787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857"/>
          <a:stretch/>
        </p:blipFill>
        <p:spPr>
          <a:xfrm>
            <a:off x="1526169" y="821568"/>
            <a:ext cx="8933001" cy="547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681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66666267-A794-D2EA-E03A-31EE3DD101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599" t="31066" r="32157" b="32386"/>
          <a:stretch/>
        </p:blipFill>
        <p:spPr>
          <a:xfrm>
            <a:off x="1358705" y="399180"/>
            <a:ext cx="10261499" cy="582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559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3E4CF405-BFB8-1D35-D976-70B0E4F1F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900" y="693780"/>
            <a:ext cx="9013945" cy="464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386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86951CCB-B5D2-4F2C-4995-188ED7445A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132" t="21861" r="31396" b="34619"/>
          <a:stretch/>
        </p:blipFill>
        <p:spPr>
          <a:xfrm>
            <a:off x="2284820" y="518701"/>
            <a:ext cx="8672056" cy="582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178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CC3DFA09-385C-20BC-F56F-53AB40914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443" y="486194"/>
            <a:ext cx="7026734" cy="5682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592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293870-D89F-2CA8-1B27-F7ED4C17D1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11967"/>
            <a:ext cx="9144000" cy="897996"/>
          </a:xfrm>
        </p:spPr>
        <p:txBody>
          <a:bodyPr/>
          <a:lstStyle/>
          <a:p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2. Personvern, etikk og forskning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B3FC74F-8657-833F-4D08-0AF1BDF539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23727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EEFA994C-DFC3-482F-81E0-11208510EE3D}"/>
              </a:ext>
            </a:extLst>
          </p:cNvPr>
          <p:cNvSpPr txBox="1"/>
          <p:nvPr/>
        </p:nvSpPr>
        <p:spPr>
          <a:xfrm>
            <a:off x="556730" y="3585341"/>
            <a:ext cx="10839508" cy="769441"/>
          </a:xfrm>
          <a:prstGeom prst="rect">
            <a:avLst/>
          </a:prstGeom>
          <a:solidFill>
            <a:srgbClr val="66CCFF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 tillegg gjelder PVF for</a:t>
            </a:r>
            <a:r>
              <a:rPr kumimoji="0" lang="nb-NO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personregistre =</a:t>
            </a: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«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enhver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strukturert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samling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av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personopplysninger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som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er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tilgjengelige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etter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særlige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kriterier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…</a:t>
            </a: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»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310E2404-ABCC-4DCB-B485-0686FB618C3F}"/>
              </a:ext>
            </a:extLst>
          </p:cNvPr>
          <p:cNvSpPr txBox="1"/>
          <p:nvPr/>
        </p:nvSpPr>
        <p:spPr>
          <a:xfrm>
            <a:off x="599592" y="1869893"/>
            <a:ext cx="104019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«</a:t>
            </a: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behandling</a:t>
            </a: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» [av PO] </a:t>
            </a:r>
            <a:r>
              <a:rPr kumimoji="0" lang="nb-NO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=</a:t>
            </a: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enhver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operasjon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eller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rekke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av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opersjoner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som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gjøres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med person-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opplysninger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enten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automatisk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eller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ikke</a:t>
            </a: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…»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3F56F44-79D5-4807-A3F0-34AAB6A47373}"/>
              </a:ext>
            </a:extLst>
          </p:cNvPr>
          <p:cNvSpPr txBox="1"/>
          <p:nvPr/>
        </p:nvSpPr>
        <p:spPr>
          <a:xfrm>
            <a:off x="556730" y="4419099"/>
            <a:ext cx="10812895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Definisjonen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av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«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personopplysning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»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«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behandling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»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gir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veldig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vidt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saklig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virkeområde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922D8E22-6FC7-4EDF-8802-3EBB8A9CD7D2}"/>
              </a:ext>
            </a:extLst>
          </p:cNvPr>
          <p:cNvSpPr txBox="1"/>
          <p:nvPr/>
        </p:nvSpPr>
        <p:spPr>
          <a:xfrm>
            <a:off x="556732" y="2758051"/>
            <a:ext cx="10866118" cy="7694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 av personopplysninger omfatter: skrift, foto, video, lyd, biometri, GPS,</a:t>
            </a:r>
            <a:r>
              <a:rPr kumimoji="0" lang="nb-NO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og andre</a:t>
            </a:r>
            <a:b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typer </a:t>
            </a:r>
            <a:r>
              <a:rPr kumimoji="0" lang="nb-NO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sensordata</a:t>
            </a: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nb-NO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etc</a:t>
            </a:r>
            <a:endParaRPr kumimoji="0" lang="nb-NO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2149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959D3A6D-CA0D-4316-AD75-E4ACE7297F98}"/>
              </a:ext>
            </a:extLst>
          </p:cNvPr>
          <p:cNvSpPr txBox="1"/>
          <p:nvPr/>
        </p:nvSpPr>
        <p:spPr>
          <a:xfrm>
            <a:off x="2973653" y="961058"/>
            <a:ext cx="1791260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Datatilsynet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Personvernnemnda</a:t>
            </a:r>
          </a:p>
        </p:txBody>
      </p:sp>
      <p:sp>
        <p:nvSpPr>
          <p:cNvPr id="2" name="Likebent trekant 1">
            <a:extLst>
              <a:ext uri="{FF2B5EF4-FFF2-40B4-BE49-F238E27FC236}">
                <a16:creationId xmlns:a16="http://schemas.microsoft.com/office/drawing/2014/main" id="{DD4A4A34-4D54-4620-8171-FADF16731F31}"/>
              </a:ext>
            </a:extLst>
          </p:cNvPr>
          <p:cNvSpPr/>
          <p:nvPr/>
        </p:nvSpPr>
        <p:spPr>
          <a:xfrm>
            <a:off x="2319094" y="1593821"/>
            <a:ext cx="3119437" cy="2500312"/>
          </a:xfrm>
          <a:prstGeom prst="triangle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ECE3C87-11B2-4909-8F0C-1BD392D77E93}"/>
              </a:ext>
            </a:extLst>
          </p:cNvPr>
          <p:cNvSpPr txBox="1"/>
          <p:nvPr/>
        </p:nvSpPr>
        <p:spPr>
          <a:xfrm>
            <a:off x="487917" y="3924856"/>
            <a:ext cx="1836208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Registrerte personer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1474AC19-BF68-4C7C-9396-0437E8720AA1}"/>
              </a:ext>
            </a:extLst>
          </p:cNvPr>
          <p:cNvSpPr txBox="1"/>
          <p:nvPr/>
        </p:nvSpPr>
        <p:spPr>
          <a:xfrm>
            <a:off x="2006992" y="194847"/>
            <a:ext cx="8372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Oversikt over aktørene i personvernforordningen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7A89ED4E-2714-4650-A165-3D1DF2071DC4}"/>
              </a:ext>
            </a:extLst>
          </p:cNvPr>
          <p:cNvSpPr txBox="1"/>
          <p:nvPr/>
        </p:nvSpPr>
        <p:spPr>
          <a:xfrm>
            <a:off x="487917" y="4328995"/>
            <a:ext cx="1882310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Person med fullmakt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F934E91C-04CC-4277-A94D-5CF65FE5E88E}"/>
              </a:ext>
            </a:extLst>
          </p:cNvPr>
          <p:cNvSpPr txBox="1"/>
          <p:nvPr/>
        </p:nvSpPr>
        <p:spPr>
          <a:xfrm>
            <a:off x="487917" y="4719666"/>
            <a:ext cx="2396362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6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</a:t>
            </a:r>
            <a:r>
              <a:rPr kumimoji="0" lang="nb-NO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erson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med foreldreansvar</a:t>
            </a:r>
          </a:p>
        </p:txBody>
      </p:sp>
      <p:sp>
        <p:nvSpPr>
          <p:cNvPr id="50" name="TekstSylinder 49">
            <a:extLst>
              <a:ext uri="{FF2B5EF4-FFF2-40B4-BE49-F238E27FC236}">
                <a16:creationId xmlns:a16="http://schemas.microsoft.com/office/drawing/2014/main" id="{F248B37A-A463-4EDA-9280-2B236B3EBB81}"/>
              </a:ext>
            </a:extLst>
          </p:cNvPr>
          <p:cNvSpPr txBox="1"/>
          <p:nvPr/>
        </p:nvSpPr>
        <p:spPr>
          <a:xfrm>
            <a:off x="5599241" y="3924856"/>
            <a:ext cx="1872500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Behandlingsansvarlig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C5235528-16B1-4127-8F31-25449CB44740}"/>
              </a:ext>
            </a:extLst>
          </p:cNvPr>
          <p:cNvSpPr txBox="1"/>
          <p:nvPr/>
        </p:nvSpPr>
        <p:spPr>
          <a:xfrm>
            <a:off x="5505591" y="4330446"/>
            <a:ext cx="385515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Behandlingsansvarlig skal bl.a.: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Etterleve plikter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Legge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rette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bruk av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rettigheter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Foreta risikovurderinger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Treffe risikoreduserende</a:t>
            </a:r>
            <a:r>
              <a:rPr kumimoji="0" lang="nb-NO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tiltak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379567F8-9A9C-4B90-A25A-E9545AEF3F0C}"/>
              </a:ext>
            </a:extLst>
          </p:cNvPr>
          <p:cNvGrpSpPr/>
          <p:nvPr/>
        </p:nvGrpSpPr>
        <p:grpSpPr>
          <a:xfrm>
            <a:off x="5582607" y="2175714"/>
            <a:ext cx="4243259" cy="2075729"/>
            <a:chOff x="6996332" y="837438"/>
            <a:chExt cx="4243259" cy="2075729"/>
          </a:xfrm>
        </p:grpSpPr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F78F5507-68DB-4D9A-84BC-591F1FD11396}"/>
                </a:ext>
              </a:extLst>
            </p:cNvPr>
            <p:cNvSpPr/>
            <p:nvPr/>
          </p:nvSpPr>
          <p:spPr>
            <a:xfrm>
              <a:off x="6996332" y="874561"/>
              <a:ext cx="4243259" cy="203860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8A74C45A-54E0-496A-9C23-51A1C37A57CA}"/>
                </a:ext>
              </a:extLst>
            </p:cNvPr>
            <p:cNvGrpSpPr/>
            <p:nvPr/>
          </p:nvGrpSpPr>
          <p:grpSpPr>
            <a:xfrm>
              <a:off x="7060798" y="837438"/>
              <a:ext cx="4098389" cy="1947838"/>
              <a:chOff x="5308209" y="1540814"/>
              <a:chExt cx="4098389" cy="1947838"/>
            </a:xfrm>
            <a:solidFill>
              <a:schemeClr val="bg1"/>
            </a:solidFill>
          </p:grpSpPr>
          <p:sp>
            <p:nvSpPr>
              <p:cNvPr id="26" name="TekstSylinder 25">
                <a:extLst>
                  <a:ext uri="{FF2B5EF4-FFF2-40B4-BE49-F238E27FC236}">
                    <a16:creationId xmlns:a16="http://schemas.microsoft.com/office/drawing/2014/main" id="{7C44A9EF-386E-4DC6-99AD-96082B2E46A5}"/>
                  </a:ext>
                </a:extLst>
              </p:cNvPr>
              <p:cNvSpPr txBox="1"/>
              <p:nvPr/>
            </p:nvSpPr>
            <p:spPr>
              <a:xfrm>
                <a:off x="5308209" y="1910146"/>
                <a:ext cx="1968743" cy="1569660"/>
              </a:xfrm>
              <a:prstGeom prst="rect">
                <a:avLst/>
              </a:prstGeom>
              <a:grpFill/>
              <a:ln w="15875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88900" marR="0" lvl="0" indent="-88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Utøver behandlings-ansvaret</a:t>
                </a:r>
              </a:p>
              <a:p>
                <a:pPr marL="88900" marR="0" lvl="0" indent="-88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Personvernombud</a:t>
                </a:r>
              </a:p>
              <a:p>
                <a:pPr marL="88900" marR="0" lvl="0" indent="-88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Fakulteter </a:t>
                </a:r>
              </a:p>
              <a:p>
                <a:pPr marL="88900" marR="0" lvl="0" indent="-88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Institutter, sentre</a:t>
                </a:r>
              </a:p>
              <a:p>
                <a:pPr marL="88900" marR="0" lvl="0" indent="-88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Prosjektledere</a:t>
                </a:r>
              </a:p>
            </p:txBody>
          </p:sp>
          <p:sp>
            <p:nvSpPr>
              <p:cNvPr id="27" name="TekstSylinder 26">
                <a:extLst>
                  <a:ext uri="{FF2B5EF4-FFF2-40B4-BE49-F238E27FC236}">
                    <a16:creationId xmlns:a16="http://schemas.microsoft.com/office/drawing/2014/main" id="{684DC45C-8F0B-478E-A733-B3FDA1534A52}"/>
                  </a:ext>
                </a:extLst>
              </p:cNvPr>
              <p:cNvSpPr txBox="1"/>
              <p:nvPr/>
            </p:nvSpPr>
            <p:spPr>
              <a:xfrm>
                <a:off x="7566129" y="2411434"/>
                <a:ext cx="1840469" cy="1077218"/>
              </a:xfrm>
              <a:prstGeom prst="rect">
                <a:avLst/>
              </a:prstGeom>
              <a:grpFill/>
              <a:ln w="19050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Sikt – kunnskaps-sektorens tjeneste-leverandør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nb-NO" sz="1600" dirty="0">
                    <a:solidFill>
                      <a:prstClr val="black"/>
                    </a:solidFill>
                    <a:latin typeface="Calibri" panose="020F0502020204030204"/>
                  </a:rPr>
                  <a:t>vurderer</a:t>
                </a:r>
                <a:endPara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28" name="Rett pilkobling 27">
                <a:extLst>
                  <a:ext uri="{FF2B5EF4-FFF2-40B4-BE49-F238E27FC236}">
                    <a16:creationId xmlns:a16="http://schemas.microsoft.com/office/drawing/2014/main" id="{84A83D5F-6795-48F0-A4AC-60C076E02F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45787" y="3018691"/>
                <a:ext cx="501312" cy="314178"/>
              </a:xfrm>
              <a:prstGeom prst="straightConnector1">
                <a:avLst/>
              </a:prstGeom>
              <a:grpFill/>
              <a:ln w="254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ett pilkobling 28">
                <a:extLst>
                  <a:ext uri="{FF2B5EF4-FFF2-40B4-BE49-F238E27FC236}">
                    <a16:creationId xmlns:a16="http://schemas.microsoft.com/office/drawing/2014/main" id="{DA35A7EF-207E-4E99-A98A-68F385DABDA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151384" y="2285916"/>
                <a:ext cx="395544" cy="251036"/>
              </a:xfrm>
              <a:prstGeom prst="straightConnector1">
                <a:avLst/>
              </a:prstGeom>
              <a:grpFill/>
              <a:ln w="254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kstSylinder 29">
                <a:extLst>
                  <a:ext uri="{FF2B5EF4-FFF2-40B4-BE49-F238E27FC236}">
                    <a16:creationId xmlns:a16="http://schemas.microsoft.com/office/drawing/2014/main" id="{03846AAB-07A2-4906-9A08-585A32D2D69B}"/>
                  </a:ext>
                </a:extLst>
              </p:cNvPr>
              <p:cNvSpPr txBox="1"/>
              <p:nvPr/>
            </p:nvSpPr>
            <p:spPr>
              <a:xfrm>
                <a:off x="5929144" y="1540814"/>
                <a:ext cx="560957" cy="33855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UiO</a:t>
                </a:r>
              </a:p>
            </p:txBody>
          </p:sp>
          <p:sp>
            <p:nvSpPr>
              <p:cNvPr id="31" name="TekstSylinder 30">
                <a:extLst>
                  <a:ext uri="{FF2B5EF4-FFF2-40B4-BE49-F238E27FC236}">
                    <a16:creationId xmlns:a16="http://schemas.microsoft.com/office/drawing/2014/main" id="{3A5C036A-D4D7-46C3-A9AA-57F287859689}"/>
                  </a:ext>
                </a:extLst>
              </p:cNvPr>
              <p:cNvSpPr txBox="1"/>
              <p:nvPr/>
            </p:nvSpPr>
            <p:spPr>
              <a:xfrm>
                <a:off x="7566129" y="1710091"/>
                <a:ext cx="984757" cy="584775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UiO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avgjør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542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2B125435-6692-AFEF-7EE9-E2F47C554284}"/>
              </a:ext>
            </a:extLst>
          </p:cNvPr>
          <p:cNvSpPr txBox="1"/>
          <p:nvPr/>
        </p:nvSpPr>
        <p:spPr>
          <a:xfrm>
            <a:off x="616829" y="458787"/>
            <a:ext cx="11048949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sng" strike="noStrike" kern="1200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rPr>
              <a:t>Utgangspunkt</a:t>
            </a: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rPr>
              <a:t>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600" noProof="0" dirty="0">
                <a:solidFill>
                  <a:prstClr val="black"/>
                </a:solidFill>
                <a:latin typeface="Calibri" panose="020F0502020204030204"/>
              </a:rPr>
              <a:t>et </a:t>
            </a:r>
            <a:r>
              <a:rPr lang="en-US" sz="1600" noProof="0" dirty="0" err="1">
                <a:solidFill>
                  <a:prstClr val="black"/>
                </a:solidFill>
                <a:latin typeface="Calibri" panose="020F0502020204030204"/>
              </a:rPr>
              <a:t>skal</a:t>
            </a:r>
            <a:r>
              <a:rPr lang="en-US" sz="1600" noProof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noProof="0" dirty="0" err="1">
                <a:solidFill>
                  <a:prstClr val="black"/>
                </a:solidFill>
                <a:latin typeface="Calibri" panose="020F0502020204030204"/>
              </a:rPr>
              <a:t>mye</a:t>
            </a:r>
            <a:r>
              <a:rPr lang="en-US" sz="1600" noProof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noProof="0" dirty="0" err="1">
                <a:solidFill>
                  <a:prstClr val="black"/>
                </a:solidFill>
                <a:latin typeface="Calibri" panose="020F0502020204030204"/>
              </a:rPr>
              <a:t>til</a:t>
            </a:r>
            <a:r>
              <a:rPr lang="en-US" sz="1600" noProof="0" dirty="0">
                <a:solidFill>
                  <a:prstClr val="black"/>
                </a:solidFill>
                <a:latin typeface="Calibri" panose="020F0502020204030204"/>
              </a:rPr>
              <a:t> å </a:t>
            </a:r>
            <a:r>
              <a:rPr lang="en-US" sz="1600" noProof="0" dirty="0" err="1">
                <a:solidFill>
                  <a:prstClr val="black"/>
                </a:solidFill>
                <a:latin typeface="Calibri" panose="020F0502020204030204"/>
              </a:rPr>
              <a:t>unngå</a:t>
            </a:r>
            <a:r>
              <a:rPr lang="en-US" sz="1600" noProof="0" dirty="0">
                <a:solidFill>
                  <a:prstClr val="black"/>
                </a:solidFill>
                <a:latin typeface="Calibri" panose="020F0502020204030204"/>
              </a:rPr>
              <a:t> at </a:t>
            </a:r>
            <a:r>
              <a:rPr lang="en-US" sz="1600" noProof="0" dirty="0" err="1">
                <a:solidFill>
                  <a:prstClr val="black"/>
                </a:solidFill>
                <a:latin typeface="Calibri" panose="020F0502020204030204"/>
              </a:rPr>
              <a:t>intervjuer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ikke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innbærer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behandling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av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personopplysninger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Den </a:t>
            </a:r>
            <a:r>
              <a:rPr kumimoji="0" lang="en-US" sz="16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klare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6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hovedregelen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er at </a:t>
            </a:r>
            <a:r>
              <a:rPr kumimoji="0" lang="en-US" sz="16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intervjuer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mv. </a:t>
            </a:r>
            <a:r>
              <a:rPr kumimoji="0" lang="en-US" sz="16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Innebærer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6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behandling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av </a:t>
            </a:r>
            <a:r>
              <a:rPr kumimoji="0" lang="en-US" sz="16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personopplysninger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6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som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skal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meldes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  <a:hlinkClick r:id="rId2"/>
              </a:rPr>
              <a:t>Sikt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16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Viktig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å </a:t>
            </a:r>
            <a:r>
              <a:rPr kumimoji="0" lang="en-US" sz="16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søke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6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i</a:t>
            </a:r>
            <a:r>
              <a:rPr kumimoji="0" lang="en-US" sz="16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god </a:t>
            </a:r>
            <a:r>
              <a:rPr kumimoji="0" lang="en-US" sz="1600" b="0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tid</a:t>
            </a:r>
            <a:r>
              <a:rPr kumimoji="0" lang="en-US" sz="16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, </a:t>
            </a:r>
            <a:r>
              <a:rPr kumimoji="0" lang="en-US" sz="1600" b="0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regn</a:t>
            </a:r>
            <a:r>
              <a:rPr kumimoji="0" lang="en-US" sz="16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med </a:t>
            </a:r>
            <a:r>
              <a:rPr kumimoji="0" lang="en-US" sz="1600" b="0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minst</a:t>
            </a:r>
            <a:r>
              <a:rPr kumimoji="0" lang="en-US" sz="16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30 </a:t>
            </a:r>
            <a:r>
              <a:rPr kumimoji="0" lang="en-US" sz="1600" b="0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dagers</a:t>
            </a:r>
            <a:r>
              <a:rPr kumimoji="0" lang="en-US" sz="16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600" b="0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behandlingstid</a:t>
            </a:r>
            <a:r>
              <a:rPr kumimoji="0" lang="en-US" sz="16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(for </a:t>
            </a:r>
            <a:r>
              <a:rPr kumimoji="0" lang="en-US" sz="1600" b="0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enkle</a:t>
            </a:r>
            <a:r>
              <a:rPr kumimoji="0" lang="en-US" sz="16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600" b="0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prosjekter</a:t>
            </a:r>
            <a:r>
              <a:rPr kumimoji="0" lang="en-US" sz="16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)</a:t>
            </a:r>
            <a:endParaRPr kumimoji="0" lang="en-US" sz="16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sng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rPr>
              <a:t>Hvordan</a:t>
            </a: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600" b="0" i="0" u="sng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rPr>
              <a:t>kan</a:t>
            </a:r>
            <a:r>
              <a:rPr kumimoji="0" lang="en-US" sz="1600" b="0" i="0" u="sng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rPr>
              <a:t> det </a:t>
            </a:r>
            <a:r>
              <a:rPr kumimoji="0" lang="en-US" sz="1600" b="0" i="0" u="sng" strike="noStrike" kern="1200" cap="none" spc="0" normalizeH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rPr>
              <a:t>være</a:t>
            </a:r>
            <a:r>
              <a:rPr kumimoji="0" lang="en-US" sz="1600" b="0" i="0" u="sng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600" b="0" i="0" u="sng" strike="noStrike" kern="1200" cap="none" spc="0" normalizeH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rPr>
              <a:t>mulig</a:t>
            </a:r>
            <a:r>
              <a:rPr kumimoji="0" lang="en-US" sz="1600" b="0" i="0" u="sng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rPr>
              <a:t> å </a:t>
            </a:r>
            <a:r>
              <a:rPr kumimoji="0" lang="en-US" sz="1600" b="0" i="0" u="sng" strike="noStrike" kern="1200" cap="none" spc="0" normalizeH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rPr>
              <a:t>unngå</a:t>
            </a:r>
            <a:r>
              <a:rPr kumimoji="0" lang="en-US" sz="1600" b="0" i="0" u="sng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600" b="0" i="0" u="sng" strike="noStrike" kern="1200" cap="none" spc="0" normalizeH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rPr>
              <a:t>meldeplikten</a:t>
            </a:r>
            <a:r>
              <a:rPr kumimoji="0" lang="en-US" sz="1600" b="0" i="0" u="sng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rPr>
              <a:t>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baseline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Presisering</a:t>
            </a:r>
            <a:r>
              <a:rPr lang="en-US" sz="1600" baseline="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: Dersom det </a:t>
            </a:r>
            <a:r>
              <a:rPr lang="en-US" sz="1600" baseline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kan</a:t>
            </a:r>
            <a:r>
              <a:rPr lang="en-US" sz="1600" baseline="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1600" baseline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tenkes</a:t>
            </a:r>
            <a:r>
              <a:rPr lang="en-US" sz="1600" baseline="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at </a:t>
            </a:r>
            <a:r>
              <a:rPr lang="en-US" sz="1600" baseline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opplysninger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“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i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grenselandet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”,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kan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skape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belastninger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for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fysiske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personer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,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må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du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ikke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prøve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å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unngå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meldeplikten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: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Alltid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lojal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etterlevelse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av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lovgivningen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!</a:t>
            </a:r>
            <a:endParaRPr lang="en-US" sz="1600" baseline="0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600" b="1" baseline="0" dirty="0" err="1">
                <a:solidFill>
                  <a:prstClr val="black"/>
                </a:solidFill>
                <a:latin typeface="Calibri" panose="020F0502020204030204"/>
              </a:rPr>
              <a:t>Unngå</a:t>
            </a:r>
            <a:r>
              <a:rPr lang="en-US" sz="1600" b="1" baseline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b="1" baseline="0" dirty="0" err="1">
                <a:solidFill>
                  <a:prstClr val="black"/>
                </a:solidFill>
                <a:latin typeface="Calibri" panose="020F0502020204030204"/>
              </a:rPr>
              <a:t>automatisert</a:t>
            </a:r>
            <a:r>
              <a:rPr lang="en-US" sz="1600" b="1" baseline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b="1" baseline="0" dirty="0" err="1">
                <a:solidFill>
                  <a:prstClr val="black"/>
                </a:solidFill>
                <a:latin typeface="Calibri" panose="020F0502020204030204"/>
              </a:rPr>
              <a:t>behandling</a:t>
            </a:r>
            <a:r>
              <a:rPr lang="en-US" sz="1600" b="1" baseline="0" dirty="0">
                <a:solidFill>
                  <a:prstClr val="black"/>
                </a:solidFill>
                <a:latin typeface="Calibri" panose="020F0502020204030204"/>
              </a:rPr>
              <a:t> av </a:t>
            </a:r>
            <a:r>
              <a:rPr lang="en-US" sz="1600" b="1" baseline="0" dirty="0" err="1">
                <a:solidFill>
                  <a:prstClr val="black"/>
                </a:solidFill>
                <a:latin typeface="Calibri" panose="020F0502020204030204"/>
              </a:rPr>
              <a:t>opplysninger</a:t>
            </a:r>
            <a:r>
              <a:rPr lang="en-US" sz="1600" b="1" baseline="0" dirty="0">
                <a:solidFill>
                  <a:prstClr val="black"/>
                </a:solidFill>
                <a:latin typeface="Calibri" panose="020F0502020204030204"/>
              </a:rPr>
              <a:t>, </a:t>
            </a:r>
            <a:r>
              <a:rPr lang="en-US" sz="1600" b="1" baseline="0" dirty="0" err="1">
                <a:solidFill>
                  <a:prstClr val="black"/>
                </a:solidFill>
                <a:latin typeface="Calibri" panose="020F0502020204030204"/>
              </a:rPr>
              <a:t>jf</a:t>
            </a:r>
            <a:r>
              <a:rPr lang="en-US" sz="1600" b="1" baseline="0" dirty="0">
                <a:solidFill>
                  <a:prstClr val="black"/>
                </a:solidFill>
                <a:latin typeface="Calibri" panose="020F0502020204030204"/>
              </a:rPr>
              <a:t>. </a:t>
            </a:r>
            <a:r>
              <a:rPr lang="en-US" sz="1600" b="1" baseline="0" dirty="0" err="1">
                <a:solidFill>
                  <a:prstClr val="black"/>
                </a:solidFill>
                <a:latin typeface="Calibri" panose="020F0502020204030204"/>
              </a:rPr>
              <a:t>virkeområdet</a:t>
            </a:r>
            <a:r>
              <a:rPr lang="en-US" sz="1600" b="1" dirty="0">
                <a:solidFill>
                  <a:prstClr val="black"/>
                </a:solidFill>
                <a:latin typeface="Calibri" panose="020F0502020204030204"/>
              </a:rPr>
              <a:t> (art. 2(1))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600" baseline="0" dirty="0" err="1">
                <a:solidFill>
                  <a:prstClr val="black"/>
                </a:solidFill>
                <a:latin typeface="Calibri" panose="020F0502020204030204"/>
              </a:rPr>
              <a:t>Gjør</a:t>
            </a:r>
            <a:r>
              <a:rPr lang="en-US" sz="1600" baseline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baseline="0" dirty="0" err="1">
                <a:solidFill>
                  <a:prstClr val="black"/>
                </a:solidFill>
                <a:latin typeface="Calibri" panose="020F0502020204030204"/>
              </a:rPr>
              <a:t>notater</a:t>
            </a:r>
            <a:r>
              <a:rPr lang="en-US" sz="1600" baseline="0" dirty="0">
                <a:solidFill>
                  <a:prstClr val="black"/>
                </a:solidFill>
                <a:latin typeface="Calibri" panose="020F0502020204030204"/>
              </a:rPr>
              <a:t> for </a:t>
            </a:r>
            <a:r>
              <a:rPr lang="en-US" sz="1600" baseline="0" dirty="0" err="1">
                <a:solidFill>
                  <a:prstClr val="black"/>
                </a:solidFill>
                <a:latin typeface="Calibri" panose="020F0502020204030204"/>
              </a:rPr>
              <a:t>hånd</a:t>
            </a:r>
            <a:r>
              <a:rPr lang="en-US" sz="1600" baseline="0" dirty="0">
                <a:solidFill>
                  <a:prstClr val="black"/>
                </a:solidFill>
                <a:latin typeface="Calibri" panose="020F0502020204030204"/>
              </a:rPr>
              <a:t>, </a:t>
            </a:r>
            <a:r>
              <a:rPr lang="en-US" sz="1600" baseline="0" dirty="0" err="1">
                <a:solidFill>
                  <a:prstClr val="black"/>
                </a:solidFill>
                <a:latin typeface="Calibri" panose="020F0502020204030204"/>
              </a:rPr>
              <a:t>og</a:t>
            </a:r>
            <a:r>
              <a:rPr lang="en-US" sz="1600" baseline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baseline="0" dirty="0" err="1">
                <a:solidFill>
                  <a:prstClr val="black"/>
                </a:solidFill>
                <a:latin typeface="Calibri" panose="020F0502020204030204"/>
              </a:rPr>
              <a:t>gjengi</a:t>
            </a:r>
            <a:r>
              <a:rPr lang="en-US" sz="1600" baseline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baseline="0" dirty="0" err="1">
                <a:solidFill>
                  <a:prstClr val="black"/>
                </a:solidFill>
                <a:latin typeface="Calibri" panose="020F0502020204030204"/>
              </a:rPr>
              <a:t>informasjonen</a:t>
            </a:r>
            <a:r>
              <a:rPr lang="en-US" sz="1600" baseline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baseline="0" dirty="0" err="1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notatene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med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egne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ord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600" baseline="0" dirty="0" err="1">
                <a:solidFill>
                  <a:prstClr val="black"/>
                </a:solidFill>
                <a:latin typeface="Calibri" panose="020F0502020204030204"/>
              </a:rPr>
              <a:t>Teknisk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sett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vil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opplysningene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likevel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være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“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personopplysninger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”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fordi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en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person er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kilde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, men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tilfellet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1600" dirty="0">
                <a:solidFill>
                  <a:prstClr val="black"/>
                </a:solidFill>
              </a:rPr>
              <a:t>kan være nær nedre grense for hva som regnes som «personopplysning»</a:t>
            </a:r>
            <a:endParaRPr lang="en-US" sz="1600" baseline="0" dirty="0">
              <a:solidFill>
                <a:prstClr val="black"/>
              </a:solidFill>
              <a:latin typeface="Calibri" panose="020F0502020204030204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600" baseline="0" dirty="0">
                <a:solidFill>
                  <a:prstClr val="black"/>
                </a:solidFill>
                <a:latin typeface="Calibri" panose="020F0502020204030204"/>
              </a:rPr>
              <a:t>Tar du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opp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intervjuet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, er du </a:t>
            </a:r>
            <a:r>
              <a:rPr lang="nb-NO" sz="1600" dirty="0">
                <a:solidFill>
                  <a:prstClr val="black"/>
                </a:solidFill>
                <a:latin typeface="Calibri" panose="020F0502020204030204"/>
              </a:rPr>
              <a:t>uansett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innenfor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virkeområdet</a:t>
            </a:r>
            <a:endParaRPr lang="en-US" sz="1600" baseline="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600" b="1" baseline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Unngå</a:t>
            </a:r>
            <a:r>
              <a:rPr lang="en-US" sz="1600" b="1" baseline="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1600" b="1" baseline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opplysninger</a:t>
            </a:r>
            <a:r>
              <a:rPr lang="en-US" sz="1600" b="1" baseline="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1600" b="1" baseline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som</a:t>
            </a:r>
            <a:r>
              <a:rPr lang="en-US" sz="1600" b="1" baseline="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er </a:t>
            </a:r>
            <a:r>
              <a:rPr lang="en-US" sz="1600" b="1" baseline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knyttet</a:t>
            </a:r>
            <a:r>
              <a:rPr lang="en-US" sz="1600" b="1" baseline="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1600" b="1" baseline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til</a:t>
            </a:r>
            <a:r>
              <a:rPr lang="en-US" sz="1600" b="1" baseline="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1600" b="1" baseline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en</a:t>
            </a:r>
            <a:r>
              <a:rPr lang="en-US" sz="1600" b="1" baseline="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1600" b="1" baseline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fysisk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person</a:t>
            </a:r>
            <a:r>
              <a:rPr lang="en-US" sz="1600" baseline="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	</a:t>
            </a:r>
            <a:endParaRPr kumimoji="0" lang="en-US" sz="1600" b="0" i="0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Calibri" panose="020F0502020204030204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Det at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en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person er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kilde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til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srgbClr val="C00000"/>
                </a:solidFill>
                <a:latin typeface="Calibri" panose="020F0502020204030204"/>
              </a:rPr>
              <a:t>i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nformasjon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som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ikke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gjelder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personer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(men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en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virksomhet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sosiale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eller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politiske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forhold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e.l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.)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kan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gjøre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at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opplysningene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er nær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600" b="0" i="0" u="none" strike="noStrike" kern="1200" cap="none" spc="0" normalizeH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nedre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600" b="0" i="0" u="none" strike="noStrike" kern="1200" cap="none" spc="0" normalizeH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grense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for </a:t>
            </a:r>
            <a:r>
              <a:rPr kumimoji="0" lang="en-US" sz="1600" b="0" i="0" u="none" strike="noStrike" kern="1200" cap="none" spc="0" normalizeH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hva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600" b="0" i="0" u="none" strike="noStrike" kern="1200" cap="none" spc="0" normalizeH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som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600" b="0" i="0" u="none" strike="noStrike" kern="1200" cap="none" spc="0" normalizeH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regnes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600" b="0" i="0" u="none" strike="noStrike" kern="1200" cap="none" spc="0" normalizeH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som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“</a:t>
            </a:r>
            <a:r>
              <a:rPr kumimoji="0" lang="en-US" sz="1600" b="0" i="0" u="none" strike="noStrike" kern="1200" cap="none" spc="0" normalizeH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personopplysning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”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Intervjuer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.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der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folk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uttrykker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 sine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600" b="0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personlige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600" b="0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meninger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600" b="0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eller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600" b="0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omtaler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 private forhold mv.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, </a:t>
            </a:r>
            <a:r>
              <a:rPr kumimoji="0" lang="en-US" sz="1600" b="0" i="0" u="none" strike="noStrike" kern="1200" cap="none" spc="0" normalizeH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innebær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er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alltid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behandling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av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personopplysninger</a:t>
            </a:r>
            <a:endParaRPr lang="en-US" sz="1600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Gir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de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kun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opplysninger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om </a:t>
            </a:r>
            <a:r>
              <a:rPr lang="en-US" sz="1600" dirty="0" err="1">
                <a:solidFill>
                  <a:srgbClr val="C00000"/>
                </a:solidFill>
                <a:latin typeface="Calibri" panose="020F0502020204030204"/>
              </a:rPr>
              <a:t>faktiske</a:t>
            </a:r>
            <a:r>
              <a:rPr lang="en-US" sz="1600" dirty="0">
                <a:solidFill>
                  <a:srgbClr val="C00000"/>
                </a:solidFill>
                <a:latin typeface="Calibri" panose="020F0502020204030204"/>
              </a:rPr>
              <a:t> forhold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som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du like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godt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kunne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lest deg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til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i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et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saksdokument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e.l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., er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kan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tilfellet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være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nær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</a:rPr>
              <a:t>nedre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</a:rPr>
              <a:t>grense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 for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</a:rPr>
              <a:t>hva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</a:rPr>
              <a:t>som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</a:rPr>
              <a:t>regnes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</a:rPr>
              <a:t>som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personopplysninger</a:t>
            </a:r>
            <a:endParaRPr lang="en-US" sz="1600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600" dirty="0" err="1">
                <a:solidFill>
                  <a:prstClr val="black"/>
                </a:solidFill>
              </a:rPr>
              <a:t>Får</a:t>
            </a:r>
            <a:r>
              <a:rPr lang="en-US" sz="1600" dirty="0">
                <a:solidFill>
                  <a:prstClr val="black"/>
                </a:solidFill>
              </a:rPr>
              <a:t> du </a:t>
            </a:r>
            <a:r>
              <a:rPr lang="en-US" sz="1600" dirty="0" err="1">
                <a:solidFill>
                  <a:prstClr val="black"/>
                </a:solidFill>
              </a:rPr>
              <a:t>personopplysninger</a:t>
            </a:r>
            <a:r>
              <a:rPr lang="en-US" sz="1600" dirty="0">
                <a:solidFill>
                  <a:prstClr val="black"/>
                </a:solidFill>
              </a:rPr>
              <a:t> </a:t>
            </a:r>
            <a:r>
              <a:rPr lang="en-US" sz="1600" dirty="0" err="1">
                <a:solidFill>
                  <a:prstClr val="black"/>
                </a:solidFill>
              </a:rPr>
              <a:t>uoppfordret</a:t>
            </a:r>
            <a:r>
              <a:rPr lang="en-US" sz="1600" dirty="0">
                <a:solidFill>
                  <a:prstClr val="black"/>
                </a:solidFill>
              </a:rPr>
              <a:t> </a:t>
            </a:r>
            <a:r>
              <a:rPr lang="en-US" sz="1600" dirty="0" err="1">
                <a:solidFill>
                  <a:prstClr val="black"/>
                </a:solidFill>
              </a:rPr>
              <a:t>og</a:t>
            </a:r>
            <a:r>
              <a:rPr lang="en-US" sz="1600" dirty="0">
                <a:solidFill>
                  <a:prstClr val="black"/>
                </a:solidFill>
              </a:rPr>
              <a:t> </a:t>
            </a:r>
            <a:r>
              <a:rPr lang="en-US" sz="1600" dirty="0" err="1">
                <a:solidFill>
                  <a:prstClr val="black"/>
                </a:solidFill>
              </a:rPr>
              <a:t>ikke</a:t>
            </a:r>
            <a:r>
              <a:rPr lang="en-US" sz="1600" dirty="0">
                <a:solidFill>
                  <a:prstClr val="black"/>
                </a:solidFill>
              </a:rPr>
              <a:t> </a:t>
            </a:r>
            <a:r>
              <a:rPr lang="en-US" sz="1600" dirty="0" err="1">
                <a:solidFill>
                  <a:prstClr val="black"/>
                </a:solidFill>
              </a:rPr>
              <a:t>har</a:t>
            </a:r>
            <a:r>
              <a:rPr lang="en-US" sz="1600" dirty="0">
                <a:solidFill>
                  <a:prstClr val="black"/>
                </a:solidFill>
              </a:rPr>
              <a:t> </a:t>
            </a:r>
            <a:r>
              <a:rPr lang="en-US" sz="1600" dirty="0" err="1">
                <a:solidFill>
                  <a:prstClr val="black"/>
                </a:solidFill>
              </a:rPr>
              <a:t>fått</a:t>
            </a:r>
            <a:r>
              <a:rPr lang="en-US" sz="1600" dirty="0">
                <a:solidFill>
                  <a:prstClr val="black"/>
                </a:solidFill>
              </a:rPr>
              <a:t> </a:t>
            </a:r>
            <a:r>
              <a:rPr lang="en-US" sz="1600" dirty="0" err="1">
                <a:solidFill>
                  <a:prstClr val="black"/>
                </a:solidFill>
              </a:rPr>
              <a:t>godkjenning</a:t>
            </a:r>
            <a:r>
              <a:rPr lang="en-US" sz="1600" dirty="0">
                <a:solidFill>
                  <a:prstClr val="black"/>
                </a:solidFill>
              </a:rPr>
              <a:t> </a:t>
            </a:r>
            <a:r>
              <a:rPr lang="en-US" sz="1600" dirty="0" err="1">
                <a:solidFill>
                  <a:prstClr val="black"/>
                </a:solidFill>
              </a:rPr>
              <a:t>fra</a:t>
            </a:r>
            <a:r>
              <a:rPr lang="en-US" sz="1600" dirty="0">
                <a:solidFill>
                  <a:prstClr val="black"/>
                </a:solidFill>
              </a:rPr>
              <a:t> Sikt, </a:t>
            </a:r>
            <a:r>
              <a:rPr lang="en-US" sz="1600" dirty="0" err="1">
                <a:solidFill>
                  <a:prstClr val="black"/>
                </a:solidFill>
              </a:rPr>
              <a:t>eller</a:t>
            </a:r>
            <a:r>
              <a:rPr lang="en-US" sz="1600" dirty="0">
                <a:solidFill>
                  <a:prstClr val="black"/>
                </a:solidFill>
              </a:rPr>
              <a:t> du </a:t>
            </a:r>
            <a:r>
              <a:rPr lang="en-US" sz="1600" dirty="0" err="1">
                <a:solidFill>
                  <a:prstClr val="black"/>
                </a:solidFill>
              </a:rPr>
              <a:t>får</a:t>
            </a:r>
            <a:r>
              <a:rPr lang="en-US" sz="1600" dirty="0">
                <a:solidFill>
                  <a:prstClr val="black"/>
                </a:solidFill>
              </a:rPr>
              <a:t> </a:t>
            </a:r>
            <a:r>
              <a:rPr lang="en-US" sz="1600" dirty="0" err="1">
                <a:solidFill>
                  <a:prstClr val="black"/>
                </a:solidFill>
              </a:rPr>
              <a:t>andre</a:t>
            </a:r>
            <a:r>
              <a:rPr lang="en-US" sz="1600" dirty="0">
                <a:solidFill>
                  <a:prstClr val="black"/>
                </a:solidFill>
              </a:rPr>
              <a:t> </a:t>
            </a:r>
            <a:r>
              <a:rPr lang="en-US" sz="1600" dirty="0" err="1">
                <a:solidFill>
                  <a:prstClr val="black"/>
                </a:solidFill>
              </a:rPr>
              <a:t>opplysninger</a:t>
            </a:r>
            <a:r>
              <a:rPr lang="en-US" sz="1600" dirty="0">
                <a:solidFill>
                  <a:prstClr val="black"/>
                </a:solidFill>
              </a:rPr>
              <a:t> </a:t>
            </a:r>
            <a:r>
              <a:rPr lang="en-US" sz="1600" dirty="0" err="1">
                <a:solidFill>
                  <a:prstClr val="black"/>
                </a:solidFill>
              </a:rPr>
              <a:t>enn</a:t>
            </a:r>
            <a:r>
              <a:rPr lang="en-US" sz="1600" dirty="0">
                <a:solidFill>
                  <a:prstClr val="black"/>
                </a:solidFill>
              </a:rPr>
              <a:t> de du </a:t>
            </a:r>
            <a:r>
              <a:rPr lang="en-US" sz="1600" dirty="0" err="1">
                <a:solidFill>
                  <a:prstClr val="black"/>
                </a:solidFill>
              </a:rPr>
              <a:t>har</a:t>
            </a:r>
            <a:r>
              <a:rPr lang="en-US" sz="1600" dirty="0">
                <a:solidFill>
                  <a:prstClr val="black"/>
                </a:solidFill>
              </a:rPr>
              <a:t> </a:t>
            </a:r>
            <a:r>
              <a:rPr lang="en-US" sz="1600" dirty="0" err="1">
                <a:solidFill>
                  <a:prstClr val="black"/>
                </a:solidFill>
              </a:rPr>
              <a:t>planlagt</a:t>
            </a:r>
            <a:r>
              <a:rPr lang="en-US" sz="1600" dirty="0">
                <a:solidFill>
                  <a:prstClr val="black"/>
                </a:solidFill>
              </a:rPr>
              <a:t> å </a:t>
            </a:r>
            <a:r>
              <a:rPr lang="en-US" sz="1600" dirty="0" err="1">
                <a:solidFill>
                  <a:prstClr val="black"/>
                </a:solidFill>
              </a:rPr>
              <a:t>samle</a:t>
            </a:r>
            <a:r>
              <a:rPr lang="en-US" sz="1600" dirty="0">
                <a:solidFill>
                  <a:prstClr val="black"/>
                </a:solidFill>
              </a:rPr>
              <a:t> inn, </a:t>
            </a:r>
            <a:r>
              <a:rPr lang="en-US" sz="1600" dirty="0" err="1">
                <a:solidFill>
                  <a:srgbClr val="C00000"/>
                </a:solidFill>
              </a:rPr>
              <a:t>må</a:t>
            </a:r>
            <a:r>
              <a:rPr lang="en-US" sz="1600" dirty="0">
                <a:solidFill>
                  <a:srgbClr val="C00000"/>
                </a:solidFill>
              </a:rPr>
              <a:t> du </a:t>
            </a:r>
            <a:r>
              <a:rPr lang="en-US" sz="1600" dirty="0" err="1">
                <a:solidFill>
                  <a:srgbClr val="C00000"/>
                </a:solidFill>
              </a:rPr>
              <a:t>utelate</a:t>
            </a:r>
            <a:r>
              <a:rPr lang="en-US" sz="1600" dirty="0">
                <a:solidFill>
                  <a:srgbClr val="C00000"/>
                </a:solidFill>
              </a:rPr>
              <a:t> </a:t>
            </a:r>
            <a:r>
              <a:rPr lang="en-US" sz="1600" dirty="0" err="1">
                <a:solidFill>
                  <a:srgbClr val="C00000"/>
                </a:solidFill>
              </a:rPr>
              <a:t>opplysningene</a:t>
            </a:r>
            <a:endParaRPr lang="en-GB" sz="1600" dirty="0">
              <a:solidFill>
                <a:srgbClr val="C00000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Du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bør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i="1" dirty="0" err="1">
                <a:solidFill>
                  <a:srgbClr val="C00000"/>
                </a:solidFill>
                <a:latin typeface="Calibri" panose="020F0502020204030204"/>
              </a:rPr>
              <a:t>uansett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unngå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å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bruke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mer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identifiserende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opplysninger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enn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strengt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nødvendig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,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og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generelt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følge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srgbClr val="C00000"/>
                </a:solidFill>
                <a:latin typeface="Calibri" panose="020F0502020204030204"/>
              </a:rPr>
              <a:t>personvernprinsippene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så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langt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de passer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54290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35D3D9AC-3A81-4174-894B-97BCBFF17A6A}"/>
              </a:ext>
            </a:extLst>
          </p:cNvPr>
          <p:cNvSpPr txBox="1"/>
          <p:nvPr/>
        </p:nvSpPr>
        <p:spPr>
          <a:xfrm>
            <a:off x="768780" y="661182"/>
            <a:ext cx="3367268" cy="23391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Behandlingsansvarlig (</a:t>
            </a:r>
            <a:r>
              <a:rPr lang="nb-NO" b="1" dirty="0">
                <a:solidFill>
                  <a:srgbClr val="C00000"/>
                </a:solidFill>
                <a:latin typeface="Calibri" panose="020F0502020204030204"/>
              </a:rPr>
              <a:t>Forskning</a:t>
            </a: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88900" marR="0" lvl="0" indent="-88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Behandlingsformål</a:t>
            </a:r>
          </a:p>
          <a:p>
            <a:pPr marL="38100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Innsamlingsformål</a:t>
            </a:r>
          </a:p>
          <a:p>
            <a:pPr marL="38100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Videre formål</a:t>
            </a:r>
          </a:p>
          <a:p>
            <a:pPr marL="38100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Forskningsformål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</a:p>
          <a:p>
            <a:pPr marL="88900" marR="0" lvl="0" indent="-88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Behandlingsgrunnlag</a:t>
            </a:r>
          </a:p>
          <a:p>
            <a:pPr marL="360363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Alle PO</a:t>
            </a:r>
          </a:p>
          <a:p>
            <a:pPr marL="360363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Særlige kategorier PO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EEC0724-9E22-4DB4-A495-EF93978CC9DD}"/>
              </a:ext>
            </a:extLst>
          </p:cNvPr>
          <p:cNvSpPr txBox="1"/>
          <p:nvPr/>
        </p:nvSpPr>
        <p:spPr>
          <a:xfrm>
            <a:off x="7533249" y="661182"/>
            <a:ext cx="2837508" cy="23391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Behandlingsansvarlig (</a:t>
            </a: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Case</a:t>
            </a: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88900" marR="0" lvl="0" indent="-88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Behandlingsformål</a:t>
            </a:r>
          </a:p>
          <a:p>
            <a:pPr marL="38100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Innsamlingsformål</a:t>
            </a:r>
          </a:p>
          <a:p>
            <a:pPr marL="38100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Videre formål</a:t>
            </a:r>
          </a:p>
          <a:p>
            <a:pPr marL="38100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Forskningsformål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</a:p>
          <a:p>
            <a:pPr marL="88900" marR="0" lvl="0" indent="-88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Behandlingsgrunnlag</a:t>
            </a:r>
          </a:p>
          <a:p>
            <a:pPr marL="360363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Alle PO</a:t>
            </a:r>
          </a:p>
          <a:p>
            <a:pPr marL="360363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Særlige kategorier PO</a:t>
            </a:r>
          </a:p>
        </p:txBody>
      </p:sp>
      <p:sp>
        <p:nvSpPr>
          <p:cNvPr id="31" name="Pil: høyre 30">
            <a:extLst>
              <a:ext uri="{FF2B5EF4-FFF2-40B4-BE49-F238E27FC236}">
                <a16:creationId xmlns:a16="http://schemas.microsoft.com/office/drawing/2014/main" id="{1E375E77-DB89-4A52-906C-92EDA5006BD1}"/>
              </a:ext>
            </a:extLst>
          </p:cNvPr>
          <p:cNvSpPr/>
          <p:nvPr/>
        </p:nvSpPr>
        <p:spPr>
          <a:xfrm>
            <a:off x="4098918" y="840749"/>
            <a:ext cx="2082019" cy="239151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Pil: høyre 31">
            <a:extLst>
              <a:ext uri="{FF2B5EF4-FFF2-40B4-BE49-F238E27FC236}">
                <a16:creationId xmlns:a16="http://schemas.microsoft.com/office/drawing/2014/main" id="{27BC0AE1-8025-4C72-93AC-0A3D4932A41D}"/>
              </a:ext>
            </a:extLst>
          </p:cNvPr>
          <p:cNvSpPr/>
          <p:nvPr/>
        </p:nvSpPr>
        <p:spPr>
          <a:xfrm rot="10800000">
            <a:off x="5412963" y="1966389"/>
            <a:ext cx="2082019" cy="239151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413646B7-1A46-4A40-8AC7-4A27E5125BAA}"/>
              </a:ext>
            </a:extLst>
          </p:cNvPr>
          <p:cNvSpPr txBox="1"/>
          <p:nvPr/>
        </p:nvSpPr>
        <p:spPr>
          <a:xfrm>
            <a:off x="4862973" y="2085965"/>
            <a:ext cx="2321533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Lovlig å utveksle PO</a:t>
            </a:r>
            <a:r>
              <a:rPr kumimoji="0" lang="nb-NO" sz="4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Taushetsplikt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Behandlingsgrunnlag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Behandlingsformål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Opplysnings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kvalitet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3A3C9C75-E3C7-475A-85A0-29E851A1239F}"/>
              </a:ext>
            </a:extLst>
          </p:cNvPr>
          <p:cNvSpPr txBox="1"/>
          <p:nvPr/>
        </p:nvSpPr>
        <p:spPr>
          <a:xfrm>
            <a:off x="428978" y="4098094"/>
            <a:ext cx="5751959" cy="236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Bestemmelser i PVF og pol som særlig gjelder forskning: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Krav</a:t>
            </a:r>
            <a:r>
              <a:rPr kumimoji="0" lang="nb-NO" sz="1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til dataminimering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(PVF 89(1), jf. art. 5(1)(c))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Behandlingsgrunnlag for særlige kategorier PO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(PVF art. 9(2)(h</a:t>
            </a:r>
            <a:r>
              <a:rPr lang="nb-NO" sz="1600" dirty="0">
                <a:solidFill>
                  <a:srgbClr val="7030A0"/>
                </a:solidFill>
                <a:latin typeface="Calibri" panose="020F0502020204030204"/>
              </a:rPr>
              <a:t>)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Unntak fra plikten til å informere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(PVF art. 14(5)(b))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Unntak fra innsynsrett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(pol § 17 første ledd)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Unntak fra retten</a:t>
            </a:r>
            <a:r>
              <a:rPr kumimoji="0" lang="nb-NO" sz="1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til å kreve retting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(pol § 17 annet</a:t>
            </a:r>
            <a:r>
              <a:rPr kumimoji="0" lang="nb-NO" sz="1600" b="0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ledd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Unntak fra retten</a:t>
            </a:r>
            <a:r>
              <a:rPr kumimoji="0" lang="nb-NO" sz="1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til begrenset behandling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(pol § 17 annet ledd)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Unntak fra retten til å kreve sletting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(PVF art. 17(3))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Delvis unntak fra retten til å protestere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(PVF art. 21(6))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9A142774-DFAA-DCD7-1A7C-AC9F59E56499}"/>
              </a:ext>
            </a:extLst>
          </p:cNvPr>
          <p:cNvSpPr txBox="1"/>
          <p:nvPr/>
        </p:nvSpPr>
        <p:spPr>
          <a:xfrm>
            <a:off x="4940300" y="1537268"/>
            <a:ext cx="2627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Primær- og sekundærdata</a:t>
            </a: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2DE90537-4363-BD5F-9134-8D7D8D826B54}"/>
              </a:ext>
            </a:extLst>
          </p:cNvPr>
          <p:cNvSpPr txBox="1"/>
          <p:nvPr/>
        </p:nvSpPr>
        <p:spPr>
          <a:xfrm>
            <a:off x="4415305" y="525903"/>
            <a:ext cx="1449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Undersøkelse</a:t>
            </a:r>
          </a:p>
        </p:txBody>
      </p:sp>
    </p:spTree>
    <p:extLst>
      <p:ext uri="{BB962C8B-B14F-4D97-AF65-F5344CB8AC3E}">
        <p14:creationId xmlns:p14="http://schemas.microsoft.com/office/powerpoint/2010/main" val="1950823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2765C6-A1CF-A962-DF44-735AC154F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444" y="33676"/>
            <a:ext cx="10515600" cy="955179"/>
          </a:xfrm>
        </p:spPr>
        <p:txBody>
          <a:bodyPr>
            <a:normAutofit/>
          </a:bodyPr>
          <a:lstStyle/>
          <a:p>
            <a:r>
              <a:rPr lang="nb-NO" sz="3600" dirty="0" err="1">
                <a:solidFill>
                  <a:srgbClr val="0070C0"/>
                </a:solidFill>
              </a:rPr>
              <a:t>NESHs</a:t>
            </a:r>
            <a:r>
              <a:rPr lang="nb-NO" sz="3600" dirty="0">
                <a:solidFill>
                  <a:srgbClr val="0070C0"/>
                </a:solidFill>
              </a:rPr>
              <a:t> forskningsetiske retningslinjer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011C53BE-06A7-8EC8-2A1A-354B440549AC}"/>
              </a:ext>
            </a:extLst>
          </p:cNvPr>
          <p:cNvSpPr txBox="1"/>
          <p:nvPr/>
        </p:nvSpPr>
        <p:spPr>
          <a:xfrm>
            <a:off x="306061" y="809917"/>
            <a:ext cx="11353700" cy="92333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lphaUcParenR"/>
            </a:pPr>
            <a:r>
              <a:rPr lang="nb-NO" dirty="0"/>
              <a:t>Forskerfellesskapet: Forskere har et kollegialt ansvar overfor hverandre i forskerfellesskapet.  De skal opptre sann-</a:t>
            </a:r>
          </a:p>
          <a:p>
            <a:r>
              <a:rPr lang="nb-NO" dirty="0"/>
              <a:t>ferdig, behandle hverandre med respekt og anerkjenne hverandres bidrag i prosjekter og publikasjoner. Forskere har et kollektivt ansvar for å fremme forskningens verdier og normer også i undervisning, veiledning, formidling og publisering.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9217ACA-4856-8F01-E724-C7345098C9EE}"/>
              </a:ext>
            </a:extLst>
          </p:cNvPr>
          <p:cNvSpPr txBox="1"/>
          <p:nvPr/>
        </p:nvSpPr>
        <p:spPr>
          <a:xfrm>
            <a:off x="306061" y="1862405"/>
            <a:ext cx="11353700" cy="92333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B) Hensyn til personer: Forskere har ansvar overfor alle personer som inngår i eller deltar i forskning. Forskere skal respektere deres menneskeverd og ta hensyn til deres personlige, integritet, sikkerhet og velferd. Informert samtykke til å delta i forskning er et forskningsetisk hovedprinsipp. 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AB5D5AD-39EA-5CD2-7D1B-A0FAF22B7AFF}"/>
              </a:ext>
            </a:extLst>
          </p:cNvPr>
          <p:cNvSpPr txBox="1"/>
          <p:nvPr/>
        </p:nvSpPr>
        <p:spPr>
          <a:xfrm>
            <a:off x="306061" y="2914893"/>
            <a:ext cx="11353700" cy="1200329"/>
          </a:xfrm>
          <a:prstGeom prst="rect">
            <a:avLst/>
          </a:prstGeom>
          <a:noFill/>
          <a:ln w="254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C) Grupper og institusjoner: Svakstilte og sårbare grupper kan ha særskilt behov for beskyttelse, og det kan være nødvendig å ta spesielle hensyn når man forsker på tvers av kulturer eller på kulturminner. Også offentlige virksomheter og private organisasjoner har et medansvar for at forskning de deltar i, skjer i henhold til anerkjente forskningsetiske normer.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FB33F15-FEBA-6865-B885-F09EC80CEBA0}"/>
              </a:ext>
            </a:extLst>
          </p:cNvPr>
          <p:cNvSpPr txBox="1"/>
          <p:nvPr/>
        </p:nvSpPr>
        <p:spPr>
          <a:xfrm>
            <a:off x="306060" y="4190627"/>
            <a:ext cx="11353699" cy="1200329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D) Oppdragsgivere, </a:t>
            </a:r>
            <a:r>
              <a:rPr lang="nb-NO" dirty="0" err="1"/>
              <a:t>finansiører</a:t>
            </a:r>
            <a:r>
              <a:rPr lang="nb-NO" dirty="0"/>
              <a:t> og samarbeidspartnere: Forskere og forskningsinstitusjoner har forpliktelser overfor oppdragsgivere, </a:t>
            </a:r>
            <a:r>
              <a:rPr lang="nb-NO" dirty="0" err="1"/>
              <a:t>finansiører</a:t>
            </a:r>
            <a:r>
              <a:rPr lang="nb-NO" dirty="0"/>
              <a:t> og samarbeidspartnere. På samme måte har andre </a:t>
            </a:r>
            <a:r>
              <a:rPr lang="nb-NO" dirty="0" err="1"/>
              <a:t>forskningsaktører</a:t>
            </a:r>
            <a:r>
              <a:rPr lang="nb-NO" dirty="0"/>
              <a:t> forpliktelser overfor forskere og forskningsinstitusjoner. Forskningsetikken balanserer normer om åpenhet og uavhengighet mot krav om nytte og samfunnsrelevans.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CAAAFCFE-69CB-ED12-6050-645F893042B6}"/>
              </a:ext>
            </a:extLst>
          </p:cNvPr>
          <p:cNvSpPr txBox="1"/>
          <p:nvPr/>
        </p:nvSpPr>
        <p:spPr>
          <a:xfrm>
            <a:off x="306060" y="5466361"/>
            <a:ext cx="11353699" cy="92333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E) Forskningsformidling: Forskere og forskningsinstitusjoner har ansvar for å formidle vitenskapelige resultater, arbeids-</a:t>
            </a:r>
          </a:p>
          <a:p>
            <a:r>
              <a:rPr lang="nb-NO" dirty="0"/>
              <a:t>måter og holdninger fra egen og andres forskning, til resten av samfunnet. Forskningsformidling omfatter dialog på tvers</a:t>
            </a:r>
          </a:p>
          <a:p>
            <a:r>
              <a:rPr lang="nb-NO" dirty="0"/>
              <a:t>av fagområder, samspill med  ulike aktører i samfunnet, samt forskeres deltakelse i samfunnsdebatten.</a:t>
            </a:r>
          </a:p>
        </p:txBody>
      </p:sp>
    </p:spTree>
    <p:extLst>
      <p:ext uri="{BB962C8B-B14F-4D97-AF65-F5344CB8AC3E}">
        <p14:creationId xmlns:p14="http://schemas.microsoft.com/office/powerpoint/2010/main" val="2942148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904</Words>
  <Application>Microsoft Office PowerPoint</Application>
  <PresentationFormat>Widescreen</PresentationFormat>
  <Paragraphs>87</Paragraphs>
  <Slides>13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Courier New</vt:lpstr>
      <vt:lpstr>Office-tema</vt:lpstr>
      <vt:lpstr>1. Gjennomgang av krav til og mulige opplegg for       prosjektoppgaven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2. Personvern, etikk og forskning</vt:lpstr>
      <vt:lpstr>PowerPoint-presentasjon</vt:lpstr>
      <vt:lpstr>PowerPoint-presentasjon</vt:lpstr>
      <vt:lpstr>PowerPoint-presentasjon</vt:lpstr>
      <vt:lpstr>PowerPoint-presentasjon</vt:lpstr>
      <vt:lpstr>NESHs forskningsetiske retningslinjer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Gjennomgang av krav til og mulige opplegg for       prosjektoppgaven 2. Personvern, etikk og forskning</dc:title>
  <dc:creator>dag wiese schartum</dc:creator>
  <cp:lastModifiedBy>dag wiese schartum</cp:lastModifiedBy>
  <cp:revision>9</cp:revision>
  <dcterms:created xsi:type="dcterms:W3CDTF">2023-02-03T21:41:18Z</dcterms:created>
  <dcterms:modified xsi:type="dcterms:W3CDTF">2024-02-05T21:07:08Z</dcterms:modified>
</cp:coreProperties>
</file>