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1" r:id="rId4"/>
    <p:sldId id="259" r:id="rId5"/>
    <p:sldId id="261" r:id="rId6"/>
    <p:sldId id="262" r:id="rId7"/>
    <p:sldId id="258" r:id="rId8"/>
    <p:sldId id="260" r:id="rId9"/>
    <p:sldId id="263" r:id="rId10"/>
    <p:sldId id="264" r:id="rId11"/>
    <p:sldId id="265" r:id="rId12"/>
    <p:sldId id="266" r:id="rId13"/>
    <p:sldId id="268" r:id="rId14"/>
    <p:sldId id="267" r:id="rId15"/>
    <p:sldId id="269" r:id="rId16"/>
    <p:sldId id="270" r:id="rId1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785D5-2208-2062-AE45-75D576C9C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DD227ED-84D8-943F-DA0B-5199C284A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DFA9272-2F25-E417-D78E-5120D3152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4043CB-B599-1195-BBF9-DC54BC32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F4CD4E-3AF4-FCD1-4B34-CD4272388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831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DD0E1F-3793-8A97-D38F-67199FF1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C62D66-5A52-0F97-E3E2-5E4931BE1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D1663A-D72F-1AEC-B725-9262BB00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C48631-E338-94D7-053B-E5F80F51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F975DB-8512-6FAD-B64F-8DBDCCE92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103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3049D6-03E8-958B-C26C-83D857102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90716A0-E884-8C85-BE16-F0EE7CBB8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FEFDCE-D619-DDF8-4837-B5717AA22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7BF3CCD-8F88-0116-6377-B0A8349EE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DF2505A-5CA7-9737-5391-03A77AA8E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457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77DA7A-4F44-D812-2B19-9B144F0D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F3A4F-FE97-D3FC-3242-12EB85969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FC0AE19-7C29-816A-B426-3AD038524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02BCF26-3BCD-CB9F-4244-49166ECA6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78D79D-D09A-93D3-76CF-828487C5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EEDF105-1503-15B1-405E-F388BDB3A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289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3E978-3EC9-FB69-1F18-11B424226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D3C1A6-2CD0-150C-1B57-676C8A312A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9A2A52F-90A0-4BEE-94F9-32D9B52F1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58494A2-7094-B905-2AF1-F3722972E1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EE5325BA-927F-9B01-121B-B55DFC229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6A2E492-A6C5-FD23-AF99-7E8852921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840AFC7-7CF3-C48E-DB57-29A5A81D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1E87A4A-3410-AFB2-E76C-4D290CA1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282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DD09DC-0DF3-5AD1-2457-05C9C284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FAEB9E9-9FD0-8D04-61EA-68D6ED03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C2E3845-8D30-5821-13FE-2022C15F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F0E5952-D056-8ECF-8FB2-19968A0F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3692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5C6085C-84F2-F6E9-35E4-98ACADA41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F7F7FD0-DA40-B570-7A7B-0A12199F9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323CD7B-E2CF-5510-B185-893FC70D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4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E3E648-983E-1436-090F-3DD9EDDB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BD72F8-94F8-7189-5BD0-2037BBE6B2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95EEED4-077B-D870-6666-1220E9A518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994DF3-7676-0E15-2DBE-58DE93A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4F2A997-4AE1-C6D2-4B83-4D3B034E1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289AD03-2AD3-500A-574C-74E513E5B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960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CE4B02-5CB9-85D6-00CB-FE58E1FF0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5C71347-FCBD-1E13-F398-03CB3D29B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57CF0FE-1ADA-BB1D-ABFE-CB2510917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587FB4E-0D14-0E1F-4CB1-23D4F0CF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BCC503-6D10-E14B-9B32-EF50B29C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F7E1984-B27B-B069-FD12-8702831A8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441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190E12-9A5E-4AB5-D6A5-DC2BDA9EC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5806C9-055A-DE9D-4B00-B687F0FD1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0F79EA-7855-310B-BFEF-F5107843A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CDE047-E6E1-9B29-FE2C-249045CEB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B147F65-DEBA-B459-8D25-2E88E9D67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4562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A06DEDA-4F03-B74C-844E-182BCCC3E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FA3D5EC-73CD-0C21-7357-CFDE33893D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20B6D35-2D26-050D-F827-7C9EB06EA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C64752-5448-0902-8680-890B47C1F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1EB3399-413D-007B-84D0-66F4DD39E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941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6E8AD-F451-4D13-9FF7-C83B36D95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2D75E02-46CE-4681-97FC-6342E18C2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C6A0E05-7B96-4737-95C2-B8F808B57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425AD1D-09C4-4E2E-9D3C-681FE476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4824C0-E266-4729-9F67-2A247BF57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65821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2B306B-8EF3-416B-A191-B56AD81AE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A3405E-0E1F-4BC4-8542-C9BD651F77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FE7C2D-E665-4DFC-BB55-804CAC5DD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DA139-8328-4336-A895-8B5AC03AD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797DF7-3789-4796-AE94-C0A49D0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7230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9FCA8A-C4C3-4132-B9D0-69DF8DDC8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E5307AC-9DC2-4D01-8000-54F27B08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E5A9E6-ED22-4741-B89B-8E75AE208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F34CE7-9A7F-4E07-ADF8-737089CBE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31BDE6E-8A3B-4124-895D-E697958D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679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11E5DE-63AF-4E8F-A358-AEA976C3A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970B414-C316-4760-A84C-05BB00B4D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296B571-054D-4E4B-92CD-0D88C4BD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112A83C-73B7-4CB4-A656-5D7B2DBF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1A9A8AB-2296-4354-9FD6-73FA2531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AD0A41-0430-483E-ADB9-C79CAD210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8142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F116CA-2B40-4CCE-BBAB-85740112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2707E0-BEC6-446C-983F-3BA02AF02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157D78-1635-416B-BA3B-54132B0E6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8FED6D-7666-4BB2-8064-E5C87A42D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0AA8534-A25A-4F8C-AAD9-90C66B7167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085BB86-B068-47E4-B8A4-9856C1718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71F923-7343-43DC-A91B-9E282A1D8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5761EA6-1A21-4F7D-90B4-EBBC99F6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2102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378F98-0C72-46D1-9CE2-353F2D472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9C27D5F-929D-4665-89C0-7172D8112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2A81499-AD0B-46D4-9F0A-24A08CC98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53FFA5-C176-40A5-A141-33B42193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71524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312BAA2-746F-42DA-919F-1E406276B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CB1D5F8-673C-4677-A52E-54635EFF6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155000F-B984-48FD-BAD2-40E77DC4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4303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5B4784-C5E0-4A3F-B238-85CD651EC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D39966-CE91-4FFF-92A6-E1A6DEEBD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38BFE75-BD7A-46B9-B9EC-80FFB54274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091A21-758D-4D61-A218-F4BE91C4C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D7FB38D-2298-4C9D-BAAD-09BF439DF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D27F0B6-B833-42B6-97A0-D25CBADB7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5455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309F0-750E-466A-9689-BBB8C8667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DEB69F5-9DE5-4904-9680-9B5892E21F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AE22431-EFCE-4BFA-BB91-7B0C98A995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47F7F7-84FC-40BC-8672-B09D2A895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C0207E-7C79-47AA-8442-1A83CD409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727906-A4DD-41BB-839A-81D504F6D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0636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83E69F1-BB3B-4B44-8805-8A43C383C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CF3654C-0A62-4E06-8F7A-B0558B8C8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23486-79BB-42A7-9FFC-AA9C8FF2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30ECAD7-6366-4300-A4C7-A9E9F74D1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8DB9B-3596-400C-B42D-A67B27C24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7766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4195CCD-C190-42E4-B71D-C696DFB397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448256B-0F65-4DB7-9D96-E9F90729E6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65E3542-0C3F-404C-ABED-CFDB508EE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B668D2F-CBEA-4BB9-A53E-204E98FA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11534DC-7FA4-4B6E-96B0-376041A67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0649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377D9C3-7B7D-1E0F-EE63-C6EDC5ED0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04C495-2A47-632C-8A38-2C24E0A31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05655B4-FBEB-138F-070F-DFB8DA953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A07BF-2A95-4349-ACB9-AF2F9EE04BB6}" type="datetimeFigureOut">
              <a:rPr lang="nb-NO" smtClean="0"/>
              <a:t>10.03.2024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EF1E6AE-3F71-A87F-B738-DFCDCAED8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7D5DEF9-6BDE-2895-D253-FEC5DB871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D17AF-609C-4E96-8144-70C8E9643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048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80894E6-7012-4121-A56F-043C7F2BE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BF2C41-AD87-48AC-9103-EB9B2E33C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D187A0-2487-4D0A-9733-42AD166A9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9A4AB-7F75-40EE-9B34-C9D50ECC4D16}" type="datetimeFigureOut">
              <a:rPr lang="nb-NO" smtClean="0"/>
              <a:t>11.03.2024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A2E377-BF3C-4EBB-BD1D-BFA90A9C78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AB9FA22-45CA-4533-ADB7-E0F8E362E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0444E-C9A8-4F12-B3EA-BF0A0DC8D7F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6623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157E09-E2DF-EDDA-434A-796F09F364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dirty="0"/>
              <a:t>Juridisk metode i </a:t>
            </a:r>
            <a:br>
              <a:rPr lang="nb-NO" sz="4400" dirty="0"/>
            </a:br>
            <a:r>
              <a:rPr lang="nb-NO" sz="4400" dirty="0"/>
              <a:t>forvaltningsinformatiske </a:t>
            </a:r>
            <a:br>
              <a:rPr lang="nb-NO" sz="4400" dirty="0"/>
            </a:br>
            <a:r>
              <a:rPr lang="nb-NO" sz="4400" dirty="0"/>
              <a:t>arbeider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0366F2C-5859-232B-BE07-387ACC0985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2821696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3BF02C-9F71-4BD4-91DA-5172292E4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2557"/>
            <a:ext cx="10515600" cy="4856888"/>
          </a:xfrm>
        </p:spPr>
        <p:txBody>
          <a:bodyPr>
            <a:normAutofit fontScale="9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Forvaltningsinformatiske arbeider helt uten rettslige elementer, er teoretisk mulig, men ikke særlig praktisk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Offentlig forvaltning er i stor grad rettslig regulert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et spørsmål ikke er regulert, vil det vedrøre rettslige prinsipper mv.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Selv om det er «forbudt» å ignorere rettslige elementer, er det fullt mulig å dimensjonere elementene slik at de ikke dominerer fremstillingen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ofte lettest å integrere rettsspørsmål med informatikk og samfunnsfag når jussen behandles på overordnet nivå, f.eks. rettslige prinsipper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Det bør vises varsomhet med å velge ren rettsdogmatisk vinkling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Dere bør uansett ikke «gjøre dere til dommere» over andres rettsforståelse (f.eks. i et case), men heller undersøke andres erfaringer med og oppfatninger om rettslige reguleringer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Juridisk kildemateriale kan også brukes som annet enn rettskilder, jf. «rettskildestudier» og forelesningen 19. mars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B191035-F31A-4A23-A9D0-36FDAE531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C00000"/>
                </a:solidFill>
              </a:rPr>
              <a:t>Forvaltningsinformatisk design - jus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C75A8CB-2E58-F1BC-57C7-ECC6673A59EA}"/>
              </a:ext>
            </a:extLst>
          </p:cNvPr>
          <p:cNvSpPr txBox="1"/>
          <p:nvPr/>
        </p:nvSpPr>
        <p:spPr>
          <a:xfrm>
            <a:off x="261543" y="234767"/>
            <a:ext cx="3158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i="1" dirty="0"/>
              <a:t>Klipp fra forelesningen 30.01.24</a:t>
            </a:r>
          </a:p>
        </p:txBody>
      </p:sp>
    </p:spTree>
    <p:extLst>
      <p:ext uri="{BB962C8B-B14F-4D97-AF65-F5344CB8AC3E}">
        <p14:creationId xmlns:p14="http://schemas.microsoft.com/office/powerpoint/2010/main" val="21950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09CEF6-6CA2-9E3F-5707-9E38BC53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hvordan jusen kan brukes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08255C-DBF4-F0D8-6CCB-6FE687DBD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Særlig aktuelt for dere å behandle jus på følgende måter: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Full rettsdogmatisk metode (finne gjeldende rett, </a:t>
            </a:r>
            <a:r>
              <a:rPr lang="nb-NO" dirty="0" err="1"/>
              <a:t>jf</a:t>
            </a:r>
            <a:r>
              <a:rPr lang="nb-NO" dirty="0"/>
              <a:t> Boes videoforelesning)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Modifisert rettsdogmatisk metode (jf. bilde 12)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Rettspolitisk metode (jf. bilde 14)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Rettskildestudier (samfunnsvitenskapelig anvendelse av rettskilder, jf. forelesningen 19.3)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707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8D6991-9C85-B9CC-4469-A63E8F8EA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n-lt"/>
              </a:rPr>
              <a:t>Full rettsdogmatisk metode (de lege lata)</a:t>
            </a:r>
          </a:p>
        </p:txBody>
      </p:sp>
    </p:spTree>
    <p:extLst>
      <p:ext uri="{BB962C8B-B14F-4D97-AF65-F5344CB8AC3E}">
        <p14:creationId xmlns:p14="http://schemas.microsoft.com/office/powerpoint/2010/main" val="49780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728420-A3B4-62AB-5E5C-3E4C2B647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Oversikt over praktisk viktige norske rettskilder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7433298-4B0F-2A8E-4E9D-AB950BE8E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/>
              <a:t>Offentlig forvaltning er i meget stor grad lovstyrt</a:t>
            </a:r>
          </a:p>
          <a:p>
            <a:r>
              <a:rPr lang="nb-NO" sz="2200" dirty="0"/>
              <a:t>Betyr at lov og forskrift er dominerende rettskilder innen dette området (ordlyden i kontekst)</a:t>
            </a:r>
          </a:p>
          <a:p>
            <a:r>
              <a:rPr lang="nb-NO" sz="2200" dirty="0"/>
              <a:t>Forarbeider til norske lover er alltid viktig (med mindre de er veldig gamle)</a:t>
            </a:r>
          </a:p>
          <a:p>
            <a:pPr lvl="1"/>
            <a:r>
              <a:rPr lang="nb-NO" sz="1900" dirty="0"/>
              <a:t>Regjerningens forarbeider</a:t>
            </a:r>
          </a:p>
          <a:p>
            <a:pPr lvl="2"/>
            <a:r>
              <a:rPr lang="nb-NO" sz="1500" dirty="0"/>
              <a:t>Til forskrifter ved kgl.res. følger det statsrådsforedrag. Ellers ikke forarbeider til forskrifter</a:t>
            </a:r>
          </a:p>
          <a:p>
            <a:pPr lvl="2"/>
            <a:r>
              <a:rPr lang="nb-NO" sz="1500" dirty="0"/>
              <a:t>Generelle motiver</a:t>
            </a:r>
          </a:p>
          <a:p>
            <a:pPr lvl="2"/>
            <a:r>
              <a:rPr lang="nb-NO" sz="1500" dirty="0"/>
              <a:t>Spesielle motiver («merknader til den enkelte bestemmelse»)</a:t>
            </a:r>
          </a:p>
          <a:p>
            <a:pPr lvl="2"/>
            <a:r>
              <a:rPr lang="nb-NO" sz="1500" dirty="0" err="1"/>
              <a:t>NOUer</a:t>
            </a:r>
            <a:r>
              <a:rPr lang="nb-NO" sz="1500" dirty="0"/>
              <a:t> bør ikke ses som rettskilder med mindre de kvalifiseres som det ved uttalelser fra Regjerningen og/eller Stortinget </a:t>
            </a:r>
          </a:p>
          <a:p>
            <a:pPr lvl="1"/>
            <a:r>
              <a:rPr lang="nb-NO" sz="1900" dirty="0"/>
              <a:t>Stortingets forarbeider</a:t>
            </a:r>
          </a:p>
          <a:p>
            <a:pPr lvl="2"/>
            <a:r>
              <a:rPr lang="nb-NO" sz="1500" dirty="0"/>
              <a:t>Særlig: </a:t>
            </a:r>
            <a:r>
              <a:rPr lang="nb-NO" sz="1500" i="1" dirty="0"/>
              <a:t>Innst. [x] L </a:t>
            </a:r>
            <a:r>
              <a:rPr lang="nb-NO" sz="1500" dirty="0"/>
              <a:t>(lovsaker), og Innst. [x] S (annet enn lovsaker)</a:t>
            </a:r>
          </a:p>
          <a:p>
            <a:pPr lvl="2"/>
            <a:r>
              <a:rPr lang="nb-NO" sz="1500" dirty="0"/>
              <a:t>NB! Det hender det skjer endringer av Regjeringens forslag, som ledd i stortingsbehandlingen</a:t>
            </a:r>
          </a:p>
        </p:txBody>
      </p:sp>
    </p:spTree>
    <p:extLst>
      <p:ext uri="{BB962C8B-B14F-4D97-AF65-F5344CB8AC3E}">
        <p14:creationId xmlns:p14="http://schemas.microsoft.com/office/powerpoint/2010/main" val="115507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9E8F71-5E07-4604-E38D-E0F12D6E6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8425"/>
            <a:ext cx="10612967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Lover av spesielt stor betydning innen forvaltningsinformatikken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52C1C3-94FF-FEF7-870A-E56AD2F504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9245"/>
            <a:ext cx="10515600" cy="4873705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De klare tyngdepunktene i forvaltningsinformatiske arbeider er</a:t>
            </a:r>
          </a:p>
          <a:p>
            <a:pPr lvl="1"/>
            <a:r>
              <a:rPr lang="nb-NO" dirty="0"/>
              <a:t>forvaltningsrett, og </a:t>
            </a:r>
          </a:p>
          <a:p>
            <a:pPr lvl="1"/>
            <a:r>
              <a:rPr lang="nb-NO" dirty="0"/>
              <a:t>personvernrett</a:t>
            </a:r>
          </a:p>
          <a:p>
            <a:r>
              <a:rPr lang="nb-NO" dirty="0"/>
              <a:t>Skal dere først behandle juridiske spørsmål, er det sjelden disse rettsområdene kan ignoreres</a:t>
            </a:r>
          </a:p>
          <a:p>
            <a:r>
              <a:rPr lang="nb-NO" dirty="0"/>
              <a:t>Forvaltningsretten: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Alminnelig forvaltningsrett (forvaltningslov, </a:t>
            </a:r>
            <a:r>
              <a:rPr lang="nb-NO" dirty="0" err="1"/>
              <a:t>offentleglov</a:t>
            </a:r>
            <a:r>
              <a:rPr lang="nb-NO" dirty="0"/>
              <a:t>, arkivlov)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Sektorlovgivning (skatteforvaltningsloven, a-opplysningsloven)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Særlovgivning (lovgivning vedrørende den enkelte forvaltningsordning)</a:t>
            </a:r>
          </a:p>
          <a:p>
            <a:pPr marL="914400" lvl="1" indent="-457200">
              <a:buFont typeface="+mj-lt"/>
              <a:buAutoNum type="alphaLcParenR"/>
            </a:pPr>
            <a:r>
              <a:rPr lang="nb-NO" dirty="0"/>
              <a:t>Forvaltningsrettslige prinsipper</a:t>
            </a:r>
          </a:p>
          <a:p>
            <a:r>
              <a:rPr lang="nb-NO" dirty="0"/>
              <a:t>Personvernretten: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Personvernforordningen (generell)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Norsk, nasjonal lovgivning (personopplysningsloven + særlige bestemmelser om personvern i lov og forskrift)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Personvernrettslige prinsipper</a:t>
            </a:r>
          </a:p>
          <a:p>
            <a:pPr marL="914400" lvl="1" indent="-457200">
              <a:buFont typeface="+mj-lt"/>
              <a:buAutoNum type="alphaLcParenR" startAt="5"/>
            </a:pPr>
            <a:r>
              <a:rPr lang="nb-NO" dirty="0"/>
              <a:t>Særlig kan forholdet mellom c) og e) være krevende</a:t>
            </a:r>
          </a:p>
          <a:p>
            <a:r>
              <a:rPr lang="nb-NO" dirty="0"/>
              <a:t>Regner i tillegg med at KI-forordningen (</a:t>
            </a:r>
            <a:r>
              <a:rPr lang="nb-NO" dirty="0" err="1"/>
              <a:t>Artificial</a:t>
            </a:r>
            <a:r>
              <a:rPr lang="nb-NO" dirty="0"/>
              <a:t> </a:t>
            </a:r>
            <a:r>
              <a:rPr lang="nb-NO" dirty="0" err="1"/>
              <a:t>Intelligence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AIA) vil bli viktig fremover, jf. seminaret på FINF4021, onsdag 13. mars (i morgen)</a:t>
            </a:r>
          </a:p>
        </p:txBody>
      </p:sp>
    </p:spTree>
    <p:extLst>
      <p:ext uri="{BB962C8B-B14F-4D97-AF65-F5344CB8AC3E}">
        <p14:creationId xmlns:p14="http://schemas.microsoft.com/office/powerpoint/2010/main" val="14691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666AAF-7DA9-1BC2-5034-5260635D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Norsk nasjonal rett og EØS-rett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962838-67A5-8554-5F5C-B84B4B3D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4933"/>
            <a:ext cx="10515600" cy="4382030"/>
          </a:xfrm>
        </p:spPr>
        <p:txBody>
          <a:bodyPr>
            <a:normAutofit/>
          </a:bodyPr>
          <a:lstStyle/>
          <a:p>
            <a:r>
              <a:rPr lang="nb-NO" sz="2400" dirty="0"/>
              <a:t>For digitale rettsspørsmål er alltid EU-/EØS-retten viktig</a:t>
            </a:r>
          </a:p>
          <a:p>
            <a:r>
              <a:rPr lang="nb-NO" sz="2400" dirty="0"/>
              <a:t>Ved konflikt går EØS-retten foran norsk nasjonal lov, jf. EØS-loven § 2:</a:t>
            </a:r>
          </a:p>
          <a:p>
            <a:pPr marL="0" indent="0">
              <a:buNone/>
            </a:pPr>
            <a:r>
              <a:rPr lang="nb-NO" sz="2000" i="1" dirty="0">
                <a:solidFill>
                  <a:srgbClr val="7030A0"/>
                </a:solidFill>
              </a:rPr>
              <a:t>«Bestemmelser i lov som tjener til å oppfylle Norges forpliktelser etter avtalen, skal i tilfelle konflikt gå foran andre bestemmelser som regulerer samme forhold. Tilsvarende gjelder dersom en forskrift som tjener til å oppfylle Norges forpliktelser etter avtalen, er i konflikt med en annen forskrift, eller kommer i konflikt med en senere lov.»</a:t>
            </a:r>
          </a:p>
          <a:p>
            <a:pPr marL="0" indent="0">
              <a:buNone/>
            </a:pPr>
            <a:r>
              <a:rPr lang="nb-NO" sz="2400" dirty="0"/>
              <a:t>Samme regel kommer til uttrykk i personopplysningsloven § 2 fjerde ledd</a:t>
            </a:r>
          </a:p>
          <a:p>
            <a:pPr marL="0" indent="0">
              <a:buNone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702229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343AB5-F228-5FFB-A52B-7009C75DE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Direktiver og forordninger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F7CD1A-2145-334F-89CA-5CD2D1BE6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05842"/>
          </a:xfrm>
        </p:spPr>
        <p:txBody>
          <a:bodyPr>
            <a:normAutofit fontScale="77500" lnSpcReduction="20000"/>
          </a:bodyPr>
          <a:lstStyle/>
          <a:p>
            <a:r>
              <a:rPr lang="nb-NO" dirty="0"/>
              <a:t>… er to typer lovgivning i EU</a:t>
            </a:r>
          </a:p>
          <a:p>
            <a:r>
              <a:rPr lang="nb-NO" dirty="0"/>
              <a:t>Forordninger gjelder direkte i alle EØS-land, ord for ord</a:t>
            </a:r>
          </a:p>
          <a:p>
            <a:r>
              <a:rPr lang="nb-NO" dirty="0"/>
              <a:t>Direktiver retter seg mot statene og skaper plikt til å gjennomføre tilsvarende regler i nasjonal lovgivning</a:t>
            </a:r>
          </a:p>
          <a:p>
            <a:pPr lvl="1"/>
            <a:r>
              <a:rPr lang="nb-NO" dirty="0"/>
              <a:t>Er nasjonal rett i samsvar med direktivet, trenger en ikke gjøre endringer</a:t>
            </a:r>
          </a:p>
          <a:p>
            <a:pPr lvl="1"/>
            <a:r>
              <a:rPr lang="nb-NO" dirty="0"/>
              <a:t>Resultatet blir lett stor forskjell i de ulike landenes lovgivning</a:t>
            </a:r>
          </a:p>
          <a:p>
            <a:pPr lvl="2"/>
            <a:r>
              <a:rPr lang="nb-NO" dirty="0"/>
              <a:t>Slike forskjeller var en viktig grunn til å endre regulering av personvern fra direktiv til forordning</a:t>
            </a:r>
          </a:p>
          <a:p>
            <a:r>
              <a:rPr lang="nb-NO" dirty="0"/>
              <a:t>EØS-avtalen er dynamisk, og nye rettsakter/EU-lovgivning tas suksessivt inn i avtalen</a:t>
            </a:r>
          </a:p>
          <a:p>
            <a:pPr lvl="1"/>
            <a:r>
              <a:rPr lang="nb-NO" dirty="0"/>
              <a:t>EU angir det dersom de mener en rettsakt er «EØS-relevant»</a:t>
            </a:r>
          </a:p>
          <a:p>
            <a:pPr lvl="1"/>
            <a:r>
              <a:rPr lang="nb-NO" dirty="0"/>
              <a:t>EØS-komiteen treffer avgjørelser om å innlemme nye EU-rettsakter i EØS-avtalen</a:t>
            </a:r>
          </a:p>
          <a:p>
            <a:pPr lvl="1"/>
            <a:r>
              <a:rPr lang="nb-NO" dirty="0"/>
              <a:t>For tiden er det vedtatt og under forberedelse, en rekke nye forordninger med stor relevans for digitaliseringspolitikken, f.eks. Data </a:t>
            </a:r>
            <a:r>
              <a:rPr lang="nb-NO" dirty="0" err="1"/>
              <a:t>Governance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Data </a:t>
            </a:r>
            <a:r>
              <a:rPr lang="nb-NO" dirty="0" err="1"/>
              <a:t>Act</a:t>
            </a:r>
            <a:r>
              <a:rPr lang="nb-NO" dirty="0"/>
              <a:t>, </a:t>
            </a:r>
            <a:r>
              <a:rPr lang="nb-NO" dirty="0" err="1"/>
              <a:t>Artificial</a:t>
            </a:r>
            <a:r>
              <a:rPr lang="nb-NO" dirty="0"/>
              <a:t> </a:t>
            </a:r>
            <a:r>
              <a:rPr lang="nb-NO" dirty="0" err="1"/>
              <a:t>Intelligence</a:t>
            </a:r>
            <a:r>
              <a:rPr lang="nb-NO" dirty="0"/>
              <a:t> </a:t>
            </a:r>
            <a:r>
              <a:rPr lang="nb-NO" dirty="0" err="1"/>
              <a:t>Act</a:t>
            </a:r>
            <a:r>
              <a:rPr lang="nb-NO" dirty="0"/>
              <a:t>, </a:t>
            </a:r>
            <a:r>
              <a:rPr lang="en-US" dirty="0"/>
              <a:t>Digital Services Act </a:t>
            </a:r>
            <a:r>
              <a:rPr lang="en-US" dirty="0" err="1"/>
              <a:t>og</a:t>
            </a:r>
            <a:r>
              <a:rPr lang="en-US" dirty="0"/>
              <a:t> Digital Markets Act</a:t>
            </a:r>
          </a:p>
          <a:p>
            <a:pPr lvl="2"/>
            <a:r>
              <a:rPr lang="en-US" dirty="0" err="1"/>
              <a:t>Viktig</a:t>
            </a:r>
            <a:r>
              <a:rPr lang="en-US" dirty="0"/>
              <a:t> å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klar</a:t>
            </a:r>
            <a:r>
              <a:rPr lang="en-US" dirty="0"/>
              <a:t> over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lovgivning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enten</a:t>
            </a:r>
            <a:r>
              <a:rPr lang="en-US" dirty="0"/>
              <a:t> ha dem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utgangspunkt</a:t>
            </a:r>
            <a:r>
              <a:rPr lang="en-US" dirty="0"/>
              <a:t>, </a:t>
            </a:r>
            <a:r>
              <a:rPr lang="en-US" dirty="0" err="1"/>
              <a:t>eller</a:t>
            </a:r>
            <a:r>
              <a:rPr lang="en-US" dirty="0"/>
              <a:t> –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realistisk</a:t>
            </a:r>
            <a:r>
              <a:rPr lang="en-US" dirty="0"/>
              <a:t> – </a:t>
            </a:r>
            <a:r>
              <a:rPr lang="en-US" dirty="0" err="1"/>
              <a:t>trekke</a:t>
            </a:r>
            <a:r>
              <a:rPr lang="en-US" dirty="0"/>
              <a:t> dem inn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drøftelsen</a:t>
            </a:r>
            <a:r>
              <a:rPr lang="en-US" dirty="0"/>
              <a:t> av </a:t>
            </a:r>
            <a:r>
              <a:rPr lang="en-US" dirty="0" err="1"/>
              <a:t>annet</a:t>
            </a:r>
            <a:r>
              <a:rPr lang="en-US" dirty="0"/>
              <a:t> </a:t>
            </a:r>
            <a:r>
              <a:rPr lang="en-US" dirty="0" err="1"/>
              <a:t>regelverk</a:t>
            </a:r>
            <a:r>
              <a:rPr lang="en-US" dirty="0"/>
              <a:t> (</a:t>
            </a:r>
            <a:r>
              <a:rPr lang="en-US" dirty="0" err="1"/>
              <a:t>personvernforordningen</a:t>
            </a:r>
            <a:r>
              <a:rPr lang="en-US" dirty="0"/>
              <a:t> mv.)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683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CE5E1B-06E3-13A2-D5CC-97EE8C8A3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Noen særtrekk ved rettskildelæren i EU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5F8BF9-4BBA-E026-F82B-F583579A3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sz="2400" dirty="0"/>
              <a:t>Det gjelder ulike krav til rettsdogmatisk metode, avhengig av om det er norsk nasjonal rett eller EØS-rett</a:t>
            </a:r>
          </a:p>
          <a:p>
            <a:r>
              <a:rPr lang="nb-NO" sz="2400" dirty="0"/>
              <a:t>Rettspraksis fra EU-domstolen er viktig</a:t>
            </a:r>
          </a:p>
          <a:p>
            <a:r>
              <a:rPr lang="nb-NO" sz="2400" dirty="0"/>
              <a:t>Forarbeider er lite viktig</a:t>
            </a:r>
          </a:p>
          <a:p>
            <a:pPr lvl="1"/>
            <a:r>
              <a:rPr lang="nb-NO" sz="2000" dirty="0" err="1"/>
              <a:t>Eus</a:t>
            </a:r>
            <a:r>
              <a:rPr lang="nb-NO" sz="2000" dirty="0"/>
              <a:t> rettsakter er resultatet av forhandlinger og kompromisser, og forhistorien blir derfor mindre viktig</a:t>
            </a:r>
          </a:p>
          <a:p>
            <a:r>
              <a:rPr lang="nb-NO" sz="2400" dirty="0"/>
              <a:t>Fortalen fyller noe av den samme funksjonen som forarbeider</a:t>
            </a:r>
          </a:p>
          <a:p>
            <a:pPr lvl="1"/>
            <a:r>
              <a:rPr lang="nb-NO" sz="2000" dirty="0"/>
              <a:t>Uttalelser i fortalen gir ikke selvstendig grunnlag for rettsregler, men kan hjelpe å fortolke bestemmelsene</a:t>
            </a:r>
          </a:p>
          <a:p>
            <a:r>
              <a:rPr lang="nb-NO" sz="2400" dirty="0"/>
              <a:t>Reelle hensyn er viktig, bl.a. hensyn til integrasjon og effektiv gjennomføring av EU-retten og rettssikkerhet</a:t>
            </a:r>
          </a:p>
          <a:p>
            <a:r>
              <a:rPr lang="nb-NO" sz="2400" dirty="0"/>
              <a:t>Rettsvitenskapelig litteratur (artikler, kommentarutgaver mv.) har primært systematiserende og tilretteleggende funksjon </a:t>
            </a:r>
          </a:p>
          <a:p>
            <a:r>
              <a:rPr lang="nb-NO" sz="2400" dirty="0"/>
              <a:t>Skriver dere oppgave med EU-rettslige elementer, må rettskildelære innen EU/EØS vies spesiell oppmerksomhet</a:t>
            </a:r>
          </a:p>
        </p:txBody>
      </p:sp>
    </p:spTree>
    <p:extLst>
      <p:ext uri="{BB962C8B-B14F-4D97-AF65-F5344CB8AC3E}">
        <p14:creationId xmlns:p14="http://schemas.microsoft.com/office/powerpoint/2010/main" val="2485688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8356E3-A5CE-D01A-189F-30F6AA6D7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Kommentarer til metode innen personvernretten 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C53154-3EEE-7341-BAEB-0045A5BBDB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Personvernretten nesten alltid sentral i forvaltningsinformatiske arbeider</a:t>
            </a:r>
          </a:p>
          <a:p>
            <a:r>
              <a:rPr lang="nb-NO" dirty="0"/>
              <a:t>Ved motstrid går personvernforordningen norsk nasjonal rett</a:t>
            </a:r>
          </a:p>
          <a:p>
            <a:pPr lvl="1"/>
            <a:r>
              <a:rPr lang="nb-NO" dirty="0"/>
              <a:t>Forutsetning: spørsmålet kommer inn under EØS-avtalen</a:t>
            </a:r>
          </a:p>
          <a:p>
            <a:pPr lvl="1"/>
            <a:r>
              <a:rPr lang="nb-NO" dirty="0"/>
              <a:t>I praksis skal det først undersøkes om motstriden er uunngåelig og om harmonisering er mulig</a:t>
            </a:r>
          </a:p>
          <a:p>
            <a:pPr lvl="1"/>
            <a:r>
              <a:rPr lang="nb-NO" dirty="0"/>
              <a:t>Personvernforordningen gir relativt stort nasjonalt handlingsrom (til å være forordning)</a:t>
            </a:r>
          </a:p>
          <a:p>
            <a:pPr lvl="2"/>
            <a:r>
              <a:rPr lang="nb-NO" dirty="0"/>
              <a:t>Gir adgang til nasjonale bestemmelser</a:t>
            </a:r>
          </a:p>
          <a:p>
            <a:pPr lvl="2"/>
            <a:r>
              <a:rPr lang="nb-NO" dirty="0"/>
              <a:t>Gir pålegg om nasjonale bestemmelser</a:t>
            </a:r>
          </a:p>
          <a:p>
            <a:pPr lvl="1"/>
            <a:r>
              <a:rPr lang="nb-NO" dirty="0"/>
              <a:t>Må alltid undersøke forholdet mellom personvernforordningen og nasjonal rett for de rettsspørsmålene dere drøfter (hva er det nasjonale handlingsrommet?)</a:t>
            </a:r>
          </a:p>
        </p:txBody>
      </p:sp>
    </p:spTree>
    <p:extLst>
      <p:ext uri="{BB962C8B-B14F-4D97-AF65-F5344CB8AC3E}">
        <p14:creationId xmlns:p14="http://schemas.microsoft.com/office/powerpoint/2010/main" val="1159811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425593-70BF-3B34-D519-C42B1B4AF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Kommentarer til metode innen personvernretten (2)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11AE44-C764-F166-0793-76D5D8409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Selv om EU-retten er «primær», er to design på drøftelser mulig:</a:t>
            </a:r>
          </a:p>
          <a:p>
            <a:pPr lvl="1"/>
            <a:r>
              <a:rPr lang="nb-NO" sz="2000" i="1" dirty="0"/>
              <a:t>«stå i» </a:t>
            </a:r>
            <a:r>
              <a:rPr lang="nb-NO" sz="2000" i="1" u="sng" dirty="0"/>
              <a:t>EU-retten</a:t>
            </a:r>
            <a:r>
              <a:rPr lang="nb-NO" sz="2000" i="1" dirty="0"/>
              <a:t> </a:t>
            </a:r>
            <a:r>
              <a:rPr lang="nb-NO" sz="2000" dirty="0"/>
              <a:t>og trekke inn norsk nasjonal rett (f.eks. særlovgivning)</a:t>
            </a:r>
          </a:p>
          <a:p>
            <a:pPr lvl="1"/>
            <a:r>
              <a:rPr lang="nb-NO" sz="2000" i="1" dirty="0"/>
              <a:t>«stå i» </a:t>
            </a:r>
            <a:r>
              <a:rPr lang="nb-NO" sz="2000" i="1" u="sng" dirty="0"/>
              <a:t>norsk nasjonal rett</a:t>
            </a:r>
            <a:r>
              <a:rPr lang="nb-NO" sz="2000" i="1" dirty="0"/>
              <a:t> </a:t>
            </a:r>
            <a:r>
              <a:rPr lang="nb-NO" sz="2000" dirty="0"/>
              <a:t>og trekke inn EU-retten</a:t>
            </a:r>
          </a:p>
          <a:p>
            <a:r>
              <a:rPr lang="nb-NO" sz="2400" dirty="0"/>
              <a:t>Ligger ofte mye vanskelig jus i rommet </a:t>
            </a:r>
            <a:r>
              <a:rPr lang="nb-NO" sz="2400" i="1" dirty="0"/>
              <a:t>mellom</a:t>
            </a:r>
            <a:r>
              <a:rPr lang="nb-NO" sz="2400" dirty="0"/>
              <a:t> personvernforordningen og norsk nasjonal personvernlovgivning</a:t>
            </a:r>
          </a:p>
          <a:p>
            <a:endParaRPr lang="nb-NO" sz="2400" dirty="0"/>
          </a:p>
          <a:p>
            <a:r>
              <a:rPr lang="nb-NO" sz="2400" dirty="0"/>
              <a:t>Det er alltid grunn til å bruke personvernprinsippene aktivt (jf. PVF art. 5)</a:t>
            </a:r>
          </a:p>
          <a:p>
            <a:r>
              <a:rPr lang="nb-NO" sz="2400" dirty="0"/>
              <a:t>I praksis har uttalelser fra Personvernrådet (EDPB) relativt stor vekt</a:t>
            </a:r>
          </a:p>
          <a:p>
            <a:r>
              <a:rPr lang="nb-NO" sz="2400" dirty="0"/>
              <a:t>Nasjonal praksis fra Personvernnemnda har relativt liten vekt i generelle EU-rettslige spørsmål, og relativt stor vekt i spørsmål vedrørende norsk nasjonal rett </a:t>
            </a:r>
          </a:p>
        </p:txBody>
      </p:sp>
    </p:spTree>
    <p:extLst>
      <p:ext uri="{BB962C8B-B14F-4D97-AF65-F5344CB8AC3E}">
        <p14:creationId xmlns:p14="http://schemas.microsoft.com/office/powerpoint/2010/main" val="123085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B7371528-F4A2-F728-0B45-BF5D5B24C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Modifisert rettsdogmatisk metode</a:t>
            </a:r>
            <a:endParaRPr lang="nb-NO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844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6BEDD-7E3B-B7F9-020A-52D910A37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658"/>
            <a:ext cx="10515600" cy="1325563"/>
          </a:xfrm>
        </p:spPr>
        <p:txBody>
          <a:bodyPr>
            <a:normAutofit/>
          </a:bodyPr>
          <a:lstStyle/>
          <a:p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  <a:cs typeface="+mn-cs"/>
              </a:rPr>
              <a:t>Modifisert rettsdogmatisk metode</a:t>
            </a:r>
            <a:endParaRPr lang="nb-NO" sz="3200" dirty="0">
              <a:solidFill>
                <a:srgbClr val="C00000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D42D90-646C-2512-46E3-B28FCE047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4667"/>
            <a:ext cx="10515600" cy="4822296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Aktuelt hvis formålet med rettslige analyser ikke er å finne frem til gjeldende rett, f.eks. når formålet er å gi</a:t>
            </a:r>
          </a:p>
          <a:p>
            <a:pPr lvl="1"/>
            <a:r>
              <a:rPr lang="nb-NO" dirty="0"/>
              <a:t>oversikt over rettslig regulering</a:t>
            </a:r>
          </a:p>
          <a:p>
            <a:pPr lvl="1"/>
            <a:r>
              <a:rPr lang="nb-NO" dirty="0"/>
              <a:t>bakgrunn for ikke-juridiske problemstillinger</a:t>
            </a:r>
          </a:p>
          <a:p>
            <a:pPr lvl="1"/>
            <a:r>
              <a:rPr lang="nb-NO" dirty="0"/>
              <a:t>grunnlag for undersøkelse av case</a:t>
            </a:r>
          </a:p>
          <a:p>
            <a:r>
              <a:rPr lang="nb-NO" dirty="0"/>
              <a:t>Kan kombinere modifisert rettsdogmatisk metode med full metode</a:t>
            </a:r>
          </a:p>
          <a:p>
            <a:pPr lvl="1"/>
            <a:r>
              <a:rPr lang="nb-NO" dirty="0"/>
              <a:t>Først, modifisert metode for å gi oversikt</a:t>
            </a:r>
          </a:p>
          <a:p>
            <a:pPr lvl="1"/>
            <a:r>
              <a:rPr lang="nb-NO" dirty="0"/>
              <a:t>Senere, full metode innen </a:t>
            </a:r>
            <a:r>
              <a:rPr lang="nb-NO" i="1" dirty="0"/>
              <a:t>utvalgte</a:t>
            </a:r>
            <a:r>
              <a:rPr lang="nb-NO" dirty="0"/>
              <a:t> rettsspørsmål en plukker ut til særlig analyse</a:t>
            </a:r>
          </a:p>
          <a:p>
            <a:r>
              <a:rPr lang="nb-NO" dirty="0"/>
              <a:t>Betyr at en kan gjøre forenklet bruk av rettskildene</a:t>
            </a:r>
          </a:p>
          <a:p>
            <a:pPr lvl="1"/>
            <a:r>
              <a:rPr lang="nb-NO" dirty="0"/>
              <a:t>Må likevel alltid være forsvarlig</a:t>
            </a:r>
          </a:p>
          <a:p>
            <a:pPr lvl="1"/>
            <a:r>
              <a:rPr lang="nb-NO" dirty="0"/>
              <a:t>Kan aldri inneholde feil</a:t>
            </a:r>
          </a:p>
          <a:p>
            <a:pPr lvl="1"/>
            <a:r>
              <a:rPr lang="nb-NO" dirty="0"/>
              <a:t>Må eksplisitt gjøre oppmerksom på den forenklede metoden som er anvendt, og drøfte mulige konsekvenser</a:t>
            </a:r>
          </a:p>
          <a:p>
            <a:r>
              <a:rPr lang="nb-NO" dirty="0"/>
              <a:t>Typisk forenklet opplegg</a:t>
            </a:r>
          </a:p>
          <a:p>
            <a:pPr lvl="1"/>
            <a:r>
              <a:rPr lang="nb-NO" dirty="0"/>
              <a:t>Lovtekst + særlige merknader/fortale i lys av litteratur</a:t>
            </a:r>
          </a:p>
        </p:txBody>
      </p:sp>
    </p:spTree>
    <p:extLst>
      <p:ext uri="{BB962C8B-B14F-4D97-AF65-F5344CB8AC3E}">
        <p14:creationId xmlns:p14="http://schemas.microsoft.com/office/powerpoint/2010/main" val="351089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82DA833-678D-4D94-8A9C-D52DAF43A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+mn-lt"/>
              </a:rPr>
              <a:t>Rettspolitisk metode (de lege </a:t>
            </a:r>
            <a:r>
              <a:rPr lang="nb-NO" sz="3200" dirty="0" err="1">
                <a:solidFill>
                  <a:srgbClr val="C00000"/>
                </a:solidFill>
                <a:latin typeface="+mn-lt"/>
              </a:rPr>
              <a:t>ferenda</a:t>
            </a:r>
            <a:r>
              <a:rPr lang="nb-NO" sz="3200" dirty="0">
                <a:solidFill>
                  <a:srgbClr val="C00000"/>
                </a:solidFill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5061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BF15065E-8FC9-2C01-544B-A16BAEE47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4131" y="279663"/>
            <a:ext cx="4499725" cy="282204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A4BCDDC-A63F-AE3E-79C5-0F8F7D6A7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</a:rPr>
              <a:t>Rettspolitikk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AE2ADB-805F-2665-7935-BA40B7E15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0778"/>
            <a:ext cx="10515600" cy="4191385"/>
          </a:xfrm>
        </p:spPr>
        <p:txBody>
          <a:bodyPr>
            <a:normAutofit/>
          </a:bodyPr>
          <a:lstStyle/>
          <a:p>
            <a:r>
              <a:rPr lang="nb-NO" sz="2400" dirty="0"/>
              <a:t>Allmennpolitikk = argumentasjon og resonnementer</a:t>
            </a:r>
            <a:br>
              <a:rPr lang="nb-NO" sz="2400" dirty="0"/>
            </a:br>
            <a:r>
              <a:rPr lang="nb-NO" sz="2400" dirty="0"/>
              <a:t>som er forankret i politisk ideologi, samfunnssyn mv</a:t>
            </a:r>
          </a:p>
          <a:p>
            <a:r>
              <a:rPr lang="nb-NO" sz="2400" dirty="0"/>
              <a:t>Rettspolitikk = argumentasjon og resonnementer som er styrt av rettslige idealer/prinsipper/grunnleggende rettigheter og friheter (jf. rettssikkerhet, personvernprinsippene, forvaltningsrettslige prinsipper mv.)</a:t>
            </a:r>
          </a:p>
          <a:p>
            <a:pPr lvl="1"/>
            <a:r>
              <a:rPr lang="nb-NO" sz="2200" dirty="0"/>
              <a:t>Har rettssystemet som arena og ramme</a:t>
            </a:r>
          </a:p>
          <a:p>
            <a:pPr lvl="2"/>
            <a:r>
              <a:rPr lang="nb-NO" dirty="0"/>
              <a:t>Er </a:t>
            </a:r>
            <a:r>
              <a:rPr lang="nb-NO" i="1" dirty="0"/>
              <a:t>begrunnet</a:t>
            </a:r>
            <a:r>
              <a:rPr lang="nb-NO" dirty="0"/>
              <a:t> i hensyn til realisering av rettslige idealer/prinsipper/grunnleggende rettigheter og friheter </a:t>
            </a:r>
          </a:p>
          <a:p>
            <a:pPr lvl="2"/>
            <a:r>
              <a:rPr lang="nb-NO" dirty="0"/>
              <a:t>Må antas å gi </a:t>
            </a:r>
            <a:r>
              <a:rPr lang="nb-NO" i="1" dirty="0"/>
              <a:t>resultater</a:t>
            </a:r>
            <a:r>
              <a:rPr lang="nb-NO" dirty="0"/>
              <a:t> som er i harmoni med rettslige idealer/prinsipper/grunnleggende rettigheter og friheter </a:t>
            </a:r>
          </a:p>
          <a:p>
            <a:pPr lvl="2"/>
            <a:r>
              <a:rPr lang="nb-NO" dirty="0"/>
              <a:t>Den </a:t>
            </a:r>
            <a:r>
              <a:rPr lang="nb-NO" i="1" dirty="0"/>
              <a:t>forvaltningsinformatiske matrisen </a:t>
            </a:r>
            <a:r>
              <a:rPr lang="nb-NO" dirty="0"/>
              <a:t>er en «rettspolitikkgenerator»</a:t>
            </a:r>
          </a:p>
          <a:p>
            <a:pPr marL="1371600" lvl="3" indent="0">
              <a:buNone/>
            </a:pPr>
            <a:r>
              <a:rPr lang="nb-NO" sz="2000" dirty="0">
                <a:solidFill>
                  <a:srgbClr val="7030A0"/>
                </a:solidFill>
              </a:rPr>
              <a:t>(«Hvilke rettssikkerhetsgarantier trenger vi i dag, gitt den teknologiske utviklingen?»)</a:t>
            </a:r>
          </a:p>
        </p:txBody>
      </p:sp>
    </p:spTree>
    <p:extLst>
      <p:ext uri="{BB962C8B-B14F-4D97-AF65-F5344CB8AC3E}">
        <p14:creationId xmlns:p14="http://schemas.microsoft.com/office/powerpoint/2010/main" val="14129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1336</Words>
  <Application>Microsoft Office PowerPoint</Application>
  <PresentationFormat>Widescreen</PresentationFormat>
  <Paragraphs>117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1_Office-tema</vt:lpstr>
      <vt:lpstr>Juridisk metode i  forvaltningsinformatiske  arbeider</vt:lpstr>
      <vt:lpstr>Forvaltningsinformatisk design - jus</vt:lpstr>
      <vt:lpstr>Oversikt over hvordan jusen kan brukes</vt:lpstr>
      <vt:lpstr>Full rettsdogmatisk metode (de lege lata)</vt:lpstr>
      <vt:lpstr>Oversikt over praktisk viktige norske rettskilder</vt:lpstr>
      <vt:lpstr>Lover av spesielt stor betydning innen forvaltningsinformatikken</vt:lpstr>
      <vt:lpstr>Norsk nasjonal rett og EØS-rett</vt:lpstr>
      <vt:lpstr>Direktiver og forordninger</vt:lpstr>
      <vt:lpstr>Noen særtrekk ved rettskildelæren i EU</vt:lpstr>
      <vt:lpstr>Kommentarer til metode innen personvernretten (1)</vt:lpstr>
      <vt:lpstr>Kommentarer til metode innen personvernretten (2)</vt:lpstr>
      <vt:lpstr>Modifisert rettsdogmatisk metode</vt:lpstr>
      <vt:lpstr>Modifisert rettsdogmatisk metode</vt:lpstr>
      <vt:lpstr>Rettspolitisk metode (de lege ferenda)</vt:lpstr>
      <vt:lpstr>Rettspolitikk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Juridisk metode i  forvaltningsinformatiske  arbeider</dc:title>
  <dc:creator>dag wiese schartum</dc:creator>
  <cp:lastModifiedBy>dag wiese schartum</cp:lastModifiedBy>
  <cp:revision>10</cp:revision>
  <cp:lastPrinted>2024-03-11T20:16:18Z</cp:lastPrinted>
  <dcterms:created xsi:type="dcterms:W3CDTF">2023-03-20T14:52:19Z</dcterms:created>
  <dcterms:modified xsi:type="dcterms:W3CDTF">2024-03-11T20:21:01Z</dcterms:modified>
</cp:coreProperties>
</file>