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74" r:id="rId4"/>
    <p:sldId id="265" r:id="rId5"/>
    <p:sldId id="258" r:id="rId6"/>
    <p:sldId id="268" r:id="rId7"/>
    <p:sldId id="275" r:id="rId8"/>
    <p:sldId id="262" r:id="rId9"/>
    <p:sldId id="263" r:id="rId10"/>
    <p:sldId id="264" r:id="rId11"/>
    <p:sldId id="259" r:id="rId12"/>
    <p:sldId id="273" r:id="rId13"/>
    <p:sldId id="270" r:id="rId14"/>
    <p:sldId id="269" r:id="rId15"/>
    <p:sldId id="272" r:id="rId16"/>
    <p:sldId id="271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0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3CABFF0-F2B1-4317-BC0E-4214C791A0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529EA6-9FEA-4A47-AAE3-5A6BC1E33C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DDF1-6572-4702-9A57-5B4CBDCC80EA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E28292-3370-4D9A-A66B-8507699438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FC54EDD-4259-422C-A1CE-6C708B81D2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DEFD7-A183-4D51-8395-2A7BABDC2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4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28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00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9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63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6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50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25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45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55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25.01.2024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65AB6-0170-4F6F-9B53-93D4A3531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033" y="1122363"/>
            <a:ext cx="9144000" cy="2387600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Litt om å skrive forvaltningsinformatikk,</a:t>
            </a:r>
            <a:br>
              <a:rPr lang="nb-NO" sz="4400" dirty="0">
                <a:solidFill>
                  <a:srgbClr val="C00000"/>
                </a:solidFill>
              </a:rPr>
            </a:br>
            <a:r>
              <a:rPr lang="nb-NO" sz="2700" dirty="0">
                <a:solidFill>
                  <a:srgbClr val="C00000"/>
                </a:solidFill>
              </a:rPr>
              <a:t>herunder oversikt over mulige forskningsopplegg, metoder og metodekombinasjoner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3FE2EA6-D87F-4766-B413-6749EEA7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3785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44595-0CFB-45A1-B1D6-AE778741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Generelt om FINF4022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3200" dirty="0">
                <a:solidFill>
                  <a:srgbClr val="C00000"/>
                </a:solidFill>
              </a:rPr>
              <a:t>Forskningsmetoder innen forvaltningsinformatikken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BAF3AA-05D5-4DD5-9C60-83202E6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skal generelt sette dere bedre i stand til å lage undersøkelses-opplegg (data, metoder), gjennomføre og skrive forvaltnings-informatiske arbeider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Skal være nyttig for FINF4031 - Individuell semesteroppgave og for FINF5002 Masteroppgave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FINF4022 vil bli supplert av individuell veiledning på FINF4031 og FINF5002, og fellesveiledning på FINF5002</a:t>
            </a:r>
          </a:p>
        </p:txBody>
      </p:sp>
    </p:spTree>
    <p:extLst>
      <p:ext uri="{BB962C8B-B14F-4D97-AF65-F5344CB8AC3E}">
        <p14:creationId xmlns:p14="http://schemas.microsoft.com/office/powerpoint/2010/main" val="25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10195E-80B9-9674-7E43-A282AFD26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82" t="11859" r="62048" b="33444"/>
          <a:stretch/>
        </p:blipFill>
        <p:spPr>
          <a:xfrm>
            <a:off x="3560232" y="111666"/>
            <a:ext cx="5795657" cy="671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1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0865B9-48A9-0BE2-2575-267420012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Forskningsdesign, generelt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B39070-DEC4-0DE3-6CF6-62F642FA1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0533" cy="4351338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Designfasen: ”den tidlige fasen i et studium der man må velge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hvem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skal undersøkes og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undersøkelsen skal gjennomføres”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(Johannesen 2006, med Dags </a:t>
            </a:r>
            <a:r>
              <a:rPr lang="nb-NO" sz="15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fremhevinger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problemstillinger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undersøke?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case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Hvordan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jeg undersøke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perspektiver, kilder, metoder undersøkelsesopplegg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EF276-C883-4B9C-9146-EF4BCB26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732"/>
            <a:ext cx="10515600" cy="8669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3E4587-A2B9-4F99-99E1-9C4C71EE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523"/>
            <a:ext cx="10515600" cy="1811629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Forvaltningsinformatikk er tverrfaglig, og skriftlige arbeider bør derfor tilstrebe å integrere ulike faglige vinklinger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to grunnfigurene i faget kan med fordel brukes som tankemodeller – i alle fall som utgangspunktet</a:t>
            </a:r>
          </a:p>
        </p:txBody>
      </p:sp>
      <p:pic>
        <p:nvPicPr>
          <p:cNvPr id="40" name="Bilde 39">
            <a:extLst>
              <a:ext uri="{FF2B5EF4-FFF2-40B4-BE49-F238E27FC236}">
                <a16:creationId xmlns:a16="http://schemas.microsoft.com/office/drawing/2014/main" id="{9648EE6B-1066-49AF-A06F-41BD8522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6989"/>
            <a:ext cx="5485666" cy="3188250"/>
          </a:xfrm>
          <a:prstGeom prst="rect">
            <a:avLst/>
          </a:prstGeom>
        </p:spPr>
      </p:pic>
      <p:pic>
        <p:nvPicPr>
          <p:cNvPr id="53" name="Bilde 52">
            <a:extLst>
              <a:ext uri="{FF2B5EF4-FFF2-40B4-BE49-F238E27FC236}">
                <a16:creationId xmlns:a16="http://schemas.microsoft.com/office/drawing/2014/main" id="{D25B9E78-86D6-406E-9B6C-0174DA95D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32" y="3556717"/>
            <a:ext cx="3571520" cy="277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EC35EC-9F27-FF14-E188-44073A9E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0F8A16-208A-DE3A-F570-358D73959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 forskning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går ofte både i bredden og i dybden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Ekstensivt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(for å gi det store bildet; f.eks. rettslig regulering, teknologitrender, samfunnsmessig utvikling)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(«grave» på ett eller to utvalgte punkter innenfor det store bildet)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oftest basert på kvalitative studier med et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(sjelden tid til mer enn ett)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ofte eksplorerende (jf. motsatt, «testende» design)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sjelden generaliserbare resultater, men har ofte stor verdi i seg selv fordi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alene har stor betydning,</a:t>
            </a:r>
          </a:p>
          <a:p>
            <a:pPr lvl="2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gir viktige innsikter som er relevante for, og kan testes ut på andre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alltid </a:t>
            </a:r>
            <a:r>
              <a:rPr lang="nb-NO" i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tverrfaglig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 de fire neste bildene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9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6EAD87B8-98F6-54F2-7FE7-3521357605BD}"/>
              </a:ext>
            </a:extLst>
          </p:cNvPr>
          <p:cNvSpPr txBox="1"/>
          <p:nvPr/>
        </p:nvSpPr>
        <p:spPr>
          <a:xfrm rot="15286086">
            <a:off x="5945397" y="3518556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Samfunnsfag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C474FCA-3942-64F4-A200-C64533D2B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725" y="167541"/>
            <a:ext cx="7441945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             Flerfaglig     –       tverrfaglig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D3F6612B-6A55-D617-DE2B-E888F09D174E}"/>
              </a:ext>
            </a:extLst>
          </p:cNvPr>
          <p:cNvGrpSpPr/>
          <p:nvPr/>
        </p:nvGrpSpPr>
        <p:grpSpPr>
          <a:xfrm rot="16200000">
            <a:off x="1953629" y="2782887"/>
            <a:ext cx="3473802" cy="1874146"/>
            <a:chOff x="2959928" y="2697250"/>
            <a:chExt cx="3473802" cy="1874146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6EE5C12E-30E6-3F01-DE7A-FD0DAA72A6F6}"/>
                </a:ext>
              </a:extLst>
            </p:cNvPr>
            <p:cNvSpPr txBox="1"/>
            <p:nvPr/>
          </p:nvSpPr>
          <p:spPr>
            <a:xfrm>
              <a:off x="2959929" y="2697250"/>
              <a:ext cx="3473801" cy="369332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Jus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06BBA729-921A-2A36-7B72-2515D5DCF083}"/>
                </a:ext>
              </a:extLst>
            </p:cNvPr>
            <p:cNvSpPr txBox="1"/>
            <p:nvPr/>
          </p:nvSpPr>
          <p:spPr>
            <a:xfrm>
              <a:off x="2959929" y="3449657"/>
              <a:ext cx="3473801" cy="36933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Informatikk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E8763AC-5663-13E6-A0A8-D7B6C9A2FE0C}"/>
                </a:ext>
              </a:extLst>
            </p:cNvPr>
            <p:cNvSpPr txBox="1"/>
            <p:nvPr/>
          </p:nvSpPr>
          <p:spPr>
            <a:xfrm>
              <a:off x="2959928" y="4202064"/>
              <a:ext cx="3473801" cy="369332"/>
            </a:xfrm>
            <a:prstGeom prst="rect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Samfunnsfag</a:t>
              </a:r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BBC52F1-7E15-9781-6E59-EE3E6A86177E}"/>
              </a:ext>
            </a:extLst>
          </p:cNvPr>
          <p:cNvSpPr txBox="1"/>
          <p:nvPr/>
        </p:nvSpPr>
        <p:spPr>
          <a:xfrm rot="16200000">
            <a:off x="5472649" y="3535292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Informatikk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EBC98D6-3ADC-6F5F-D75F-3F5299E1486E}"/>
              </a:ext>
            </a:extLst>
          </p:cNvPr>
          <p:cNvSpPr txBox="1"/>
          <p:nvPr/>
        </p:nvSpPr>
        <p:spPr>
          <a:xfrm rot="17058859">
            <a:off x="5048950" y="3518556"/>
            <a:ext cx="347380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Jus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B3DFCA2-4BD8-A8C9-A890-CB6A5D9E6BA6}"/>
              </a:ext>
            </a:extLst>
          </p:cNvPr>
          <p:cNvSpPr txBox="1"/>
          <p:nvPr/>
        </p:nvSpPr>
        <p:spPr>
          <a:xfrm>
            <a:off x="8436374" y="2228563"/>
            <a:ext cx="314605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Hvordan henger de ulike</a:t>
            </a:r>
          </a:p>
          <a:p>
            <a:r>
              <a:rPr lang="nb-NO" dirty="0"/>
              <a:t>faglige perspektivene sammen?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4BF5E16-A2A3-310D-4B97-32F1C81B79D9}"/>
              </a:ext>
            </a:extLst>
          </p:cNvPr>
          <p:cNvSpPr txBox="1"/>
          <p:nvPr/>
        </p:nvSpPr>
        <p:spPr>
          <a:xfrm>
            <a:off x="8436374" y="2874894"/>
            <a:ext cx="314605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Forvaltningsinformatiker:</a:t>
            </a:r>
          </a:p>
          <a:p>
            <a:r>
              <a:rPr lang="nb-NO" dirty="0"/>
              <a:t>spesialist i sammenhenger</a:t>
            </a:r>
          </a:p>
        </p:txBody>
      </p:sp>
    </p:spTree>
    <p:extLst>
      <p:ext uri="{BB962C8B-B14F-4D97-AF65-F5344CB8AC3E}">
        <p14:creationId xmlns:p14="http://schemas.microsoft.com/office/powerpoint/2010/main" val="22697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BFA5EA-9F70-4080-AF08-5769965E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informatikk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B14937-F497-4D1F-8146-E94B67A8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0" y="2297850"/>
            <a:ext cx="10515600" cy="3149913"/>
          </a:xfrm>
        </p:spPr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informatisk element, er problematisk – men du trenger ikke være opptatt av «teknikaliteter»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Minimum er å anlegge informasjonssystemperspektiv, uten nødvendigvis å oppta seg med konkret teknologi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den andre enden av skalaen er det mulig å gå dypt ned i tekniske spørsmål, herunder å lage fungerende løsninger (prototyper/demonstratorer)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062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57"/>
            <a:ext cx="10515600" cy="485688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rettslige elementer, er teoretisk mulig,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er i stor grad rettslig regulert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et spørsmål ikke er regulert, vil det vedrøre rettslige prinsipper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det er «forbudt» å ignorere rettslige elementer, er det fullt mulig å dimensjonere elementene slik at de ikke dominerer fremstillingen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vises varsomhet med å velge ren rettsdogmatisk vinkling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Dere bør uansett ikke «gjøre dere til dommere» over andres rettsforståelse (f.eks. i et case), men heller undersøke andres erfaringer med og oppfatninger om rettslige reguleringer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Juridisk kildemateriale kan også brukes som annet enn rettskilder, jf. «rettskildestudier» og forelesningen 19.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jus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96E6C-1A3D-45EB-BBD1-FCE1F8B1A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samfunnsvitenskapelige elementer, er tenkelig,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vil nesten alltid være ønskelig å behandle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organisatoriske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 knyttet til teknologi eller jus </a:t>
            </a:r>
            <a:r>
              <a:rPr lang="nb-NO" sz="1800" dirty="0">
                <a:solidFill>
                  <a:srgbClr val="9900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(f.eks. hvordan den eksterne arbeidsdelingen mellom etater og private virksomheter, eller mellom interne deler av en organisasjon, endrer seg som ledd i digitalisering)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Samfunnsvitenskapelige elementer kan gjerne være dominerende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Enhver samfunnsvitenskapelig disiplin er aktuell: statsvitenskap, sosiologi, økonomi, antropologi mv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 disse har statsvitenskapelig tilnærming vært vanligst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F3958AA-049E-49A3-9F4D-F56BAF45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samfunnsvitenskap</a:t>
            </a:r>
          </a:p>
        </p:txBody>
      </p:sp>
    </p:spTree>
    <p:extLst>
      <p:ext uri="{BB962C8B-B14F-4D97-AF65-F5344CB8AC3E}">
        <p14:creationId xmlns:p14="http://schemas.microsoft.com/office/powerpoint/2010/main" val="173664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5F1BA8-B30E-45BC-A6EC-5A87BCBE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845489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Noen grunnleggende, mulige designvalg innen FINF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856BD-7E5F-4971-989A-6B44FF50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62" y="1332543"/>
            <a:ext cx="10980075" cy="5068257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aktuelt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brede endrings-/reformprosesser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(«modernisering», «digitalisering»)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fruktbart å studere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konkrete overganger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særlig formalisering og «transformering»)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 grunn til å legge stor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vekt på innsamling av egen empiri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(ting skjer hele tiden!)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og regelverk er særlig viktig for å diskutere empiri, typisk et case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Litteratur, teori mv. er bl.a. aktuelt som utgangspunkt for problemstillinger, undersøkelsesopplegg og analyse av resultater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forvaltningsinformatikken har det blitt lagt relativt liten vekt på å redegjøre for teori, og mest vekt på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bruke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teori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beste forvaltningsinformatiske arbeidene har kritisk-konstruktiv tilnærming til teori, og gir egne forslag til teoriutvikling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7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7D5F4-441D-B6C8-504D-E582080E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Noen grunnleggende, mulige designvalg innen FINF (2)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8E2F6F-F5C8-3967-AD6A-0DBF05B13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mest vellykkede forvaltningsinformatiske arbeidene har både teoretisk verdi og praktisk nytte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Vanlig at større skriftlige arbeider inneholder begrunnede forslag til endring (f.eks. av teknologi, juss eller organisering, begrunnet i et av de andre faglige aspektene, </a:t>
            </a:r>
            <a:r>
              <a:rPr lang="nb-NO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f.eks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: endre teknologi for å understøtte rettslige krav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«forbudt» å bare bruke den systematikken du finner i kildemateriale («lister»)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Kombiner med annen systematikk, eventuelt lag din egen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Gode diskusjoner oppstår ofte når du setter sammen kildemateriale har forskjellig innhold og perspektiv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Let f.eks. etter forfattere som er uenige og kildemateriale om samme fenomen som stammer fra ulike aktører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56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793D2-C051-EE94-D29B-99F8EF86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Om sammenhengen mellom problemstilling, data og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FB0AE-AAA8-39FB-F8C2-F0BFEC52E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Problemstilling (har «regien» på data og metode)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data/kilder trenger jeg for å belyse problemstillingen?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hvilke metoder må jeg anvende på dataene for å få vitenskapelig holdbare svar på problemstillingen?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Kan bli behov for å justere problemstilling i lys av mulig data og metode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91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20F713-91A6-E7AD-6D13-20E26CC5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Datainnsamling i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AB875B-3ABE-7E4E-6E1A-F73F0C264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041370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Skille mellom innsamling 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 (data forskeren selv samler inn)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 tidkrevende og vanskelig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(data andre enn forskeren har samlet inn («kildegransking»))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Innsamling; typisk; raskt og relativt lett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 om generelle spørsmål med relevans for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Oftest sekundærdata (offentlige utredninger, lovgivning mv.)</a:t>
            </a:r>
          </a:p>
          <a:p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kildegranskning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); typisk av relevante dokumenter knyttet til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gir både bakgrunn for innsamling av primærdata, og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kilde for fortolkning og drøftelse av 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Primærdata; typisk som resultat av intervjuer</a:t>
            </a:r>
          </a:p>
        </p:txBody>
      </p:sp>
    </p:spTree>
    <p:extLst>
      <p:ext uri="{BB962C8B-B14F-4D97-AF65-F5344CB8AC3E}">
        <p14:creationId xmlns:p14="http://schemas.microsoft.com/office/powerpoint/2010/main" val="2878010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393F8-ED50-CF0D-358C-209252D3B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365125"/>
            <a:ext cx="105791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Eksempler på mye anvendte 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3072D3-F29E-FDF0-2EB4-79FAD24A7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Primærdata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kvalitative intervjuer (ustrukturerte og semistrukturerte)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Sekundærdata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Kildegransking, jf. utvalgskriterier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Rettskildebruk (rettsdogmatisk metode)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Rettskildestudier (kvalitative og kvantitative metoder)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Innen rammen på 30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er det sjelden tid til design- og metode-triangulering</a:t>
            </a:r>
          </a:p>
        </p:txBody>
      </p:sp>
    </p:spTree>
    <p:extLst>
      <p:ext uri="{BB962C8B-B14F-4D97-AF65-F5344CB8AC3E}">
        <p14:creationId xmlns:p14="http://schemas.microsoft.com/office/powerpoint/2010/main" val="3453330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63B72-34B1-2174-7C72-C653A500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Mulig samspill mellom metoder i ulike faser av forvaltningsinformatiske arbeider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4FC547-BADA-4883-16FE-E7A7512E2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Metoder for å skaffe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oversikt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åpent, ustrukturert intervju med sentral person («kaffeavtale»)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kildegransking (lovgivning, regjeringsdokumenter, dokumenter vedrørende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mv.)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begrenset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 på metoder i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mellomfase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særlig med tanke på innsamling av primærdata</a:t>
            </a:r>
          </a:p>
          <a:p>
            <a:pPr lvl="1"/>
            <a:r>
              <a:rPr lang="nb-NO">
                <a:latin typeface="Calibri Light" panose="020F0302020204030204" pitchFamily="34" charset="0"/>
                <a:cs typeface="Calibri Light" panose="020F0302020204030204" pitchFamily="34" charset="0"/>
              </a:rPr>
              <a:t>supplerende kildegransking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litteraturstudium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Utforming av opplegg for innsamling av primærdata, f.eks.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semistrukturelle, kvalitative intervjuer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spørreskjema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observasjon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 kildegransking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Intensivt litteraturstudium i lys av resultater fra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caset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3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1176</Words>
  <Application>Microsoft Office PowerPoint</Application>
  <PresentationFormat>Widescreen</PresentationFormat>
  <Paragraphs>113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Office-tema</vt:lpstr>
      <vt:lpstr>Litt om å skrive forvaltningsinformatikk, herunder oversikt over mulige forskningsopplegg, metoder og metodekombinasjoner</vt:lpstr>
      <vt:lpstr>Generelt om FINF4022 Forskningsmetoder innen forvaltningsinformatikken </vt:lpstr>
      <vt:lpstr>PowerPoint-presentasjon</vt:lpstr>
      <vt:lpstr>Forskningsdesign, generelt</vt:lpstr>
      <vt:lpstr>Forvaltningsinformatisk design</vt:lpstr>
      <vt:lpstr>Forvaltningsinformatisk design</vt:lpstr>
      <vt:lpstr>             Flerfaglig     –       tverrfaglig</vt:lpstr>
      <vt:lpstr>Forvaltningsinformatisk design - informatikk</vt:lpstr>
      <vt:lpstr>Forvaltningsinformatisk design - jus</vt:lpstr>
      <vt:lpstr>Forvaltningsinformatisk design - samfunnsvitenskap</vt:lpstr>
      <vt:lpstr>Noen grunnleggende, mulige designvalg innen FINF</vt:lpstr>
      <vt:lpstr>Noen grunnleggende, mulige designvalg innen FINF (2)</vt:lpstr>
      <vt:lpstr>Om sammenhengen mellom problemstilling, data og metode</vt:lpstr>
      <vt:lpstr>Datainnsamling i forvaltningsinformatiske arbeider</vt:lpstr>
      <vt:lpstr>Eksempler på mye anvendte metoder</vt:lpstr>
      <vt:lpstr>Mulig samspill mellom metoder i ulike faser av forvaltningsinformatiske arbeider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å skrive forvaltningsinformatikk</dc:title>
  <dc:creator>dag wiese schartum</dc:creator>
  <cp:lastModifiedBy>dag wiese schartum</cp:lastModifiedBy>
  <cp:revision>48</cp:revision>
  <cp:lastPrinted>2024-01-29T20:30:52Z</cp:lastPrinted>
  <dcterms:created xsi:type="dcterms:W3CDTF">2018-01-29T15:53:36Z</dcterms:created>
  <dcterms:modified xsi:type="dcterms:W3CDTF">2024-01-29T20:41:44Z</dcterms:modified>
</cp:coreProperties>
</file>