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65" r:id="rId5"/>
    <p:sldId id="258" r:id="rId6"/>
    <p:sldId id="259" r:id="rId7"/>
    <p:sldId id="262" r:id="rId8"/>
    <p:sldId id="260" r:id="rId9"/>
    <p:sldId id="263" r:id="rId10"/>
    <p:sldId id="269" r:id="rId11"/>
    <p:sldId id="270" r:id="rId12"/>
    <p:sldId id="264" r:id="rId13"/>
    <p:sldId id="266" r:id="rId14"/>
    <p:sldId id="267"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03" d="100"/>
          <a:sy n="103" d="100"/>
        </p:scale>
        <p:origin x="777"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7F0808-D8DA-AB24-E6BC-EB376E9131C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F6728A90-DE4D-E8E7-5D30-78D09AD8AD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9437422B-77BF-93D0-D69B-8CADA2781F07}"/>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5" name="Plassholder for bunntekst 4">
            <a:extLst>
              <a:ext uri="{FF2B5EF4-FFF2-40B4-BE49-F238E27FC236}">
                <a16:creationId xmlns:a16="http://schemas.microsoft.com/office/drawing/2014/main" id="{DC34A339-F53D-9726-767A-C775CE8F70F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D94F2C3-E4AC-A4F7-D3B3-7DB1DA18A878}"/>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2680186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F2FDAA-40B3-7434-DEF6-33CDE398A18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68119F7-BD7B-7418-1776-D37E278F6A38}"/>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F26EF45-C4A7-37FC-5BDD-4A0F1BC222ED}"/>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5" name="Plassholder for bunntekst 4">
            <a:extLst>
              <a:ext uri="{FF2B5EF4-FFF2-40B4-BE49-F238E27FC236}">
                <a16:creationId xmlns:a16="http://schemas.microsoft.com/office/drawing/2014/main" id="{B2870BB6-364D-35B8-349F-D01E485EDD7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7094F55-2568-1AAE-2173-716B2E198358}"/>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276366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1187F5-05EA-43DF-B9E4-0F7B6074F4C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1653FF5A-FF6A-A8D5-179D-BD65275232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AAFCC78-1213-4497-F600-7EB6542D7F73}"/>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5" name="Plassholder for bunntekst 4">
            <a:extLst>
              <a:ext uri="{FF2B5EF4-FFF2-40B4-BE49-F238E27FC236}">
                <a16:creationId xmlns:a16="http://schemas.microsoft.com/office/drawing/2014/main" id="{D2F76AEF-C06B-97D0-A69F-42AB1882D86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6239C37-BCDC-5A1D-B622-A330791C8477}"/>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3614469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894D4A-3AF2-62F9-9663-65EEEB609D5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EE47F91-711A-483E-2709-4381368D6850}"/>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43142C1-AD78-8E8B-B0E9-1EFF16EAE968}"/>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B4E86F4-602A-33F5-CEFC-7694059850B7}"/>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6" name="Plassholder for bunntekst 5">
            <a:extLst>
              <a:ext uri="{FF2B5EF4-FFF2-40B4-BE49-F238E27FC236}">
                <a16:creationId xmlns:a16="http://schemas.microsoft.com/office/drawing/2014/main" id="{B0FE4F78-84A9-8ADD-6C33-647A95DB6A2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17C32F1-CC89-49D5-17C9-D73DA27FE218}"/>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658452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B44BDD-98CC-1C99-629A-C264099A32A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773E4AA4-4F21-E755-AE32-1D6FF43966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2474D68-3DC7-1A76-AA0F-5F4FED33655C}"/>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83F617E-1392-6745-1A72-62670FFC8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ED177475-B0E4-63B1-0F14-7ECA18479272}"/>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699378D-4AFB-5CE0-FBC2-9C2EB952DE5B}"/>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8" name="Plassholder for bunntekst 7">
            <a:extLst>
              <a:ext uri="{FF2B5EF4-FFF2-40B4-BE49-F238E27FC236}">
                <a16:creationId xmlns:a16="http://schemas.microsoft.com/office/drawing/2014/main" id="{22F97694-CB8F-FA83-7153-335322109FD5}"/>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36C3833-20AE-D837-9F70-9F80555ECBD3}"/>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494319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98077A-91CF-4E5E-6826-F93D595F6ABE}"/>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8EB26D0-2EC5-E311-5A80-DD70CB742BBF}"/>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4" name="Plassholder for bunntekst 3">
            <a:extLst>
              <a:ext uri="{FF2B5EF4-FFF2-40B4-BE49-F238E27FC236}">
                <a16:creationId xmlns:a16="http://schemas.microsoft.com/office/drawing/2014/main" id="{215A1B7A-6C2F-F014-4E4B-2F581A61DF3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4567291B-1E2C-E0D1-5BE5-BF29E354BA41}"/>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2613011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FE51D8A-1740-45C7-8C8A-F0DC5C09AC77}"/>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3" name="Plassholder for bunntekst 2">
            <a:extLst>
              <a:ext uri="{FF2B5EF4-FFF2-40B4-BE49-F238E27FC236}">
                <a16:creationId xmlns:a16="http://schemas.microsoft.com/office/drawing/2014/main" id="{E6F3B514-BF31-B963-C788-499F2822397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F3C33A0-F2DE-E3ED-032C-E34F4F54CFD5}"/>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979156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0D5B2D-CC9E-A169-36F8-F70A124BD99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C2EE1F3-6888-E2FF-4203-DEFCC96B5A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8154E1B-4DF4-003F-E70C-424C05E14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B216219-00C0-24CC-78AD-DC2B574B64FA}"/>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6" name="Plassholder for bunntekst 5">
            <a:extLst>
              <a:ext uri="{FF2B5EF4-FFF2-40B4-BE49-F238E27FC236}">
                <a16:creationId xmlns:a16="http://schemas.microsoft.com/office/drawing/2014/main" id="{315FAA16-0B4E-2D5D-908A-3EE923CDC95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DE58BB3-8F58-B9B6-F0CD-C66A3228E47A}"/>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408934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3613A81-368D-56CB-0931-A904BAC0056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3DDB69BB-A988-3FC0-2533-493DF84880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6C4654C-D9C4-22B3-1DE8-80E2FF1F72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75D05FA-A382-FAB6-DFD0-B1139695D477}"/>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6" name="Plassholder for bunntekst 5">
            <a:extLst>
              <a:ext uri="{FF2B5EF4-FFF2-40B4-BE49-F238E27FC236}">
                <a16:creationId xmlns:a16="http://schemas.microsoft.com/office/drawing/2014/main" id="{4CD81515-0372-57A2-E464-A1378AB3AB8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14A2BC3-3663-7471-B2E4-8C197B2F31DA}"/>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311782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00A5-18DA-4362-502F-2FF61013F7F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0FD9B9E5-2292-50F4-FD59-00BF29BB1F1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5EBE1C8-110D-55DC-0DCC-538BC1A01905}"/>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5" name="Plassholder for bunntekst 4">
            <a:extLst>
              <a:ext uri="{FF2B5EF4-FFF2-40B4-BE49-F238E27FC236}">
                <a16:creationId xmlns:a16="http://schemas.microsoft.com/office/drawing/2014/main" id="{B2C73F7E-63BC-D3CE-BDEA-7D6791F338A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0599471-F9B7-C8DE-B925-937665AAA5B4}"/>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371770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A9A3460-63B7-3C39-3E54-2B1505EAE1FD}"/>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A010644C-107B-B4D5-16E3-F1469169D75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1C449CE-93EF-C3E8-84B0-4F86E70BD619}"/>
              </a:ext>
            </a:extLst>
          </p:cNvPr>
          <p:cNvSpPr>
            <a:spLocks noGrp="1"/>
          </p:cNvSpPr>
          <p:nvPr>
            <p:ph type="dt" sz="half" idx="10"/>
          </p:nvPr>
        </p:nvSpPr>
        <p:spPr/>
        <p:txBody>
          <a:bodyPr/>
          <a:lstStyle/>
          <a:p>
            <a:fld id="{9CD9B7C8-7B79-4758-8BD3-E28D12FA158D}" type="datetimeFigureOut">
              <a:rPr lang="nb-NO" smtClean="0"/>
              <a:t>04.02.2025</a:t>
            </a:fld>
            <a:endParaRPr lang="nb-NO"/>
          </a:p>
        </p:txBody>
      </p:sp>
      <p:sp>
        <p:nvSpPr>
          <p:cNvPr id="5" name="Plassholder for bunntekst 4">
            <a:extLst>
              <a:ext uri="{FF2B5EF4-FFF2-40B4-BE49-F238E27FC236}">
                <a16:creationId xmlns:a16="http://schemas.microsoft.com/office/drawing/2014/main" id="{86758827-6A09-01B4-B18D-247371A1131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D0B9254-C252-1960-8211-E424F82ED4F6}"/>
              </a:ext>
            </a:extLst>
          </p:cNvPr>
          <p:cNvSpPr>
            <a:spLocks noGrp="1"/>
          </p:cNvSpPr>
          <p:nvPr>
            <p:ph type="sldNum" sz="quarter" idx="12"/>
          </p:nvPr>
        </p:nvSpPr>
        <p:spPr/>
        <p:txBody>
          <a:bodyPr/>
          <a:lstStyle/>
          <a:p>
            <a:fld id="{E4D82B18-30E8-40D8-BCAB-A24EC202D556}" type="slidenum">
              <a:rPr lang="nb-NO" smtClean="0"/>
              <a:t>‹#›</a:t>
            </a:fld>
            <a:endParaRPr lang="nb-NO"/>
          </a:p>
        </p:txBody>
      </p:sp>
    </p:spTree>
    <p:extLst>
      <p:ext uri="{BB962C8B-B14F-4D97-AF65-F5344CB8AC3E}">
        <p14:creationId xmlns:p14="http://schemas.microsoft.com/office/powerpoint/2010/main" val="1195658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2130426"/>
            <a:ext cx="10363200" cy="1470025"/>
          </a:xfrm>
        </p:spPr>
        <p:txBody>
          <a:bodyPr/>
          <a:lstStyle/>
          <a:p>
            <a:r>
              <a:rPr lang="nb-NO"/>
              <a:t>Klikk for å redigere tittelstil</a:t>
            </a:r>
          </a:p>
        </p:txBody>
      </p:sp>
      <p:sp>
        <p:nvSpPr>
          <p:cNvPr id="3" name="Undertit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a:t>Klikk for å redigere undertittelstil i malen</a:t>
            </a:r>
          </a:p>
        </p:txBody>
      </p:sp>
      <p:sp>
        <p:nvSpPr>
          <p:cNvPr id="4" name="Rectangle 4">
            <a:extLst>
              <a:ext uri="{FF2B5EF4-FFF2-40B4-BE49-F238E27FC236}">
                <a16:creationId xmlns:a16="http://schemas.microsoft.com/office/drawing/2014/main" id="{19314DB9-D337-0A0C-7035-05E6AF0B3242}"/>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4C2712C1-12A8-BA11-76A0-BEA5EC9A940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9845A5F1-A195-7999-B39A-2F750FC892AC}"/>
              </a:ext>
            </a:extLst>
          </p:cNvPr>
          <p:cNvSpPr>
            <a:spLocks noGrp="1" noChangeArrowheads="1"/>
          </p:cNvSpPr>
          <p:nvPr>
            <p:ph type="sldNum" sz="quarter" idx="12"/>
          </p:nvPr>
        </p:nvSpPr>
        <p:spPr>
          <a:ln/>
        </p:spPr>
        <p:txBody>
          <a:bodyPr/>
          <a:lstStyle>
            <a:lvl1pPr>
              <a:defRPr/>
            </a:lvl1pPr>
          </a:lstStyle>
          <a:p>
            <a:fld id="{4B111764-6BF5-456C-A35C-F25957D16048}" type="slidenum">
              <a:rPr lang="nb-NO" altLang="nb-NO"/>
              <a:pPr/>
              <a:t>‹#›</a:t>
            </a:fld>
            <a:endParaRPr lang="nb-NO" altLang="nb-NO"/>
          </a:p>
        </p:txBody>
      </p:sp>
    </p:spTree>
    <p:extLst>
      <p:ext uri="{BB962C8B-B14F-4D97-AF65-F5344CB8AC3E}">
        <p14:creationId xmlns:p14="http://schemas.microsoft.com/office/powerpoint/2010/main" val="3462889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2A25892A-3CC8-271E-359F-CB282954F656}"/>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133FC522-B122-32D2-1842-B74915794A2F}"/>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1E7BF31F-8B5C-64CB-BDFA-AE1B3CCB2D90}"/>
              </a:ext>
            </a:extLst>
          </p:cNvPr>
          <p:cNvSpPr>
            <a:spLocks noGrp="1" noChangeArrowheads="1"/>
          </p:cNvSpPr>
          <p:nvPr>
            <p:ph type="sldNum" sz="quarter" idx="12"/>
          </p:nvPr>
        </p:nvSpPr>
        <p:spPr>
          <a:ln/>
        </p:spPr>
        <p:txBody>
          <a:bodyPr/>
          <a:lstStyle>
            <a:lvl1pPr>
              <a:defRPr/>
            </a:lvl1pPr>
          </a:lstStyle>
          <a:p>
            <a:fld id="{DB3CFA95-8F18-4760-A537-4632BC6FBE31}" type="slidenum">
              <a:rPr lang="nb-NO" altLang="nb-NO"/>
              <a:pPr/>
              <a:t>‹#›</a:t>
            </a:fld>
            <a:endParaRPr lang="nb-NO" altLang="nb-NO"/>
          </a:p>
        </p:txBody>
      </p:sp>
    </p:spTree>
    <p:extLst>
      <p:ext uri="{BB962C8B-B14F-4D97-AF65-F5344CB8AC3E}">
        <p14:creationId xmlns:p14="http://schemas.microsoft.com/office/powerpoint/2010/main" val="2264773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a:extLst>
              <a:ext uri="{FF2B5EF4-FFF2-40B4-BE49-F238E27FC236}">
                <a16:creationId xmlns:a16="http://schemas.microsoft.com/office/drawing/2014/main" id="{F21F04CF-464B-7E37-5E0F-29B5B52EE2E1}"/>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910A751A-436D-88CF-11D2-6FC331AE5740}"/>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79F6F228-752E-CAF7-DB9D-DA98A17323DA}"/>
              </a:ext>
            </a:extLst>
          </p:cNvPr>
          <p:cNvSpPr>
            <a:spLocks noGrp="1" noChangeArrowheads="1"/>
          </p:cNvSpPr>
          <p:nvPr>
            <p:ph type="sldNum" sz="quarter" idx="12"/>
          </p:nvPr>
        </p:nvSpPr>
        <p:spPr>
          <a:ln/>
        </p:spPr>
        <p:txBody>
          <a:bodyPr/>
          <a:lstStyle>
            <a:lvl1pPr>
              <a:defRPr/>
            </a:lvl1pPr>
          </a:lstStyle>
          <a:p>
            <a:fld id="{F3697ECD-1E68-423C-94A6-32A25DD2DF54}" type="slidenum">
              <a:rPr lang="nb-NO" altLang="nb-NO"/>
              <a:pPr/>
              <a:t>‹#›</a:t>
            </a:fld>
            <a:endParaRPr lang="nb-NO" altLang="nb-NO"/>
          </a:p>
        </p:txBody>
      </p:sp>
    </p:spTree>
    <p:extLst>
      <p:ext uri="{BB962C8B-B14F-4D97-AF65-F5344CB8AC3E}">
        <p14:creationId xmlns:p14="http://schemas.microsoft.com/office/powerpoint/2010/main" val="727943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a:extLst>
              <a:ext uri="{FF2B5EF4-FFF2-40B4-BE49-F238E27FC236}">
                <a16:creationId xmlns:a16="http://schemas.microsoft.com/office/drawing/2014/main" id="{E2EE6D6E-6387-10D7-0BD4-7C069DA508F0}"/>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F86C4CA1-64B0-1A81-4D51-5BF1694625C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B1CED945-CB1A-91C1-5D29-B47580F798A7}"/>
              </a:ext>
            </a:extLst>
          </p:cNvPr>
          <p:cNvSpPr>
            <a:spLocks noGrp="1" noChangeArrowheads="1"/>
          </p:cNvSpPr>
          <p:nvPr>
            <p:ph type="sldNum" sz="quarter" idx="12"/>
          </p:nvPr>
        </p:nvSpPr>
        <p:spPr>
          <a:ln/>
        </p:spPr>
        <p:txBody>
          <a:bodyPr/>
          <a:lstStyle>
            <a:lvl1pPr>
              <a:defRPr/>
            </a:lvl1pPr>
          </a:lstStyle>
          <a:p>
            <a:fld id="{7BFBD717-8A74-4FAE-900C-A7601481223F}" type="slidenum">
              <a:rPr lang="nb-NO" altLang="nb-NO"/>
              <a:pPr/>
              <a:t>‹#›</a:t>
            </a:fld>
            <a:endParaRPr lang="nb-NO" altLang="nb-NO"/>
          </a:p>
        </p:txBody>
      </p:sp>
    </p:spTree>
    <p:extLst>
      <p:ext uri="{BB962C8B-B14F-4D97-AF65-F5344CB8AC3E}">
        <p14:creationId xmlns:p14="http://schemas.microsoft.com/office/powerpoint/2010/main" val="1267231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09600" y="274638"/>
            <a:ext cx="109728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a:extLst>
              <a:ext uri="{FF2B5EF4-FFF2-40B4-BE49-F238E27FC236}">
                <a16:creationId xmlns:a16="http://schemas.microsoft.com/office/drawing/2014/main" id="{A669545E-81FA-25CE-219C-F58C1362DB04}"/>
              </a:ext>
            </a:extLst>
          </p:cNvPr>
          <p:cNvSpPr>
            <a:spLocks noGrp="1" noChangeArrowheads="1"/>
          </p:cNvSpPr>
          <p:nvPr>
            <p:ph type="dt" sz="half" idx="10"/>
          </p:nvPr>
        </p:nvSpPr>
        <p:spPr>
          <a:ln/>
        </p:spPr>
        <p:txBody>
          <a:bodyPr/>
          <a:lstStyle>
            <a:lvl1pPr>
              <a:defRPr/>
            </a:lvl1pPr>
          </a:lstStyle>
          <a:p>
            <a:pPr>
              <a:defRPr/>
            </a:pPr>
            <a:endParaRPr lang="nb-NO"/>
          </a:p>
        </p:txBody>
      </p:sp>
      <p:sp>
        <p:nvSpPr>
          <p:cNvPr id="8" name="Rectangle 5">
            <a:extLst>
              <a:ext uri="{FF2B5EF4-FFF2-40B4-BE49-F238E27FC236}">
                <a16:creationId xmlns:a16="http://schemas.microsoft.com/office/drawing/2014/main" id="{01F6795F-7058-4A4E-0D1E-4D1A601EB2FF}"/>
              </a:ext>
            </a:extLst>
          </p:cNvPr>
          <p:cNvSpPr>
            <a:spLocks noGrp="1" noChangeArrowheads="1"/>
          </p:cNvSpPr>
          <p:nvPr>
            <p:ph type="ftr" sz="quarter" idx="11"/>
          </p:nvPr>
        </p:nvSpPr>
        <p:spPr>
          <a:ln/>
        </p:spPr>
        <p:txBody>
          <a:bodyPr/>
          <a:lstStyle>
            <a:lvl1pPr>
              <a:defRPr/>
            </a:lvl1pPr>
          </a:lstStyle>
          <a:p>
            <a:pPr>
              <a:defRPr/>
            </a:pPr>
            <a:endParaRPr lang="nb-NO"/>
          </a:p>
        </p:txBody>
      </p:sp>
      <p:sp>
        <p:nvSpPr>
          <p:cNvPr id="9" name="Rectangle 6">
            <a:extLst>
              <a:ext uri="{FF2B5EF4-FFF2-40B4-BE49-F238E27FC236}">
                <a16:creationId xmlns:a16="http://schemas.microsoft.com/office/drawing/2014/main" id="{90FB44DA-98D6-EC4C-4341-F8D7AFD2BD33}"/>
              </a:ext>
            </a:extLst>
          </p:cNvPr>
          <p:cNvSpPr>
            <a:spLocks noGrp="1" noChangeArrowheads="1"/>
          </p:cNvSpPr>
          <p:nvPr>
            <p:ph type="sldNum" sz="quarter" idx="12"/>
          </p:nvPr>
        </p:nvSpPr>
        <p:spPr>
          <a:ln/>
        </p:spPr>
        <p:txBody>
          <a:bodyPr/>
          <a:lstStyle>
            <a:lvl1pPr>
              <a:defRPr/>
            </a:lvl1pPr>
          </a:lstStyle>
          <a:p>
            <a:fld id="{CBCAC1F8-F4F3-4953-9F4C-CDAF19ADD4A8}" type="slidenum">
              <a:rPr lang="nb-NO" altLang="nb-NO"/>
              <a:pPr/>
              <a:t>‹#›</a:t>
            </a:fld>
            <a:endParaRPr lang="nb-NO" altLang="nb-NO"/>
          </a:p>
        </p:txBody>
      </p:sp>
    </p:spTree>
    <p:extLst>
      <p:ext uri="{BB962C8B-B14F-4D97-AF65-F5344CB8AC3E}">
        <p14:creationId xmlns:p14="http://schemas.microsoft.com/office/powerpoint/2010/main" val="1147082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a:extLst>
              <a:ext uri="{FF2B5EF4-FFF2-40B4-BE49-F238E27FC236}">
                <a16:creationId xmlns:a16="http://schemas.microsoft.com/office/drawing/2014/main" id="{11845A72-B8A1-A9F5-7182-C3A8B0E834D6}"/>
              </a:ext>
            </a:extLst>
          </p:cNvPr>
          <p:cNvSpPr>
            <a:spLocks noGrp="1" noChangeArrowheads="1"/>
          </p:cNvSpPr>
          <p:nvPr>
            <p:ph type="dt" sz="half" idx="10"/>
          </p:nvPr>
        </p:nvSpPr>
        <p:spPr>
          <a:ln/>
        </p:spPr>
        <p:txBody>
          <a:bodyPr/>
          <a:lstStyle>
            <a:lvl1pPr>
              <a:defRPr/>
            </a:lvl1pPr>
          </a:lstStyle>
          <a:p>
            <a:pPr>
              <a:defRPr/>
            </a:pPr>
            <a:endParaRPr lang="nb-NO"/>
          </a:p>
        </p:txBody>
      </p:sp>
      <p:sp>
        <p:nvSpPr>
          <p:cNvPr id="4" name="Rectangle 5">
            <a:extLst>
              <a:ext uri="{FF2B5EF4-FFF2-40B4-BE49-F238E27FC236}">
                <a16:creationId xmlns:a16="http://schemas.microsoft.com/office/drawing/2014/main" id="{FCE18A63-145B-C503-4272-415A08054CB4}"/>
              </a:ext>
            </a:extLst>
          </p:cNvPr>
          <p:cNvSpPr>
            <a:spLocks noGrp="1" noChangeArrowheads="1"/>
          </p:cNvSpPr>
          <p:nvPr>
            <p:ph type="ftr" sz="quarter" idx="11"/>
          </p:nvPr>
        </p:nvSpPr>
        <p:spPr>
          <a:ln/>
        </p:spPr>
        <p:txBody>
          <a:bodyPr/>
          <a:lstStyle>
            <a:lvl1pPr>
              <a:defRPr/>
            </a:lvl1pPr>
          </a:lstStyle>
          <a:p>
            <a:pPr>
              <a:defRPr/>
            </a:pPr>
            <a:endParaRPr lang="nb-NO"/>
          </a:p>
        </p:txBody>
      </p:sp>
      <p:sp>
        <p:nvSpPr>
          <p:cNvPr id="5" name="Rectangle 6">
            <a:extLst>
              <a:ext uri="{FF2B5EF4-FFF2-40B4-BE49-F238E27FC236}">
                <a16:creationId xmlns:a16="http://schemas.microsoft.com/office/drawing/2014/main" id="{C27403FF-6DF3-8F53-9BA1-1BFDD4EEF374}"/>
              </a:ext>
            </a:extLst>
          </p:cNvPr>
          <p:cNvSpPr>
            <a:spLocks noGrp="1" noChangeArrowheads="1"/>
          </p:cNvSpPr>
          <p:nvPr>
            <p:ph type="sldNum" sz="quarter" idx="12"/>
          </p:nvPr>
        </p:nvSpPr>
        <p:spPr>
          <a:ln/>
        </p:spPr>
        <p:txBody>
          <a:bodyPr/>
          <a:lstStyle>
            <a:lvl1pPr>
              <a:defRPr/>
            </a:lvl1pPr>
          </a:lstStyle>
          <a:p>
            <a:fld id="{75398B67-06A8-4E84-B60A-5BEF3FDA3D37}" type="slidenum">
              <a:rPr lang="nb-NO" altLang="nb-NO"/>
              <a:pPr/>
              <a:t>‹#›</a:t>
            </a:fld>
            <a:endParaRPr lang="nb-NO" altLang="nb-NO"/>
          </a:p>
        </p:txBody>
      </p:sp>
    </p:spTree>
    <p:extLst>
      <p:ext uri="{BB962C8B-B14F-4D97-AF65-F5344CB8AC3E}">
        <p14:creationId xmlns:p14="http://schemas.microsoft.com/office/powerpoint/2010/main" val="1017395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64DD222-5147-44D3-654F-A43F3ABC7452}"/>
              </a:ext>
            </a:extLst>
          </p:cNvPr>
          <p:cNvSpPr>
            <a:spLocks noGrp="1" noChangeArrowheads="1"/>
          </p:cNvSpPr>
          <p:nvPr>
            <p:ph type="dt" sz="half" idx="10"/>
          </p:nvPr>
        </p:nvSpPr>
        <p:spPr>
          <a:ln/>
        </p:spPr>
        <p:txBody>
          <a:bodyPr/>
          <a:lstStyle>
            <a:lvl1pPr>
              <a:defRPr/>
            </a:lvl1pPr>
          </a:lstStyle>
          <a:p>
            <a:pPr>
              <a:defRPr/>
            </a:pPr>
            <a:endParaRPr lang="nb-NO"/>
          </a:p>
        </p:txBody>
      </p:sp>
      <p:sp>
        <p:nvSpPr>
          <p:cNvPr id="3" name="Rectangle 5">
            <a:extLst>
              <a:ext uri="{FF2B5EF4-FFF2-40B4-BE49-F238E27FC236}">
                <a16:creationId xmlns:a16="http://schemas.microsoft.com/office/drawing/2014/main" id="{52D7BF6F-EF0C-81E3-A0AE-0AD363BF99C8}"/>
              </a:ext>
            </a:extLst>
          </p:cNvPr>
          <p:cNvSpPr>
            <a:spLocks noGrp="1" noChangeArrowheads="1"/>
          </p:cNvSpPr>
          <p:nvPr>
            <p:ph type="ftr" sz="quarter" idx="11"/>
          </p:nvPr>
        </p:nvSpPr>
        <p:spPr>
          <a:ln/>
        </p:spPr>
        <p:txBody>
          <a:bodyPr/>
          <a:lstStyle>
            <a:lvl1pPr>
              <a:defRPr/>
            </a:lvl1pPr>
          </a:lstStyle>
          <a:p>
            <a:pPr>
              <a:defRPr/>
            </a:pPr>
            <a:endParaRPr lang="nb-NO"/>
          </a:p>
        </p:txBody>
      </p:sp>
      <p:sp>
        <p:nvSpPr>
          <p:cNvPr id="4" name="Rectangle 6">
            <a:extLst>
              <a:ext uri="{FF2B5EF4-FFF2-40B4-BE49-F238E27FC236}">
                <a16:creationId xmlns:a16="http://schemas.microsoft.com/office/drawing/2014/main" id="{FC14BB55-0C0E-E669-FEDC-3742EB15CF4E}"/>
              </a:ext>
            </a:extLst>
          </p:cNvPr>
          <p:cNvSpPr>
            <a:spLocks noGrp="1" noChangeArrowheads="1"/>
          </p:cNvSpPr>
          <p:nvPr>
            <p:ph type="sldNum" sz="quarter" idx="12"/>
          </p:nvPr>
        </p:nvSpPr>
        <p:spPr>
          <a:ln/>
        </p:spPr>
        <p:txBody>
          <a:bodyPr/>
          <a:lstStyle>
            <a:lvl1pPr>
              <a:defRPr/>
            </a:lvl1pPr>
          </a:lstStyle>
          <a:p>
            <a:fld id="{89B3DE62-7A40-4649-A7A5-112661F6892F}" type="slidenum">
              <a:rPr lang="nb-NO" altLang="nb-NO"/>
              <a:pPr/>
              <a:t>‹#›</a:t>
            </a:fld>
            <a:endParaRPr lang="nb-NO" altLang="nb-NO"/>
          </a:p>
        </p:txBody>
      </p:sp>
    </p:spTree>
    <p:extLst>
      <p:ext uri="{BB962C8B-B14F-4D97-AF65-F5344CB8AC3E}">
        <p14:creationId xmlns:p14="http://schemas.microsoft.com/office/powerpoint/2010/main" val="20681468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D46BC616-ECDF-3DCA-C5CC-C7046AE386E5}"/>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422839E1-3116-4743-3D20-329699751D01}"/>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26EC764F-4703-B804-4F68-90A956D35E4B}"/>
              </a:ext>
            </a:extLst>
          </p:cNvPr>
          <p:cNvSpPr>
            <a:spLocks noGrp="1" noChangeArrowheads="1"/>
          </p:cNvSpPr>
          <p:nvPr>
            <p:ph type="sldNum" sz="quarter" idx="12"/>
          </p:nvPr>
        </p:nvSpPr>
        <p:spPr>
          <a:ln/>
        </p:spPr>
        <p:txBody>
          <a:bodyPr/>
          <a:lstStyle>
            <a:lvl1pPr>
              <a:defRPr/>
            </a:lvl1pPr>
          </a:lstStyle>
          <a:p>
            <a:fld id="{95567990-740C-4E3E-8160-9F78789CE434}" type="slidenum">
              <a:rPr lang="nb-NO" altLang="nb-NO"/>
              <a:pPr/>
              <a:t>‹#›</a:t>
            </a:fld>
            <a:endParaRPr lang="nb-NO" altLang="nb-NO"/>
          </a:p>
        </p:txBody>
      </p:sp>
    </p:spTree>
    <p:extLst>
      <p:ext uri="{BB962C8B-B14F-4D97-AF65-F5344CB8AC3E}">
        <p14:creationId xmlns:p14="http://schemas.microsoft.com/office/powerpoint/2010/main" val="29138372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4">
            <a:extLst>
              <a:ext uri="{FF2B5EF4-FFF2-40B4-BE49-F238E27FC236}">
                <a16:creationId xmlns:a16="http://schemas.microsoft.com/office/drawing/2014/main" id="{BB09CDE0-BDF1-D9B3-B8CF-4FE5BF3498B6}"/>
              </a:ext>
            </a:extLst>
          </p:cNvPr>
          <p:cNvSpPr>
            <a:spLocks noGrp="1" noChangeArrowheads="1"/>
          </p:cNvSpPr>
          <p:nvPr>
            <p:ph type="dt" sz="half" idx="10"/>
          </p:nvPr>
        </p:nvSpPr>
        <p:spPr>
          <a:ln/>
        </p:spPr>
        <p:txBody>
          <a:bodyPr/>
          <a:lstStyle>
            <a:lvl1pPr>
              <a:defRPr/>
            </a:lvl1pPr>
          </a:lstStyle>
          <a:p>
            <a:pPr>
              <a:defRPr/>
            </a:pPr>
            <a:endParaRPr lang="nb-NO"/>
          </a:p>
        </p:txBody>
      </p:sp>
      <p:sp>
        <p:nvSpPr>
          <p:cNvPr id="6" name="Rectangle 5">
            <a:extLst>
              <a:ext uri="{FF2B5EF4-FFF2-40B4-BE49-F238E27FC236}">
                <a16:creationId xmlns:a16="http://schemas.microsoft.com/office/drawing/2014/main" id="{2896EC3A-71FF-EACB-AE00-60EFD6C10909}"/>
              </a:ext>
            </a:extLst>
          </p:cNvPr>
          <p:cNvSpPr>
            <a:spLocks noGrp="1" noChangeArrowheads="1"/>
          </p:cNvSpPr>
          <p:nvPr>
            <p:ph type="ftr" sz="quarter" idx="11"/>
          </p:nvPr>
        </p:nvSpPr>
        <p:spPr>
          <a:ln/>
        </p:spPr>
        <p:txBody>
          <a:bodyPr/>
          <a:lstStyle>
            <a:lvl1pPr>
              <a:defRPr/>
            </a:lvl1pPr>
          </a:lstStyle>
          <a:p>
            <a:pPr>
              <a:defRPr/>
            </a:pPr>
            <a:endParaRPr lang="nb-NO"/>
          </a:p>
        </p:txBody>
      </p:sp>
      <p:sp>
        <p:nvSpPr>
          <p:cNvPr id="7" name="Rectangle 6">
            <a:extLst>
              <a:ext uri="{FF2B5EF4-FFF2-40B4-BE49-F238E27FC236}">
                <a16:creationId xmlns:a16="http://schemas.microsoft.com/office/drawing/2014/main" id="{A7EBFF7A-A35D-D4A4-A7EB-64D83349AF28}"/>
              </a:ext>
            </a:extLst>
          </p:cNvPr>
          <p:cNvSpPr>
            <a:spLocks noGrp="1" noChangeArrowheads="1"/>
          </p:cNvSpPr>
          <p:nvPr>
            <p:ph type="sldNum" sz="quarter" idx="12"/>
          </p:nvPr>
        </p:nvSpPr>
        <p:spPr>
          <a:ln/>
        </p:spPr>
        <p:txBody>
          <a:bodyPr/>
          <a:lstStyle>
            <a:lvl1pPr>
              <a:defRPr/>
            </a:lvl1pPr>
          </a:lstStyle>
          <a:p>
            <a:fld id="{419AC120-D234-4209-A705-3B47F1364DA5}" type="slidenum">
              <a:rPr lang="nb-NO" altLang="nb-NO"/>
              <a:pPr/>
              <a:t>‹#›</a:t>
            </a:fld>
            <a:endParaRPr lang="nb-NO" altLang="nb-NO"/>
          </a:p>
        </p:txBody>
      </p:sp>
    </p:spTree>
    <p:extLst>
      <p:ext uri="{BB962C8B-B14F-4D97-AF65-F5344CB8AC3E}">
        <p14:creationId xmlns:p14="http://schemas.microsoft.com/office/powerpoint/2010/main" val="1241505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570C0FE7-E2B1-055B-CF0A-F0EBD7C56874}"/>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09E1D148-DCBA-D47C-57BD-0194D98F886E}"/>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1ABD8017-2BC0-DDD4-D26F-1A5AB0BAE3DF}"/>
              </a:ext>
            </a:extLst>
          </p:cNvPr>
          <p:cNvSpPr>
            <a:spLocks noGrp="1" noChangeArrowheads="1"/>
          </p:cNvSpPr>
          <p:nvPr>
            <p:ph type="sldNum" sz="quarter" idx="12"/>
          </p:nvPr>
        </p:nvSpPr>
        <p:spPr>
          <a:ln/>
        </p:spPr>
        <p:txBody>
          <a:bodyPr/>
          <a:lstStyle>
            <a:lvl1pPr>
              <a:defRPr/>
            </a:lvl1pPr>
          </a:lstStyle>
          <a:p>
            <a:fld id="{716C18BF-1250-4003-A9D1-14031E860675}" type="slidenum">
              <a:rPr lang="nb-NO" altLang="nb-NO"/>
              <a:pPr/>
              <a:t>‹#›</a:t>
            </a:fld>
            <a:endParaRPr lang="nb-NO" altLang="nb-NO"/>
          </a:p>
        </p:txBody>
      </p:sp>
    </p:spTree>
    <p:extLst>
      <p:ext uri="{BB962C8B-B14F-4D97-AF65-F5344CB8AC3E}">
        <p14:creationId xmlns:p14="http://schemas.microsoft.com/office/powerpoint/2010/main" val="271742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686800" y="609600"/>
            <a:ext cx="2590800" cy="54864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914400" y="609600"/>
            <a:ext cx="7569200" cy="54864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a:extLst>
              <a:ext uri="{FF2B5EF4-FFF2-40B4-BE49-F238E27FC236}">
                <a16:creationId xmlns:a16="http://schemas.microsoft.com/office/drawing/2014/main" id="{4C9F4889-2FC1-E5ED-1B1D-E3BE80341B33}"/>
              </a:ext>
            </a:extLst>
          </p:cNvPr>
          <p:cNvSpPr>
            <a:spLocks noGrp="1" noChangeArrowheads="1"/>
          </p:cNvSpPr>
          <p:nvPr>
            <p:ph type="dt" sz="half" idx="10"/>
          </p:nvPr>
        </p:nvSpPr>
        <p:spPr>
          <a:ln/>
        </p:spPr>
        <p:txBody>
          <a:bodyPr/>
          <a:lstStyle>
            <a:lvl1pPr>
              <a:defRPr/>
            </a:lvl1pPr>
          </a:lstStyle>
          <a:p>
            <a:pPr>
              <a:defRPr/>
            </a:pPr>
            <a:endParaRPr lang="nb-NO"/>
          </a:p>
        </p:txBody>
      </p:sp>
      <p:sp>
        <p:nvSpPr>
          <p:cNvPr id="5" name="Rectangle 5">
            <a:extLst>
              <a:ext uri="{FF2B5EF4-FFF2-40B4-BE49-F238E27FC236}">
                <a16:creationId xmlns:a16="http://schemas.microsoft.com/office/drawing/2014/main" id="{ED12C40D-3B9C-F4EC-51CB-B88A682AD116}"/>
              </a:ext>
            </a:extLst>
          </p:cNvPr>
          <p:cNvSpPr>
            <a:spLocks noGrp="1" noChangeArrowheads="1"/>
          </p:cNvSpPr>
          <p:nvPr>
            <p:ph type="ftr" sz="quarter" idx="11"/>
          </p:nvPr>
        </p:nvSpPr>
        <p:spPr>
          <a:ln/>
        </p:spPr>
        <p:txBody>
          <a:bodyPr/>
          <a:lstStyle>
            <a:lvl1pPr>
              <a:defRPr/>
            </a:lvl1pPr>
          </a:lstStyle>
          <a:p>
            <a:pPr>
              <a:defRPr/>
            </a:pPr>
            <a:endParaRPr lang="nb-NO"/>
          </a:p>
        </p:txBody>
      </p:sp>
      <p:sp>
        <p:nvSpPr>
          <p:cNvPr id="6" name="Rectangle 6">
            <a:extLst>
              <a:ext uri="{FF2B5EF4-FFF2-40B4-BE49-F238E27FC236}">
                <a16:creationId xmlns:a16="http://schemas.microsoft.com/office/drawing/2014/main" id="{4B1DECA2-6881-A69E-9E42-E50768642EE7}"/>
              </a:ext>
            </a:extLst>
          </p:cNvPr>
          <p:cNvSpPr>
            <a:spLocks noGrp="1" noChangeArrowheads="1"/>
          </p:cNvSpPr>
          <p:nvPr>
            <p:ph type="sldNum" sz="quarter" idx="12"/>
          </p:nvPr>
        </p:nvSpPr>
        <p:spPr>
          <a:ln/>
        </p:spPr>
        <p:txBody>
          <a:bodyPr/>
          <a:lstStyle>
            <a:lvl1pPr>
              <a:defRPr/>
            </a:lvl1pPr>
          </a:lstStyle>
          <a:p>
            <a:fld id="{BE74F0F6-9607-4EDB-B499-63DA3FDA6F7A}" type="slidenum">
              <a:rPr lang="nb-NO" altLang="nb-NO"/>
              <a:pPr/>
              <a:t>‹#›</a:t>
            </a:fld>
            <a:endParaRPr lang="nb-NO" altLang="nb-NO"/>
          </a:p>
        </p:txBody>
      </p:sp>
    </p:spTree>
    <p:extLst>
      <p:ext uri="{BB962C8B-B14F-4D97-AF65-F5344CB8AC3E}">
        <p14:creationId xmlns:p14="http://schemas.microsoft.com/office/powerpoint/2010/main" val="990806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8A694FA6-D3E1-E411-3621-A587A41D81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F2901C3-0B66-A307-CC24-08A64254EA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450409E-00B5-67DA-5157-80B27B2CFF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9B7C8-7B79-4758-8BD3-E28D12FA158D}" type="datetimeFigureOut">
              <a:rPr lang="nb-NO" smtClean="0"/>
              <a:t>04.02.2025</a:t>
            </a:fld>
            <a:endParaRPr lang="nb-NO"/>
          </a:p>
        </p:txBody>
      </p:sp>
      <p:sp>
        <p:nvSpPr>
          <p:cNvPr id="5" name="Plassholder for bunntekst 4">
            <a:extLst>
              <a:ext uri="{FF2B5EF4-FFF2-40B4-BE49-F238E27FC236}">
                <a16:creationId xmlns:a16="http://schemas.microsoft.com/office/drawing/2014/main" id="{334D28D1-6C4E-AE57-7FA6-6BDB2A0847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2243DBC-E6AA-5C0F-F96B-C7A01E510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82B18-30E8-40D8-BCAB-A24EC202D556}" type="slidenum">
              <a:rPr lang="nb-NO" smtClean="0"/>
              <a:t>‹#›</a:t>
            </a:fld>
            <a:endParaRPr lang="nb-NO"/>
          </a:p>
        </p:txBody>
      </p:sp>
    </p:spTree>
    <p:extLst>
      <p:ext uri="{BB962C8B-B14F-4D97-AF65-F5344CB8AC3E}">
        <p14:creationId xmlns:p14="http://schemas.microsoft.com/office/powerpoint/2010/main" val="3758052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93868A1-371D-7DB7-0349-CF529818E701}"/>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 i malen</a:t>
            </a:r>
          </a:p>
        </p:txBody>
      </p:sp>
      <p:sp>
        <p:nvSpPr>
          <p:cNvPr id="1027" name="Rectangle 3">
            <a:extLst>
              <a:ext uri="{FF2B5EF4-FFF2-40B4-BE49-F238E27FC236}">
                <a16:creationId xmlns:a16="http://schemas.microsoft.com/office/drawing/2014/main" id="{92CD91D6-74EB-15F1-3A34-5B97E5BBC6C1}"/>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1028" name="Rectangle 4">
            <a:extLst>
              <a:ext uri="{FF2B5EF4-FFF2-40B4-BE49-F238E27FC236}">
                <a16:creationId xmlns:a16="http://schemas.microsoft.com/office/drawing/2014/main" id="{4D3C413E-F68D-1751-662D-918D6E2FF7FC}"/>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Times New Roman" charset="0"/>
              </a:defRPr>
            </a:lvl1pPr>
          </a:lstStyle>
          <a:p>
            <a:pPr>
              <a:defRPr/>
            </a:pPr>
            <a:endParaRPr lang="nb-NO"/>
          </a:p>
        </p:txBody>
      </p:sp>
      <p:sp>
        <p:nvSpPr>
          <p:cNvPr id="1029" name="Rectangle 5">
            <a:extLst>
              <a:ext uri="{FF2B5EF4-FFF2-40B4-BE49-F238E27FC236}">
                <a16:creationId xmlns:a16="http://schemas.microsoft.com/office/drawing/2014/main" id="{EB7C64D7-F6DC-5F03-46B2-E9B21C9C8A72}"/>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Times New Roman" charset="0"/>
              </a:defRPr>
            </a:lvl1pPr>
          </a:lstStyle>
          <a:p>
            <a:pPr>
              <a:defRPr/>
            </a:pPr>
            <a:endParaRPr lang="nb-NO"/>
          </a:p>
        </p:txBody>
      </p:sp>
      <p:sp>
        <p:nvSpPr>
          <p:cNvPr id="1030" name="Rectangle 6">
            <a:extLst>
              <a:ext uri="{FF2B5EF4-FFF2-40B4-BE49-F238E27FC236}">
                <a16:creationId xmlns:a16="http://schemas.microsoft.com/office/drawing/2014/main" id="{0A1A276F-D7FC-3193-70DB-8AB9E72A49AF}"/>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68A2CDB-239A-47A2-A677-49CC58C62FCE}" type="slidenum">
              <a:rPr lang="nb-NO" altLang="nb-NO"/>
              <a:pPr/>
              <a:t>‹#›</a:t>
            </a:fld>
            <a:endParaRPr lang="nb-NO" altLang="nb-NO"/>
          </a:p>
        </p:txBody>
      </p:sp>
    </p:spTree>
    <p:extLst>
      <p:ext uri="{BB962C8B-B14F-4D97-AF65-F5344CB8AC3E}">
        <p14:creationId xmlns:p14="http://schemas.microsoft.com/office/powerpoint/2010/main" val="2619153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10EF18-1944-67BA-B32F-DF026EE82202}"/>
              </a:ext>
            </a:extLst>
          </p:cNvPr>
          <p:cNvSpPr>
            <a:spLocks noGrp="1"/>
          </p:cNvSpPr>
          <p:nvPr>
            <p:ph type="ctrTitle"/>
          </p:nvPr>
        </p:nvSpPr>
        <p:spPr/>
        <p:txBody>
          <a:bodyPr>
            <a:normAutofit/>
          </a:bodyPr>
          <a:lstStyle/>
          <a:p>
            <a:r>
              <a:rPr lang="nb-NO" sz="4200" dirty="0">
                <a:solidFill>
                  <a:srgbClr val="C00000"/>
                </a:solidFill>
              </a:rPr>
              <a:t>Dokumentstudier og </a:t>
            </a:r>
            <a:br>
              <a:rPr lang="nb-NO" sz="4200" dirty="0">
                <a:solidFill>
                  <a:srgbClr val="C00000"/>
                </a:solidFill>
              </a:rPr>
            </a:br>
            <a:r>
              <a:rPr lang="nb-NO" sz="4200" dirty="0">
                <a:solidFill>
                  <a:srgbClr val="C00000"/>
                </a:solidFill>
              </a:rPr>
              <a:t>kildekritikk</a:t>
            </a:r>
          </a:p>
        </p:txBody>
      </p:sp>
      <p:sp>
        <p:nvSpPr>
          <p:cNvPr id="3" name="Undertittel 2">
            <a:extLst>
              <a:ext uri="{FF2B5EF4-FFF2-40B4-BE49-F238E27FC236}">
                <a16:creationId xmlns:a16="http://schemas.microsoft.com/office/drawing/2014/main" id="{F0EEC0F8-B533-D5FC-1163-8FDF2915360F}"/>
              </a:ext>
            </a:extLst>
          </p:cNvPr>
          <p:cNvSpPr>
            <a:spLocks noGrp="1"/>
          </p:cNvSpPr>
          <p:nvPr>
            <p:ph type="subTitle" idx="1"/>
          </p:nvPr>
        </p:nvSpPr>
        <p:spPr/>
        <p:txBody>
          <a:bodyPr>
            <a:normAutofit/>
          </a:bodyPr>
          <a:lstStyle/>
          <a:p>
            <a:r>
              <a:rPr lang="nb-NO" sz="1800" dirty="0"/>
              <a:t>Dag Wiese Schartum</a:t>
            </a:r>
          </a:p>
        </p:txBody>
      </p:sp>
    </p:spTree>
    <p:extLst>
      <p:ext uri="{BB962C8B-B14F-4D97-AF65-F5344CB8AC3E}">
        <p14:creationId xmlns:p14="http://schemas.microsoft.com/office/powerpoint/2010/main" val="15328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2C0C16-603A-AF12-CC67-6D856119E90A}"/>
              </a:ext>
            </a:extLst>
          </p:cNvPr>
          <p:cNvSpPr>
            <a:spLocks noGrp="1"/>
          </p:cNvSpPr>
          <p:nvPr>
            <p:ph type="title"/>
          </p:nvPr>
        </p:nvSpPr>
        <p:spPr/>
        <p:txBody>
          <a:bodyPr>
            <a:normAutofit/>
          </a:bodyPr>
          <a:lstStyle/>
          <a:p>
            <a:r>
              <a:rPr lang="nb-NO" sz="3600" dirty="0">
                <a:solidFill>
                  <a:srgbClr val="C00000"/>
                </a:solidFill>
              </a:rPr>
              <a:t>Hva er dokumentstudier?</a:t>
            </a:r>
          </a:p>
        </p:txBody>
      </p:sp>
      <p:sp>
        <p:nvSpPr>
          <p:cNvPr id="3" name="Plassholder for innhold 2">
            <a:extLst>
              <a:ext uri="{FF2B5EF4-FFF2-40B4-BE49-F238E27FC236}">
                <a16:creationId xmlns:a16="http://schemas.microsoft.com/office/drawing/2014/main" id="{FCE6C9EF-CF83-4F31-061F-19B3CD911C3C}"/>
              </a:ext>
            </a:extLst>
          </p:cNvPr>
          <p:cNvSpPr>
            <a:spLocks noGrp="1"/>
          </p:cNvSpPr>
          <p:nvPr>
            <p:ph idx="1"/>
          </p:nvPr>
        </p:nvSpPr>
        <p:spPr>
          <a:xfrm>
            <a:off x="838199" y="1625600"/>
            <a:ext cx="10617329" cy="4775200"/>
          </a:xfrm>
        </p:spPr>
        <p:txBody>
          <a:bodyPr>
            <a:normAutofit fontScale="77500" lnSpcReduction="20000"/>
          </a:bodyPr>
          <a:lstStyle/>
          <a:p>
            <a:r>
              <a:rPr lang="nb-NO" dirty="0"/>
              <a:t>Dokumentstudier = innsamling, behandling og tolkning av </a:t>
            </a:r>
            <a:r>
              <a:rPr lang="nb-NO" i="1" dirty="0"/>
              <a:t>sekundær</a:t>
            </a:r>
            <a:r>
              <a:rPr lang="nb-NO" dirty="0"/>
              <a:t>data/-kilder</a:t>
            </a:r>
          </a:p>
          <a:p>
            <a:pPr lvl="1"/>
            <a:r>
              <a:rPr lang="nb-NO" dirty="0"/>
              <a:t>I praksis skriftlige kilder </a:t>
            </a:r>
            <a:r>
              <a:rPr lang="nb-NO" dirty="0">
                <a:solidFill>
                  <a:schemeClr val="bg2">
                    <a:lumMod val="25000"/>
                  </a:schemeClr>
                </a:solidFill>
              </a:rPr>
              <a:t>(jf. det vide dokumentbegrepet i forvaltningsloven og offentleglova: </a:t>
            </a:r>
            <a:r>
              <a:rPr lang="nb-NO" dirty="0">
                <a:solidFill>
                  <a:schemeClr val="bg2">
                    <a:lumMod val="50000"/>
                  </a:schemeClr>
                </a:solidFill>
              </a:rPr>
              <a:t>«en logisk avgrenset informasjonsmengde som er lagret på et medium for senere lesing, lytting, framføring, overføring eller lignende») </a:t>
            </a:r>
          </a:p>
          <a:p>
            <a:pPr lvl="1"/>
            <a:r>
              <a:rPr lang="nb-NO" dirty="0"/>
              <a:t>Liten kontroll over innholdet i dokumentkilder (blir bare fortolker av kildene)</a:t>
            </a:r>
          </a:p>
          <a:p>
            <a:pPr lvl="1"/>
            <a:r>
              <a:rPr lang="nb-NO" dirty="0"/>
              <a:t>Krever ofte kvalitativ tilnærming, men sekundærdata kan også inneholde </a:t>
            </a:r>
            <a:r>
              <a:rPr lang="nb-NO" i="1" dirty="0"/>
              <a:t>statistisk</a:t>
            </a:r>
            <a:r>
              <a:rPr lang="nb-NO" dirty="0"/>
              <a:t> materiale</a:t>
            </a:r>
          </a:p>
          <a:p>
            <a:pPr lvl="1"/>
            <a:r>
              <a:rPr lang="nb-NO" dirty="0"/>
              <a:t>Står i kontrast til intervjuer og observasjon, dvs. innsamling, behandling og tolkning av </a:t>
            </a:r>
            <a:r>
              <a:rPr lang="nb-NO" i="1" dirty="0"/>
              <a:t>primær</a:t>
            </a:r>
            <a:r>
              <a:rPr lang="nb-NO" dirty="0"/>
              <a:t>data/-kilder</a:t>
            </a:r>
          </a:p>
          <a:p>
            <a:r>
              <a:rPr lang="nb-NO" dirty="0"/>
              <a:t>Dokumentstudier brukes når vi ønsker skriftlige fremstillinger av saksforhold/hendelser/ hendelsesforløp, f.eks. fordi</a:t>
            </a:r>
          </a:p>
          <a:p>
            <a:pPr lvl="1"/>
            <a:r>
              <a:rPr lang="nb-NO" dirty="0"/>
              <a:t>de er autorative (uttalelser i lovforarbeider mv),</a:t>
            </a:r>
          </a:p>
          <a:p>
            <a:pPr lvl="1"/>
            <a:r>
              <a:rPr lang="nb-NO" dirty="0"/>
              <a:t>de er autentiske (fremstillinger av personers som deltok i en prosess vi undersøker),</a:t>
            </a:r>
          </a:p>
          <a:p>
            <a:pPr lvl="1"/>
            <a:r>
              <a:rPr lang="nb-NO" dirty="0"/>
              <a:t>primærkilder er begrensede eller ikke er tilgjengelige</a:t>
            </a:r>
          </a:p>
          <a:p>
            <a:pPr lvl="1"/>
            <a:r>
              <a:rPr lang="nb-NO" dirty="0"/>
              <a:t>andre metoder (intervju, observasjon) ikke (fullt ut) er egnede (for komplekst eller saksspesifikt)</a:t>
            </a:r>
          </a:p>
          <a:p>
            <a:r>
              <a:rPr lang="nb-NO" dirty="0"/>
              <a:t>Kan være hensiktsmessig å skjelne mellom sekundærkilder og faglitteratur</a:t>
            </a:r>
          </a:p>
          <a:p>
            <a:pPr lvl="1"/>
            <a:r>
              <a:rPr lang="nb-NO" dirty="0"/>
              <a:t>Faglitteratur = personlige skrevne kilder som gir faktainformasjon, -analyser, modeller og vurderinger om/av et bestemt faglig emne</a:t>
            </a:r>
          </a:p>
          <a:p>
            <a:pPr lvl="1"/>
            <a:r>
              <a:rPr lang="nb-NO" dirty="0"/>
              <a:t>Jo eldre faglitteratur er desto mer kan den ligne «vanlige» sekundærkilder </a:t>
            </a:r>
          </a:p>
        </p:txBody>
      </p:sp>
    </p:spTree>
    <p:extLst>
      <p:ext uri="{BB962C8B-B14F-4D97-AF65-F5344CB8AC3E}">
        <p14:creationId xmlns:p14="http://schemas.microsoft.com/office/powerpoint/2010/main" val="200903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628FE4-BD5C-CFFD-CF65-AF7F656EA43A}"/>
              </a:ext>
            </a:extLst>
          </p:cNvPr>
          <p:cNvSpPr>
            <a:spLocks noGrp="1"/>
          </p:cNvSpPr>
          <p:nvPr>
            <p:ph type="title"/>
          </p:nvPr>
        </p:nvSpPr>
        <p:spPr/>
        <p:txBody>
          <a:bodyPr>
            <a:normAutofit/>
          </a:bodyPr>
          <a:lstStyle/>
          <a:p>
            <a:r>
              <a:rPr lang="nb-NO" sz="3600" dirty="0">
                <a:solidFill>
                  <a:srgbClr val="C00000"/>
                </a:solidFill>
              </a:rPr>
              <a:t>Vekselvirkninger mellom dokumentstudier og intervjuer og observasjon</a:t>
            </a:r>
          </a:p>
        </p:txBody>
      </p:sp>
      <p:sp>
        <p:nvSpPr>
          <p:cNvPr id="3" name="Plassholder for innhold 2">
            <a:extLst>
              <a:ext uri="{FF2B5EF4-FFF2-40B4-BE49-F238E27FC236}">
                <a16:creationId xmlns:a16="http://schemas.microsoft.com/office/drawing/2014/main" id="{7ADBE046-325C-0FA2-745E-DAB2FD2C675E}"/>
              </a:ext>
            </a:extLst>
          </p:cNvPr>
          <p:cNvSpPr>
            <a:spLocks noGrp="1"/>
          </p:cNvSpPr>
          <p:nvPr>
            <p:ph idx="1"/>
          </p:nvPr>
        </p:nvSpPr>
        <p:spPr>
          <a:xfrm>
            <a:off x="685799" y="1825625"/>
            <a:ext cx="10786533" cy="4351338"/>
          </a:xfrm>
        </p:spPr>
        <p:txBody>
          <a:bodyPr/>
          <a:lstStyle/>
          <a:p>
            <a:r>
              <a:rPr lang="nb-NO" dirty="0"/>
              <a:t>Dokumentstudier kan gi forskeren nødvendig skolering før utarbeidelse av opplegg for innsamling av primærdata (intervjuer og observasjon)</a:t>
            </a:r>
          </a:p>
          <a:p>
            <a:r>
              <a:rPr lang="nb-NO" dirty="0"/>
              <a:t>Intervjuer kan gi kunnskap om eksistensen av konkrete dokumenter som forskeren bør studere</a:t>
            </a:r>
          </a:p>
          <a:p>
            <a:r>
              <a:rPr lang="nb-NO" dirty="0"/>
              <a:t>Intervjuer og observasjon kan begrunne endret/utvidet utvalg av dokumenter, jf. bilde 8</a:t>
            </a:r>
          </a:p>
        </p:txBody>
      </p:sp>
    </p:spTree>
    <p:extLst>
      <p:ext uri="{BB962C8B-B14F-4D97-AF65-F5344CB8AC3E}">
        <p14:creationId xmlns:p14="http://schemas.microsoft.com/office/powerpoint/2010/main" val="153159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2216A7-81D4-D86F-B045-A59B585DD580}"/>
              </a:ext>
            </a:extLst>
          </p:cNvPr>
          <p:cNvSpPr>
            <a:spLocks noGrp="1"/>
          </p:cNvSpPr>
          <p:nvPr>
            <p:ph type="title"/>
          </p:nvPr>
        </p:nvSpPr>
        <p:spPr/>
        <p:txBody>
          <a:bodyPr>
            <a:normAutofit/>
          </a:bodyPr>
          <a:lstStyle/>
          <a:p>
            <a:r>
              <a:rPr lang="nb-NO" sz="3600" dirty="0">
                <a:solidFill>
                  <a:srgbClr val="C00000"/>
                </a:solidFill>
              </a:rPr>
              <a:t>Ulike typer dokumenter (sekundærkilder)</a:t>
            </a:r>
            <a:br>
              <a:rPr lang="nb-NO" sz="3600" dirty="0"/>
            </a:br>
            <a:endParaRPr lang="nb-NO" sz="3600" dirty="0"/>
          </a:p>
        </p:txBody>
      </p:sp>
      <p:sp>
        <p:nvSpPr>
          <p:cNvPr id="3" name="Plassholder for innhold 2">
            <a:extLst>
              <a:ext uri="{FF2B5EF4-FFF2-40B4-BE49-F238E27FC236}">
                <a16:creationId xmlns:a16="http://schemas.microsoft.com/office/drawing/2014/main" id="{B4147225-1B9A-E972-0004-AE3EF6776938}"/>
              </a:ext>
            </a:extLst>
          </p:cNvPr>
          <p:cNvSpPr>
            <a:spLocks noGrp="1"/>
          </p:cNvSpPr>
          <p:nvPr>
            <p:ph idx="1"/>
          </p:nvPr>
        </p:nvSpPr>
        <p:spPr>
          <a:xfrm>
            <a:off x="838200" y="1413933"/>
            <a:ext cx="10515600" cy="3213100"/>
          </a:xfrm>
        </p:spPr>
        <p:txBody>
          <a:bodyPr>
            <a:normAutofit fontScale="92500" lnSpcReduction="10000"/>
          </a:bodyPr>
          <a:lstStyle/>
          <a:p>
            <a:r>
              <a:rPr lang="nb-NO" u="sng" dirty="0"/>
              <a:t>Institusjonelle dokumenter</a:t>
            </a:r>
            <a:r>
              <a:rPr lang="nb-NO" dirty="0"/>
              <a:t>: skrevet på vegne av en organisasjon/kollektiv enheter (har et offisielt fremfor et personlig preg)</a:t>
            </a:r>
          </a:p>
          <a:p>
            <a:r>
              <a:rPr lang="nb-NO" u="sng" dirty="0"/>
              <a:t>Personlige dokumenter</a:t>
            </a:r>
            <a:r>
              <a:rPr lang="nb-NO" dirty="0"/>
              <a:t>: skrevet på vegne av enkeltpersoner (personlige oppfatninger og opplevelser mv)</a:t>
            </a:r>
          </a:p>
          <a:p>
            <a:r>
              <a:rPr lang="nb-NO" u="sng" dirty="0"/>
              <a:t>Offentlige dokumenter</a:t>
            </a:r>
            <a:r>
              <a:rPr lang="nb-NO" dirty="0"/>
              <a:t>: ment å offentliggjøres (eks.: årsmeldinger, pressemeldinger, årsregnskaper, osv.)</a:t>
            </a:r>
          </a:p>
          <a:p>
            <a:r>
              <a:rPr lang="nb-NO" u="sng" dirty="0"/>
              <a:t>Ikke offentlige (private) dokumenter</a:t>
            </a:r>
            <a:r>
              <a:rPr lang="nb-NO" dirty="0"/>
              <a:t>: ikke ment å offentliggjøres (eks.: interne notater, evalueringer, e-postkommunikasjon, dagbøker, osv.)</a:t>
            </a:r>
          </a:p>
        </p:txBody>
      </p:sp>
      <p:grpSp>
        <p:nvGrpSpPr>
          <p:cNvPr id="11" name="Gruppe 10">
            <a:extLst>
              <a:ext uri="{FF2B5EF4-FFF2-40B4-BE49-F238E27FC236}">
                <a16:creationId xmlns:a16="http://schemas.microsoft.com/office/drawing/2014/main" id="{361461C7-C279-81C2-7995-E4FDA2FEEDEE}"/>
              </a:ext>
            </a:extLst>
          </p:cNvPr>
          <p:cNvGrpSpPr/>
          <p:nvPr/>
        </p:nvGrpSpPr>
        <p:grpSpPr>
          <a:xfrm>
            <a:off x="2367722" y="4652269"/>
            <a:ext cx="6693223" cy="1583595"/>
            <a:chOff x="2367722" y="4652269"/>
            <a:chExt cx="6693223" cy="1583595"/>
          </a:xfrm>
        </p:grpSpPr>
        <p:pic>
          <p:nvPicPr>
            <p:cNvPr id="4" name="Bilde 3">
              <a:extLst>
                <a:ext uri="{FF2B5EF4-FFF2-40B4-BE49-F238E27FC236}">
                  <a16:creationId xmlns:a16="http://schemas.microsoft.com/office/drawing/2014/main" id="{56B96033-5222-6FC1-E1D6-643EE3408CCF}"/>
                </a:ext>
              </a:extLst>
            </p:cNvPr>
            <p:cNvPicPr>
              <a:picLocks noChangeAspect="1"/>
            </p:cNvPicPr>
            <p:nvPr/>
          </p:nvPicPr>
          <p:blipFill>
            <a:blip r:embed="rId2"/>
            <a:stretch>
              <a:fillRect/>
            </a:stretch>
          </p:blipFill>
          <p:spPr>
            <a:xfrm>
              <a:off x="2367722" y="4652269"/>
              <a:ext cx="6693223" cy="1583595"/>
            </a:xfrm>
            <a:prstGeom prst="rect">
              <a:avLst/>
            </a:prstGeom>
          </p:spPr>
        </p:pic>
        <p:sp>
          <p:nvSpPr>
            <p:cNvPr id="7" name="TekstSylinder 6">
              <a:extLst>
                <a:ext uri="{FF2B5EF4-FFF2-40B4-BE49-F238E27FC236}">
                  <a16:creationId xmlns:a16="http://schemas.microsoft.com/office/drawing/2014/main" id="{49019689-8F35-6280-25CB-234CA95B8E58}"/>
                </a:ext>
              </a:extLst>
            </p:cNvPr>
            <p:cNvSpPr txBox="1"/>
            <p:nvPr/>
          </p:nvSpPr>
          <p:spPr>
            <a:xfrm>
              <a:off x="5355167" y="5658908"/>
              <a:ext cx="1384866" cy="369332"/>
            </a:xfrm>
            <a:prstGeom prst="rect">
              <a:avLst/>
            </a:prstGeom>
            <a:noFill/>
          </p:spPr>
          <p:txBody>
            <a:bodyPr wrap="none" rtlCol="0">
              <a:spAutoFit/>
            </a:bodyPr>
            <a:lstStyle/>
            <a:p>
              <a:r>
                <a:rPr lang="nb-NO" dirty="0"/>
                <a:t>Internt notat</a:t>
              </a:r>
            </a:p>
          </p:txBody>
        </p:sp>
        <p:sp>
          <p:nvSpPr>
            <p:cNvPr id="8" name="TekstSylinder 7">
              <a:extLst>
                <a:ext uri="{FF2B5EF4-FFF2-40B4-BE49-F238E27FC236}">
                  <a16:creationId xmlns:a16="http://schemas.microsoft.com/office/drawing/2014/main" id="{421DF905-25AD-AE52-B6C1-CFCB13B70D87}"/>
                </a:ext>
              </a:extLst>
            </p:cNvPr>
            <p:cNvSpPr txBox="1"/>
            <p:nvPr/>
          </p:nvSpPr>
          <p:spPr>
            <a:xfrm>
              <a:off x="7255933" y="5658908"/>
              <a:ext cx="1298689" cy="369332"/>
            </a:xfrm>
            <a:prstGeom prst="rect">
              <a:avLst/>
            </a:prstGeom>
            <a:noFill/>
          </p:spPr>
          <p:txBody>
            <a:bodyPr wrap="none" rtlCol="0">
              <a:spAutoFit/>
            </a:bodyPr>
            <a:lstStyle/>
            <a:p>
              <a:r>
                <a:rPr lang="nb-NO" dirty="0"/>
                <a:t>Privat epost</a:t>
              </a:r>
            </a:p>
          </p:txBody>
        </p:sp>
        <p:sp>
          <p:nvSpPr>
            <p:cNvPr id="9" name="TekstSylinder 8">
              <a:extLst>
                <a:ext uri="{FF2B5EF4-FFF2-40B4-BE49-F238E27FC236}">
                  <a16:creationId xmlns:a16="http://schemas.microsoft.com/office/drawing/2014/main" id="{765E56B0-80FF-8CC8-AB63-676BF16C37D5}"/>
                </a:ext>
              </a:extLst>
            </p:cNvPr>
            <p:cNvSpPr txBox="1"/>
            <p:nvPr/>
          </p:nvSpPr>
          <p:spPr>
            <a:xfrm>
              <a:off x="5355167" y="5184774"/>
              <a:ext cx="1711046" cy="369332"/>
            </a:xfrm>
            <a:prstGeom prst="rect">
              <a:avLst/>
            </a:prstGeom>
            <a:noFill/>
          </p:spPr>
          <p:txBody>
            <a:bodyPr wrap="none" rtlCol="0">
              <a:spAutoFit/>
            </a:bodyPr>
            <a:lstStyle/>
            <a:p>
              <a:r>
                <a:rPr lang="nb-NO" dirty="0"/>
                <a:t>Høringsuttalelse</a:t>
              </a:r>
            </a:p>
          </p:txBody>
        </p:sp>
        <p:sp>
          <p:nvSpPr>
            <p:cNvPr id="10" name="TekstSylinder 9">
              <a:extLst>
                <a:ext uri="{FF2B5EF4-FFF2-40B4-BE49-F238E27FC236}">
                  <a16:creationId xmlns:a16="http://schemas.microsoft.com/office/drawing/2014/main" id="{E9149201-E893-CD28-B112-DCB60A6D5B4D}"/>
                </a:ext>
              </a:extLst>
            </p:cNvPr>
            <p:cNvSpPr txBox="1"/>
            <p:nvPr/>
          </p:nvSpPr>
          <p:spPr>
            <a:xfrm>
              <a:off x="7255933" y="5184774"/>
              <a:ext cx="1221938" cy="369332"/>
            </a:xfrm>
            <a:prstGeom prst="rect">
              <a:avLst/>
            </a:prstGeom>
            <a:noFill/>
          </p:spPr>
          <p:txBody>
            <a:bodyPr wrap="none" rtlCol="0">
              <a:spAutoFit/>
            </a:bodyPr>
            <a:lstStyle/>
            <a:p>
              <a:r>
                <a:rPr lang="nb-NO" dirty="0"/>
                <a:t>Åpent brev</a:t>
              </a:r>
            </a:p>
          </p:txBody>
        </p:sp>
      </p:grpSp>
    </p:spTree>
    <p:extLst>
      <p:ext uri="{BB962C8B-B14F-4D97-AF65-F5344CB8AC3E}">
        <p14:creationId xmlns:p14="http://schemas.microsoft.com/office/powerpoint/2010/main" val="309075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FF6404-0E27-76D3-B85D-83EF24F19E98}"/>
              </a:ext>
            </a:extLst>
          </p:cNvPr>
          <p:cNvSpPr>
            <a:spLocks noGrp="1"/>
          </p:cNvSpPr>
          <p:nvPr>
            <p:ph type="title"/>
          </p:nvPr>
        </p:nvSpPr>
        <p:spPr/>
        <p:txBody>
          <a:bodyPr>
            <a:normAutofit/>
          </a:bodyPr>
          <a:lstStyle/>
          <a:p>
            <a:r>
              <a:rPr lang="nb-NO" sz="3600" dirty="0">
                <a:solidFill>
                  <a:srgbClr val="C00000"/>
                </a:solidFill>
              </a:rPr>
              <a:t>Institusjonelle dokumenter</a:t>
            </a:r>
          </a:p>
        </p:txBody>
      </p:sp>
      <p:sp>
        <p:nvSpPr>
          <p:cNvPr id="3" name="Plassholder for innhold 2">
            <a:extLst>
              <a:ext uri="{FF2B5EF4-FFF2-40B4-BE49-F238E27FC236}">
                <a16:creationId xmlns:a16="http://schemas.microsoft.com/office/drawing/2014/main" id="{10E551CD-70AC-365C-2FEA-C29FB313A55E}"/>
              </a:ext>
            </a:extLst>
          </p:cNvPr>
          <p:cNvSpPr>
            <a:spLocks noGrp="1"/>
          </p:cNvSpPr>
          <p:nvPr>
            <p:ph idx="1"/>
          </p:nvPr>
        </p:nvSpPr>
        <p:spPr/>
        <p:txBody>
          <a:bodyPr/>
          <a:lstStyle/>
          <a:p>
            <a:pPr marL="0" indent="0">
              <a:buNone/>
            </a:pPr>
            <a:r>
              <a:rPr lang="nb-NO" dirty="0"/>
              <a:t>Innen forvaltningsinformatikk kan institusjonen ofte være</a:t>
            </a:r>
          </a:p>
          <a:p>
            <a:pPr marL="914400" lvl="1" indent="-457200">
              <a:buFont typeface="+mj-lt"/>
              <a:buAutoNum type="arabicPeriod"/>
            </a:pPr>
            <a:r>
              <a:rPr lang="nb-NO" dirty="0"/>
              <a:t>Stortinget (lovgiver, budsjettmyndighet), Sivilombudet, Riksrevisjonen</a:t>
            </a:r>
          </a:p>
          <a:p>
            <a:pPr marL="914400" lvl="1" indent="-457200">
              <a:buFont typeface="+mj-lt"/>
              <a:buAutoNum type="arabicPeriod"/>
            </a:pPr>
            <a:r>
              <a:rPr lang="nb-NO" dirty="0"/>
              <a:t>Statlige forvaltningsorganer (regjeringer, departementer, direktorater, tilsyn)</a:t>
            </a:r>
          </a:p>
          <a:p>
            <a:pPr marL="914400" lvl="1" indent="-457200">
              <a:buFont typeface="+mj-lt"/>
              <a:buAutoNum type="arabicPeriod"/>
            </a:pPr>
            <a:r>
              <a:rPr lang="nb-NO" dirty="0"/>
              <a:t>Kommuner, kommunale og interkommunale organer</a:t>
            </a:r>
          </a:p>
          <a:p>
            <a:pPr marL="914400" lvl="1" indent="-457200">
              <a:buFont typeface="+mj-lt"/>
              <a:buAutoNum type="arabicPeriod"/>
            </a:pPr>
            <a:r>
              <a:rPr lang="nb-NO" dirty="0"/>
              <a:t>Domstolene</a:t>
            </a:r>
          </a:p>
          <a:p>
            <a:pPr marL="914400" lvl="1" indent="-457200">
              <a:buFont typeface="+mj-lt"/>
              <a:buAutoNum type="arabicPeriod"/>
            </a:pPr>
            <a:r>
              <a:rPr lang="nb-NO" dirty="0"/>
              <a:t>Offentlig tjenesteytende virksomheter (innen helse, skole, vann mv.)</a:t>
            </a:r>
          </a:p>
          <a:p>
            <a:pPr marL="914400" lvl="1" indent="-457200">
              <a:buFont typeface="+mj-lt"/>
              <a:buAutoNum type="arabicPeriod"/>
            </a:pPr>
            <a:r>
              <a:rPr lang="nb-NO" dirty="0"/>
              <a:t>Interesseorganisasjoner (KS, NHO, LO mv.)</a:t>
            </a:r>
          </a:p>
          <a:p>
            <a:pPr marL="914400" lvl="1" indent="-457200">
              <a:buFont typeface="+mj-lt"/>
              <a:buAutoNum type="arabicPeriod"/>
            </a:pPr>
            <a:r>
              <a:rPr lang="nb-NO" dirty="0"/>
              <a:t>Private virksomheter </a:t>
            </a:r>
          </a:p>
          <a:p>
            <a:r>
              <a:rPr lang="nb-NO" dirty="0"/>
              <a:t>Vil typisk, primært inneholde annet enn personopplysninger </a:t>
            </a:r>
          </a:p>
          <a:p>
            <a:endParaRPr lang="nb-NO" dirty="0"/>
          </a:p>
        </p:txBody>
      </p:sp>
    </p:spTree>
    <p:extLst>
      <p:ext uri="{BB962C8B-B14F-4D97-AF65-F5344CB8AC3E}">
        <p14:creationId xmlns:p14="http://schemas.microsoft.com/office/powerpoint/2010/main" val="1364146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12B34A-FF7F-49FA-8D5C-89ED5A5B79F4}"/>
              </a:ext>
            </a:extLst>
          </p:cNvPr>
          <p:cNvSpPr>
            <a:spLocks noGrp="1"/>
          </p:cNvSpPr>
          <p:nvPr>
            <p:ph type="title"/>
          </p:nvPr>
        </p:nvSpPr>
        <p:spPr/>
        <p:txBody>
          <a:bodyPr>
            <a:normAutofit/>
          </a:bodyPr>
          <a:lstStyle/>
          <a:p>
            <a:r>
              <a:rPr lang="nb-NO" sz="3600" dirty="0">
                <a:solidFill>
                  <a:srgbClr val="C00000"/>
                </a:solidFill>
              </a:rPr>
              <a:t>Personlige dokumenter</a:t>
            </a:r>
          </a:p>
        </p:txBody>
      </p:sp>
      <p:sp>
        <p:nvSpPr>
          <p:cNvPr id="3" name="Plassholder for innhold 2">
            <a:extLst>
              <a:ext uri="{FF2B5EF4-FFF2-40B4-BE49-F238E27FC236}">
                <a16:creationId xmlns:a16="http://schemas.microsoft.com/office/drawing/2014/main" id="{BCFE52C8-00FA-1A18-C173-B35F87EFBF47}"/>
              </a:ext>
            </a:extLst>
          </p:cNvPr>
          <p:cNvSpPr>
            <a:spLocks noGrp="1"/>
          </p:cNvSpPr>
          <p:nvPr>
            <p:ph idx="1"/>
          </p:nvPr>
        </p:nvSpPr>
        <p:spPr/>
        <p:txBody>
          <a:bodyPr>
            <a:normAutofit lnSpcReduction="10000"/>
          </a:bodyPr>
          <a:lstStyle/>
          <a:p>
            <a:r>
              <a:rPr lang="nb-NO" dirty="0"/>
              <a:t>Skrevet på vegne av enkeltpersoner, og vil derfor ofte inneholde personopplysninger (og kan også være personopplysninger bare fordi en bestemt person har skrevet dokumentet)</a:t>
            </a:r>
          </a:p>
          <a:p>
            <a:r>
              <a:rPr lang="nb-NO" dirty="0"/>
              <a:t>Kan brukes i forvaltningsinformatiske arbeider, men med forsiktighet, jf. forelesningen om personvern og etikk</a:t>
            </a:r>
          </a:p>
          <a:p>
            <a:pPr lvl="1"/>
            <a:r>
              <a:rPr lang="nb-NO" dirty="0"/>
              <a:t>Eksempel: Du mottar mail fra et intervjuobjekt eller annen kontakt der vedkommende gir uttrykk for sitt syn på et aktuelt spørsmål/konflikt i virksomheten</a:t>
            </a:r>
          </a:p>
          <a:p>
            <a:pPr lvl="2"/>
            <a:r>
              <a:rPr lang="nb-NO" dirty="0"/>
              <a:t>To mulige hovedstrategier:</a:t>
            </a:r>
          </a:p>
          <a:p>
            <a:pPr lvl="3"/>
            <a:r>
              <a:rPr lang="nb-NO" dirty="0"/>
              <a:t>Du bruker innholdet direkte i oppgaven (hva er forutsetningen for at dette er etisk forsvarlig?)</a:t>
            </a:r>
          </a:p>
          <a:p>
            <a:pPr lvl="3"/>
            <a:r>
              <a:rPr lang="nb-NO" dirty="0"/>
              <a:t>Du bruker innholdet for å bedre din egen forståelse, og gjør eventuelt ytterligere undersøkelser for å  bekrefte eller avkrefte innholdet</a:t>
            </a:r>
          </a:p>
          <a:p>
            <a:endParaRPr lang="nb-NO" dirty="0"/>
          </a:p>
        </p:txBody>
      </p:sp>
    </p:spTree>
    <p:extLst>
      <p:ext uri="{BB962C8B-B14F-4D97-AF65-F5344CB8AC3E}">
        <p14:creationId xmlns:p14="http://schemas.microsoft.com/office/powerpoint/2010/main" val="100216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4778C9-F27E-C8D3-0C6C-E78B49D6C5F2}"/>
              </a:ext>
            </a:extLst>
          </p:cNvPr>
          <p:cNvSpPr>
            <a:spLocks noGrp="1"/>
          </p:cNvSpPr>
          <p:nvPr>
            <p:ph type="title"/>
          </p:nvPr>
        </p:nvSpPr>
        <p:spPr/>
        <p:txBody>
          <a:bodyPr>
            <a:normAutofit/>
          </a:bodyPr>
          <a:lstStyle/>
          <a:p>
            <a:r>
              <a:rPr lang="nb-NO" sz="3600" dirty="0">
                <a:solidFill>
                  <a:srgbClr val="C00000"/>
                </a:solidFill>
              </a:rPr>
              <a:t>Tilgang til offentlige og private dokumenter</a:t>
            </a:r>
          </a:p>
        </p:txBody>
      </p:sp>
      <p:sp>
        <p:nvSpPr>
          <p:cNvPr id="3" name="Plassholder for innhold 2">
            <a:extLst>
              <a:ext uri="{FF2B5EF4-FFF2-40B4-BE49-F238E27FC236}">
                <a16:creationId xmlns:a16="http://schemas.microsoft.com/office/drawing/2014/main" id="{633FE02D-11FA-FECE-1F1A-96F010FCEBA3}"/>
              </a:ext>
            </a:extLst>
          </p:cNvPr>
          <p:cNvSpPr>
            <a:spLocks noGrp="1"/>
          </p:cNvSpPr>
          <p:nvPr>
            <p:ph idx="1"/>
          </p:nvPr>
        </p:nvSpPr>
        <p:spPr>
          <a:xfrm>
            <a:off x="838200" y="1825625"/>
            <a:ext cx="10881902" cy="4705140"/>
          </a:xfrm>
        </p:spPr>
        <p:txBody>
          <a:bodyPr>
            <a:normAutofit fontScale="77500" lnSpcReduction="20000"/>
          </a:bodyPr>
          <a:lstStyle/>
          <a:p>
            <a:r>
              <a:rPr lang="nb-NO" dirty="0"/>
              <a:t>Offentlighetsprinsippet er det grunnlovsfastsatte utgangspunktet, jf. Grl. § 100 femte ledd:</a:t>
            </a:r>
          </a:p>
          <a:p>
            <a:pPr marL="719138" indent="0">
              <a:buNone/>
              <a:tabLst>
                <a:tab pos="10406063" algn="l"/>
              </a:tabLst>
            </a:pPr>
            <a:r>
              <a:rPr lang="nb-NO" sz="2300" dirty="0">
                <a:solidFill>
                  <a:srgbClr val="7030A0"/>
                </a:solidFill>
              </a:rPr>
              <a:t>«Enhver har rett til innsyn i statens og kommunenes dokumenter og til å følge forhandlingene i</a:t>
            </a:r>
            <a:br>
              <a:rPr lang="nb-NO" sz="2300" dirty="0">
                <a:solidFill>
                  <a:srgbClr val="7030A0"/>
                </a:solidFill>
              </a:rPr>
            </a:br>
            <a:r>
              <a:rPr lang="nb-NO" sz="2300" dirty="0">
                <a:solidFill>
                  <a:srgbClr val="7030A0"/>
                </a:solidFill>
              </a:rPr>
              <a:t>rettsmøter og folkevalgte organer. …»</a:t>
            </a:r>
          </a:p>
          <a:p>
            <a:r>
              <a:rPr lang="nb-NO" dirty="0"/>
              <a:t>Institusjonelle dokumenter knyttet institusjonene 1 – 5 i bilde 5, kan vær omfattet av</a:t>
            </a:r>
          </a:p>
          <a:p>
            <a:pPr lvl="1"/>
            <a:r>
              <a:rPr lang="nb-NO" dirty="0"/>
              <a:t>innsyns</a:t>
            </a:r>
            <a:r>
              <a:rPr lang="nb-NO" u="sng" dirty="0"/>
              <a:t>rett</a:t>
            </a:r>
            <a:r>
              <a:rPr lang="nb-NO" dirty="0"/>
              <a:t> for den som spør</a:t>
            </a:r>
          </a:p>
          <a:p>
            <a:pPr lvl="1"/>
            <a:r>
              <a:rPr lang="nb-NO" dirty="0"/>
              <a:t>Innsyns</a:t>
            </a:r>
            <a:r>
              <a:rPr lang="nb-NO" u="sng" dirty="0"/>
              <a:t>adgang</a:t>
            </a:r>
            <a:r>
              <a:rPr lang="nb-NO" dirty="0"/>
              <a:t> (jf. merinnsynsprinsippet)</a:t>
            </a:r>
          </a:p>
          <a:p>
            <a:pPr lvl="1"/>
            <a:r>
              <a:rPr lang="nb-NO" dirty="0"/>
              <a:t>Taushetsplikt, dvs. innsyns</a:t>
            </a:r>
            <a:r>
              <a:rPr lang="nb-NO" u="sng" dirty="0"/>
              <a:t>forbud</a:t>
            </a:r>
          </a:p>
          <a:p>
            <a:pPr lvl="1"/>
            <a:r>
              <a:rPr lang="nb-NO" dirty="0"/>
              <a:t>Hvis det ikke gjelder taushetsplikt, kan dokumentet </a:t>
            </a:r>
            <a:r>
              <a:rPr lang="nb-NO" u="sng" dirty="0"/>
              <a:t>tilgjengeliggjøres</a:t>
            </a:r>
          </a:p>
          <a:p>
            <a:r>
              <a:rPr lang="nb-NO" dirty="0"/>
              <a:t>Er det gitt innsyn til én, er det innsynsrett for alle (ikke-diskriminering)</a:t>
            </a:r>
          </a:p>
          <a:p>
            <a:r>
              <a:rPr lang="nb-NO" dirty="0"/>
              <a:t>For institusjonelle dokumenter knyttet institusjonene 6 og 7 i bilde 5, er det ofte opp til institusjonen å avgjøre om det skal gis innsyn i dokumentet eller ikke</a:t>
            </a:r>
          </a:p>
          <a:p>
            <a:pPr lvl="1"/>
            <a:r>
              <a:rPr lang="nb-NO" dirty="0"/>
              <a:t>Utgangspunktet er ikke offentlig (altså motsatt av institusjonene nevnt i 1 – 5)</a:t>
            </a:r>
          </a:p>
          <a:p>
            <a:pPr lvl="1"/>
            <a:r>
              <a:rPr lang="nb-NO" dirty="0"/>
              <a:t>Det kan likevel være lovbestemt offentlighet for spesifikke kilder</a:t>
            </a:r>
          </a:p>
          <a:p>
            <a:pPr lvl="1"/>
            <a:r>
              <a:rPr lang="nb-NO" dirty="0"/>
              <a:t>Står institusjonen fritt mht. innsyn, kan de i utgangspunktet «diskriminere» og gi innsyn til noen, ikke andre</a:t>
            </a:r>
          </a:p>
        </p:txBody>
      </p:sp>
    </p:spTree>
    <p:extLst>
      <p:ext uri="{BB962C8B-B14F-4D97-AF65-F5344CB8AC3E}">
        <p14:creationId xmlns:p14="http://schemas.microsoft.com/office/powerpoint/2010/main" val="943322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6C1471-28F9-0037-A1D2-C3E508DB4AB8}"/>
              </a:ext>
            </a:extLst>
          </p:cNvPr>
          <p:cNvSpPr>
            <a:spLocks noGrp="1"/>
          </p:cNvSpPr>
          <p:nvPr>
            <p:ph type="title"/>
          </p:nvPr>
        </p:nvSpPr>
        <p:spPr>
          <a:xfrm>
            <a:off x="838200" y="276934"/>
            <a:ext cx="10515600" cy="702449"/>
          </a:xfrm>
        </p:spPr>
        <p:txBody>
          <a:bodyPr>
            <a:normAutofit fontScale="90000"/>
          </a:bodyPr>
          <a:lstStyle/>
          <a:p>
            <a:r>
              <a:rPr lang="nb-NO" sz="3600" dirty="0">
                <a:solidFill>
                  <a:srgbClr val="C00000"/>
                </a:solidFill>
              </a:rPr>
              <a:t>Valg av dokumenter</a:t>
            </a:r>
            <a:br>
              <a:rPr lang="nb-NO" sz="3600" dirty="0"/>
            </a:br>
            <a:endParaRPr lang="nb-NO" sz="3600" dirty="0"/>
          </a:p>
        </p:txBody>
      </p:sp>
      <p:sp>
        <p:nvSpPr>
          <p:cNvPr id="3" name="Plassholder for innhold 2">
            <a:extLst>
              <a:ext uri="{FF2B5EF4-FFF2-40B4-BE49-F238E27FC236}">
                <a16:creationId xmlns:a16="http://schemas.microsoft.com/office/drawing/2014/main" id="{97B18DEE-77F8-10B1-204C-ECB735F8E6EB}"/>
              </a:ext>
            </a:extLst>
          </p:cNvPr>
          <p:cNvSpPr>
            <a:spLocks noGrp="1"/>
          </p:cNvSpPr>
          <p:nvPr>
            <p:ph idx="1"/>
          </p:nvPr>
        </p:nvSpPr>
        <p:spPr>
          <a:xfrm>
            <a:off x="838200" y="1397000"/>
            <a:ext cx="10515600" cy="4779963"/>
          </a:xfrm>
        </p:spPr>
        <p:txBody>
          <a:bodyPr>
            <a:normAutofit fontScale="77500" lnSpcReduction="20000"/>
          </a:bodyPr>
          <a:lstStyle/>
          <a:p>
            <a:r>
              <a:rPr lang="nb-NO" dirty="0"/>
              <a:t>Hvilken informasjon er </a:t>
            </a:r>
            <a:r>
              <a:rPr lang="nb-NO" i="1" dirty="0">
                <a:solidFill>
                  <a:srgbClr val="7030A0"/>
                </a:solidFill>
              </a:rPr>
              <a:t>generelt relevant</a:t>
            </a:r>
            <a:r>
              <a:rPr lang="nb-NO" dirty="0"/>
              <a:t> for å belyse problemstillingen?</a:t>
            </a:r>
          </a:p>
          <a:p>
            <a:pPr lvl="1"/>
            <a:r>
              <a:rPr lang="nb-NO" dirty="0"/>
              <a:t>Relevanskriterier: Hva slags informasjon bør jeg se etter (hvor spesifikt?)</a:t>
            </a:r>
          </a:p>
          <a:p>
            <a:pPr lvl="1"/>
            <a:r>
              <a:rPr lang="nb-NO" dirty="0"/>
              <a:t>I hvilke dokumenter kan jeg finne slik relevant informasjon?</a:t>
            </a:r>
          </a:p>
          <a:p>
            <a:pPr lvl="1"/>
            <a:r>
              <a:rPr lang="nb-NO" dirty="0"/>
              <a:t>Hvilke institusjonelle dokument</a:t>
            </a:r>
            <a:r>
              <a:rPr lang="nb-NO" i="1" dirty="0"/>
              <a:t>serier</a:t>
            </a:r>
            <a:r>
              <a:rPr lang="nb-NO" dirty="0"/>
              <a:t> og </a:t>
            </a:r>
            <a:r>
              <a:rPr lang="nb-NO" i="1" dirty="0"/>
              <a:t>–typer </a:t>
            </a:r>
            <a:r>
              <a:rPr lang="nb-NO" dirty="0"/>
              <a:t>kan være aktuelle?</a:t>
            </a:r>
          </a:p>
          <a:p>
            <a:pPr lvl="2"/>
            <a:r>
              <a:rPr lang="nb-NO" dirty="0"/>
              <a:t>Hva er relevante beslutningsprosesser og hvilke dokumenter er knyttet til disse?</a:t>
            </a:r>
          </a:p>
          <a:p>
            <a:pPr lvl="2"/>
            <a:r>
              <a:rPr lang="nb-NO" dirty="0"/>
              <a:t>Hvordan er dokumenter av type x strukturert/disponert?</a:t>
            </a:r>
          </a:p>
          <a:p>
            <a:r>
              <a:rPr lang="nb-NO" dirty="0"/>
              <a:t>Strategier for å </a:t>
            </a:r>
            <a:r>
              <a:rPr lang="nb-NO" i="1" dirty="0">
                <a:solidFill>
                  <a:srgbClr val="7030A0"/>
                </a:solidFill>
              </a:rPr>
              <a:t>søke og finne </a:t>
            </a:r>
            <a:r>
              <a:rPr lang="nb-NO" dirty="0"/>
              <a:t>dokumenter:</a:t>
            </a:r>
          </a:p>
          <a:p>
            <a:pPr lvl="1"/>
            <a:r>
              <a:rPr lang="nb-NO" dirty="0"/>
              <a:t>Spørre informanter (f.eks. i åpent, innledende intervju)</a:t>
            </a:r>
          </a:p>
          <a:p>
            <a:pPr lvl="1"/>
            <a:r>
              <a:rPr lang="nb-NO" dirty="0"/>
              <a:t>Åpne fritekstsøk (google)</a:t>
            </a:r>
          </a:p>
          <a:p>
            <a:pPr lvl="1"/>
            <a:r>
              <a:rPr lang="nb-NO" dirty="0"/>
              <a:t>Fritekstsøk innen et informasjonssystem (regjeringen.no, stortinget.no, </a:t>
            </a:r>
            <a:r>
              <a:rPr lang="nb-NO" dirty="0" err="1"/>
              <a:t>LovdataPro</a:t>
            </a:r>
            <a:r>
              <a:rPr lang="nb-NO" dirty="0"/>
              <a:t> mv</a:t>
            </a:r>
          </a:p>
          <a:p>
            <a:pPr lvl="1"/>
            <a:r>
              <a:rPr lang="nb-NO" dirty="0"/>
              <a:t>Bruk av dokumentrekker (beslutningsrutiner, henvisningsstrukturer)</a:t>
            </a:r>
          </a:p>
          <a:p>
            <a:pPr lvl="1"/>
            <a:r>
              <a:rPr lang="nb-NO" dirty="0"/>
              <a:t>Alle fire strategier kan ofte med fordel brukes </a:t>
            </a:r>
            <a:r>
              <a:rPr lang="nb-NO" i="1" dirty="0"/>
              <a:t>i kombinasjon</a:t>
            </a:r>
          </a:p>
          <a:p>
            <a:pPr lvl="1"/>
            <a:r>
              <a:rPr lang="nb-NO" dirty="0"/>
              <a:t>KI</a:t>
            </a:r>
          </a:p>
          <a:p>
            <a:r>
              <a:rPr lang="nb-NO" i="1" dirty="0" err="1">
                <a:solidFill>
                  <a:srgbClr val="7030A0"/>
                </a:solidFill>
              </a:rPr>
              <a:t>Relvansvurdering</a:t>
            </a:r>
            <a:r>
              <a:rPr lang="nb-NO" dirty="0"/>
              <a:t> og </a:t>
            </a:r>
            <a:r>
              <a:rPr lang="nb-NO" i="1" dirty="0">
                <a:solidFill>
                  <a:srgbClr val="7030A0"/>
                </a:solidFill>
              </a:rPr>
              <a:t>valg</a:t>
            </a:r>
            <a:r>
              <a:rPr lang="nb-NO" dirty="0"/>
              <a:t> av dokumenter </a:t>
            </a:r>
          </a:p>
          <a:p>
            <a:pPr lvl="1"/>
            <a:r>
              <a:rPr lang="nb-NO" dirty="0"/>
              <a:t>Konkret relevansvurdering</a:t>
            </a:r>
          </a:p>
          <a:p>
            <a:pPr lvl="1"/>
            <a:r>
              <a:rPr lang="nb-NO" dirty="0"/>
              <a:t>Avgrensing</a:t>
            </a:r>
          </a:p>
          <a:p>
            <a:pPr lvl="1"/>
            <a:r>
              <a:rPr lang="nb-NO" dirty="0"/>
              <a:t>Prioritering</a:t>
            </a:r>
          </a:p>
        </p:txBody>
      </p:sp>
      <p:sp>
        <p:nvSpPr>
          <p:cNvPr id="4" name="TekstSylinder 3">
            <a:extLst>
              <a:ext uri="{FF2B5EF4-FFF2-40B4-BE49-F238E27FC236}">
                <a16:creationId xmlns:a16="http://schemas.microsoft.com/office/drawing/2014/main" id="{E88AF79C-0249-F684-DAC2-7534A9125C6B}"/>
              </a:ext>
            </a:extLst>
          </p:cNvPr>
          <p:cNvSpPr txBox="1"/>
          <p:nvPr/>
        </p:nvSpPr>
        <p:spPr>
          <a:xfrm>
            <a:off x="838200" y="788081"/>
            <a:ext cx="8965660" cy="400110"/>
          </a:xfrm>
          <a:prstGeom prst="rect">
            <a:avLst/>
          </a:prstGeom>
          <a:noFill/>
          <a:ln w="12700">
            <a:solidFill>
              <a:schemeClr val="accent2"/>
            </a:solidFill>
          </a:ln>
        </p:spPr>
        <p:txBody>
          <a:bodyPr wrap="none" rtlCol="0">
            <a:spAutoFit/>
          </a:bodyPr>
          <a:lstStyle/>
          <a:p>
            <a:r>
              <a:rPr lang="nb-NO" sz="2000" dirty="0"/>
              <a:t>Generell relevansvurdering </a:t>
            </a:r>
            <a:r>
              <a:rPr lang="nb-NO" sz="2000" dirty="0">
                <a:sym typeface="Wingdings" panose="05000000000000000000" pitchFamily="2" charset="2"/>
              </a:rPr>
              <a:t> søke og finne  konkret relevansvurdering  utvalg</a:t>
            </a:r>
            <a:endParaRPr lang="nb-NO" sz="2000" dirty="0"/>
          </a:p>
        </p:txBody>
      </p:sp>
    </p:spTree>
    <p:extLst>
      <p:ext uri="{BB962C8B-B14F-4D97-AF65-F5344CB8AC3E}">
        <p14:creationId xmlns:p14="http://schemas.microsoft.com/office/powerpoint/2010/main" val="187470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16">
            <a:extLst>
              <a:ext uri="{FF2B5EF4-FFF2-40B4-BE49-F238E27FC236}">
                <a16:creationId xmlns:a16="http://schemas.microsoft.com/office/drawing/2014/main" id="{EA33DCDC-0C2E-B176-89DD-F0A698134F89}"/>
              </a:ext>
            </a:extLst>
          </p:cNvPr>
          <p:cNvGrpSpPr>
            <a:grpSpLocks/>
          </p:cNvGrpSpPr>
          <p:nvPr/>
        </p:nvGrpSpPr>
        <p:grpSpPr bwMode="auto">
          <a:xfrm>
            <a:off x="4267200" y="1828800"/>
            <a:ext cx="5080000" cy="3703638"/>
            <a:chOff x="1728" y="1152"/>
            <a:chExt cx="3200" cy="2333"/>
          </a:xfrm>
        </p:grpSpPr>
        <p:sp>
          <p:nvSpPr>
            <p:cNvPr id="12303" name="Oval 5">
              <a:extLst>
                <a:ext uri="{FF2B5EF4-FFF2-40B4-BE49-F238E27FC236}">
                  <a16:creationId xmlns:a16="http://schemas.microsoft.com/office/drawing/2014/main" id="{5791F738-597F-25E9-3989-39ED3061331D}"/>
                </a:ext>
              </a:extLst>
            </p:cNvPr>
            <p:cNvSpPr>
              <a:spLocks noChangeArrowheads="1"/>
            </p:cNvSpPr>
            <p:nvPr/>
          </p:nvSpPr>
          <p:spPr bwMode="auto">
            <a:xfrm>
              <a:off x="1728" y="1152"/>
              <a:ext cx="1824" cy="1872"/>
            </a:xfrm>
            <a:prstGeom prst="ellipse">
              <a:avLst/>
            </a:prstGeom>
            <a:solidFill>
              <a:srgbClr val="33CC33"/>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sp>
          <p:nvSpPr>
            <p:cNvPr id="12304" name="Text Box 12">
              <a:extLst>
                <a:ext uri="{FF2B5EF4-FFF2-40B4-BE49-F238E27FC236}">
                  <a16:creationId xmlns:a16="http://schemas.microsoft.com/office/drawing/2014/main" id="{AC052D5E-D47B-14F9-9DC6-7AF1461CBEE7}"/>
                </a:ext>
              </a:extLst>
            </p:cNvPr>
            <p:cNvSpPr txBox="1">
              <a:spLocks noChangeArrowheads="1"/>
            </p:cNvSpPr>
            <p:nvPr/>
          </p:nvSpPr>
          <p:spPr bwMode="auto">
            <a:xfrm>
              <a:off x="3600" y="3216"/>
              <a:ext cx="1328"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Opplysningsplikt</a:t>
              </a:r>
            </a:p>
          </p:txBody>
        </p:sp>
        <p:sp>
          <p:nvSpPr>
            <p:cNvPr id="12305" name="Line 13">
              <a:extLst>
                <a:ext uri="{FF2B5EF4-FFF2-40B4-BE49-F238E27FC236}">
                  <a16:creationId xmlns:a16="http://schemas.microsoft.com/office/drawing/2014/main" id="{AF728F20-0B04-B74F-0906-F7D6561690C0}"/>
                </a:ext>
              </a:extLst>
            </p:cNvPr>
            <p:cNvSpPr>
              <a:spLocks noChangeShapeType="1"/>
            </p:cNvSpPr>
            <p:nvPr/>
          </p:nvSpPr>
          <p:spPr bwMode="auto">
            <a:xfrm flipH="1" flipV="1">
              <a:off x="3360" y="2784"/>
              <a:ext cx="384" cy="384"/>
            </a:xfrm>
            <a:prstGeom prst="line">
              <a:avLst/>
            </a:prstGeom>
            <a:noFill/>
            <a:ln w="28575">
              <a:solidFill>
                <a:srgbClr val="33CC33"/>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sp>
        <p:nvSpPr>
          <p:cNvPr id="6146" name="Rectangle 2">
            <a:extLst>
              <a:ext uri="{FF2B5EF4-FFF2-40B4-BE49-F238E27FC236}">
                <a16:creationId xmlns:a16="http://schemas.microsoft.com/office/drawing/2014/main" id="{6E9F4ABF-99D7-4898-AACC-57D791E996E0}"/>
              </a:ext>
            </a:extLst>
          </p:cNvPr>
          <p:cNvSpPr>
            <a:spLocks noGrp="1" noChangeArrowheads="1"/>
          </p:cNvSpPr>
          <p:nvPr>
            <p:ph type="title"/>
          </p:nvPr>
        </p:nvSpPr>
        <p:spPr>
          <a:xfrm>
            <a:off x="4320192" y="304800"/>
            <a:ext cx="3399216" cy="609600"/>
          </a:xfrm>
        </p:spPr>
        <p:txBody>
          <a:bodyPr>
            <a:normAutofit/>
          </a:bodyPr>
          <a:lstStyle/>
          <a:p>
            <a:pPr>
              <a:defRPr/>
            </a:pPr>
            <a:r>
              <a:rPr lang="nb-NO" sz="2800" dirty="0">
                <a:solidFill>
                  <a:schemeClr val="hlink"/>
                </a:solidFill>
                <a:effectLst>
                  <a:outerShdw blurRad="38100" dist="38100" dir="2700000" algn="tl">
                    <a:srgbClr val="C0C0C0"/>
                  </a:outerShdw>
                </a:effectLst>
              </a:rPr>
              <a:t>«Innsynsblinken»</a:t>
            </a:r>
            <a:endParaRPr lang="nb-NO" sz="2800" dirty="0">
              <a:solidFill>
                <a:schemeClr val="accent2"/>
              </a:solidFill>
              <a:effectLst>
                <a:outerShdw blurRad="38100" dist="38100" dir="2700000" algn="tl">
                  <a:srgbClr val="C0C0C0"/>
                </a:outerShdw>
              </a:effectLst>
            </a:endParaRPr>
          </a:p>
        </p:txBody>
      </p:sp>
      <p:grpSp>
        <p:nvGrpSpPr>
          <p:cNvPr id="3" name="Group 15">
            <a:extLst>
              <a:ext uri="{FF2B5EF4-FFF2-40B4-BE49-F238E27FC236}">
                <a16:creationId xmlns:a16="http://schemas.microsoft.com/office/drawing/2014/main" id="{1553DFB3-F306-0DBD-AF5A-3C3D16D3346C}"/>
              </a:ext>
            </a:extLst>
          </p:cNvPr>
          <p:cNvGrpSpPr>
            <a:grpSpLocks/>
          </p:cNvGrpSpPr>
          <p:nvPr/>
        </p:nvGrpSpPr>
        <p:grpSpPr bwMode="auto">
          <a:xfrm>
            <a:off x="1889126" y="2286000"/>
            <a:ext cx="4816475" cy="1981200"/>
            <a:chOff x="230" y="1440"/>
            <a:chExt cx="3034" cy="1248"/>
          </a:xfrm>
        </p:grpSpPr>
        <p:sp>
          <p:nvSpPr>
            <p:cNvPr id="12299" name="Oval 4">
              <a:extLst>
                <a:ext uri="{FF2B5EF4-FFF2-40B4-BE49-F238E27FC236}">
                  <a16:creationId xmlns:a16="http://schemas.microsoft.com/office/drawing/2014/main" id="{07EE7AF6-4FC3-6C3E-5BBE-A219632CB3B3}"/>
                </a:ext>
              </a:extLst>
            </p:cNvPr>
            <p:cNvSpPr>
              <a:spLocks noChangeArrowheads="1"/>
            </p:cNvSpPr>
            <p:nvPr/>
          </p:nvSpPr>
          <p:spPr bwMode="auto">
            <a:xfrm>
              <a:off x="2064" y="1440"/>
              <a:ext cx="1200" cy="1248"/>
            </a:xfrm>
            <a:prstGeom prst="ellipse">
              <a:avLst/>
            </a:prstGeom>
            <a:solidFill>
              <a:srgbClr val="6666FF"/>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2300" name="Group 11">
              <a:extLst>
                <a:ext uri="{FF2B5EF4-FFF2-40B4-BE49-F238E27FC236}">
                  <a16:creationId xmlns:a16="http://schemas.microsoft.com/office/drawing/2014/main" id="{34DC27F7-50CB-2C0B-399C-C1BA68D346D7}"/>
                </a:ext>
              </a:extLst>
            </p:cNvPr>
            <p:cNvGrpSpPr>
              <a:grpSpLocks/>
            </p:cNvGrpSpPr>
            <p:nvPr/>
          </p:nvGrpSpPr>
          <p:grpSpPr bwMode="auto">
            <a:xfrm>
              <a:off x="230" y="1817"/>
              <a:ext cx="1834" cy="271"/>
              <a:chOff x="230" y="1817"/>
              <a:chExt cx="1834" cy="271"/>
            </a:xfrm>
          </p:grpSpPr>
          <p:sp>
            <p:nvSpPr>
              <p:cNvPr id="12301" name="Text Box 9">
                <a:extLst>
                  <a:ext uri="{FF2B5EF4-FFF2-40B4-BE49-F238E27FC236}">
                    <a16:creationId xmlns:a16="http://schemas.microsoft.com/office/drawing/2014/main" id="{CFC9C5BC-594C-C23C-53B8-14CCBAFA05A8}"/>
                  </a:ext>
                </a:extLst>
              </p:cNvPr>
              <p:cNvSpPr txBox="1">
                <a:spLocks noChangeArrowheads="1"/>
              </p:cNvSpPr>
              <p:nvPr/>
            </p:nvSpPr>
            <p:spPr bwMode="auto">
              <a:xfrm>
                <a:off x="230" y="1817"/>
                <a:ext cx="972"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t>Taushetsrett</a:t>
                </a:r>
              </a:p>
            </p:txBody>
          </p:sp>
          <p:sp>
            <p:nvSpPr>
              <p:cNvPr id="12302" name="Line 10">
                <a:extLst>
                  <a:ext uri="{FF2B5EF4-FFF2-40B4-BE49-F238E27FC236}">
                    <a16:creationId xmlns:a16="http://schemas.microsoft.com/office/drawing/2014/main" id="{A023B145-C555-2EE5-8372-1C1ED9A9E4AE}"/>
                  </a:ext>
                </a:extLst>
              </p:cNvPr>
              <p:cNvSpPr>
                <a:spLocks noChangeShapeType="1"/>
              </p:cNvSpPr>
              <p:nvPr/>
            </p:nvSpPr>
            <p:spPr bwMode="auto">
              <a:xfrm>
                <a:off x="1344" y="1968"/>
                <a:ext cx="720" cy="0"/>
              </a:xfrm>
              <a:prstGeom prst="line">
                <a:avLst/>
              </a:prstGeom>
              <a:noFill/>
              <a:ln w="28575">
                <a:solidFill>
                  <a:srgbClr val="6666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grpSp>
      <p:grpSp>
        <p:nvGrpSpPr>
          <p:cNvPr id="5" name="Group 14">
            <a:extLst>
              <a:ext uri="{FF2B5EF4-FFF2-40B4-BE49-F238E27FC236}">
                <a16:creationId xmlns:a16="http://schemas.microsoft.com/office/drawing/2014/main" id="{280A3117-A378-C6D3-9734-4F14EB4FC3AF}"/>
              </a:ext>
            </a:extLst>
          </p:cNvPr>
          <p:cNvGrpSpPr>
            <a:grpSpLocks/>
          </p:cNvGrpSpPr>
          <p:nvPr/>
        </p:nvGrpSpPr>
        <p:grpSpPr bwMode="auto">
          <a:xfrm>
            <a:off x="5334000" y="1447800"/>
            <a:ext cx="3506788" cy="2209800"/>
            <a:chOff x="2400" y="912"/>
            <a:chExt cx="2209" cy="1392"/>
          </a:xfrm>
        </p:grpSpPr>
        <p:sp>
          <p:nvSpPr>
            <p:cNvPr id="12295" name="Oval 3">
              <a:extLst>
                <a:ext uri="{FF2B5EF4-FFF2-40B4-BE49-F238E27FC236}">
                  <a16:creationId xmlns:a16="http://schemas.microsoft.com/office/drawing/2014/main" id="{D4C7CA5C-1536-AE02-6BF0-9B30D8C1A83D}"/>
                </a:ext>
              </a:extLst>
            </p:cNvPr>
            <p:cNvSpPr>
              <a:spLocks noChangeArrowheads="1"/>
            </p:cNvSpPr>
            <p:nvPr/>
          </p:nvSpPr>
          <p:spPr bwMode="auto">
            <a:xfrm>
              <a:off x="2400" y="1824"/>
              <a:ext cx="528" cy="480"/>
            </a:xfrm>
            <a:prstGeom prst="ellipse">
              <a:avLst/>
            </a:prstGeom>
            <a:solidFill>
              <a:srgbClr val="FFCC00"/>
            </a:solidFill>
            <a:ln w="95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nb-NO" altLang="nb-NO" sz="2400"/>
            </a:p>
          </p:txBody>
        </p:sp>
        <p:grpSp>
          <p:nvGrpSpPr>
            <p:cNvPr id="12296" name="Group 8">
              <a:extLst>
                <a:ext uri="{FF2B5EF4-FFF2-40B4-BE49-F238E27FC236}">
                  <a16:creationId xmlns:a16="http://schemas.microsoft.com/office/drawing/2014/main" id="{976EAFFE-6BE5-DB41-42B6-1ADC53D790CB}"/>
                </a:ext>
              </a:extLst>
            </p:cNvPr>
            <p:cNvGrpSpPr>
              <a:grpSpLocks/>
            </p:cNvGrpSpPr>
            <p:nvPr/>
          </p:nvGrpSpPr>
          <p:grpSpPr bwMode="auto">
            <a:xfrm>
              <a:off x="2832" y="912"/>
              <a:ext cx="1777" cy="967"/>
              <a:chOff x="3408" y="473"/>
              <a:chExt cx="1777" cy="967"/>
            </a:xfrm>
          </p:grpSpPr>
          <p:sp>
            <p:nvSpPr>
              <p:cNvPr id="12297" name="Text Box 6">
                <a:extLst>
                  <a:ext uri="{FF2B5EF4-FFF2-40B4-BE49-F238E27FC236}">
                    <a16:creationId xmlns:a16="http://schemas.microsoft.com/office/drawing/2014/main" id="{80E254EE-3E75-63E8-2D97-D17428770657}"/>
                  </a:ext>
                </a:extLst>
              </p:cNvPr>
              <p:cNvSpPr txBox="1">
                <a:spLocks noChangeArrowheads="1"/>
              </p:cNvSpPr>
              <p:nvPr/>
            </p:nvSpPr>
            <p:spPr bwMode="auto">
              <a:xfrm>
                <a:off x="3878" y="473"/>
                <a:ext cx="1307"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a:t>Taushetsplikt</a:t>
                </a:r>
              </a:p>
              <a:p>
                <a:pPr>
                  <a:spcBef>
                    <a:spcPct val="0"/>
                  </a:spcBef>
                  <a:buFontTx/>
                  <a:buNone/>
                </a:pPr>
                <a:r>
                  <a:rPr lang="nb-NO" altLang="nb-NO" sz="2200"/>
                  <a:t>“aktiv”, “passiv”</a:t>
                </a:r>
              </a:p>
            </p:txBody>
          </p:sp>
          <p:sp>
            <p:nvSpPr>
              <p:cNvPr id="12298" name="Line 7">
                <a:extLst>
                  <a:ext uri="{FF2B5EF4-FFF2-40B4-BE49-F238E27FC236}">
                    <a16:creationId xmlns:a16="http://schemas.microsoft.com/office/drawing/2014/main" id="{489B3F6F-13E7-7BB6-568C-849137BA7173}"/>
                  </a:ext>
                </a:extLst>
              </p:cNvPr>
              <p:cNvSpPr>
                <a:spLocks noChangeShapeType="1"/>
              </p:cNvSpPr>
              <p:nvPr/>
            </p:nvSpPr>
            <p:spPr bwMode="auto">
              <a:xfrm flipH="1">
                <a:off x="3408" y="912"/>
                <a:ext cx="480" cy="528"/>
              </a:xfrm>
              <a:prstGeom prst="line">
                <a:avLst/>
              </a:prstGeom>
              <a:noFill/>
              <a:ln w="38100">
                <a:solidFill>
                  <a:srgbClr val="FFCC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nb-NO"/>
              </a:p>
            </p:txBody>
          </p:sp>
        </p:grpSp>
      </p:grpSp>
      <p:sp>
        <p:nvSpPr>
          <p:cNvPr id="6161" name="Text Box 17">
            <a:extLst>
              <a:ext uri="{FF2B5EF4-FFF2-40B4-BE49-F238E27FC236}">
                <a16:creationId xmlns:a16="http://schemas.microsoft.com/office/drawing/2014/main" id="{623AECFC-B3D4-4291-B961-4025117E9127}"/>
              </a:ext>
            </a:extLst>
          </p:cNvPr>
          <p:cNvSpPr txBox="1">
            <a:spLocks noChangeArrowheads="1"/>
          </p:cNvSpPr>
          <p:nvPr/>
        </p:nvSpPr>
        <p:spPr bwMode="auto">
          <a:xfrm>
            <a:off x="2057400" y="5638800"/>
            <a:ext cx="372730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nb-NO" altLang="nb-NO" sz="2200" dirty="0">
                <a:solidFill>
                  <a:srgbClr val="660066"/>
                </a:solidFill>
              </a:rPr>
              <a:t>Dog, prinsippet om merinnsyn!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6161">
                                            <p:txEl>
                                              <p:pRg st="0" end="0"/>
                                            </p:txEl>
                                          </p:spTgt>
                                        </p:tgtEl>
                                        <p:attrNameLst>
                                          <p:attrName>style.visibility</p:attrName>
                                        </p:attrNameLst>
                                      </p:cBhvr>
                                      <p:to>
                                        <p:strVal val="visible"/>
                                      </p:to>
                                    </p:set>
                                    <p:animEffect transition="in" filter="box(out)">
                                      <p:cBhvr>
                                        <p:cTn id="17" dur="500"/>
                                        <p:tgtEl>
                                          <p:spTgt spid="616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F2EB420-69F2-7DAC-2464-9185D06CEC9B}"/>
              </a:ext>
            </a:extLst>
          </p:cNvPr>
          <p:cNvGrpSpPr>
            <a:grpSpLocks/>
          </p:cNvGrpSpPr>
          <p:nvPr/>
        </p:nvGrpSpPr>
        <p:grpSpPr bwMode="auto">
          <a:xfrm>
            <a:off x="3047999" y="2723086"/>
            <a:ext cx="2819400" cy="1447800"/>
            <a:chOff x="1008" y="2448"/>
            <a:chExt cx="1776" cy="894"/>
          </a:xfrm>
        </p:grpSpPr>
        <p:sp>
          <p:nvSpPr>
            <p:cNvPr id="6163" name="Text Box 3">
              <a:extLst>
                <a:ext uri="{FF2B5EF4-FFF2-40B4-BE49-F238E27FC236}">
                  <a16:creationId xmlns:a16="http://schemas.microsoft.com/office/drawing/2014/main" id="{D7907F2B-9763-FE71-C169-2D991B03042B}"/>
                </a:ext>
              </a:extLst>
            </p:cNvPr>
            <p:cNvSpPr txBox="1">
              <a:spLocks noChangeArrowheads="1"/>
            </p:cNvSpPr>
            <p:nvPr/>
          </p:nvSpPr>
          <p:spPr bwMode="auto">
            <a:xfrm>
              <a:off x="1008" y="2448"/>
              <a:ext cx="624" cy="15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b="1">
                  <a:solidFill>
                    <a:srgbClr val="D60093"/>
                  </a:solidFill>
                </a:rPr>
                <a:t>Enhver</a:t>
              </a:r>
              <a:endParaRPr lang="nb-NO" altLang="nb-NO" sz="1000" b="1">
                <a:solidFill>
                  <a:srgbClr val="D60093"/>
                </a:solidFill>
              </a:endParaRPr>
            </a:p>
          </p:txBody>
        </p:sp>
        <p:grpSp>
          <p:nvGrpSpPr>
            <p:cNvPr id="6164" name="Group 4">
              <a:extLst>
                <a:ext uri="{FF2B5EF4-FFF2-40B4-BE49-F238E27FC236}">
                  <a16:creationId xmlns:a16="http://schemas.microsoft.com/office/drawing/2014/main" id="{DC9F84A7-8BF8-A569-5AD4-0E05DE0B13ED}"/>
                </a:ext>
              </a:extLst>
            </p:cNvPr>
            <p:cNvGrpSpPr>
              <a:grpSpLocks/>
            </p:cNvGrpSpPr>
            <p:nvPr/>
          </p:nvGrpSpPr>
          <p:grpSpPr bwMode="auto">
            <a:xfrm>
              <a:off x="1031" y="2678"/>
              <a:ext cx="1753" cy="664"/>
              <a:chOff x="1031" y="2678"/>
              <a:chExt cx="1753" cy="664"/>
            </a:xfrm>
          </p:grpSpPr>
          <p:sp>
            <p:nvSpPr>
              <p:cNvPr id="6165" name="Text Box 5">
                <a:extLst>
                  <a:ext uri="{FF2B5EF4-FFF2-40B4-BE49-F238E27FC236}">
                    <a16:creationId xmlns:a16="http://schemas.microsoft.com/office/drawing/2014/main" id="{1C98BD72-21A0-E589-B1EF-019D3F3A1655}"/>
                  </a:ext>
                </a:extLst>
              </p:cNvPr>
              <p:cNvSpPr txBox="1">
                <a:spLocks noChangeArrowheads="1"/>
              </p:cNvSpPr>
              <p:nvPr/>
            </p:nvSpPr>
            <p:spPr bwMode="auto">
              <a:xfrm>
                <a:off x="1104" y="2678"/>
                <a:ext cx="1680" cy="6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dirty="0">
                    <a:solidFill>
                      <a:srgbClr val="D60093"/>
                    </a:solidFill>
                  </a:rPr>
                  <a:t>Offentlighetslova § 3 + § 9 </a:t>
                </a:r>
              </a:p>
              <a:p>
                <a:pPr eaLnBrk="0" fontAlgn="base" hangingPunct="0">
                  <a:spcBef>
                    <a:spcPct val="0"/>
                  </a:spcBef>
                  <a:spcAft>
                    <a:spcPct val="0"/>
                  </a:spcAft>
                </a:pPr>
                <a:r>
                  <a:rPr lang="nb-NO" altLang="nb-NO" sz="1600" dirty="0">
                    <a:solidFill>
                      <a:srgbClr val="D60093"/>
                    </a:solidFill>
                  </a:rPr>
                  <a:t>PVF artikkel 15</a:t>
                </a:r>
                <a:endParaRPr lang="nb-NO" altLang="nb-NO" sz="1000" dirty="0">
                  <a:solidFill>
                    <a:srgbClr val="D60093"/>
                  </a:solidFill>
                </a:endParaRPr>
              </a:p>
            </p:txBody>
          </p:sp>
          <p:sp>
            <p:nvSpPr>
              <p:cNvPr id="6166" name="Line 6">
                <a:extLst>
                  <a:ext uri="{FF2B5EF4-FFF2-40B4-BE49-F238E27FC236}">
                    <a16:creationId xmlns:a16="http://schemas.microsoft.com/office/drawing/2014/main" id="{ED3BDAD2-A7B9-B35F-2B1C-AF3759B821C7}"/>
                  </a:ext>
                </a:extLst>
              </p:cNvPr>
              <p:cNvSpPr>
                <a:spLocks noChangeShapeType="1"/>
              </p:cNvSpPr>
              <p:nvPr/>
            </p:nvSpPr>
            <p:spPr bwMode="auto">
              <a:xfrm rot="21536555" flipV="1">
                <a:off x="1031" y="2710"/>
                <a:ext cx="2" cy="399"/>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67" name="Line 7">
                <a:extLst>
                  <a:ext uri="{FF2B5EF4-FFF2-40B4-BE49-F238E27FC236}">
                    <a16:creationId xmlns:a16="http://schemas.microsoft.com/office/drawing/2014/main" id="{ED57EC09-5512-94C4-66B0-2CBB4090A266}"/>
                  </a:ext>
                </a:extLst>
              </p:cNvPr>
              <p:cNvSpPr>
                <a:spLocks noChangeShapeType="1"/>
              </p:cNvSpPr>
              <p:nvPr/>
            </p:nvSpPr>
            <p:spPr bwMode="auto">
              <a:xfrm>
                <a:off x="1031" y="2710"/>
                <a:ext cx="994"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grpSp>
      </p:grpSp>
      <p:sp>
        <p:nvSpPr>
          <p:cNvPr id="3080" name="Rectangle 8">
            <a:extLst>
              <a:ext uri="{FF2B5EF4-FFF2-40B4-BE49-F238E27FC236}">
                <a16:creationId xmlns:a16="http://schemas.microsoft.com/office/drawing/2014/main" id="{8F611A09-F204-56D8-C229-05E1A641A9FB}"/>
              </a:ext>
            </a:extLst>
          </p:cNvPr>
          <p:cNvSpPr>
            <a:spLocks noChangeArrowheads="1"/>
          </p:cNvSpPr>
          <p:nvPr/>
        </p:nvSpPr>
        <p:spPr bwMode="auto">
          <a:xfrm>
            <a:off x="2133600" y="152400"/>
            <a:ext cx="7772400" cy="838200"/>
          </a:xfrm>
          <a:prstGeom prst="rect">
            <a:avLst/>
          </a:prstGeom>
          <a:noFill/>
          <a:ln w="9525">
            <a:noFill/>
            <a:miter lim="800000"/>
            <a:headEnd/>
            <a:tailEnd/>
          </a:ln>
          <a:effectLst/>
        </p:spPr>
        <p:txBody>
          <a:bodyPr anchor="ctr"/>
          <a:lstStyle/>
          <a:p>
            <a:pPr algn="ctr" eaLnBrk="0" fontAlgn="base" hangingPunct="0">
              <a:spcBef>
                <a:spcPct val="0"/>
              </a:spcBef>
              <a:spcAft>
                <a:spcPct val="0"/>
              </a:spcAft>
              <a:defRPr/>
            </a:pPr>
            <a:r>
              <a:rPr lang="nb-NO" sz="2800">
                <a:solidFill>
                  <a:srgbClr val="3333CC"/>
                </a:solidFill>
                <a:effectLst>
                  <a:outerShdw blurRad="38100" dist="38100" dir="2700000" algn="tl">
                    <a:srgbClr val="C0C0C0"/>
                  </a:outerShdw>
                </a:effectLst>
                <a:latin typeface="Times New Roman" charset="0"/>
              </a:rPr>
              <a:t>“Innsynstrappen”</a:t>
            </a:r>
            <a:endParaRPr lang="nb-NO" sz="2800">
              <a:solidFill>
                <a:srgbClr val="000000"/>
              </a:solidFill>
              <a:effectLst>
                <a:outerShdw blurRad="38100" dist="38100" dir="2700000" algn="tl">
                  <a:srgbClr val="C0C0C0"/>
                </a:outerShdw>
              </a:effectLst>
              <a:latin typeface="Times New Roman" charset="0"/>
            </a:endParaRPr>
          </a:p>
        </p:txBody>
      </p:sp>
      <p:grpSp>
        <p:nvGrpSpPr>
          <p:cNvPr id="4" name="Group 9">
            <a:extLst>
              <a:ext uri="{FF2B5EF4-FFF2-40B4-BE49-F238E27FC236}">
                <a16:creationId xmlns:a16="http://schemas.microsoft.com/office/drawing/2014/main" id="{BCFA0CCD-317C-A404-FA17-A2AAFF33DF81}"/>
              </a:ext>
            </a:extLst>
          </p:cNvPr>
          <p:cNvGrpSpPr>
            <a:grpSpLocks/>
          </p:cNvGrpSpPr>
          <p:nvPr/>
        </p:nvGrpSpPr>
        <p:grpSpPr bwMode="auto">
          <a:xfrm>
            <a:off x="4486275" y="2189686"/>
            <a:ext cx="2447925" cy="985838"/>
            <a:chOff x="1914" y="2112"/>
            <a:chExt cx="1542" cy="621"/>
          </a:xfrm>
        </p:grpSpPr>
        <p:sp>
          <p:nvSpPr>
            <p:cNvPr id="6159" name="Text Box 10">
              <a:extLst>
                <a:ext uri="{FF2B5EF4-FFF2-40B4-BE49-F238E27FC236}">
                  <a16:creationId xmlns:a16="http://schemas.microsoft.com/office/drawing/2014/main" id="{C256FFAF-3B6B-B258-B9A2-64A3652367DC}"/>
                </a:ext>
              </a:extLst>
            </p:cNvPr>
            <p:cNvSpPr txBox="1">
              <a:spLocks noChangeArrowheads="1"/>
            </p:cNvSpPr>
            <p:nvPr/>
          </p:nvSpPr>
          <p:spPr bwMode="auto">
            <a:xfrm>
              <a:off x="1914" y="2112"/>
              <a:ext cx="966"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b="1">
                  <a:solidFill>
                    <a:srgbClr val="336600"/>
                  </a:solidFill>
                </a:rPr>
                <a:t>Den registrerte</a:t>
              </a:r>
              <a:endParaRPr lang="nb-NO" altLang="nb-NO" sz="1000" b="1">
                <a:solidFill>
                  <a:srgbClr val="336600"/>
                </a:solidFill>
              </a:endParaRPr>
            </a:p>
          </p:txBody>
        </p:sp>
        <p:sp>
          <p:nvSpPr>
            <p:cNvPr id="6160" name="Line 11">
              <a:extLst>
                <a:ext uri="{FF2B5EF4-FFF2-40B4-BE49-F238E27FC236}">
                  <a16:creationId xmlns:a16="http://schemas.microsoft.com/office/drawing/2014/main" id="{491D23A5-ED85-3A84-41EF-759D48646219}"/>
                </a:ext>
              </a:extLst>
            </p:cNvPr>
            <p:cNvSpPr>
              <a:spLocks noChangeShapeType="1"/>
            </p:cNvSpPr>
            <p:nvPr/>
          </p:nvSpPr>
          <p:spPr bwMode="auto">
            <a:xfrm rot="21536555" flipV="1">
              <a:off x="2025" y="2335"/>
              <a:ext cx="0" cy="39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61" name="Line 12">
              <a:extLst>
                <a:ext uri="{FF2B5EF4-FFF2-40B4-BE49-F238E27FC236}">
                  <a16:creationId xmlns:a16="http://schemas.microsoft.com/office/drawing/2014/main" id="{10F83AD6-FF10-7D39-CC19-D8C5F43E4DC9}"/>
                </a:ext>
              </a:extLst>
            </p:cNvPr>
            <p:cNvSpPr>
              <a:spLocks noChangeShapeType="1"/>
            </p:cNvSpPr>
            <p:nvPr/>
          </p:nvSpPr>
          <p:spPr bwMode="auto">
            <a:xfrm>
              <a:off x="2025" y="2335"/>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62" name="Text Box 13">
              <a:extLst>
                <a:ext uri="{FF2B5EF4-FFF2-40B4-BE49-F238E27FC236}">
                  <a16:creationId xmlns:a16="http://schemas.microsoft.com/office/drawing/2014/main" id="{1B165EE2-6E15-95D6-A856-94214A56CC55}"/>
                </a:ext>
              </a:extLst>
            </p:cNvPr>
            <p:cNvSpPr txBox="1">
              <a:spLocks noChangeArrowheads="1"/>
            </p:cNvSpPr>
            <p:nvPr/>
          </p:nvSpPr>
          <p:spPr bwMode="auto">
            <a:xfrm>
              <a:off x="2064" y="2352"/>
              <a:ext cx="1392" cy="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50000"/>
                </a:spcBef>
                <a:spcAft>
                  <a:spcPct val="0"/>
                </a:spcAft>
              </a:pPr>
              <a:r>
                <a:rPr lang="nb-NO" altLang="nb-NO" sz="1600" dirty="0">
                  <a:solidFill>
                    <a:srgbClr val="336600"/>
                  </a:solidFill>
                </a:rPr>
                <a:t>PVF artikkel 15</a:t>
              </a:r>
              <a:endParaRPr lang="nb-NO" altLang="nb-NO" dirty="0">
                <a:solidFill>
                  <a:srgbClr val="336600"/>
                </a:solidFill>
              </a:endParaRPr>
            </a:p>
          </p:txBody>
        </p:sp>
      </p:grpSp>
      <p:grpSp>
        <p:nvGrpSpPr>
          <p:cNvPr id="5" name="Group 14">
            <a:extLst>
              <a:ext uri="{FF2B5EF4-FFF2-40B4-BE49-F238E27FC236}">
                <a16:creationId xmlns:a16="http://schemas.microsoft.com/office/drawing/2014/main" id="{EEBA1F79-13BA-1BA7-151A-41393C8C7363}"/>
              </a:ext>
            </a:extLst>
          </p:cNvPr>
          <p:cNvGrpSpPr>
            <a:grpSpLocks/>
          </p:cNvGrpSpPr>
          <p:nvPr/>
        </p:nvGrpSpPr>
        <p:grpSpPr bwMode="auto">
          <a:xfrm>
            <a:off x="6237288" y="1503887"/>
            <a:ext cx="2160587" cy="1071563"/>
            <a:chOff x="3017" y="1680"/>
            <a:chExt cx="1361" cy="675"/>
          </a:xfrm>
        </p:grpSpPr>
        <p:sp>
          <p:nvSpPr>
            <p:cNvPr id="6155" name="Line 15">
              <a:extLst>
                <a:ext uri="{FF2B5EF4-FFF2-40B4-BE49-F238E27FC236}">
                  <a16:creationId xmlns:a16="http://schemas.microsoft.com/office/drawing/2014/main" id="{8F91E309-0E25-66B2-8D71-A0B2CDDE0D43}"/>
                </a:ext>
              </a:extLst>
            </p:cNvPr>
            <p:cNvSpPr>
              <a:spLocks noChangeShapeType="1"/>
            </p:cNvSpPr>
            <p:nvPr/>
          </p:nvSpPr>
          <p:spPr bwMode="auto">
            <a:xfrm rot="21536555" flipV="1">
              <a:off x="3017" y="1957"/>
              <a:ext cx="0" cy="39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56" name="Line 16">
              <a:extLst>
                <a:ext uri="{FF2B5EF4-FFF2-40B4-BE49-F238E27FC236}">
                  <a16:creationId xmlns:a16="http://schemas.microsoft.com/office/drawing/2014/main" id="{91A8E039-594C-7DE8-7ED4-5A287A38975E}"/>
                </a:ext>
              </a:extLst>
            </p:cNvPr>
            <p:cNvSpPr>
              <a:spLocks noChangeShapeType="1"/>
            </p:cNvSpPr>
            <p:nvPr/>
          </p:nvSpPr>
          <p:spPr bwMode="auto">
            <a:xfrm>
              <a:off x="3017" y="1957"/>
              <a:ext cx="9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nb-NO" sz="2400">
                <a:solidFill>
                  <a:srgbClr val="000000"/>
                </a:solidFill>
                <a:latin typeface="Times New Roman" panose="02020603050405020304" pitchFamily="18" charset="0"/>
              </a:endParaRPr>
            </a:p>
          </p:txBody>
        </p:sp>
        <p:sp>
          <p:nvSpPr>
            <p:cNvPr id="6157" name="Text Box 17">
              <a:extLst>
                <a:ext uri="{FF2B5EF4-FFF2-40B4-BE49-F238E27FC236}">
                  <a16:creationId xmlns:a16="http://schemas.microsoft.com/office/drawing/2014/main" id="{8B66433D-22AE-7EC4-5661-4C11350E5A0E}"/>
                </a:ext>
              </a:extLst>
            </p:cNvPr>
            <p:cNvSpPr txBox="1">
              <a:spLocks noChangeArrowheads="1"/>
            </p:cNvSpPr>
            <p:nvPr/>
          </p:nvSpPr>
          <p:spPr bwMode="auto">
            <a:xfrm>
              <a:off x="3168" y="1680"/>
              <a:ext cx="35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b="1">
                  <a:solidFill>
                    <a:srgbClr val="9900CC"/>
                  </a:solidFill>
                </a:rPr>
                <a:t>Part</a:t>
              </a:r>
              <a:endParaRPr lang="nb-NO" altLang="nb-NO">
                <a:solidFill>
                  <a:srgbClr val="9900CC"/>
                </a:solidFill>
              </a:endParaRPr>
            </a:p>
          </p:txBody>
        </p:sp>
        <p:sp>
          <p:nvSpPr>
            <p:cNvPr id="6158" name="Text Box 18">
              <a:extLst>
                <a:ext uri="{FF2B5EF4-FFF2-40B4-BE49-F238E27FC236}">
                  <a16:creationId xmlns:a16="http://schemas.microsoft.com/office/drawing/2014/main" id="{1FB42474-807D-0AC7-31B3-288509E4A006}"/>
                </a:ext>
              </a:extLst>
            </p:cNvPr>
            <p:cNvSpPr txBox="1">
              <a:spLocks noChangeArrowheads="1"/>
            </p:cNvSpPr>
            <p:nvPr/>
          </p:nvSpPr>
          <p:spPr bwMode="auto">
            <a:xfrm>
              <a:off x="3072" y="1968"/>
              <a:ext cx="130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nb-NO" altLang="nb-NO" sz="1600" dirty="0">
                  <a:solidFill>
                    <a:srgbClr val="9900CC"/>
                  </a:solidFill>
                </a:rPr>
                <a:t>Forvaltningsloven § 18</a:t>
              </a:r>
              <a:endParaRPr lang="nb-NO" altLang="nb-NO" dirty="0">
                <a:solidFill>
                  <a:srgbClr val="9900CC"/>
                </a:solidFill>
              </a:endParaRPr>
            </a:p>
          </p:txBody>
        </p:sp>
      </p:grpSp>
      <p:sp>
        <p:nvSpPr>
          <p:cNvPr id="3091" name="Text Box 19">
            <a:extLst>
              <a:ext uri="{FF2B5EF4-FFF2-40B4-BE49-F238E27FC236}">
                <a16:creationId xmlns:a16="http://schemas.microsoft.com/office/drawing/2014/main" id="{ED5CD3E1-CBFF-6BC8-6ABA-C9FD75A74884}"/>
              </a:ext>
            </a:extLst>
          </p:cNvPr>
          <p:cNvSpPr txBox="1">
            <a:spLocks noChangeArrowheads="1"/>
          </p:cNvSpPr>
          <p:nvPr/>
        </p:nvSpPr>
        <p:spPr bwMode="auto">
          <a:xfrm>
            <a:off x="1295987" y="4037053"/>
            <a:ext cx="90487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buFontTx/>
              <a:buChar char="•"/>
            </a:pPr>
            <a:r>
              <a:rPr lang="nb-NO" altLang="nb-NO" sz="1800" dirty="0">
                <a:solidFill>
                  <a:srgbClr val="000000"/>
                </a:solidFill>
              </a:rPr>
              <a:t> Flere innsynsrettigheter kan gjelde samtidig</a:t>
            </a:r>
          </a:p>
          <a:p>
            <a:pPr eaLnBrk="0" fontAlgn="base" hangingPunct="0">
              <a:spcBef>
                <a:spcPct val="0"/>
              </a:spcBef>
              <a:spcAft>
                <a:spcPct val="0"/>
              </a:spcAft>
              <a:buFontTx/>
              <a:buChar char="•"/>
            </a:pPr>
            <a:r>
              <a:rPr lang="nb-NO" altLang="nb-NO" sz="1800" dirty="0">
                <a:solidFill>
                  <a:srgbClr val="000000"/>
                </a:solidFill>
              </a:rPr>
              <a:t> I offentlig forvaltning gjelder prinsippet om meroffentlighet i forhold til alle innsynsrettigheter</a:t>
            </a:r>
          </a:p>
        </p:txBody>
      </p:sp>
      <p:sp>
        <p:nvSpPr>
          <p:cNvPr id="3" name="TekstSylinder 2">
            <a:extLst>
              <a:ext uri="{FF2B5EF4-FFF2-40B4-BE49-F238E27FC236}">
                <a16:creationId xmlns:a16="http://schemas.microsoft.com/office/drawing/2014/main" id="{C9077634-C849-862C-6BF2-C4FA6CC57958}"/>
              </a:ext>
            </a:extLst>
          </p:cNvPr>
          <p:cNvSpPr txBox="1"/>
          <p:nvPr/>
        </p:nvSpPr>
        <p:spPr>
          <a:xfrm>
            <a:off x="1337523" y="4757683"/>
            <a:ext cx="9364553" cy="1077218"/>
          </a:xfrm>
          <a:prstGeom prst="rect">
            <a:avLst/>
          </a:prstGeom>
          <a:solidFill>
            <a:srgbClr val="FFFFCC"/>
          </a:solidFill>
        </p:spPr>
        <p:txBody>
          <a:bodyPr wrap="square" rtlCol="0">
            <a:spAutoFit/>
          </a:bodyPr>
          <a:lstStyle/>
          <a:p>
            <a:r>
              <a:rPr lang="nb-NO" sz="1600" b="1" dirty="0"/>
              <a:t>Fvl § 13 d. (opplysninger til bruk for forsking)</a:t>
            </a:r>
          </a:p>
          <a:p>
            <a:r>
              <a:rPr lang="nb-NO" sz="1600" dirty="0"/>
              <a:t>«Når det finnes rimelig og ikke medfører uforholdsmessig ulempe for andre interesser, kan departementet bestemme at et forvaltningsorgan kan eller skal gi opplysninger til bruk for forsking, og at dette skal skje uten hinder av organets taushetsplikt etter § 13. […]  Til vedtak som nevnt i første ledd kan det knyttes vilkår.»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ou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1" grpId="0" autoUpdateAnimBg="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2536C30-1517-4A84-5FE9-91F6EAC83539}"/>
              </a:ext>
            </a:extLst>
          </p:cNvPr>
          <p:cNvSpPr>
            <a:spLocks noGrp="1"/>
          </p:cNvSpPr>
          <p:nvPr>
            <p:ph type="title"/>
          </p:nvPr>
        </p:nvSpPr>
        <p:spPr/>
        <p:txBody>
          <a:bodyPr>
            <a:normAutofit/>
          </a:bodyPr>
          <a:lstStyle/>
          <a:p>
            <a:r>
              <a:rPr lang="nb-NO" sz="3600" dirty="0" err="1">
                <a:solidFill>
                  <a:srgbClr val="C00000"/>
                </a:solidFill>
              </a:rPr>
              <a:t>Hovedtrinn</a:t>
            </a:r>
            <a:r>
              <a:rPr lang="nb-NO" sz="3600" dirty="0">
                <a:solidFill>
                  <a:srgbClr val="C00000"/>
                </a:solidFill>
              </a:rPr>
              <a:t> i analysen av innholdet i dokumentene</a:t>
            </a:r>
            <a:br>
              <a:rPr lang="nb-NO" sz="3600" dirty="0">
                <a:solidFill>
                  <a:srgbClr val="C00000"/>
                </a:solidFill>
              </a:rPr>
            </a:br>
            <a:endParaRPr lang="nb-NO" sz="3600" dirty="0">
              <a:solidFill>
                <a:srgbClr val="C00000"/>
              </a:solidFill>
            </a:endParaRPr>
          </a:p>
        </p:txBody>
      </p:sp>
      <p:sp>
        <p:nvSpPr>
          <p:cNvPr id="3" name="Plassholder for innhold 2">
            <a:extLst>
              <a:ext uri="{FF2B5EF4-FFF2-40B4-BE49-F238E27FC236}">
                <a16:creationId xmlns:a16="http://schemas.microsoft.com/office/drawing/2014/main" id="{6FB8374C-8FF0-9143-C8B9-60363EF46207}"/>
              </a:ext>
            </a:extLst>
          </p:cNvPr>
          <p:cNvSpPr>
            <a:spLocks noGrp="1"/>
          </p:cNvSpPr>
          <p:nvPr>
            <p:ph idx="1"/>
          </p:nvPr>
        </p:nvSpPr>
        <p:spPr/>
        <p:txBody>
          <a:bodyPr>
            <a:normAutofit/>
          </a:bodyPr>
          <a:lstStyle/>
          <a:p>
            <a:pPr marL="514350" indent="-514350">
              <a:buFont typeface="+mj-lt"/>
              <a:buAutoNum type="alphaUcPeriod"/>
            </a:pPr>
            <a:r>
              <a:rPr lang="nb-NO" dirty="0"/>
              <a:t>Beskrive dokumentene på overordnet nivå (ordne etter institusjon, tid, type, prosess mv.)</a:t>
            </a:r>
          </a:p>
          <a:p>
            <a:pPr marL="514350" indent="-514350">
              <a:buFont typeface="+mj-lt"/>
              <a:buAutoNum type="alphaUcPeriod"/>
            </a:pPr>
            <a:r>
              <a:rPr lang="nb-NO" dirty="0"/>
              <a:t>Systematisere innholdet (kategorisere innholdet, normalisere)</a:t>
            </a:r>
          </a:p>
          <a:p>
            <a:pPr marL="514350" indent="-514350">
              <a:buFont typeface="+mj-lt"/>
              <a:buAutoNum type="alphaUcPeriod"/>
            </a:pPr>
            <a:r>
              <a:rPr lang="nb-NO" dirty="0"/>
              <a:t>Fortolke innholdet i lys av problemstillingen (hvordan belyser innholdet problemstillingen?)</a:t>
            </a:r>
          </a:p>
        </p:txBody>
      </p:sp>
    </p:spTree>
    <p:extLst>
      <p:ext uri="{BB962C8B-B14F-4D97-AF65-F5344CB8AC3E}">
        <p14:creationId xmlns:p14="http://schemas.microsoft.com/office/powerpoint/2010/main" val="128029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AC76EB-EFAD-E064-BAA4-7FFF23A99E9E}"/>
              </a:ext>
            </a:extLst>
          </p:cNvPr>
          <p:cNvSpPr>
            <a:spLocks noGrp="1"/>
          </p:cNvSpPr>
          <p:nvPr>
            <p:ph type="title"/>
          </p:nvPr>
        </p:nvSpPr>
        <p:spPr>
          <a:xfrm>
            <a:off x="838200" y="-131234"/>
            <a:ext cx="10515600" cy="1325563"/>
          </a:xfrm>
        </p:spPr>
        <p:txBody>
          <a:bodyPr>
            <a:normAutofit/>
          </a:bodyPr>
          <a:lstStyle/>
          <a:p>
            <a:r>
              <a:rPr lang="nb-NO" sz="3600" dirty="0">
                <a:solidFill>
                  <a:srgbClr val="C00000"/>
                </a:solidFill>
              </a:rPr>
              <a:t>Kildekritikk</a:t>
            </a:r>
          </a:p>
        </p:txBody>
      </p:sp>
      <p:sp>
        <p:nvSpPr>
          <p:cNvPr id="3" name="Plassholder for innhold 2">
            <a:extLst>
              <a:ext uri="{FF2B5EF4-FFF2-40B4-BE49-F238E27FC236}">
                <a16:creationId xmlns:a16="http://schemas.microsoft.com/office/drawing/2014/main" id="{91D5050A-92E9-E465-7532-B2352F93484D}"/>
              </a:ext>
            </a:extLst>
          </p:cNvPr>
          <p:cNvSpPr>
            <a:spLocks noGrp="1"/>
          </p:cNvSpPr>
          <p:nvPr>
            <p:ph idx="1"/>
          </p:nvPr>
        </p:nvSpPr>
        <p:spPr>
          <a:xfrm>
            <a:off x="838200" y="994834"/>
            <a:ext cx="10587567" cy="5668433"/>
          </a:xfrm>
        </p:spPr>
        <p:txBody>
          <a:bodyPr>
            <a:normAutofit fontScale="85000" lnSpcReduction="20000"/>
          </a:bodyPr>
          <a:lstStyle/>
          <a:p>
            <a:pPr marL="0" indent="0">
              <a:buNone/>
            </a:pPr>
            <a:r>
              <a:rPr lang="nb-NO" u="sng" dirty="0"/>
              <a:t>Generelt</a:t>
            </a:r>
          </a:p>
          <a:p>
            <a:r>
              <a:rPr lang="nb-NO" dirty="0"/>
              <a:t>Er viktig uansett hvilken kilde det er tale om, ikke minst for muntlige kilder</a:t>
            </a:r>
          </a:p>
          <a:p>
            <a:r>
              <a:rPr lang="nb-NO" dirty="0"/>
              <a:t>Viktig å forstå kildens bakgrunn, aktuell kontekst og formål + funksjon</a:t>
            </a:r>
          </a:p>
          <a:p>
            <a:pPr marL="0" indent="0">
              <a:buNone/>
            </a:pPr>
            <a:endParaRPr lang="nb-NO" dirty="0"/>
          </a:p>
          <a:p>
            <a:pPr marL="0" indent="0">
              <a:buNone/>
            </a:pPr>
            <a:r>
              <a:rPr lang="nb-NO" u="sng" dirty="0"/>
              <a:t>Sentrale konkrete vurderinger</a:t>
            </a:r>
          </a:p>
          <a:p>
            <a:r>
              <a:rPr lang="nb-NO" i="1" dirty="0"/>
              <a:t>Ekthet</a:t>
            </a:r>
            <a:r>
              <a:rPr lang="nb-NO" dirty="0"/>
              <a:t>: Er kilden det den utgir seg for å være? Er kilden en forfalskning?</a:t>
            </a:r>
          </a:p>
          <a:p>
            <a:r>
              <a:rPr lang="nb-NO" i="1" dirty="0"/>
              <a:t>Pålitelighet</a:t>
            </a:r>
            <a:r>
              <a:rPr lang="nb-NO" dirty="0"/>
              <a:t>: Hvem eller hva har produsert dem og til hvilke formål er de laget?</a:t>
            </a:r>
          </a:p>
          <a:p>
            <a:r>
              <a:rPr lang="nb-NO" i="1" dirty="0"/>
              <a:t>Tendens</a:t>
            </a:r>
            <a:r>
              <a:rPr lang="nb-NO" dirty="0"/>
              <a:t>: I hvilken grad er kilden uttrykk for skaperen(e)s økonomiske, politiske eller personlige interesser?</a:t>
            </a:r>
          </a:p>
          <a:p>
            <a:r>
              <a:rPr lang="nb-NO" i="1" dirty="0"/>
              <a:t>Opprinnelig opphav og orden</a:t>
            </a:r>
            <a:r>
              <a:rPr lang="nb-NO" dirty="0"/>
              <a:t>: Hvor ble dokumentet skapt, og hvilken orden inngikk det i? (jf. det arkivfaglige proveniensprinsippet)</a:t>
            </a:r>
          </a:p>
          <a:p>
            <a:r>
              <a:rPr lang="nb-NO" i="1" dirty="0"/>
              <a:t>Tidsnærhet</a:t>
            </a:r>
            <a:r>
              <a:rPr lang="nb-NO" dirty="0"/>
              <a:t>: Jo mindre avstand det er i tid mellom hendelsene som </a:t>
            </a:r>
            <a:r>
              <a:rPr lang="nb-NO" i="1" dirty="0"/>
              <a:t>omtales</a:t>
            </a:r>
            <a:r>
              <a:rPr lang="nb-NO" dirty="0"/>
              <a:t> og at den ble </a:t>
            </a:r>
            <a:r>
              <a:rPr lang="nb-NO" i="1" dirty="0"/>
              <a:t>nedtegnet</a:t>
            </a:r>
            <a:r>
              <a:rPr lang="nb-NO" dirty="0"/>
              <a:t>, jo større troverdighet kan en feste til den</a:t>
            </a:r>
          </a:p>
          <a:p>
            <a:r>
              <a:rPr lang="nb-NO" i="1" dirty="0"/>
              <a:t>Uavhengighet</a:t>
            </a:r>
            <a:r>
              <a:rPr lang="nb-NO" dirty="0"/>
              <a:t>: Er kilden et referat eller en avskrift av en tidligere kilde?</a:t>
            </a:r>
          </a:p>
          <a:p>
            <a:r>
              <a:rPr lang="nb-NO" i="1" dirty="0"/>
              <a:t>Representativitet</a:t>
            </a:r>
            <a:r>
              <a:rPr lang="nb-NO" dirty="0"/>
              <a:t>: Er kilden typisk for denne typen kilder? </a:t>
            </a:r>
          </a:p>
        </p:txBody>
      </p:sp>
    </p:spTree>
    <p:extLst>
      <p:ext uri="{BB962C8B-B14F-4D97-AF65-F5344CB8AC3E}">
        <p14:creationId xmlns:p14="http://schemas.microsoft.com/office/powerpoint/2010/main" val="380590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0EE9E0-163E-054A-826B-CD8417D7B59C}"/>
              </a:ext>
            </a:extLst>
          </p:cNvPr>
          <p:cNvSpPr>
            <a:spLocks noGrp="1"/>
          </p:cNvSpPr>
          <p:nvPr>
            <p:ph type="title"/>
          </p:nvPr>
        </p:nvSpPr>
        <p:spPr/>
        <p:txBody>
          <a:bodyPr>
            <a:normAutofit/>
          </a:bodyPr>
          <a:lstStyle/>
          <a:p>
            <a:r>
              <a:rPr lang="nb-NO" sz="3600" dirty="0">
                <a:solidFill>
                  <a:srgbClr val="C00000"/>
                </a:solidFill>
              </a:rPr>
              <a:t>«Egenkritikk»</a:t>
            </a:r>
          </a:p>
        </p:txBody>
      </p:sp>
      <p:sp>
        <p:nvSpPr>
          <p:cNvPr id="3" name="Plassholder for innhold 2">
            <a:extLst>
              <a:ext uri="{FF2B5EF4-FFF2-40B4-BE49-F238E27FC236}">
                <a16:creationId xmlns:a16="http://schemas.microsoft.com/office/drawing/2014/main" id="{0888BAA2-F7E9-FC92-4B52-F9169792C439}"/>
              </a:ext>
            </a:extLst>
          </p:cNvPr>
          <p:cNvSpPr>
            <a:spLocks noGrp="1"/>
          </p:cNvSpPr>
          <p:nvPr>
            <p:ph idx="1"/>
          </p:nvPr>
        </p:nvSpPr>
        <p:spPr/>
        <p:txBody>
          <a:bodyPr/>
          <a:lstStyle/>
          <a:p>
            <a:r>
              <a:rPr lang="nb-NO" dirty="0"/>
              <a:t>Er det hensyn jeg må ta som kan virke inn på innsamling og fortolkning av kildene? (uavhengighet)</a:t>
            </a:r>
          </a:p>
          <a:p>
            <a:r>
              <a:rPr lang="nb-NO" dirty="0"/>
              <a:t>Har jeg egne interesser eller oppfatninger som kan virke inn på innsamling og fortolkning av kildene? (objektivitet)</a:t>
            </a:r>
          </a:p>
          <a:p>
            <a:r>
              <a:rPr lang="nb-NO" dirty="0"/>
              <a:t>I hvilken grad styrer jeg informasjonsinnholdet? </a:t>
            </a:r>
          </a:p>
          <a:p>
            <a:r>
              <a:rPr lang="nb-NO" dirty="0"/>
              <a:t>Hvordan presenterer jeg kildene og hvordan virker dette på hvordan kildene oppfattes? (hvilke forventninger og forutsetninger formidler jeg?)</a:t>
            </a:r>
          </a:p>
          <a:p>
            <a:endParaRPr lang="nb-NO" dirty="0"/>
          </a:p>
        </p:txBody>
      </p:sp>
    </p:spTree>
    <p:extLst>
      <p:ext uri="{BB962C8B-B14F-4D97-AF65-F5344CB8AC3E}">
        <p14:creationId xmlns:p14="http://schemas.microsoft.com/office/powerpoint/2010/main" val="197200208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ma">
  <a:themeElements>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tem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Office-tem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tem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tem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tem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1274</Words>
  <Application>Microsoft Office PowerPoint</Application>
  <PresentationFormat>Widescreen</PresentationFormat>
  <Paragraphs>118</Paragraphs>
  <Slides>13</Slides>
  <Notes>0</Notes>
  <HiddenSlides>0</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13</vt:i4>
      </vt:variant>
    </vt:vector>
  </HeadingPairs>
  <TitlesOfParts>
    <vt:vector size="20" baseType="lpstr">
      <vt:lpstr>Arial</vt:lpstr>
      <vt:lpstr>Calibri</vt:lpstr>
      <vt:lpstr>Calibri Light</vt:lpstr>
      <vt:lpstr>Times New Roman</vt:lpstr>
      <vt:lpstr>Wingdings</vt:lpstr>
      <vt:lpstr>Office-tema</vt:lpstr>
      <vt:lpstr>1_Office-tema</vt:lpstr>
      <vt:lpstr>Dokumentstudier og  kildekritikk</vt:lpstr>
      <vt:lpstr>Hva er dokumentstudier?</vt:lpstr>
      <vt:lpstr>Vekselvirkninger mellom dokumentstudier og intervjuer og observasjon</vt:lpstr>
      <vt:lpstr>Ulike typer dokumenter (sekundærkilder) </vt:lpstr>
      <vt:lpstr>Institusjonelle dokumenter</vt:lpstr>
      <vt:lpstr>Personlige dokumenter</vt:lpstr>
      <vt:lpstr>Tilgang til offentlige og private dokumenter</vt:lpstr>
      <vt:lpstr>Valg av dokumenter </vt:lpstr>
      <vt:lpstr>«Innsynsblinken»</vt:lpstr>
      <vt:lpstr>PowerPoint-presentasjon</vt:lpstr>
      <vt:lpstr>Hovedtrinn i analysen av innholdet i dokumentene </vt:lpstr>
      <vt:lpstr>Kildekritikk</vt:lpstr>
      <vt:lpstr>«Egenkritikk»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Dokumentstudier og  kildekritikk</dc:title>
  <dc:creator>dag wiese schartum</dc:creator>
  <cp:lastModifiedBy>dag wiese schartum</cp:lastModifiedBy>
  <cp:revision>17</cp:revision>
  <dcterms:created xsi:type="dcterms:W3CDTF">2023-02-08T20:26:06Z</dcterms:created>
  <dcterms:modified xsi:type="dcterms:W3CDTF">2025-02-04T20:36:39Z</dcterms:modified>
</cp:coreProperties>
</file>