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8"/>
  </p:notesMasterIdLst>
  <p:handoutMasterIdLst>
    <p:handoutMasterId r:id="rId19"/>
  </p:handoutMasterIdLst>
  <p:sldIdLst>
    <p:sldId id="256" r:id="rId2"/>
    <p:sldId id="257" r:id="rId3"/>
    <p:sldId id="274" r:id="rId4"/>
    <p:sldId id="265" r:id="rId5"/>
    <p:sldId id="258" r:id="rId6"/>
    <p:sldId id="268" r:id="rId7"/>
    <p:sldId id="275" r:id="rId8"/>
    <p:sldId id="262" r:id="rId9"/>
    <p:sldId id="263" r:id="rId10"/>
    <p:sldId id="264" r:id="rId11"/>
    <p:sldId id="259" r:id="rId12"/>
    <p:sldId id="273" r:id="rId13"/>
    <p:sldId id="270" r:id="rId14"/>
    <p:sldId id="269" r:id="rId15"/>
    <p:sldId id="272" r:id="rId16"/>
    <p:sldId id="271" r:id="rId17"/>
  </p:sldIdLst>
  <p:sldSz cx="12192000" cy="6858000"/>
  <p:notesSz cx="6797675" cy="9926638"/>
  <p:defaultTextStyle>
    <a:defPPr>
      <a:defRPr lang="nb-N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900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7" autoAdjust="0"/>
    <p:restoredTop sz="94660"/>
  </p:normalViewPr>
  <p:slideViewPr>
    <p:cSldViewPr snapToGrid="0">
      <p:cViewPr varScale="1">
        <p:scale>
          <a:sx n="100" d="100"/>
          <a:sy n="100" d="100"/>
        </p:scale>
        <p:origin x="63" y="28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opptekst 1">
            <a:extLst>
              <a:ext uri="{FF2B5EF4-FFF2-40B4-BE49-F238E27FC236}">
                <a16:creationId xmlns:a16="http://schemas.microsoft.com/office/drawing/2014/main" id="{D3CABFF0-F2B1-4317-BC0E-4214C791A0E1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3" name="Plassholder for dato 2">
            <a:extLst>
              <a:ext uri="{FF2B5EF4-FFF2-40B4-BE49-F238E27FC236}">
                <a16:creationId xmlns:a16="http://schemas.microsoft.com/office/drawing/2014/main" id="{C4529EA6-9FEA-4A47-AAE3-5A6BC1E33CF2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50443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110DDF1-6572-4702-9A57-5B4CBDCC80EA}" type="datetimeFigureOut">
              <a:rPr lang="nb-NO" smtClean="0"/>
              <a:t>21.01.2025</a:t>
            </a:fld>
            <a:endParaRPr lang="nb-NO"/>
          </a:p>
        </p:txBody>
      </p:sp>
      <p:sp>
        <p:nvSpPr>
          <p:cNvPr id="4" name="Plassholder for bunntekst 3">
            <a:extLst>
              <a:ext uri="{FF2B5EF4-FFF2-40B4-BE49-F238E27FC236}">
                <a16:creationId xmlns:a16="http://schemas.microsoft.com/office/drawing/2014/main" id="{77E28292-3370-4D9A-A66B-8507699438D6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5" name="Plassholder for lysbildenummer 4">
            <a:extLst>
              <a:ext uri="{FF2B5EF4-FFF2-40B4-BE49-F238E27FC236}">
                <a16:creationId xmlns:a16="http://schemas.microsoft.com/office/drawing/2014/main" id="{9FC54EDD-4259-422C-A1CE-6C708B81D251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2EDEFD7-A183-4D51-8395-2A7BABDC2E84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96949205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op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3" name="Plassholder for dato 2"/>
          <p:cNvSpPr>
            <a:spLocks noGrp="1"/>
          </p:cNvSpPr>
          <p:nvPr>
            <p:ph type="dt" idx="1"/>
          </p:nvPr>
        </p:nvSpPr>
        <p:spPr>
          <a:xfrm>
            <a:off x="3849688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0BAA5-6004-4157-94CC-4BD8705E2F1E}" type="datetimeFigureOut">
              <a:rPr lang="nb-NO" smtClean="0"/>
              <a:t>21.01.2025</a:t>
            </a:fld>
            <a:endParaRPr lang="nb-NO"/>
          </a:p>
        </p:txBody>
      </p:sp>
      <p:sp>
        <p:nvSpPr>
          <p:cNvPr id="4" name="Plassholder for lysbilde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b-NO"/>
          </a:p>
        </p:txBody>
      </p:sp>
      <p:sp>
        <p:nvSpPr>
          <p:cNvPr id="5" name="Plassholder for notater 4"/>
          <p:cNvSpPr>
            <a:spLocks noGrp="1"/>
          </p:cNvSpPr>
          <p:nvPr>
            <p:ph type="body" sz="quarter" idx="3"/>
          </p:nvPr>
        </p:nvSpPr>
        <p:spPr>
          <a:xfrm>
            <a:off x="679450" y="4776788"/>
            <a:ext cx="5438775" cy="390842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4"/>
          </p:nvPr>
        </p:nvSpPr>
        <p:spPr>
          <a:xfrm>
            <a:off x="0" y="942975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5"/>
          </p:nvPr>
        </p:nvSpPr>
        <p:spPr>
          <a:xfrm>
            <a:off x="3849688" y="942975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A7103B4-A48C-4E1C-9C6D-FC0C41C7D20B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67674610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A7103B4-A48C-4E1C-9C6D-FC0C41C7D20B}" type="slidenum">
              <a:rPr lang="nb-NO" smtClean="0"/>
              <a:t>1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76858091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A7103B4-A48C-4E1C-9C6D-FC0C41C7D20B}" type="slidenum">
              <a:rPr lang="nb-NO" smtClean="0"/>
              <a:t>2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2289324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A7103B4-A48C-4E1C-9C6D-FC0C41C7D20B}" type="slidenum">
              <a:rPr lang="nb-NO" smtClean="0"/>
              <a:t>3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56597753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A7103B4-A48C-4E1C-9C6D-FC0C41C7D20B}" type="slidenum">
              <a:rPr lang="nb-NO" smtClean="0"/>
              <a:t>4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97352039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A7103B4-A48C-4E1C-9C6D-FC0C41C7D20B}" type="slidenum">
              <a:rPr lang="nb-NO" smtClean="0"/>
              <a:t>5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846052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A7103B4-A48C-4E1C-9C6D-FC0C41C7D20B}" type="slidenum">
              <a:rPr lang="nb-NO" smtClean="0"/>
              <a:t>6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89104245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A7103B4-A48C-4E1C-9C6D-FC0C41C7D20B}" type="slidenum">
              <a:rPr lang="nb-NO" smtClean="0"/>
              <a:t>7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6958584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A7103B4-A48C-4E1C-9C6D-FC0C41C7D20B}" type="slidenum">
              <a:rPr lang="nb-NO" smtClean="0"/>
              <a:t>8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61144022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A7103B4-A48C-4E1C-9C6D-FC0C41C7D20B}" type="slidenum">
              <a:rPr lang="nb-NO" smtClean="0"/>
              <a:t>9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67813208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A7103B4-A48C-4E1C-9C6D-FC0C41C7D20B}" type="slidenum">
              <a:rPr lang="nb-NO" smtClean="0"/>
              <a:t>10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54083543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A7103B4-A48C-4E1C-9C6D-FC0C41C7D20B}" type="slidenum">
              <a:rPr lang="nb-NO" smtClean="0"/>
              <a:t>11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27877035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A7103B4-A48C-4E1C-9C6D-FC0C41C7D20B}" type="slidenum">
              <a:rPr lang="nb-NO" smtClean="0"/>
              <a:t>12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6318969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A7103B4-A48C-4E1C-9C6D-FC0C41C7D20B}" type="slidenum">
              <a:rPr lang="nb-NO" smtClean="0"/>
              <a:t>13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437330939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A7103B4-A48C-4E1C-9C6D-FC0C41C7D20B}" type="slidenum">
              <a:rPr lang="nb-NO" smtClean="0"/>
              <a:t>14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082890032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A7103B4-A48C-4E1C-9C6D-FC0C41C7D20B}" type="slidenum">
              <a:rPr lang="nb-NO" smtClean="0"/>
              <a:t>15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67845300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A7103B4-A48C-4E1C-9C6D-FC0C41C7D20B}" type="slidenum">
              <a:rPr lang="nb-NO" smtClean="0"/>
              <a:t>16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59343956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7256E8AD-F451-4D13-9FF7-C83B36D95A9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72D75E02-46CE-4681-97FC-6342E18C2EB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b-NO"/>
              <a:t>Klikk for å redigere undertittelstil i malen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DC6A0E05-7B96-4737-95C2-B8F808B573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D9A4AB-7F75-40EE-9B34-C9D50ECC4D16}" type="datetimeFigureOut">
              <a:rPr lang="nb-NO" smtClean="0"/>
              <a:t>21.01.2025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1425AD1D-09C4-4E2E-9D3C-681FE4762C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804824C0-E266-4729-9F67-2A247BF570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50444E-C9A8-4F12-B3EA-BF0A0DC8D7F5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60028995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342B306B-8EF3-416B-A191-B56AD81AEE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ECA3405E-0E1F-4BC4-8542-C9BD651F776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D3FE7C2D-E665-4DFC-BB55-804CAC5DD9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D9A4AB-7F75-40EE-9B34-C9D50ECC4D16}" type="datetimeFigureOut">
              <a:rPr lang="nb-NO" smtClean="0"/>
              <a:t>21.01.2025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A08DA139-8328-4336-A895-8B5AC03AD6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AD797DF7-3789-4796-AE94-C0A49D04A4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50444E-C9A8-4F12-B3EA-BF0A0DC8D7F5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001674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Del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7D9FCA8A-C4C3-4132-B9D0-69DF8DDC87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3E5307AC-9DC2-4D01-8000-54F27B08BDA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/>
              <a:t>Rediger tekststiler i malen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BFE5A9E6-ED22-4741-B89B-8E75AE2081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D9A4AB-7F75-40EE-9B34-C9D50ECC4D16}" type="datetimeFigureOut">
              <a:rPr lang="nb-NO" smtClean="0"/>
              <a:t>21.01.2025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28F34CE7-9A7F-4E07-ADF8-737089CBE8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131BDE6E-8A3B-4124-895D-E697958D52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50444E-C9A8-4F12-B3EA-BF0A0DC8D7F5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63100796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1711E5DE-63AF-4E8F-A358-AEA976C3A3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F970B414-C316-4760-A84C-05BB00B4D39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A296B571-054D-4E4B-92CD-0D88C4BD30E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B112A83C-73B7-4CB4-A656-5D7B2DBF75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D9A4AB-7F75-40EE-9B34-C9D50ECC4D16}" type="datetimeFigureOut">
              <a:rPr lang="nb-NO" smtClean="0"/>
              <a:t>21.01.2025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81A9A8AB-2296-4354-9FD6-73FA25313E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58AD0A41-0430-483E-ADB9-C79CAD2105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50444E-C9A8-4F12-B3EA-BF0A0DC8D7F5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69498125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6AF116CA-2B40-4CCE-BBAB-85740112A8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BE2707E0-BEC6-446C-983F-3BA02AF02BD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Rediger tekststiler i malen</a:t>
            </a:r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C3157D78-1635-416B-BA3B-54132B0E60C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tekst 4">
            <a:extLst>
              <a:ext uri="{FF2B5EF4-FFF2-40B4-BE49-F238E27FC236}">
                <a16:creationId xmlns:a16="http://schemas.microsoft.com/office/drawing/2014/main" id="{068FED6D-7666-4BB2-8064-E5C87A42D13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Rediger tekststiler i malen</a:t>
            </a:r>
          </a:p>
        </p:txBody>
      </p:sp>
      <p:sp>
        <p:nvSpPr>
          <p:cNvPr id="6" name="Plassholder for innhold 5">
            <a:extLst>
              <a:ext uri="{FF2B5EF4-FFF2-40B4-BE49-F238E27FC236}">
                <a16:creationId xmlns:a16="http://schemas.microsoft.com/office/drawing/2014/main" id="{D0AA8534-A25A-4F8C-AAD9-90C66B7167B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7" name="Plassholder for dato 6">
            <a:extLst>
              <a:ext uri="{FF2B5EF4-FFF2-40B4-BE49-F238E27FC236}">
                <a16:creationId xmlns:a16="http://schemas.microsoft.com/office/drawing/2014/main" id="{E085BB86-B068-47E4-B8A4-9856C1718F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D9A4AB-7F75-40EE-9B34-C9D50ECC4D16}" type="datetimeFigureOut">
              <a:rPr lang="nb-NO" smtClean="0"/>
              <a:t>21.01.2025</a:t>
            </a:fld>
            <a:endParaRPr lang="nb-NO"/>
          </a:p>
        </p:txBody>
      </p:sp>
      <p:sp>
        <p:nvSpPr>
          <p:cNvPr id="8" name="Plassholder for bunntekst 7">
            <a:extLst>
              <a:ext uri="{FF2B5EF4-FFF2-40B4-BE49-F238E27FC236}">
                <a16:creationId xmlns:a16="http://schemas.microsoft.com/office/drawing/2014/main" id="{8F71F923-7343-43DC-A91B-9E282A1D88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9" name="Plassholder for lysbildenummer 8">
            <a:extLst>
              <a:ext uri="{FF2B5EF4-FFF2-40B4-BE49-F238E27FC236}">
                <a16:creationId xmlns:a16="http://schemas.microsoft.com/office/drawing/2014/main" id="{85761EA6-1A21-4F7D-90B4-EBBC99F6D0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50444E-C9A8-4F12-B3EA-BF0A0DC8D7F5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25863608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49378F98-0C72-46D1-9CE2-353F2D472B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dato 2">
            <a:extLst>
              <a:ext uri="{FF2B5EF4-FFF2-40B4-BE49-F238E27FC236}">
                <a16:creationId xmlns:a16="http://schemas.microsoft.com/office/drawing/2014/main" id="{C9C27D5F-929D-4665-89C0-7172D81129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D9A4AB-7F75-40EE-9B34-C9D50ECC4D16}" type="datetimeFigureOut">
              <a:rPr lang="nb-NO" smtClean="0"/>
              <a:t>21.01.2025</a:t>
            </a:fld>
            <a:endParaRPr lang="nb-NO"/>
          </a:p>
        </p:txBody>
      </p:sp>
      <p:sp>
        <p:nvSpPr>
          <p:cNvPr id="4" name="Plassholder for bunntekst 3">
            <a:extLst>
              <a:ext uri="{FF2B5EF4-FFF2-40B4-BE49-F238E27FC236}">
                <a16:creationId xmlns:a16="http://schemas.microsoft.com/office/drawing/2014/main" id="{12A81499-AD0B-46D4-9F0A-24A08CC98D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Plassholder for lysbildenummer 4">
            <a:extLst>
              <a:ext uri="{FF2B5EF4-FFF2-40B4-BE49-F238E27FC236}">
                <a16:creationId xmlns:a16="http://schemas.microsoft.com/office/drawing/2014/main" id="{8653FFA5-C176-40A5-A141-33B4219349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50444E-C9A8-4F12-B3EA-BF0A0DC8D7F5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62456674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dato 1">
            <a:extLst>
              <a:ext uri="{FF2B5EF4-FFF2-40B4-BE49-F238E27FC236}">
                <a16:creationId xmlns:a16="http://schemas.microsoft.com/office/drawing/2014/main" id="{1312BAA2-746F-42DA-919F-1E406276B7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D9A4AB-7F75-40EE-9B34-C9D50ECC4D16}" type="datetimeFigureOut">
              <a:rPr lang="nb-NO" smtClean="0"/>
              <a:t>21.01.2025</a:t>
            </a:fld>
            <a:endParaRPr lang="nb-NO"/>
          </a:p>
        </p:txBody>
      </p:sp>
      <p:sp>
        <p:nvSpPr>
          <p:cNvPr id="3" name="Plassholder for bunntekst 2">
            <a:extLst>
              <a:ext uri="{FF2B5EF4-FFF2-40B4-BE49-F238E27FC236}">
                <a16:creationId xmlns:a16="http://schemas.microsoft.com/office/drawing/2014/main" id="{ACB1D5F8-673C-4677-A52E-54635EFF6C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6155000F-B984-48FD-BAD2-40E77DC405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50444E-C9A8-4F12-B3EA-BF0A0DC8D7F5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931423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D85B4784-C5E0-4A3F-B238-85CD651EC8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57D39966-CE91-4FFF-92A6-E1A6DEEBD3C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738BFE75-BD7A-46B9-B9EC-80FFB542745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/>
              <a:t>Rediger tekststiler i malen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2B091A21-758D-4D61-A218-F4BE91C4CA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D9A4AB-7F75-40EE-9B34-C9D50ECC4D16}" type="datetimeFigureOut">
              <a:rPr lang="nb-NO" smtClean="0"/>
              <a:t>21.01.2025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9D7FB38D-2298-4C9D-BAAD-09BF439DFE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4D27F0B6-B833-42B6-97A0-D25CBADB7D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50444E-C9A8-4F12-B3EA-BF0A0DC8D7F5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67650726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F1A309F0-750E-466A-9689-BBB8C8667A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bilde 2">
            <a:extLst>
              <a:ext uri="{FF2B5EF4-FFF2-40B4-BE49-F238E27FC236}">
                <a16:creationId xmlns:a16="http://schemas.microsoft.com/office/drawing/2014/main" id="{ADEB69F5-9DE5-4904-9680-9B5892E21F4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b-NO"/>
          </a:p>
        </p:txBody>
      </p:sp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AAE22431-EFCE-4BFA-BB91-7B0C98A9956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/>
              <a:t>Rediger tekststiler i malen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1447F7F7-84FC-40BC-8672-B09D2A895F1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D9A4AB-7F75-40EE-9B34-C9D50ECC4D16}" type="datetimeFigureOut">
              <a:rPr lang="nb-NO" smtClean="0"/>
              <a:t>21.01.2025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BEC0207E-7C79-47AA-8442-1A83CD409A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C9727906-A4DD-41BB-839A-81D504F6D1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50444E-C9A8-4F12-B3EA-BF0A0DC8D7F5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07525966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Loddret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C83E69F1-BB3B-4B44-8805-8A43C383C9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loddrett tekst 2">
            <a:extLst>
              <a:ext uri="{FF2B5EF4-FFF2-40B4-BE49-F238E27FC236}">
                <a16:creationId xmlns:a16="http://schemas.microsoft.com/office/drawing/2014/main" id="{8CF3654C-0A62-4E06-8F7A-B0558B8C858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D7523486-79BB-42A7-9FFC-AA9C8FF20B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D9A4AB-7F75-40EE-9B34-C9D50ECC4D16}" type="datetimeFigureOut">
              <a:rPr lang="nb-NO" smtClean="0"/>
              <a:t>21.01.2025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930ECAD7-6366-4300-A4C7-A9E9F74D17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9A88DB9B-3596-400C-B42D-A67B27C249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50444E-C9A8-4F12-B3EA-BF0A0DC8D7F5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16645440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drett 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drett tittel 1">
            <a:extLst>
              <a:ext uri="{FF2B5EF4-FFF2-40B4-BE49-F238E27FC236}">
                <a16:creationId xmlns:a16="http://schemas.microsoft.com/office/drawing/2014/main" id="{14195CCD-C190-42E4-B71D-C696DFB3972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loddrett tekst 2">
            <a:extLst>
              <a:ext uri="{FF2B5EF4-FFF2-40B4-BE49-F238E27FC236}">
                <a16:creationId xmlns:a16="http://schemas.microsoft.com/office/drawing/2014/main" id="{D448256B-0F65-4DB7-9D96-E9F90729E6D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B65E3542-0C3F-404C-ABED-CFDB508EE4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D9A4AB-7F75-40EE-9B34-C9D50ECC4D16}" type="datetimeFigureOut">
              <a:rPr lang="nb-NO" smtClean="0"/>
              <a:t>21.01.2025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AB668D2F-CBEA-4BB9-A53E-204E98FAD8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A11534DC-7FA4-4B6E-96B0-376041A676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50444E-C9A8-4F12-B3EA-BF0A0DC8D7F5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86255875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ittel 1">
            <a:extLst>
              <a:ext uri="{FF2B5EF4-FFF2-40B4-BE49-F238E27FC236}">
                <a16:creationId xmlns:a16="http://schemas.microsoft.com/office/drawing/2014/main" id="{F80894E6-7012-4121-A56F-043C7F2BE5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18BF2C41-AD87-48AC-9103-EB9B2E33C2E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25D187A0-2487-4D0A-9733-42AD166A95B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FD9A4AB-7F75-40EE-9B34-C9D50ECC4D16}" type="datetimeFigureOut">
              <a:rPr lang="nb-NO" smtClean="0"/>
              <a:t>21.01.2025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8AA2E377-BF3C-4EBB-BD1D-BFA90A9C78D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4AB9FA22-45CA-4533-ADB7-E0F8E362E77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E50444E-C9A8-4F12-B3EA-BF0A0DC8D7F5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740227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F6F65AB6-0170-4F6F-9B53-93D4A35316B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452033" y="1122363"/>
            <a:ext cx="9144000" cy="2387600"/>
          </a:xfrm>
        </p:spPr>
        <p:txBody>
          <a:bodyPr>
            <a:normAutofit/>
          </a:bodyPr>
          <a:lstStyle/>
          <a:p>
            <a:r>
              <a:rPr lang="nb-NO" sz="4400" dirty="0">
                <a:solidFill>
                  <a:srgbClr val="C00000"/>
                </a:solidFill>
              </a:rPr>
              <a:t>Litt om å skrive forvaltningsinformatikk,</a:t>
            </a:r>
            <a:br>
              <a:rPr lang="nb-NO" sz="4400" dirty="0">
                <a:solidFill>
                  <a:srgbClr val="C00000"/>
                </a:solidFill>
              </a:rPr>
            </a:br>
            <a:r>
              <a:rPr lang="nb-NO" sz="2700" dirty="0">
                <a:solidFill>
                  <a:srgbClr val="C00000"/>
                </a:solidFill>
              </a:rPr>
              <a:t>herunder oversikt over mulige forskningsopplegg, metoder og metodekombinasjoner</a:t>
            </a:r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63FE2EA6-D87F-4766-B413-6749EEA7B3DF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nb-NO" dirty="0"/>
          </a:p>
          <a:p>
            <a:r>
              <a:rPr lang="nb-NO" dirty="0"/>
              <a:t>Dag Wiese Schartum</a:t>
            </a:r>
          </a:p>
        </p:txBody>
      </p:sp>
    </p:spTree>
    <p:extLst>
      <p:ext uri="{BB962C8B-B14F-4D97-AF65-F5344CB8AC3E}">
        <p14:creationId xmlns:p14="http://schemas.microsoft.com/office/powerpoint/2010/main" val="137858462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9B244595-0CFB-45A1-B1D6-AE7787419E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nb-NO" sz="3200" dirty="0">
                <a:solidFill>
                  <a:srgbClr val="C00000"/>
                </a:solidFill>
              </a:rPr>
              <a:t>Generelt om FINF4022</a:t>
            </a:r>
            <a:br>
              <a:rPr lang="nb-NO" sz="3200" dirty="0">
                <a:solidFill>
                  <a:srgbClr val="C00000"/>
                </a:solidFill>
              </a:rPr>
            </a:br>
            <a:r>
              <a:rPr lang="nb-NO" sz="3200" dirty="0">
                <a:solidFill>
                  <a:srgbClr val="C00000"/>
                </a:solidFill>
              </a:rPr>
              <a:t>Forskningsmetoder innen forvaltningsinformatikken</a:t>
            </a:r>
            <a:br>
              <a:rPr lang="nb-NO" sz="3200" dirty="0">
                <a:solidFill>
                  <a:srgbClr val="C00000"/>
                </a:solidFill>
              </a:rPr>
            </a:br>
            <a:endParaRPr lang="nb-NO" sz="3200" dirty="0">
              <a:solidFill>
                <a:srgbClr val="C00000"/>
              </a:solidFill>
            </a:endParaRP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47BAF3AA-05D5-4DD5-9C60-83202E63EAF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Emnet skal generelt sette dere bedre i stand til å lage undersøkelses-opplegg (data, metoder), gjennomføre og skrive forvaltnings-informatiske arbeider</a:t>
            </a:r>
          </a:p>
          <a:p>
            <a:pPr lvl="1"/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Skal være nyttig for FINF4031 - Individuell semesteroppgave og for FINF5002 Masteroppgave</a:t>
            </a:r>
          </a:p>
          <a:p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FINF4022 vil bli supplert av individuell veiledning på FINF4031 og FINF5002, og fellesveiledning på FINF5002</a:t>
            </a:r>
          </a:p>
        </p:txBody>
      </p:sp>
    </p:spTree>
    <p:extLst>
      <p:ext uri="{BB962C8B-B14F-4D97-AF65-F5344CB8AC3E}">
        <p14:creationId xmlns:p14="http://schemas.microsoft.com/office/powerpoint/2010/main" val="2530529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Bilde 3">
            <a:extLst>
              <a:ext uri="{FF2B5EF4-FFF2-40B4-BE49-F238E27FC236}">
                <a16:creationId xmlns:a16="http://schemas.microsoft.com/office/drawing/2014/main" id="{820275A8-8E8B-433C-B380-7BB3380DE7CA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8438" t="11945" r="59258" b="6944"/>
          <a:stretch/>
        </p:blipFill>
        <p:spPr>
          <a:xfrm>
            <a:off x="3514724" y="129284"/>
            <a:ext cx="4672714" cy="65994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041748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B50865B9-48A9-0BE2-2575-2674200129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b-NO" sz="3600" dirty="0">
                <a:solidFill>
                  <a:srgbClr val="C00000"/>
                </a:solidFill>
              </a:rPr>
              <a:t>Forskningsdesign, generelt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6EB39070-DEC4-0DE3-6CF6-62F642FA1B1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9770533" cy="4351338"/>
          </a:xfrm>
        </p:spPr>
        <p:txBody>
          <a:bodyPr/>
          <a:lstStyle/>
          <a:p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Designfasen: ”den tidlige fasen i et studium der man må velge </a:t>
            </a:r>
            <a:r>
              <a:rPr lang="nb-NO" dirty="0">
                <a:solidFill>
                  <a:srgbClr val="C0000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hva</a:t>
            </a:r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 og </a:t>
            </a:r>
            <a:r>
              <a:rPr lang="nb-NO" dirty="0">
                <a:solidFill>
                  <a:srgbClr val="C0000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hvem</a:t>
            </a:r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 som skal undersøkes og </a:t>
            </a:r>
            <a:r>
              <a:rPr lang="nb-NO" dirty="0">
                <a:solidFill>
                  <a:srgbClr val="C0000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hvordan</a:t>
            </a:r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 undersøkelsen skal gjennomføres” </a:t>
            </a:r>
            <a:r>
              <a:rPr lang="nb-NO" sz="1500" dirty="0">
                <a:latin typeface="Calibri Light" panose="020F0302020204030204" pitchFamily="34" charset="0"/>
                <a:cs typeface="Calibri Light" panose="020F0302020204030204" pitchFamily="34" charset="0"/>
              </a:rPr>
              <a:t>(Johannesen 2006, med Dags </a:t>
            </a:r>
            <a:r>
              <a:rPr lang="nb-NO" sz="1500" dirty="0">
                <a:solidFill>
                  <a:srgbClr val="C0000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fremhevinger</a:t>
            </a:r>
            <a:r>
              <a:rPr lang="nb-NO" sz="1500" dirty="0">
                <a:latin typeface="Calibri Light" panose="020F0302020204030204" pitchFamily="34" charset="0"/>
                <a:cs typeface="Calibri Light" panose="020F0302020204030204" pitchFamily="34" charset="0"/>
              </a:rPr>
              <a:t>)</a:t>
            </a:r>
          </a:p>
          <a:p>
            <a:pPr lvl="1"/>
            <a:r>
              <a:rPr lang="nb-NO" dirty="0">
                <a:solidFill>
                  <a:srgbClr val="C0000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Hva</a:t>
            </a:r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 skal jeg undersøke? </a:t>
            </a:r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  <a:sym typeface="Wingdings" panose="05000000000000000000" pitchFamily="2" charset="2"/>
              </a:rPr>
              <a:t></a:t>
            </a:r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 problemstillinger</a:t>
            </a:r>
          </a:p>
          <a:p>
            <a:pPr lvl="1"/>
            <a:r>
              <a:rPr lang="nb-NO" dirty="0">
                <a:solidFill>
                  <a:srgbClr val="C0000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Hvor</a:t>
            </a:r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 skal jeg undersøke? </a:t>
            </a:r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  <a:sym typeface="Wingdings" panose="05000000000000000000" pitchFamily="2" charset="2"/>
              </a:rPr>
              <a:t> case</a:t>
            </a:r>
            <a:endParaRPr lang="nb-NO" dirty="0">
              <a:latin typeface="Calibri Light" panose="020F0302020204030204" pitchFamily="34" charset="0"/>
              <a:cs typeface="Calibri Light" panose="020F0302020204030204" pitchFamily="34" charset="0"/>
            </a:endParaRPr>
          </a:p>
          <a:p>
            <a:pPr lvl="1"/>
            <a:r>
              <a:rPr lang="nb-NO" dirty="0">
                <a:solidFill>
                  <a:srgbClr val="C0000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Hvordan</a:t>
            </a:r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 skal jeg undersøke </a:t>
            </a:r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  <a:sym typeface="Wingdings" panose="05000000000000000000" pitchFamily="2" charset="2"/>
              </a:rPr>
              <a:t> perspektiver, kilder, metoder undersøkelsesopplegg</a:t>
            </a:r>
            <a:endParaRPr lang="nb-NO" dirty="0"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639258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9E5EF276-C883-4B9C-9146-EF4BCB26F9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00732"/>
            <a:ext cx="10515600" cy="866954"/>
          </a:xfrm>
        </p:spPr>
        <p:txBody>
          <a:bodyPr>
            <a:normAutofit/>
          </a:bodyPr>
          <a:lstStyle/>
          <a:p>
            <a:r>
              <a:rPr lang="nb-NO" sz="3600" dirty="0">
                <a:solidFill>
                  <a:srgbClr val="C00000"/>
                </a:solidFill>
              </a:rPr>
              <a:t>Forvaltningsinformatisk design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BB3E4587-A2B9-4F99-99E1-9C4C71EEB71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26523"/>
            <a:ext cx="10515600" cy="1811629"/>
          </a:xfrm>
        </p:spPr>
        <p:txBody>
          <a:bodyPr/>
          <a:lstStyle/>
          <a:p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Forvaltningsinformatikk er tverrfaglig, og skriftlige arbeider bør derfor tilstrebe å integrere ulike faglige vinklinger</a:t>
            </a:r>
          </a:p>
          <a:p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De to grunnfigurene i faget kan med fordel brukes som tankemodeller – i alle fall som utgangspunktet</a:t>
            </a:r>
          </a:p>
        </p:txBody>
      </p:sp>
      <p:pic>
        <p:nvPicPr>
          <p:cNvPr id="40" name="Bilde 39">
            <a:extLst>
              <a:ext uri="{FF2B5EF4-FFF2-40B4-BE49-F238E27FC236}">
                <a16:creationId xmlns:a16="http://schemas.microsoft.com/office/drawing/2014/main" id="{9648EE6B-1066-49AF-A06F-41BD85227CE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8200" y="3296989"/>
            <a:ext cx="5485666" cy="3188250"/>
          </a:xfrm>
          <a:prstGeom prst="rect">
            <a:avLst/>
          </a:prstGeom>
        </p:spPr>
      </p:pic>
      <p:pic>
        <p:nvPicPr>
          <p:cNvPr id="53" name="Bilde 52">
            <a:extLst>
              <a:ext uri="{FF2B5EF4-FFF2-40B4-BE49-F238E27FC236}">
                <a16:creationId xmlns:a16="http://schemas.microsoft.com/office/drawing/2014/main" id="{D25B9E78-86D6-406E-9B6C-0174DA95D67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68732" y="3556717"/>
            <a:ext cx="3571520" cy="27726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555176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5FEC35EC-9F27-FF14-E188-44073A9E84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b-NO" sz="3600" dirty="0">
                <a:solidFill>
                  <a:srgbClr val="C00000"/>
                </a:solidFill>
              </a:rPr>
              <a:t>Forvaltningsinformatisk design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390F8A16-208A-DE3A-F570-358D73959F9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Forvaltningsinformatisk forskning</a:t>
            </a:r>
          </a:p>
          <a:p>
            <a:pPr lvl="1"/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går ofte både i bredden og i dybden</a:t>
            </a:r>
          </a:p>
          <a:p>
            <a:pPr lvl="2"/>
            <a:r>
              <a:rPr lang="nb-NO" i="1" dirty="0">
                <a:latin typeface="Calibri Light" panose="020F0302020204030204" pitchFamily="34" charset="0"/>
                <a:cs typeface="Calibri Light" panose="020F0302020204030204" pitchFamily="34" charset="0"/>
              </a:rPr>
              <a:t>Ekstensivt</a:t>
            </a:r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 (for å gi det store bildet; f.eks. rettslig regulering, teknologitrender, samfunnsmessig utvikling)</a:t>
            </a:r>
          </a:p>
          <a:p>
            <a:pPr lvl="2"/>
            <a:r>
              <a:rPr lang="nb-NO" i="1" dirty="0">
                <a:latin typeface="Calibri Light" panose="020F0302020204030204" pitchFamily="34" charset="0"/>
                <a:cs typeface="Calibri Light" panose="020F0302020204030204" pitchFamily="34" charset="0"/>
              </a:rPr>
              <a:t>Intensivt</a:t>
            </a:r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 («grave» på ett eller to utvalgte punkter innenfor det store bildet)</a:t>
            </a:r>
          </a:p>
          <a:p>
            <a:pPr lvl="1"/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er oftest basert på kvalitative studier med et </a:t>
            </a:r>
            <a:r>
              <a:rPr lang="nb-NO" i="1" dirty="0">
                <a:solidFill>
                  <a:srgbClr val="C0000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case</a:t>
            </a:r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 (sjelden tid til mer enn ett)</a:t>
            </a:r>
          </a:p>
          <a:p>
            <a:pPr lvl="1"/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er ofte eksplorerende (jf. motsatt, «testende» design)</a:t>
            </a:r>
          </a:p>
          <a:p>
            <a:pPr lvl="1"/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gir sjelden generaliserbare resultater, men har ofte stor verdi i seg selv fordi</a:t>
            </a:r>
          </a:p>
          <a:p>
            <a:pPr lvl="2"/>
            <a:r>
              <a:rPr lang="nb-NO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caset</a:t>
            </a:r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 alene har stor betydning,</a:t>
            </a:r>
          </a:p>
          <a:p>
            <a:pPr lvl="2"/>
            <a:r>
              <a:rPr lang="nb-NO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caset</a:t>
            </a:r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 gir viktige innsikter som er relevante for, og kan testes ut på andre case</a:t>
            </a:r>
          </a:p>
          <a:p>
            <a:pPr lvl="1"/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er alltid </a:t>
            </a:r>
            <a:r>
              <a:rPr lang="nb-NO" i="1" dirty="0">
                <a:solidFill>
                  <a:srgbClr val="C0000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tverrfaglig</a:t>
            </a:r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, </a:t>
            </a:r>
            <a:r>
              <a:rPr lang="nb-NO" i="1" dirty="0">
                <a:latin typeface="Calibri Light" panose="020F0302020204030204" pitchFamily="34" charset="0"/>
                <a:cs typeface="Calibri Light" panose="020F0302020204030204" pitchFamily="34" charset="0"/>
              </a:rPr>
              <a:t>se de fire neste bildene</a:t>
            </a:r>
          </a:p>
          <a:p>
            <a:pPr marL="0" indent="0">
              <a:buNone/>
            </a:pPr>
            <a:endParaRPr lang="nb-NO" dirty="0"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296970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kstSylinder 9">
            <a:extLst>
              <a:ext uri="{FF2B5EF4-FFF2-40B4-BE49-F238E27FC236}">
                <a16:creationId xmlns:a16="http://schemas.microsoft.com/office/drawing/2014/main" id="{6EAD87B8-98F6-54F2-7FE7-3521357605BD}"/>
              </a:ext>
            </a:extLst>
          </p:cNvPr>
          <p:cNvSpPr txBox="1"/>
          <p:nvPr/>
        </p:nvSpPr>
        <p:spPr>
          <a:xfrm rot="15286086">
            <a:off x="5945397" y="3518556"/>
            <a:ext cx="3473801" cy="369332"/>
          </a:xfrm>
          <a:prstGeom prst="rect">
            <a:avLst/>
          </a:prstGeom>
          <a:solidFill>
            <a:schemeClr val="bg1"/>
          </a:solidFill>
          <a:ln w="25400">
            <a:solidFill>
              <a:schemeClr val="accent6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nb-NO" dirty="0"/>
              <a:t>Samfunnsfag</a:t>
            </a:r>
          </a:p>
        </p:txBody>
      </p:sp>
      <p:sp>
        <p:nvSpPr>
          <p:cNvPr id="2" name="Tittel 1">
            <a:extLst>
              <a:ext uri="{FF2B5EF4-FFF2-40B4-BE49-F238E27FC236}">
                <a16:creationId xmlns:a16="http://schemas.microsoft.com/office/drawing/2014/main" id="{6C474FCA-3942-64F4-A200-C64533D2BE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37725" y="167541"/>
            <a:ext cx="7441945" cy="1325563"/>
          </a:xfrm>
        </p:spPr>
        <p:txBody>
          <a:bodyPr>
            <a:normAutofit/>
          </a:bodyPr>
          <a:lstStyle/>
          <a:p>
            <a:r>
              <a:rPr lang="nb-NO" sz="3600" dirty="0">
                <a:solidFill>
                  <a:srgbClr val="C00000"/>
                </a:solidFill>
              </a:rPr>
              <a:t>             Flerfaglig     –       tverrfaglig</a:t>
            </a:r>
          </a:p>
        </p:txBody>
      </p:sp>
      <p:grpSp>
        <p:nvGrpSpPr>
          <p:cNvPr id="6" name="Gruppe 5">
            <a:extLst>
              <a:ext uri="{FF2B5EF4-FFF2-40B4-BE49-F238E27FC236}">
                <a16:creationId xmlns:a16="http://schemas.microsoft.com/office/drawing/2014/main" id="{D3F6612B-6A55-D617-DE2B-E888F09D174E}"/>
              </a:ext>
            </a:extLst>
          </p:cNvPr>
          <p:cNvGrpSpPr/>
          <p:nvPr/>
        </p:nvGrpSpPr>
        <p:grpSpPr>
          <a:xfrm rot="16200000">
            <a:off x="1953629" y="2782887"/>
            <a:ext cx="3473802" cy="1874146"/>
            <a:chOff x="2959928" y="2697250"/>
            <a:chExt cx="3473802" cy="1874146"/>
          </a:xfrm>
        </p:grpSpPr>
        <p:sp>
          <p:nvSpPr>
            <p:cNvPr id="3" name="TekstSylinder 2">
              <a:extLst>
                <a:ext uri="{FF2B5EF4-FFF2-40B4-BE49-F238E27FC236}">
                  <a16:creationId xmlns:a16="http://schemas.microsoft.com/office/drawing/2014/main" id="{6EE5C12E-30E6-3F01-DE7A-FD0DAA72A6F6}"/>
                </a:ext>
              </a:extLst>
            </p:cNvPr>
            <p:cNvSpPr txBox="1"/>
            <p:nvPr/>
          </p:nvSpPr>
          <p:spPr>
            <a:xfrm>
              <a:off x="2959929" y="2697250"/>
              <a:ext cx="3473801" cy="369332"/>
            </a:xfrm>
            <a:prstGeom prst="rect">
              <a:avLst/>
            </a:prstGeom>
            <a:noFill/>
            <a:ln w="25400">
              <a:solidFill>
                <a:schemeClr val="accent1"/>
              </a:solidFill>
            </a:ln>
          </p:spPr>
          <p:txBody>
            <a:bodyPr wrap="square" rtlCol="0">
              <a:spAutoFit/>
            </a:bodyPr>
            <a:lstStyle/>
            <a:p>
              <a:r>
                <a:rPr lang="nb-NO" dirty="0"/>
                <a:t>Jus</a:t>
              </a:r>
            </a:p>
          </p:txBody>
        </p:sp>
        <p:sp>
          <p:nvSpPr>
            <p:cNvPr id="4" name="TekstSylinder 3">
              <a:extLst>
                <a:ext uri="{FF2B5EF4-FFF2-40B4-BE49-F238E27FC236}">
                  <a16:creationId xmlns:a16="http://schemas.microsoft.com/office/drawing/2014/main" id="{06BBA729-921A-2A36-7B72-2515D5DCF083}"/>
                </a:ext>
              </a:extLst>
            </p:cNvPr>
            <p:cNvSpPr txBox="1"/>
            <p:nvPr/>
          </p:nvSpPr>
          <p:spPr>
            <a:xfrm>
              <a:off x="2959929" y="3449657"/>
              <a:ext cx="3473801" cy="369332"/>
            </a:xfrm>
            <a:prstGeom prst="rect">
              <a:avLst/>
            </a:prstGeom>
            <a:noFill/>
            <a:ln w="25400">
              <a:solidFill>
                <a:srgbClr val="7030A0"/>
              </a:solidFill>
            </a:ln>
          </p:spPr>
          <p:txBody>
            <a:bodyPr wrap="square" rtlCol="0">
              <a:spAutoFit/>
            </a:bodyPr>
            <a:lstStyle/>
            <a:p>
              <a:r>
                <a:rPr lang="nb-NO" dirty="0"/>
                <a:t>Informatikk</a:t>
              </a:r>
            </a:p>
          </p:txBody>
        </p:sp>
        <p:sp>
          <p:nvSpPr>
            <p:cNvPr id="5" name="TekstSylinder 4">
              <a:extLst>
                <a:ext uri="{FF2B5EF4-FFF2-40B4-BE49-F238E27FC236}">
                  <a16:creationId xmlns:a16="http://schemas.microsoft.com/office/drawing/2014/main" id="{EE8763AC-5663-13E6-A0A8-D7B6C9A2FE0C}"/>
                </a:ext>
              </a:extLst>
            </p:cNvPr>
            <p:cNvSpPr txBox="1"/>
            <p:nvPr/>
          </p:nvSpPr>
          <p:spPr>
            <a:xfrm>
              <a:off x="2959928" y="4202064"/>
              <a:ext cx="3473801" cy="369332"/>
            </a:xfrm>
            <a:prstGeom prst="rect">
              <a:avLst/>
            </a:prstGeom>
            <a:noFill/>
            <a:ln w="25400">
              <a:solidFill>
                <a:schemeClr val="accent6">
                  <a:lumMod val="75000"/>
                </a:schemeClr>
              </a:solidFill>
            </a:ln>
          </p:spPr>
          <p:txBody>
            <a:bodyPr wrap="square" rtlCol="0">
              <a:spAutoFit/>
            </a:bodyPr>
            <a:lstStyle/>
            <a:p>
              <a:r>
                <a:rPr lang="nb-NO" dirty="0"/>
                <a:t>Samfunnsfag</a:t>
              </a:r>
            </a:p>
          </p:txBody>
        </p:sp>
      </p:grpSp>
      <p:sp>
        <p:nvSpPr>
          <p:cNvPr id="9" name="TekstSylinder 8">
            <a:extLst>
              <a:ext uri="{FF2B5EF4-FFF2-40B4-BE49-F238E27FC236}">
                <a16:creationId xmlns:a16="http://schemas.microsoft.com/office/drawing/2014/main" id="{1BBC52F1-7E15-9781-6E59-EE3E6A86177E}"/>
              </a:ext>
            </a:extLst>
          </p:cNvPr>
          <p:cNvSpPr txBox="1"/>
          <p:nvPr/>
        </p:nvSpPr>
        <p:spPr>
          <a:xfrm rot="16200000">
            <a:off x="5472649" y="3535292"/>
            <a:ext cx="3473801" cy="369332"/>
          </a:xfrm>
          <a:prstGeom prst="rect">
            <a:avLst/>
          </a:prstGeom>
          <a:solidFill>
            <a:schemeClr val="bg1"/>
          </a:solidFill>
          <a:ln w="25400">
            <a:solidFill>
              <a:srgbClr val="7030A0"/>
            </a:solidFill>
          </a:ln>
        </p:spPr>
        <p:txBody>
          <a:bodyPr wrap="square" rtlCol="0">
            <a:spAutoFit/>
          </a:bodyPr>
          <a:lstStyle/>
          <a:p>
            <a:r>
              <a:rPr lang="nb-NO" dirty="0"/>
              <a:t>Informatikk</a:t>
            </a:r>
          </a:p>
        </p:txBody>
      </p:sp>
      <p:sp>
        <p:nvSpPr>
          <p:cNvPr id="8" name="TekstSylinder 7">
            <a:extLst>
              <a:ext uri="{FF2B5EF4-FFF2-40B4-BE49-F238E27FC236}">
                <a16:creationId xmlns:a16="http://schemas.microsoft.com/office/drawing/2014/main" id="{5EBC98D6-3ADC-6F5F-D75F-3F5299E1486E}"/>
              </a:ext>
            </a:extLst>
          </p:cNvPr>
          <p:cNvSpPr txBox="1"/>
          <p:nvPr/>
        </p:nvSpPr>
        <p:spPr>
          <a:xfrm rot="17058859">
            <a:off x="5048950" y="3518556"/>
            <a:ext cx="3473801" cy="369332"/>
          </a:xfrm>
          <a:prstGeom prst="rect">
            <a:avLst/>
          </a:prstGeom>
          <a:solidFill>
            <a:schemeClr val="bg1"/>
          </a:solidFill>
          <a:ln w="25400"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nb-NO" dirty="0"/>
              <a:t>Jus</a:t>
            </a:r>
          </a:p>
        </p:txBody>
      </p:sp>
      <p:sp>
        <p:nvSpPr>
          <p:cNvPr id="11" name="TekstSylinder 10">
            <a:extLst>
              <a:ext uri="{FF2B5EF4-FFF2-40B4-BE49-F238E27FC236}">
                <a16:creationId xmlns:a16="http://schemas.microsoft.com/office/drawing/2014/main" id="{9B3DFCA2-4BD8-A8C9-A890-CB6A5D9E6BA6}"/>
              </a:ext>
            </a:extLst>
          </p:cNvPr>
          <p:cNvSpPr txBox="1"/>
          <p:nvPr/>
        </p:nvSpPr>
        <p:spPr>
          <a:xfrm>
            <a:off x="8436374" y="2228563"/>
            <a:ext cx="3146054" cy="646331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none" rtlCol="0">
            <a:spAutoFit/>
          </a:bodyPr>
          <a:lstStyle/>
          <a:p>
            <a:r>
              <a:rPr lang="nb-NO" dirty="0"/>
              <a:t>Hvordan henger de ulike</a:t>
            </a:r>
          </a:p>
          <a:p>
            <a:r>
              <a:rPr lang="nb-NO" dirty="0"/>
              <a:t>faglige perspektivene sammen?</a:t>
            </a:r>
          </a:p>
        </p:txBody>
      </p:sp>
      <p:sp>
        <p:nvSpPr>
          <p:cNvPr id="12" name="TekstSylinder 11">
            <a:extLst>
              <a:ext uri="{FF2B5EF4-FFF2-40B4-BE49-F238E27FC236}">
                <a16:creationId xmlns:a16="http://schemas.microsoft.com/office/drawing/2014/main" id="{D4BF5E16-A2A3-310D-4B97-32F1C81B79D9}"/>
              </a:ext>
            </a:extLst>
          </p:cNvPr>
          <p:cNvSpPr txBox="1"/>
          <p:nvPr/>
        </p:nvSpPr>
        <p:spPr>
          <a:xfrm>
            <a:off x="8436374" y="2874894"/>
            <a:ext cx="3146055" cy="646331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lang="nb-NO" dirty="0"/>
              <a:t>Forvaltningsinformatiker:</a:t>
            </a:r>
          </a:p>
          <a:p>
            <a:r>
              <a:rPr lang="nb-NO" dirty="0"/>
              <a:t>spesialist i sammenhenger</a:t>
            </a:r>
          </a:p>
        </p:txBody>
      </p:sp>
    </p:spTree>
    <p:extLst>
      <p:ext uri="{BB962C8B-B14F-4D97-AF65-F5344CB8AC3E}">
        <p14:creationId xmlns:p14="http://schemas.microsoft.com/office/powerpoint/2010/main" val="22697062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9" grpId="0" animBg="1"/>
      <p:bldP spid="8" grpId="0" animBg="1"/>
      <p:bldP spid="11" grpId="0" animBg="1"/>
      <p:bldP spid="12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ACBFA5EA-9F70-4080-AF08-5769965ED8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b-NO" sz="3600" dirty="0">
                <a:solidFill>
                  <a:srgbClr val="C00000"/>
                </a:solidFill>
              </a:rPr>
              <a:t>Forvaltningsinformatisk design - informatikk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32B14937-F497-4D1F-8146-E94B67A8148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65220" y="2297850"/>
            <a:ext cx="10515600" cy="3149913"/>
          </a:xfrm>
        </p:spPr>
        <p:txBody>
          <a:bodyPr/>
          <a:lstStyle/>
          <a:p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Forvaltningsinformatiske arbeider helt uten informatisk element, er problematisk – men du trenger ikke være opptatt av «teknikaliteter»</a:t>
            </a:r>
          </a:p>
          <a:p>
            <a:pPr lvl="1"/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Minimum er å anlegge informasjonssystemperspektiv, uten nødvendigvis å oppta seg med konkret teknologi</a:t>
            </a:r>
          </a:p>
          <a:p>
            <a:pPr lvl="1"/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I den andre enden av skalaen er det mulig å gå dypt ned i tekniske spørsmål, herunder å lage fungerende løsninger (prototyper/demonstratorer)</a:t>
            </a:r>
          </a:p>
          <a:p>
            <a:endParaRPr lang="nb-NO" dirty="0"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8306280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B73BF02C-9F71-4BD4-91DA-5172292E40E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502557"/>
            <a:ext cx="10515600" cy="4856888"/>
          </a:xfrm>
        </p:spPr>
        <p:txBody>
          <a:bodyPr>
            <a:normAutofit fontScale="92500" lnSpcReduction="20000"/>
          </a:bodyPr>
          <a:lstStyle/>
          <a:p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Forvaltningsinformatiske arbeider helt uten rettslige elementer, er teoretisk mulig, men ikke særlig praktisk</a:t>
            </a:r>
          </a:p>
          <a:p>
            <a:pPr lvl="1"/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Offentlig forvaltning er i stor grad rettslig regulert</a:t>
            </a:r>
          </a:p>
          <a:p>
            <a:pPr lvl="1"/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Selv om et spørsmål ikke er regulert, vil det vedrøre rettslige prinsipper mv.</a:t>
            </a:r>
          </a:p>
          <a:p>
            <a:pPr lvl="1"/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Selv om det er «forbudt» å ignorere rettslige elementer, er det fullt mulig å dimensjonere elementene slik at de ikke dominerer fremstillingen</a:t>
            </a:r>
          </a:p>
          <a:p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Det er ofte lettest å integrere rettsspørsmål med informatikk og samfunnsfag når jussen behandles på overordnet nivå, f.eks. rettslige prinsipper</a:t>
            </a:r>
          </a:p>
          <a:p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Det bør vises varsomhet med å velge ren rettsdogmatisk vinkling</a:t>
            </a:r>
          </a:p>
          <a:p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Dere bør uansett ikke «gjøre dere til dommere» over andres rettsforståelse (f.eks. i et case), men heller undersøke andres erfaringer med og oppfatninger om rettslige reguleringer</a:t>
            </a:r>
          </a:p>
          <a:p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Juridisk kildemateriale kan også brukes som annet enn rettskilder, jf. «rettskildestudier» og forelesningen 19. mars</a:t>
            </a:r>
          </a:p>
        </p:txBody>
      </p:sp>
      <p:sp>
        <p:nvSpPr>
          <p:cNvPr id="4" name="Tittel 1">
            <a:extLst>
              <a:ext uri="{FF2B5EF4-FFF2-40B4-BE49-F238E27FC236}">
                <a16:creationId xmlns:a16="http://schemas.microsoft.com/office/drawing/2014/main" id="{1B191035-F31A-4A23-A9D0-36FDAE531B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b-NO" sz="3600" dirty="0">
                <a:solidFill>
                  <a:srgbClr val="C00000"/>
                </a:solidFill>
              </a:rPr>
              <a:t>Forvaltningsinformatisk design - jus</a:t>
            </a:r>
          </a:p>
        </p:txBody>
      </p:sp>
    </p:spTree>
    <p:extLst>
      <p:ext uri="{BB962C8B-B14F-4D97-AF65-F5344CB8AC3E}">
        <p14:creationId xmlns:p14="http://schemas.microsoft.com/office/powerpoint/2010/main" val="2195009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F1D96E6C-1A3D-45EB-BBD1-FCE1F8B1A9E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Forvaltningsinformatiske arbeider helt uten samfunnsvitenskapelige elementer, er tenkelig, men ikke særlig praktisk</a:t>
            </a:r>
          </a:p>
          <a:p>
            <a:pPr lvl="1"/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Det vil nesten alltid være ønskelig å behandle </a:t>
            </a:r>
            <a:r>
              <a:rPr lang="nb-NO" i="1" dirty="0">
                <a:latin typeface="Calibri Light" panose="020F0302020204030204" pitchFamily="34" charset="0"/>
                <a:cs typeface="Calibri Light" panose="020F0302020204030204" pitchFamily="34" charset="0"/>
              </a:rPr>
              <a:t>organisatoriske</a:t>
            </a:r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 spørsmål knyttet til teknologi eller jus </a:t>
            </a:r>
            <a:r>
              <a:rPr lang="nb-NO" sz="1800" dirty="0">
                <a:solidFill>
                  <a:srgbClr val="990033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(f.eks. hvordan den eksterne arbeidsdelingen mellom etater og private virksomheter, eller mellom interne deler av en organisasjon, endrer seg som ledd i digitalisering)</a:t>
            </a:r>
          </a:p>
          <a:p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Samfunnsvitenskapelige elementer kan gjerne være dominerende</a:t>
            </a:r>
          </a:p>
          <a:p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Enhver samfunnsvitenskapelig disiplin er aktuell: statsvitenskap, sosiologi, økonomi, antropologi mv</a:t>
            </a:r>
          </a:p>
          <a:p>
            <a:pPr lvl="1"/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Av disse har statsvitenskapelig tilnærming vært vanligst</a:t>
            </a:r>
          </a:p>
          <a:p>
            <a:pPr marL="0" indent="0">
              <a:buNone/>
            </a:pPr>
            <a:endParaRPr lang="nb-NO" dirty="0"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sp>
        <p:nvSpPr>
          <p:cNvPr id="4" name="Tittel 1">
            <a:extLst>
              <a:ext uri="{FF2B5EF4-FFF2-40B4-BE49-F238E27FC236}">
                <a16:creationId xmlns:a16="http://schemas.microsoft.com/office/drawing/2014/main" id="{8F3958AA-049E-49A3-9F4D-F56BAF458C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b-NO" sz="3600" dirty="0">
                <a:solidFill>
                  <a:srgbClr val="C00000"/>
                </a:solidFill>
              </a:rPr>
              <a:t>Forvaltningsinformatisk design - samfunnsvitenskap</a:t>
            </a:r>
          </a:p>
        </p:txBody>
      </p:sp>
    </p:spTree>
    <p:extLst>
      <p:ext uri="{BB962C8B-B14F-4D97-AF65-F5344CB8AC3E}">
        <p14:creationId xmlns:p14="http://schemas.microsoft.com/office/powerpoint/2010/main" val="17366429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A15F1BA8-B30E-45BC-A6EC-5A87BCBE3D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46184"/>
            <a:ext cx="10515600" cy="845489"/>
          </a:xfrm>
        </p:spPr>
        <p:txBody>
          <a:bodyPr>
            <a:normAutofit/>
          </a:bodyPr>
          <a:lstStyle/>
          <a:p>
            <a:r>
              <a:rPr lang="nb-NO" sz="3600" dirty="0">
                <a:solidFill>
                  <a:srgbClr val="C00000"/>
                </a:solidFill>
              </a:rPr>
              <a:t>Noen grunnleggende, mulige designvalg innen FINF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5C0856BD-7E5F-4971-989A-6B44FF502B1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5962" y="1332543"/>
            <a:ext cx="10980075" cy="5068257"/>
          </a:xfrm>
        </p:spPr>
        <p:txBody>
          <a:bodyPr>
            <a:normAutofit fontScale="92500"/>
          </a:bodyPr>
          <a:lstStyle/>
          <a:p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Ofte aktuelt å studere </a:t>
            </a:r>
            <a:r>
              <a:rPr lang="nb-NO" dirty="0">
                <a:solidFill>
                  <a:srgbClr val="C0000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brede endrings-/reformprosesser </a:t>
            </a:r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(«modernisering», «digitalisering»)</a:t>
            </a:r>
          </a:p>
          <a:p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Ofte fruktbart å studere </a:t>
            </a:r>
            <a:r>
              <a:rPr lang="nb-NO" dirty="0">
                <a:solidFill>
                  <a:srgbClr val="C0000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konkrete overganger </a:t>
            </a:r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(jf. f.eks. formalisering og «transformering»; organisasjonsendring; teknologisk endring)</a:t>
            </a:r>
          </a:p>
          <a:p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Ofte grunn til å legge stor </a:t>
            </a:r>
            <a:r>
              <a:rPr lang="nb-NO" dirty="0">
                <a:solidFill>
                  <a:srgbClr val="C0000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vekt på innsamling av egen empiri </a:t>
            </a:r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(ting skjer hele tiden!)</a:t>
            </a:r>
          </a:p>
          <a:p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Litteratur, teori og regelverk er særlig viktig for å diskutere empirien i et case</a:t>
            </a:r>
          </a:p>
          <a:p>
            <a:pPr lvl="1"/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Litteratur, teori mv. er bl.a. aktuelt som utgangspunkt for problemstillinger, undersøkelsesopplegg og analyse av resultater</a:t>
            </a:r>
          </a:p>
          <a:p>
            <a:pPr lvl="1"/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Innen forvaltningsinformatikken har det blitt lagt relativt liten vekt på å redegjøre for teori, og mest vekt på å </a:t>
            </a:r>
            <a:r>
              <a:rPr lang="nb-NO" i="1" dirty="0">
                <a:latin typeface="Calibri Light" panose="020F0302020204030204" pitchFamily="34" charset="0"/>
                <a:cs typeface="Calibri Light" panose="020F0302020204030204" pitchFamily="34" charset="0"/>
              </a:rPr>
              <a:t>bruke</a:t>
            </a:r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 teori</a:t>
            </a:r>
          </a:p>
          <a:p>
            <a:pPr lvl="1"/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De beste forvaltningsinformatiske arbeidene har kritisk-konstruktiv tilnærming til teori, og gir egne forslag til teoriutvikling</a:t>
            </a:r>
          </a:p>
          <a:p>
            <a:endParaRPr lang="nb-NO" dirty="0">
              <a:latin typeface="Calibri Light" panose="020F0302020204030204" pitchFamily="34" charset="0"/>
              <a:cs typeface="Calibri Light" panose="020F0302020204030204" pitchFamily="34" charset="0"/>
            </a:endParaRPr>
          </a:p>
          <a:p>
            <a:endParaRPr lang="nb-NO" dirty="0"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063702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B7F7D5F4-441D-B6C8-504D-E582080EAC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nb-NO" sz="36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 Light" panose="020F0302020204030204"/>
                <a:ea typeface="+mj-ea"/>
                <a:cs typeface="+mj-cs"/>
              </a:rPr>
              <a:t>Noen grunnleggende, mulige designvalg innen FINF (2)</a:t>
            </a:r>
            <a:endParaRPr lang="nb-NO" dirty="0"/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FC8E2F6F-F5C8-3967-AD6A-0DBF05B13A4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De mest vellykkede forvaltningsinformatiske arbeidene har både teoretisk verdi og praktisk nytte</a:t>
            </a:r>
          </a:p>
          <a:p>
            <a:pPr lvl="1"/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Vanlig at større skriftlige arbeider inneholder begrunnede forslag til endring (f.eks. av teknologi, juss eller organisering, begrunnet i et av de andre faglige aspektene, </a:t>
            </a:r>
            <a:r>
              <a:rPr lang="nb-NO" i="1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f.eks</a:t>
            </a:r>
            <a:r>
              <a:rPr lang="nb-NO" i="1" dirty="0">
                <a:latin typeface="Calibri Light" panose="020F0302020204030204" pitchFamily="34" charset="0"/>
                <a:cs typeface="Calibri Light" panose="020F0302020204030204" pitchFamily="34" charset="0"/>
              </a:rPr>
              <a:t>: endre teknologi for å understøtte rettslige krav</a:t>
            </a:r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)</a:t>
            </a:r>
          </a:p>
          <a:p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Det er «forbudt» å bare bruke den systematikken du finner i kildemateriale («lister»)</a:t>
            </a:r>
          </a:p>
          <a:p>
            <a:pPr lvl="1"/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Kombiner med annen systematikk, eventuelt lag din egen</a:t>
            </a:r>
          </a:p>
          <a:p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Gode diskusjoner oppstår ofte når du setter sammen kildemateriale har forskjellig innhold og perspektiv mv.</a:t>
            </a:r>
          </a:p>
          <a:p>
            <a:pPr lvl="1"/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Let f.eks. etter forfattere som er uenige og kildemateriale om samme fenomen som stammer fra ulike aktører</a:t>
            </a:r>
          </a:p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395628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40C793D2-C051-EE94-D29B-99F8EF868D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b-NO" sz="3600" dirty="0">
                <a:solidFill>
                  <a:srgbClr val="C00000"/>
                </a:solidFill>
              </a:rPr>
              <a:t>Om sammenhengen mellom problemstilling, data og metode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814FB0AE-AAA8-39FB-F8C2-F0BFEC52E92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Problemstilling (har «regien» på data og metode)</a:t>
            </a:r>
          </a:p>
          <a:p>
            <a:pPr>
              <a:buFont typeface="Wingdings" panose="05000000000000000000" pitchFamily="2" charset="2"/>
              <a:buChar char="à"/>
            </a:pPr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  <a:sym typeface="Wingdings" panose="05000000000000000000" pitchFamily="2" charset="2"/>
              </a:rPr>
              <a:t>hvilke data/kilder trenger jeg for å belyse problemstillingen?</a:t>
            </a:r>
          </a:p>
          <a:p>
            <a:pPr>
              <a:buFont typeface="Wingdings" panose="05000000000000000000" pitchFamily="2" charset="2"/>
              <a:buChar char="à"/>
            </a:pPr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  <a:sym typeface="Wingdings" panose="05000000000000000000" pitchFamily="2" charset="2"/>
              </a:rPr>
              <a:t>hvilke metoder må jeg anvende på dataene for å få vitenskapelig holdbare svar på problemstillingen?</a:t>
            </a:r>
          </a:p>
          <a:p>
            <a:pPr marL="0" indent="0">
              <a:buNone/>
            </a:pPr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  <a:sym typeface="Wingdings" panose="05000000000000000000" pitchFamily="2" charset="2"/>
              </a:rPr>
              <a:t>Kan bli behov for å justere problemstilling i lys av mulig data og metode</a:t>
            </a:r>
            <a:endParaRPr lang="nb-NO" dirty="0"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9579139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E520F713-91A6-E7AD-6D13-20E26CC501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1325563"/>
          </a:xfrm>
        </p:spPr>
        <p:txBody>
          <a:bodyPr>
            <a:normAutofit/>
          </a:bodyPr>
          <a:lstStyle/>
          <a:p>
            <a:r>
              <a:rPr lang="nb-NO" sz="3600" dirty="0">
                <a:solidFill>
                  <a:srgbClr val="C00000"/>
                </a:solidFill>
              </a:rPr>
              <a:t>Datainnsamling i forvaltningsinformatiske arbeider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6BAB875B-3ABE-7E4E-6E1A-F73F0C2645B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25563"/>
            <a:ext cx="10515600" cy="5041370"/>
          </a:xfrm>
        </p:spPr>
        <p:txBody>
          <a:bodyPr>
            <a:normAutofit lnSpcReduction="10000"/>
          </a:bodyPr>
          <a:lstStyle/>
          <a:p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Skille mellom innsamling av</a:t>
            </a:r>
          </a:p>
          <a:p>
            <a:pPr lvl="1"/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primærdata (data forskeren selv samler inn)</a:t>
            </a:r>
          </a:p>
          <a:p>
            <a:pPr lvl="2"/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Innsamling; typisk tidkrevende og vanskelig</a:t>
            </a:r>
          </a:p>
          <a:p>
            <a:pPr lvl="1"/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sekundærdata (data andre enn forskeren har samlet inn («kildegransking»))</a:t>
            </a:r>
          </a:p>
          <a:p>
            <a:pPr lvl="2"/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Innsamling; typisk; raskt og relativt lett</a:t>
            </a:r>
          </a:p>
          <a:p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Data om generelle spørsmål med relevans for </a:t>
            </a:r>
            <a:r>
              <a:rPr lang="nb-NO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caset</a:t>
            </a:r>
            <a:endParaRPr lang="nb-NO" dirty="0">
              <a:latin typeface="Calibri Light" panose="020F0302020204030204" pitchFamily="34" charset="0"/>
              <a:cs typeface="Calibri Light" panose="020F0302020204030204" pitchFamily="34" charset="0"/>
            </a:endParaRPr>
          </a:p>
          <a:p>
            <a:pPr lvl="1"/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Oftest sekundærdata (offentlige utredninger, lovgivning mv.)</a:t>
            </a:r>
          </a:p>
          <a:p>
            <a:r>
              <a:rPr lang="nb-NO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Caset</a:t>
            </a:r>
            <a:endParaRPr lang="nb-NO" dirty="0">
              <a:latin typeface="Calibri Light" panose="020F0302020204030204" pitchFamily="34" charset="0"/>
              <a:cs typeface="Calibri Light" panose="020F0302020204030204" pitchFamily="34" charset="0"/>
            </a:endParaRPr>
          </a:p>
          <a:p>
            <a:pPr lvl="1"/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Sekundærdata (</a:t>
            </a:r>
            <a:r>
              <a:rPr lang="nb-NO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kildegranskning</a:t>
            </a:r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); typisk av relevante dokumenter knyttet til </a:t>
            </a:r>
            <a:r>
              <a:rPr lang="nb-NO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caset</a:t>
            </a:r>
            <a:endParaRPr lang="nb-NO" dirty="0">
              <a:latin typeface="Calibri Light" panose="020F0302020204030204" pitchFamily="34" charset="0"/>
              <a:cs typeface="Calibri Light" panose="020F0302020204030204" pitchFamily="34" charset="0"/>
            </a:endParaRPr>
          </a:p>
          <a:p>
            <a:pPr lvl="2"/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gir både bakgrunn for innsamling av primærdata, og</a:t>
            </a:r>
          </a:p>
          <a:p>
            <a:pPr lvl="2"/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kan være kilde for fortolkning og drøftelse av primærdata</a:t>
            </a:r>
          </a:p>
          <a:p>
            <a:pPr lvl="1"/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Primærdata; typisk som resultat av intervjuer</a:t>
            </a:r>
          </a:p>
        </p:txBody>
      </p:sp>
    </p:spTree>
    <p:extLst>
      <p:ext uri="{BB962C8B-B14F-4D97-AF65-F5344CB8AC3E}">
        <p14:creationId xmlns:p14="http://schemas.microsoft.com/office/powerpoint/2010/main" val="287801033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87F393F8-ED50-CF0D-358C-209252D3B4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74700" y="365125"/>
            <a:ext cx="10579100" cy="1325563"/>
          </a:xfrm>
        </p:spPr>
        <p:txBody>
          <a:bodyPr>
            <a:normAutofit/>
          </a:bodyPr>
          <a:lstStyle/>
          <a:p>
            <a:r>
              <a:rPr lang="nb-NO" sz="3600" dirty="0">
                <a:solidFill>
                  <a:srgbClr val="C00000"/>
                </a:solidFill>
              </a:rPr>
              <a:t>Eksempler på mye anvendte metoder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B93072D3-F29E-FDF0-2EB4-79FAD24A744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Primærdata</a:t>
            </a:r>
          </a:p>
          <a:p>
            <a:pPr lvl="1"/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kvalitative intervjuer (ustrukturerte og semistrukturerte)</a:t>
            </a:r>
          </a:p>
          <a:p>
            <a:pPr lvl="1"/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observasjon</a:t>
            </a:r>
          </a:p>
          <a:p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Sekundærdata</a:t>
            </a:r>
          </a:p>
          <a:p>
            <a:pPr lvl="1"/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Kildegransking, jf. utvalgskriterier</a:t>
            </a:r>
          </a:p>
          <a:p>
            <a:pPr lvl="1"/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Rettskildebruk (rettsdogmatisk metode)</a:t>
            </a:r>
          </a:p>
          <a:p>
            <a:pPr lvl="1"/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Rettskildestudier (kvalitative og kvantitative metoder)</a:t>
            </a:r>
          </a:p>
          <a:p>
            <a:pPr lvl="1"/>
            <a:endParaRPr lang="nb-NO" dirty="0">
              <a:latin typeface="Calibri Light" panose="020F0302020204030204" pitchFamily="34" charset="0"/>
              <a:cs typeface="Calibri Light" panose="020F0302020204030204" pitchFamily="34" charset="0"/>
            </a:endParaRPr>
          </a:p>
          <a:p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Innen rammen på 30 </a:t>
            </a:r>
            <a:r>
              <a:rPr lang="nb-NO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sp</a:t>
            </a:r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. er det sjelden tid til design- og metode-triangulering</a:t>
            </a:r>
          </a:p>
        </p:txBody>
      </p:sp>
    </p:spTree>
    <p:extLst>
      <p:ext uri="{BB962C8B-B14F-4D97-AF65-F5344CB8AC3E}">
        <p14:creationId xmlns:p14="http://schemas.microsoft.com/office/powerpoint/2010/main" val="345333010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4C063B72-34B1-2174-7C72-C653A500C2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b-NO" sz="3600" dirty="0">
                <a:solidFill>
                  <a:srgbClr val="C00000"/>
                </a:solidFill>
              </a:rPr>
              <a:t>Mulig samspill mellom metoder i ulike faser av forvaltningsinformatiske arbeider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164FC547-BADA-4883-16FE-E7A7512E2B5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Metoder for å skaffe </a:t>
            </a:r>
            <a:r>
              <a:rPr lang="nb-NO" i="1" dirty="0">
                <a:latin typeface="Calibri Light" panose="020F0302020204030204" pitchFamily="34" charset="0"/>
                <a:cs typeface="Calibri Light" panose="020F0302020204030204" pitchFamily="34" charset="0"/>
              </a:rPr>
              <a:t>oversikt</a:t>
            </a:r>
          </a:p>
          <a:p>
            <a:pPr lvl="1"/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åpent, ustrukturert intervju med sentral person («kaffeavtale»)</a:t>
            </a:r>
          </a:p>
          <a:p>
            <a:pPr lvl="1"/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begrenset kildegransking (lovgivning, regjeringsdokumenter, dokumenter vedrørende </a:t>
            </a:r>
            <a:r>
              <a:rPr lang="nb-NO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caset</a:t>
            </a:r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 mv.)</a:t>
            </a:r>
          </a:p>
          <a:p>
            <a:pPr lvl="1"/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begrenset litteraturstudium</a:t>
            </a:r>
          </a:p>
          <a:p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Eksempel på metoder i en </a:t>
            </a:r>
            <a:r>
              <a:rPr lang="nb-NO" i="1" dirty="0">
                <a:latin typeface="Calibri Light" panose="020F0302020204030204" pitchFamily="34" charset="0"/>
                <a:cs typeface="Calibri Light" panose="020F0302020204030204" pitchFamily="34" charset="0"/>
              </a:rPr>
              <a:t>mellomfase</a:t>
            </a:r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, særlig med tanke på innsamling av primærdata</a:t>
            </a:r>
          </a:p>
          <a:p>
            <a:pPr lvl="1"/>
            <a:r>
              <a:rPr lang="nb-NO">
                <a:latin typeface="Calibri Light" panose="020F0302020204030204" pitchFamily="34" charset="0"/>
                <a:cs typeface="Calibri Light" panose="020F0302020204030204" pitchFamily="34" charset="0"/>
              </a:rPr>
              <a:t>supplerende kildegransking</a:t>
            </a:r>
            <a:endParaRPr lang="nb-NO" dirty="0">
              <a:latin typeface="Calibri Light" panose="020F0302020204030204" pitchFamily="34" charset="0"/>
              <a:cs typeface="Calibri Light" panose="020F0302020204030204" pitchFamily="34" charset="0"/>
            </a:endParaRPr>
          </a:p>
          <a:p>
            <a:pPr lvl="1"/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supplerende litteraturstudium</a:t>
            </a:r>
          </a:p>
          <a:p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Utforming av opplegg for innsamling av primærdata, f.eks.</a:t>
            </a:r>
          </a:p>
          <a:p>
            <a:pPr lvl="1"/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semistrukturelle, kvalitative intervjuer</a:t>
            </a:r>
          </a:p>
          <a:p>
            <a:pPr lvl="1"/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spørreskjema</a:t>
            </a:r>
          </a:p>
          <a:p>
            <a:pPr lvl="1"/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observasjon</a:t>
            </a:r>
          </a:p>
          <a:p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Intensiv kildegransking i lys av resultater fra </a:t>
            </a:r>
            <a:r>
              <a:rPr lang="nb-NO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caset</a:t>
            </a:r>
            <a:endParaRPr lang="nb-NO" dirty="0">
              <a:latin typeface="Calibri Light" panose="020F0302020204030204" pitchFamily="34" charset="0"/>
              <a:cs typeface="Calibri Light" panose="020F0302020204030204" pitchFamily="34" charset="0"/>
            </a:endParaRPr>
          </a:p>
          <a:p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Intensivt litteraturstudium i lys av resultater fra </a:t>
            </a:r>
            <a:r>
              <a:rPr lang="nb-NO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caset</a:t>
            </a:r>
            <a:endParaRPr lang="nb-NO" dirty="0">
              <a:latin typeface="Calibri Light" panose="020F0302020204030204" pitchFamily="34" charset="0"/>
              <a:cs typeface="Calibri Light" panose="020F0302020204030204" pitchFamily="34" charset="0"/>
            </a:endParaRPr>
          </a:p>
          <a:p>
            <a:endParaRPr lang="nb-NO" dirty="0">
              <a:latin typeface="Calibri Light" panose="020F0302020204030204" pitchFamily="34" charset="0"/>
              <a:cs typeface="Calibri Light" panose="020F0302020204030204" pitchFamily="34" charset="0"/>
            </a:endParaRPr>
          </a:p>
          <a:p>
            <a:pPr lvl="1"/>
            <a:endParaRPr lang="nb-NO" dirty="0"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7333710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1199</Words>
  <Application>Microsoft Office PowerPoint</Application>
  <PresentationFormat>Widescreen</PresentationFormat>
  <Paragraphs>129</Paragraphs>
  <Slides>16</Slides>
  <Notes>16</Notes>
  <HiddenSlides>0</HiddenSlides>
  <MMClips>0</MMClips>
  <ScaleCrop>false</ScaleCrop>
  <HeadingPairs>
    <vt:vector size="6" baseType="variant">
      <vt:variant>
        <vt:lpstr>Brukte skrifter</vt:lpstr>
      </vt:variant>
      <vt:variant>
        <vt:i4>5</vt:i4>
      </vt:variant>
      <vt:variant>
        <vt:lpstr>Tema</vt:lpstr>
      </vt:variant>
      <vt:variant>
        <vt:i4>1</vt:i4>
      </vt:variant>
      <vt:variant>
        <vt:lpstr>Lysbildetitler</vt:lpstr>
      </vt:variant>
      <vt:variant>
        <vt:i4>16</vt:i4>
      </vt:variant>
    </vt:vector>
  </HeadingPairs>
  <TitlesOfParts>
    <vt:vector size="22" baseType="lpstr">
      <vt:lpstr>Aptos</vt:lpstr>
      <vt:lpstr>Arial</vt:lpstr>
      <vt:lpstr>Calibri</vt:lpstr>
      <vt:lpstr>Calibri Light</vt:lpstr>
      <vt:lpstr>Wingdings</vt:lpstr>
      <vt:lpstr>Office-tema</vt:lpstr>
      <vt:lpstr>Litt om å skrive forvaltningsinformatikk, herunder oversikt over mulige forskningsopplegg, metoder og metodekombinasjoner</vt:lpstr>
      <vt:lpstr>Generelt om FINF4022 Forskningsmetoder innen forvaltningsinformatikken </vt:lpstr>
      <vt:lpstr>PowerPoint-presentasjon</vt:lpstr>
      <vt:lpstr>Forskningsdesign, generelt</vt:lpstr>
      <vt:lpstr>Forvaltningsinformatisk design</vt:lpstr>
      <vt:lpstr>Forvaltningsinformatisk design</vt:lpstr>
      <vt:lpstr>             Flerfaglig     –       tverrfaglig</vt:lpstr>
      <vt:lpstr>Forvaltningsinformatisk design - informatikk</vt:lpstr>
      <vt:lpstr>Forvaltningsinformatisk design - jus</vt:lpstr>
      <vt:lpstr>Forvaltningsinformatisk design - samfunnsvitenskap</vt:lpstr>
      <vt:lpstr>Noen grunnleggende, mulige designvalg innen FINF</vt:lpstr>
      <vt:lpstr>Noen grunnleggende, mulige designvalg innen FINF (2)</vt:lpstr>
      <vt:lpstr>Om sammenhengen mellom problemstilling, data og metode</vt:lpstr>
      <vt:lpstr>Datainnsamling i forvaltningsinformatiske arbeider</vt:lpstr>
      <vt:lpstr>Eksempler på mye anvendte metoder</vt:lpstr>
      <vt:lpstr>Mulig samspill mellom metoder i ulike faser av forvaltningsinformatiske arbeider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Om å skrive forvaltningsinformatikk</dc:title>
  <dc:creator>dag wiese schartum</dc:creator>
  <cp:lastModifiedBy>dag wiese schartum</cp:lastModifiedBy>
  <cp:revision>50</cp:revision>
  <cp:lastPrinted>2025-01-21T19:56:44Z</cp:lastPrinted>
  <dcterms:created xsi:type="dcterms:W3CDTF">2018-01-29T15:53:36Z</dcterms:created>
  <dcterms:modified xsi:type="dcterms:W3CDTF">2025-01-21T19:58:49Z</dcterms:modified>
</cp:coreProperties>
</file>