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7" r:id="rId4"/>
    <p:sldId id="286" r:id="rId5"/>
    <p:sldId id="285" r:id="rId6"/>
    <p:sldId id="288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72" autoAdjust="0"/>
  </p:normalViewPr>
  <p:slideViewPr>
    <p:cSldViewPr snapToGrid="0">
      <p:cViewPr varScale="1">
        <p:scale>
          <a:sx n="97" d="100"/>
          <a:sy n="97" d="100"/>
        </p:scale>
        <p:origin x="9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8792ED-E87B-7C97-AE2B-A573C083DC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F677B7C-EB3E-EC31-1633-617F86CFE7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0F21B16-08F8-E829-813B-BE5A3F5D2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FF05A3A-C0A9-4315-87CD-960DD2DE4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C5C9F50-D56C-0A29-9770-8204B3A0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6670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8D5083-AAA4-26EA-30F0-ADEFEE282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C9FFF4-9C4D-67AA-6096-1E0B02B59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19ABE77-0BC4-5A28-BFCC-13A754875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2461450-3D47-55FC-FE27-03041D133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7315B28-E0D5-D0E1-1057-90FBC5335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9640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469AEF-8BBC-4A67-3612-F48A6384D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37995C0-604A-2CAC-21CC-E532BC96EE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C71D09E-7D54-804D-A274-35B424C6D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417541-7A2F-494A-F3A0-66E3E6171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96B9148-62EC-A1F5-2764-9B82BB30F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4164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DAB00AB-39AE-0B00-3C61-A155CD4E8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7206BD3-12E3-86F2-2C1A-5D607186F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359AF12B-17DB-4A37-3062-EDD7FEA427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F7313C0-8F70-8496-1A34-4B59F487B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991A573-525D-B07E-1F98-4C17FC320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9C991AC-F128-85C2-7D45-34A462FD8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7037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6D8247-7A0E-7E99-C940-A19D254C0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76B1EE8-97AC-5EA5-6E67-454429BB2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B3F5073-C83B-5991-AF11-8255C23C84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6AA6E8C-294A-DB54-ED6E-68D6EF5008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A68BF64-83F7-C62A-4E21-49181DF44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C95ED83-2182-7D16-DAD5-9A40B8A890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22630420-3180-27D4-6F2B-1E7C1CDFC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27F88372-9AF8-1F01-5E6D-6F05FF96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385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9126F6-9547-AD5F-FA1A-300F20446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93C2452-ABE9-0240-89D7-DA498E1A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6973188E-4F6D-F1D9-70E4-488E79038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DA51660-462E-F98E-5B8F-E14905A27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6467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1DF0716D-68D3-12B7-9079-B4E494415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5D3FE19-6408-C7CE-F18D-9825B10FF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126ED4B-A80A-E24D-A233-C90E96BE6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47486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F4847-9ED0-1430-D2C0-23692CC39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C6AAF8C-02ED-6D48-6F95-2E7BB80100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5602B3F-48A4-04DD-7530-EDC9FED8AF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7BDD41FF-8A41-9FAA-BA38-0E39C965A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B2CBF76-F4BC-02C2-1A57-3007D2DC7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A409296-69F1-CD5F-1428-7440AC40E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3951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BE02A28-F610-95B8-7066-E3A0D88C5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D1846F0E-4841-86C1-CFBA-977DAACA3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E57B3B8-278D-5C1D-E32E-A833D02CF7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EC28E698-8A0D-D483-6369-B5BCDE0FC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E9A0394-D9B1-D4DC-E83F-D727DCC6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7A4E0E11-927F-0CE2-6187-6A0AA4BA9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7319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27DF82F-DD0A-68F8-D92C-89B6228A7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3C32CE-0DA7-0CE0-DF30-5AF55012DC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09F6B3B-85C1-5B79-F02D-5B4B2CAC2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AD24027-9EB2-6CD9-9ED0-929A77502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4B123FD-0A11-BFC0-8FE0-019BF7B9F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7483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6147081C-F83A-6A92-4A67-D46C4AC682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4ECB6490-23EF-DA37-224F-7314C4CC92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F20725C-EB4F-058C-A50A-9FA495235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CA70F1-F307-C660-B4ED-71915FCE3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137814-6DA8-0079-89FC-FF9282036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50835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205AF71B-0758-EF8A-83B1-E9D62A1A1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15EB2E9-C571-8557-95F9-67EF6F8EE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7008B46-DB89-AD6D-57BC-E891CC8238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3D3B-A36A-4669-AAA9-4C2326636201}" type="datetimeFigureOut">
              <a:rPr lang="nb-NO" smtClean="0"/>
              <a:t>08.04.2025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9BBCC4D-0643-3EAA-F1C5-BC7EC6AD16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E47CAA6-0110-D4A9-F0C4-6D2936AD54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4595-A249-4302-BB63-BF7F946B889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1336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5B5578-3CD2-A7F1-8D7C-FB6BA05627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94467"/>
            <a:ext cx="9221360" cy="1215496"/>
          </a:xfrm>
        </p:spPr>
        <p:txBody>
          <a:bodyPr>
            <a:noAutofit/>
          </a:bodyPr>
          <a:lstStyle/>
          <a:p>
            <a:pPr algn="l"/>
            <a:r>
              <a:rPr lang="nb-NO" sz="3200" dirty="0">
                <a:solidFill>
                  <a:srgbClr val="0070C0"/>
                </a:solidFill>
              </a:rPr>
              <a:t>Tips til ferdigstilling av prosjektoppgaven på FINF4022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FEA3CF0-E8A0-05F2-A129-D26BA08824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2242850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3A64731-5C60-CE56-7D4C-B8AB492B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>
                <a:solidFill>
                  <a:srgbClr val="7030A0"/>
                </a:solidFill>
              </a:rPr>
              <a:t>OBS!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15492D-0ACC-9796-7764-727352B06E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Dette er ingen fasit, bare gode råd</a:t>
            </a:r>
          </a:p>
          <a:p>
            <a:r>
              <a:rPr lang="nb-NO" dirty="0"/>
              <a:t>De fleste innholdselementer jeg angir bør være med, men dimensjoneringen og disposisjonen av dem kan være på mange måter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377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F5FA42E-B3AC-C832-0545-59902B661C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347" t="15399" r="60501" b="64023"/>
          <a:stretch/>
        </p:blipFill>
        <p:spPr>
          <a:xfrm>
            <a:off x="167098" y="942321"/>
            <a:ext cx="5975829" cy="2294198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BC8D1614-C88B-2E0F-4FD6-1ED78DD72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5329" y="4695022"/>
            <a:ext cx="6805315" cy="198871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CB3EACA6-580B-B13B-4F81-BD9B7899FA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6469" r="19122" b="15174"/>
          <a:stretch/>
        </p:blipFill>
        <p:spPr>
          <a:xfrm>
            <a:off x="245326" y="3571231"/>
            <a:ext cx="4872317" cy="96985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DBA30E41-5802-9BF0-4E04-801B1E70CE0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3182" b="60402"/>
          <a:stretch/>
        </p:blipFill>
        <p:spPr>
          <a:xfrm>
            <a:off x="5586170" y="2089420"/>
            <a:ext cx="6313382" cy="2424746"/>
          </a:xfrm>
          <a:prstGeom prst="rect">
            <a:avLst/>
          </a:prstGeom>
        </p:spPr>
      </p:pic>
      <p:sp>
        <p:nvSpPr>
          <p:cNvPr id="7" name="Tittel 6">
            <a:extLst>
              <a:ext uri="{FF2B5EF4-FFF2-40B4-BE49-F238E27FC236}">
                <a16:creationId xmlns:a16="http://schemas.microsoft.com/office/drawing/2014/main" id="{E5B847F5-0660-471A-3BCA-3155F62BBA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62"/>
            <a:ext cx="10515600" cy="768060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Innholdselementer som er angitt for prosjektoppgaven</a:t>
            </a:r>
          </a:p>
        </p:txBody>
      </p:sp>
    </p:spTree>
    <p:extLst>
      <p:ext uri="{BB962C8B-B14F-4D97-AF65-F5344CB8AC3E}">
        <p14:creationId xmlns:p14="http://schemas.microsoft.com/office/powerpoint/2010/main" val="2029734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F1AFC1-55B2-F223-9715-2075F1090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4602"/>
          </a:xfrm>
        </p:spPr>
        <p:txBody>
          <a:bodyPr>
            <a:normAutofit fontScale="90000"/>
          </a:bodyPr>
          <a:lstStyle/>
          <a:p>
            <a:r>
              <a:rPr lang="nb-NO" sz="3300" dirty="0">
                <a:solidFill>
                  <a:srgbClr val="7030A0"/>
                </a:solidFill>
              </a:rPr>
              <a:t>Veiledende punkter til hva en sluttrapport kan inneholde</a:t>
            </a:r>
            <a:br>
              <a:rPr lang="nb-NO" sz="3200" dirty="0">
                <a:solidFill>
                  <a:srgbClr val="7030A0"/>
                </a:solidFill>
              </a:rPr>
            </a:br>
            <a:r>
              <a:rPr lang="nb-NO" sz="2200" dirty="0">
                <a:solidFill>
                  <a:srgbClr val="7030A0"/>
                </a:solidFill>
              </a:rPr>
              <a:t>NB! Dette er ikke forslag til standard disposisjon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E530C0D-B4B2-61EC-2192-78203B6B6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33686"/>
            <a:ext cx="10765861" cy="5159188"/>
          </a:xfrm>
        </p:spPr>
        <p:txBody>
          <a:bodyPr>
            <a:normAutofit fontScale="70000" lnSpcReduction="20000"/>
          </a:bodyPr>
          <a:lstStyle/>
          <a:p>
            <a:r>
              <a:rPr lang="nb-NO" dirty="0"/>
              <a:t>Innledning</a:t>
            </a:r>
          </a:p>
          <a:p>
            <a:r>
              <a:rPr lang="nb-NO" dirty="0"/>
              <a:t>Problemstillingen som prosjektoppgaven skal belyse </a:t>
            </a:r>
          </a:p>
          <a:p>
            <a:r>
              <a:rPr lang="nb-NO" dirty="0"/>
              <a:t>Litteraturstudien</a:t>
            </a:r>
          </a:p>
          <a:p>
            <a:pPr lvl="1"/>
            <a:r>
              <a:rPr lang="nb-NO" dirty="0"/>
              <a:t>Opplegg for LS</a:t>
            </a:r>
          </a:p>
          <a:p>
            <a:pPr lvl="2"/>
            <a:r>
              <a:rPr lang="nb-NO" dirty="0"/>
              <a:t>Faglitteratur</a:t>
            </a:r>
          </a:p>
          <a:p>
            <a:pPr lvl="2"/>
            <a:r>
              <a:rPr lang="nb-NO" dirty="0"/>
              <a:t>Metodelitteratur</a:t>
            </a:r>
          </a:p>
          <a:p>
            <a:pPr lvl="1"/>
            <a:r>
              <a:rPr lang="nb-NO" dirty="0"/>
              <a:t>Resultatet fra LS</a:t>
            </a:r>
          </a:p>
          <a:p>
            <a:pPr lvl="1"/>
            <a:r>
              <a:rPr lang="nb-NO" dirty="0"/>
              <a:t>Vurderinger av LS</a:t>
            </a:r>
          </a:p>
          <a:p>
            <a:pPr lvl="2"/>
            <a:r>
              <a:rPr lang="nb-NO" dirty="0"/>
              <a:t>Hva gikk bra, hva gikk ikke så bra, hva kunne bli gjort annerledes?</a:t>
            </a:r>
          </a:p>
          <a:p>
            <a:r>
              <a:rPr lang="nb-NO" dirty="0"/>
              <a:t>Intervjuet</a:t>
            </a:r>
          </a:p>
          <a:p>
            <a:pPr lvl="1"/>
            <a:r>
              <a:rPr lang="nb-NO" dirty="0"/>
              <a:t>Valg av intervjutype</a:t>
            </a:r>
          </a:p>
          <a:p>
            <a:pPr lvl="1"/>
            <a:r>
              <a:rPr lang="nb-NO" dirty="0"/>
              <a:t>Forberedelse av intervju</a:t>
            </a:r>
          </a:p>
          <a:p>
            <a:pPr lvl="1"/>
            <a:r>
              <a:rPr lang="nb-NO" dirty="0"/>
              <a:t>Intervjuopplegget (</a:t>
            </a:r>
            <a:r>
              <a:rPr lang="nb-NO" i="1" dirty="0"/>
              <a:t>vedlegg, teller ikke i ordrammen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Gjennomføring av intervjuet</a:t>
            </a:r>
          </a:p>
          <a:p>
            <a:pPr lvl="1"/>
            <a:r>
              <a:rPr lang="nb-NO" dirty="0"/>
              <a:t>Resultatet fra intervjuet, etterbehandling</a:t>
            </a:r>
          </a:p>
          <a:p>
            <a:pPr lvl="1"/>
            <a:r>
              <a:rPr lang="nb-NO" dirty="0"/>
              <a:t>Vurderinger av intervjuet</a:t>
            </a:r>
          </a:p>
          <a:p>
            <a:pPr lvl="2"/>
            <a:r>
              <a:rPr lang="nb-NO" dirty="0"/>
              <a:t>Hva gikk bra, hva gikk ikke så bra, hva kunne bli gjort annerledes?</a:t>
            </a:r>
          </a:p>
          <a:p>
            <a:r>
              <a:rPr lang="nb-NO" dirty="0"/>
              <a:t>Samlet, faglig refleksjon og diskusjon: Enhver relevant metodisk refleksjon er velkommen!</a:t>
            </a:r>
          </a:p>
          <a:p>
            <a:r>
              <a:rPr lang="nb-NO" dirty="0"/>
              <a:t>Litteratur- og kildeliste</a:t>
            </a:r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37384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54774058-A659-6B42-590D-C6FFB16BD5F1}"/>
              </a:ext>
            </a:extLst>
          </p:cNvPr>
          <p:cNvSpPr txBox="1"/>
          <p:nvPr/>
        </p:nvSpPr>
        <p:spPr>
          <a:xfrm>
            <a:off x="2014465" y="1553068"/>
            <a:ext cx="8570249" cy="4652784"/>
          </a:xfrm>
          <a:prstGeom prst="rect">
            <a:avLst/>
          </a:prstGeom>
          <a:noFill/>
        </p:spPr>
        <p:txBody>
          <a:bodyPr wrap="square">
            <a:normAutofit fontScale="92500" lnSpcReduction="20000"/>
          </a:bodyPr>
          <a:lstStyle/>
          <a:p>
            <a:r>
              <a:rPr lang="nb-NO" sz="2000" b="1" dirty="0"/>
              <a:t>Kunnskapsmål for FINF4022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metoder som er aktuelle for å fremskaffe og analysere kildemateriale som kan inngå i masteroppgave i forvaltningsinformatikk, og hvordan metodene kan kombineres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hvordan en kan søke og finne faglitteratur som ledd i masteroppgave i forvaltningsinformatikk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kunnskaper om hvordan en kan referere til litteratur og kilder som er anvendt i en masteroppgave i forvaltningsinformatikk</a:t>
            </a:r>
          </a:p>
          <a:p>
            <a:pPr>
              <a:buFont typeface="Arial" panose="020B0604020202020204" pitchFamily="34" charset="0"/>
              <a:buChar char="•"/>
            </a:pPr>
            <a:endParaRPr lang="nb-NO" sz="2000" dirty="0"/>
          </a:p>
          <a:p>
            <a:r>
              <a:rPr lang="nb-NO" sz="2000" b="1" dirty="0"/>
              <a:t>Ferdighetsmål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vurdere og foreslå enkle forskningsmetoder, hver for seg og i kombinasjon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>
                <a:highlight>
                  <a:srgbClr val="FFFF00"/>
                </a:highlight>
              </a:rPr>
              <a:t>kritisk og reflektert </a:t>
            </a:r>
            <a:r>
              <a:rPr lang="nb-NO" sz="2000" dirty="0"/>
              <a:t>gjennomføre et konkret metodisk opplegg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søke, finne og vurdere relevant faglitteratur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referere til anvendte kilder og litteratur i samsvar med anerkjent system for dette</a:t>
            </a:r>
          </a:p>
          <a:p>
            <a:endParaRPr lang="nb-NO" sz="2000" dirty="0"/>
          </a:p>
          <a:p>
            <a:r>
              <a:rPr lang="nb-NO" sz="2000" b="1" dirty="0"/>
              <a:t>Generell kompetanse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evne til </a:t>
            </a:r>
            <a:r>
              <a:rPr lang="nb-NO" sz="2000" dirty="0">
                <a:highlight>
                  <a:srgbClr val="FFFF00"/>
                </a:highlight>
              </a:rPr>
              <a:t>selvstendig tenkning </a:t>
            </a:r>
            <a:r>
              <a:rPr lang="nb-NO" sz="2000" dirty="0"/>
              <a:t>og </a:t>
            </a:r>
            <a:r>
              <a:rPr lang="nb-NO" sz="2000" dirty="0">
                <a:highlight>
                  <a:srgbClr val="FFFF00"/>
                </a:highlight>
              </a:rPr>
              <a:t>kritisk refleksjon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 </a:t>
            </a:r>
            <a:r>
              <a:rPr lang="nb-NO" sz="2000" dirty="0">
                <a:highlight>
                  <a:srgbClr val="FFFF00"/>
                </a:highlight>
              </a:rPr>
              <a:t>kritisk-konstruktiv</a:t>
            </a:r>
            <a:r>
              <a:rPr lang="nb-NO" sz="2000" dirty="0"/>
              <a:t> tilnærming til arbeidet med masteroppgaven</a:t>
            </a:r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AEC95F5-C458-1468-CC10-AD2CBB0EA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969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Legg merke til verdien av kritisk og reflektert tilnærming</a:t>
            </a:r>
          </a:p>
        </p:txBody>
      </p:sp>
    </p:spTree>
    <p:extLst>
      <p:ext uri="{BB962C8B-B14F-4D97-AF65-F5344CB8AC3E}">
        <p14:creationId xmlns:p14="http://schemas.microsoft.com/office/powerpoint/2010/main" val="2458479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14749B-8680-32E8-9804-A42B01E36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3396"/>
            <a:ext cx="10515600" cy="795281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7030A0"/>
                </a:solidFill>
              </a:rPr>
              <a:t>Andre tips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08DEE06-3F26-1303-4B6E-06B8AA687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2146"/>
            <a:ext cx="10515600" cy="4844817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Husk at problemstillingen har betydning for de fleste drøftelser</a:t>
            </a:r>
          </a:p>
          <a:p>
            <a:r>
              <a:rPr lang="nb-NO" dirty="0"/>
              <a:t>Bruk litteraturen aktivt</a:t>
            </a:r>
          </a:p>
          <a:p>
            <a:pPr lvl="1"/>
            <a:r>
              <a:rPr lang="nb-NO" dirty="0"/>
              <a:t>Du bør i liten grad gjengi innholdet av metodelitteraturen; poenget er å </a:t>
            </a:r>
            <a:r>
              <a:rPr lang="nb-NO" i="1" dirty="0"/>
              <a:t>anvende</a:t>
            </a:r>
            <a:r>
              <a:rPr lang="nb-NO" dirty="0"/>
              <a:t> metode og drøfte anvendelsen</a:t>
            </a:r>
          </a:p>
          <a:p>
            <a:pPr lvl="1"/>
            <a:r>
              <a:rPr lang="nb-NO" dirty="0"/>
              <a:t>Bruk faglitteraturen aktivt, dvs. slik at du viser at du har lest og forstått</a:t>
            </a:r>
          </a:p>
          <a:p>
            <a:pPr lvl="2"/>
            <a:r>
              <a:rPr lang="nb-NO" dirty="0"/>
              <a:t>Litteratur som ikke anvendes har liten verdi</a:t>
            </a:r>
          </a:p>
          <a:p>
            <a:r>
              <a:rPr lang="nb-NO" dirty="0"/>
              <a:t>Unngå lange sitater, bruk egne ord – det viser at du </a:t>
            </a:r>
            <a:r>
              <a:rPr lang="nb-NO"/>
              <a:t>har forstått</a:t>
            </a:r>
            <a:endParaRPr lang="nb-NO" dirty="0"/>
          </a:p>
          <a:p>
            <a:r>
              <a:rPr lang="nb-NO" dirty="0"/>
              <a:t>Verken figurer eller sitater kan stå for seg selv (bør kommenteres)</a:t>
            </a:r>
          </a:p>
          <a:p>
            <a:r>
              <a:rPr lang="nb-NO" dirty="0"/>
              <a:t>Skriv klart og enkelt språk</a:t>
            </a:r>
          </a:p>
          <a:p>
            <a:pPr lvl="1"/>
            <a:r>
              <a:rPr lang="nb-NO" dirty="0"/>
              <a:t>Unngå lange setninger</a:t>
            </a:r>
          </a:p>
          <a:p>
            <a:pPr lvl="1"/>
            <a:r>
              <a:rPr lang="nb-NO" dirty="0"/>
              <a:t>Bruk jeg-form og unngå unødvendig passiv</a:t>
            </a:r>
          </a:p>
          <a:p>
            <a:pPr lvl="1"/>
            <a:r>
              <a:rPr lang="nb-NO" dirty="0"/>
              <a:t>Bare bruk ord du har fullstendig kunnskap om betydningen av (slå opp!)</a:t>
            </a:r>
          </a:p>
          <a:p>
            <a:pPr lvl="1"/>
            <a:r>
              <a:rPr lang="nb-NO" dirty="0"/>
              <a:t>Når du skriver norsk, bør du skrive norsk</a:t>
            </a:r>
          </a:p>
        </p:txBody>
      </p:sp>
    </p:spTree>
    <p:extLst>
      <p:ext uri="{BB962C8B-B14F-4D97-AF65-F5344CB8AC3E}">
        <p14:creationId xmlns:p14="http://schemas.microsoft.com/office/powerpoint/2010/main" val="1727373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414</Words>
  <Application>Microsoft Office PowerPoint</Application>
  <PresentationFormat>Widescreen</PresentationFormat>
  <Paragraphs>55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Office-tema</vt:lpstr>
      <vt:lpstr>Tips til ferdigstilling av prosjektoppgaven på FINF4022</vt:lpstr>
      <vt:lpstr>OBS!</vt:lpstr>
      <vt:lpstr>Innholdselementer som er angitt for prosjektoppgaven</vt:lpstr>
      <vt:lpstr>Veiledende punkter til hva en sluttrapport kan inneholde NB! Dette er ikke forslag til standard disposisjon</vt:lpstr>
      <vt:lpstr>Legg merke til verdien av kritisk og reflektert tilnærming</vt:lpstr>
      <vt:lpstr>Andre tips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Gjennomgang av krav til og mulige opplegg for       prosjektoppgaven 2. Personvern, etikk og forskning</dc:title>
  <dc:creator>dag wiese schartum</dc:creator>
  <cp:lastModifiedBy>dag wiese schartum</cp:lastModifiedBy>
  <cp:revision>10</cp:revision>
  <cp:lastPrinted>2023-04-24T19:33:59Z</cp:lastPrinted>
  <dcterms:created xsi:type="dcterms:W3CDTF">2023-02-03T21:41:18Z</dcterms:created>
  <dcterms:modified xsi:type="dcterms:W3CDTF">2025-04-08T18:55:46Z</dcterms:modified>
</cp:coreProperties>
</file>