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</p:sldMasterIdLst>
  <p:sldIdLst>
    <p:sldId id="256" r:id="rId2"/>
    <p:sldId id="284" r:id="rId3"/>
    <p:sldId id="257" r:id="rId4"/>
    <p:sldId id="28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1947" y="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574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10545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018936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0475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182899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28494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889558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598338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61666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42033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987173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BB40671-FA85-4460-BB5E-5D5E780B1D4C}" type="datetimeFigureOut">
              <a:rPr lang="nb-NO" smtClean="0"/>
              <a:pPr>
                <a:defRPr/>
              </a:pPr>
              <a:t>12.03.2025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3ACD2E-6273-4A1C-99EB-82E9D0EB6727}" type="slidenum">
              <a:rPr lang="nb-NO" altLang="nb-NO" smtClean="0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85204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6860-64DD-E303-BA6D-8578362DB5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sz="5400" dirty="0"/>
              <a:t>Kvantitative metoder</a:t>
            </a:r>
            <a:br>
              <a:rPr lang="nb-NO" sz="5400" dirty="0"/>
            </a:br>
            <a:r>
              <a:rPr lang="nb-NO" sz="3200" dirty="0"/>
              <a:t>Eksempler på metodebruk </a:t>
            </a:r>
            <a:r>
              <a:rPr lang="nb-NO" sz="3200"/>
              <a:t>og tematikk</a:t>
            </a:r>
            <a:endParaRPr lang="nb-NO" sz="3200" dirty="0"/>
          </a:p>
        </p:txBody>
      </p:sp>
      <p:sp>
        <p:nvSpPr>
          <p:cNvPr id="8195" name="Subtitle 2">
            <a:extLst>
              <a:ext uri="{FF2B5EF4-FFF2-40B4-BE49-F238E27FC236}">
                <a16:creationId xmlns:a16="http://schemas.microsoft.com/office/drawing/2014/main" id="{63B89A8F-EEE6-E328-7DEB-AF248498D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nb-NO" altLang="nb-NO" dirty="0"/>
              <a:t>Dag Ingvar Jacobsen, kap. 12-15</a:t>
            </a:r>
          </a:p>
          <a:p>
            <a:pPr eaLnBrk="1" hangingPunct="1">
              <a:spcBef>
                <a:spcPct val="0"/>
              </a:spcBef>
            </a:pPr>
            <a:endParaRPr lang="nb-NO" altLang="nb-NO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E54996-5A47-7A8F-4E15-AD78FCEF9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7802D63-4F53-0AD4-BC6A-DFAAF6174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Fem hovedtema:</a:t>
            </a:r>
          </a:p>
          <a:p>
            <a:endParaRPr lang="nb-NO" dirty="0"/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Enheter, verdier og variabler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Spørreskjema, svaralternativer og </a:t>
            </a:r>
            <a:r>
              <a:rPr lang="nb-NO" dirty="0" err="1"/>
              <a:t>målenivå</a:t>
            </a:r>
            <a:endParaRPr lang="nb-NO" dirty="0"/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Populasjon og utvalg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Analyser og statistiske mål</a:t>
            </a:r>
          </a:p>
          <a:p>
            <a:pPr marL="514350" indent="-514350">
              <a:buFont typeface="+mj-lt"/>
              <a:buAutoNum type="arabicParenR"/>
            </a:pPr>
            <a:r>
              <a:rPr lang="nb-NO" dirty="0"/>
              <a:t>Korrelasjon og kausalitet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7835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C0EEF-44F5-78F2-E5ED-2CFF7D721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Viktige kjennetegn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6916FA6B-A147-088C-4303-38547A086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Enheter, variabler og verdier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r>
              <a:rPr lang="nb-NO" altLang="nb-NO" dirty="0"/>
              <a:t>Gjøre begreper målbare</a:t>
            </a:r>
          </a:p>
          <a:p>
            <a:pPr marL="0" indent="0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Plasserer enhetene inn i forhåndsdefinerte kategorier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Informasjon behandles elektronisk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0A7B94-6370-A29F-33C1-30CA1D0BE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Enheter, variabler og verdier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DE135F0-4ACA-113F-C239-6CECAE28B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Enheter – de vi ønsker å undersøke</a:t>
            </a:r>
          </a:p>
          <a:p>
            <a:endParaRPr lang="nb-NO" dirty="0"/>
          </a:p>
          <a:p>
            <a:r>
              <a:rPr lang="nb-NO" dirty="0"/>
              <a:t>Variabler – de egenskapene ved våre enheter som vi ønsker å undersøke</a:t>
            </a:r>
          </a:p>
          <a:p>
            <a:endParaRPr lang="nb-NO" dirty="0"/>
          </a:p>
          <a:p>
            <a:r>
              <a:rPr lang="nb-NO" dirty="0"/>
              <a:t>Verdier – hvordan de aktuelle egenskapene vi ønsker å undersøke ser ut (hvordan egenskapene måles)</a:t>
            </a:r>
          </a:p>
          <a:p>
            <a:endParaRPr lang="nb-NO" dirty="0"/>
          </a:p>
          <a:p>
            <a:r>
              <a:rPr lang="nb-NO" dirty="0"/>
              <a:t>Eksempel: I </a:t>
            </a:r>
            <a:r>
              <a:rPr lang="nb-NO"/>
              <a:t>hvilken grad etterlever </a:t>
            </a:r>
            <a:r>
              <a:rPr lang="nb-NO" dirty="0"/>
              <a:t>norske kommuner reglene om personopplysningssikkerhet?</a:t>
            </a:r>
          </a:p>
        </p:txBody>
      </p:sp>
    </p:spTree>
    <p:extLst>
      <p:ext uri="{BB962C8B-B14F-4D97-AF65-F5344CB8AC3E}">
        <p14:creationId xmlns:p14="http://schemas.microsoft.com/office/powerpoint/2010/main" val="1258488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7CFD5-E787-6B09-73C6-8B2113E15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Spørreskjema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7B9BF-56E8-775E-78D3-DE34A53B5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Formulere spørsmålene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Hva skal vi spørre om?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Hvordan skal vi spørre?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Hvor mange spørsmål?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Nøytrale eller be om å ta stilling?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Pilot?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Utforme svaralternativer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Gjensidig utelukkende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Uttømmende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Balanserte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3544F-6382-6C28-12EA-76480115D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Svaralternativer og målenivå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708EA95A-15D3-BD02-1E73-7C0CB8918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dirty="0"/>
              <a:t>Hvordan svaralternativene er utformer avgjør hvilke statistiske teknikker som kan benyttes for å analysere svarene (</a:t>
            </a:r>
            <a:r>
              <a:rPr lang="nb-NO" altLang="nb-NO" dirty="0" err="1"/>
              <a:t>målenivå</a:t>
            </a:r>
            <a:r>
              <a:rPr lang="nb-NO" altLang="nb-NO" dirty="0"/>
              <a:t>)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Tre </a:t>
            </a:r>
            <a:r>
              <a:rPr lang="nb-NO" altLang="nb-NO" dirty="0" err="1"/>
              <a:t>målenivåer</a:t>
            </a:r>
            <a:endParaRPr lang="nb-NO" alt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dirty="0"/>
              <a:t>Kategoriske (nominal)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dirty="0"/>
              <a:t>Rangordnede (ordinal)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altLang="nb-NO" dirty="0"/>
              <a:t>Metriske (forholdstall)</a:t>
            </a:r>
          </a:p>
          <a:p>
            <a:pPr marL="0" indent="0" eaLnBrk="1" hangingPunct="1">
              <a:buNone/>
            </a:pPr>
            <a:endParaRPr lang="nb-NO" alt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04B09-C13E-4CEB-1187-6F912531F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Målenivåer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A48A4811-C638-3264-A8FD-5B5F3414D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000" dirty="0"/>
              <a:t>Kategoriske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Svarene ordner enhetene i gjensidig utelukkende grupper (mann eller kvinne, ung eller gammel, norsk eller utlending, lege eller lærer, osv.)</a:t>
            </a:r>
          </a:p>
          <a:p>
            <a:pPr eaLnBrk="1" hangingPunct="1"/>
            <a:r>
              <a:rPr lang="nb-NO" altLang="nb-NO" sz="2000" dirty="0"/>
              <a:t>Rangordnede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Svarene ordnes fra laveste til høyeste verdi (høy eller lav utdanning, høy eller lav inntekt, lang eller kort erfaring, osv.)</a:t>
            </a:r>
          </a:p>
          <a:p>
            <a:pPr eaLnBrk="1" hangingPunct="1"/>
            <a:r>
              <a:rPr lang="nb-NO" altLang="nb-NO" sz="2000" dirty="0"/>
              <a:t>Metriske</a:t>
            </a:r>
          </a:p>
          <a:p>
            <a:pPr lvl="1" eaLnBrk="1" hangingPunct="1">
              <a:buFont typeface="Courier New" panose="02070309020205020404" pitchFamily="49" charset="0"/>
              <a:buChar char="o"/>
            </a:pPr>
            <a:r>
              <a:rPr lang="nb-NO" altLang="nb-NO" sz="2000" dirty="0"/>
              <a:t>Den nøyaktige avstanden mellom ulike svar kan måles (184 cm. høy, 2,36 meter bred, 435 362 kroner i årsinntekt, osv.) </a:t>
            </a:r>
          </a:p>
          <a:p>
            <a:pPr eaLnBrk="1" hangingPunct="1"/>
            <a:endParaRPr lang="nb-NO" alt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42F-39C3-9012-87FB-A7239A669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Innsamlingsmetode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0C81B03C-FDF3-C4CF-4A45-0F615776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nb-NO" altLang="nb-NO" dirty="0"/>
              <a:t>Vanlig post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Telefonintervju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Internett eller e-post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(Standardiserte, personlige intervjuer)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Svarprosent?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DDFCC-6CDF-063C-413A-2AD7D4B8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32656"/>
            <a:ext cx="7886700" cy="13255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Populasjon og utvalg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3C020-DC24-987E-8198-E14C8EB1A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Hvem skal vi spørre og hvordan velger vi dem?</a:t>
            </a:r>
          </a:p>
          <a:p>
            <a:pPr marL="182880" indent="0" eaLnBrk="1" fontAlgn="auto" hangingPunct="1">
              <a:spcAft>
                <a:spcPts val="0"/>
              </a:spcAft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Populasjon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Alle vi kunne tenkt oss å spørre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Utvalget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De som vi faktisk spør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Generalisering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De svarene vi får fra utvalget brukes til å si noe om hele populasjonen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Utvalgsstørrelse og sikkerhet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514F1-7C86-1F88-A1A1-B60A649D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Utvelgelse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2960AA64-F19D-0EDD-4A49-5E516F8431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altLang="nb-NO" dirty="0"/>
              <a:t>Sikre utvalgets representativitet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De svarene vi får i utvalget kan gjelde for hele populasjonen</a:t>
            </a:r>
          </a:p>
          <a:p>
            <a:pPr marL="457200" lvl="1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Trenger en populasjonsliste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Samlet oversikt over alle de som er relevante å spørre</a:t>
            </a:r>
          </a:p>
          <a:p>
            <a:pPr marL="457200" lvl="1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Utvelgelse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Trekker ut de vi faktisk spør fra populasjonslisten</a:t>
            </a:r>
          </a:p>
          <a:p>
            <a:pPr marL="457200" lvl="1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Frafall – hvem svarer ikke?</a:t>
            </a:r>
          </a:p>
          <a:p>
            <a:pPr eaLnBrk="1" hangingPunct="1"/>
            <a:endParaRPr lang="nb-NO" altLang="nb-NO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031CB-F95B-62A9-CC87-CB2D5DEDE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Utvelgelsesmetoder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57658E-A0D5-9EAB-E4F5-DE59410DA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Sannsynlighetsutvelgelse = alle på listen har like stor sjanse til å bli trukket ut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b="1" dirty="0"/>
              <a:t>Enkel tilfeldig 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Systematisk tilfeldig 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Stratifisert utvelgelse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Ikke-sannsynlighetsutvelgelse = alle på listen har ikke like stor sjanse til å bli trukket ut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Selvutvelgelse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Makelighetsutvelgelse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Skjønnsmessig utvelgelse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2148-2CA5-6CC2-C76C-E1822B0E3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Univariat analyse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C2463-E3F2-0400-DA0D-AA4D395BD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Hvordan fordeler enhetene seg på svaralternativene (verdiene) til ett spørsmål (variabel)?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Eksempel: informasjonssikkerhet i kommunene</a:t>
            </a:r>
          </a:p>
          <a:p>
            <a:pPr marL="182880" indent="0" eaLnBrk="1" fontAlgn="auto" hangingPunct="1">
              <a:spcAft>
                <a:spcPts val="0"/>
              </a:spcAft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Sentralitet – den mest typiske verdien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Kategoriske – modalprosent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Rangordnede – median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Metriske – gjennomsnitt </a:t>
            </a:r>
          </a:p>
          <a:p>
            <a:pPr marL="969264" lvl="2" indent="0"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Spredning – variasjonen i svarene som gis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Kategoriske – variasjonsbredde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Rangordnede – kvartildifferansen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Metriske – standardavviket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69BB1-87F2-FDAB-517A-63BD9E19C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Bivariat analyse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1280877D-3C75-BE80-1684-DE1C8889D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nb-NO" altLang="nb-NO" dirty="0"/>
              <a:t>Hvor sterk er sammenhengen mellom svarene (verdiene) som gis på to spørsmål (variabler)?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/>
              <a:t>Gjennomførte risikovurderinger og antallet </a:t>
            </a:r>
            <a:r>
              <a:rPr lang="nb-NO" altLang="nb-NO" dirty="0"/>
              <a:t>sikkerhetshendelser</a:t>
            </a:r>
          </a:p>
          <a:p>
            <a:pPr marL="0" indent="0" eaLnBrk="1" hangingPunct="1">
              <a:buNone/>
            </a:pPr>
            <a:endParaRPr lang="nb-NO" altLang="nb-NO" dirty="0"/>
          </a:p>
          <a:p>
            <a:pPr eaLnBrk="1" hangingPunct="1"/>
            <a:r>
              <a:rPr lang="nb-NO" altLang="nb-NO" dirty="0"/>
              <a:t>Er sammenhengen positiv eller negativ?</a:t>
            </a:r>
          </a:p>
          <a:p>
            <a:pPr eaLnBrk="1" hangingPunct="1"/>
            <a:endParaRPr lang="nb-NO" altLang="nb-NO" dirty="0"/>
          </a:p>
          <a:p>
            <a:pPr eaLnBrk="1" hangingPunct="1"/>
            <a:r>
              <a:rPr lang="nb-NO" altLang="nb-NO" dirty="0"/>
              <a:t>Eksempler på statistiske mål: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Kategoriske – prosentdifferanse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Rangordnede – gamma (1 til -1)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Metriske – Pearsons r (1 til -1)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DC51-CD78-1972-79AB-89FF8198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Multivariat analyse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F4424-AE3A-62FD-102A-2DBD727C8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Sammenheng mellom flere enn to variabler</a:t>
            </a:r>
          </a:p>
          <a:p>
            <a:pPr marL="182880" indent="0" eaLnBrk="1" fontAlgn="auto" hangingPunct="1">
              <a:spcAft>
                <a:spcPts val="0"/>
              </a:spcAft>
              <a:buNone/>
              <a:defRPr/>
            </a:pPr>
            <a:endParaRPr lang="nb-NO" dirty="0"/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Eksempel: 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Variabler: Informasjonssikkerhet og kommunestørrelse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Sammenheng: Små kommuner har klart bedre informasjonssikkerhet enn store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Konklusjon: kommunestørrelse har stor betydning for graden av informasjonssikkerhet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Problem: Vil denne konklusjonen holde når vi inkluderer variabelen kommuneøkonomi i analysen?</a:t>
            </a:r>
          </a:p>
          <a:p>
            <a:pPr marL="1312164" lvl="2" indent="-342900">
              <a:buFont typeface="Courier New" panose="02070309020205020404" pitchFamily="49" charset="0"/>
              <a:buChar char="o"/>
              <a:defRPr/>
            </a:pPr>
            <a:r>
              <a:rPr lang="nb-NO" dirty="0"/>
              <a:t>Når analysen er gjort, har vi kontrollert for (tatt hensyn til) variabelen kommuneøkonomi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DDC51-CD78-1972-79AB-89FF8198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b-NO" dirty="0"/>
              <a:t>Korrelasjon eller kausalitet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F4424-AE3A-62FD-102A-2DBD727C84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Korrelasjon (samvariasjon): kommunestørrelse og informasjonssikkerhet henger sammen på en bestemt måte (små kommuner, god sikkerhet; store kommuner, dårligere sikkerhet)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Betyr det at kommunestørrelse forklarer graden av informasjonssikkerhet (kausalitet)?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Eller er kausaliteten tilsynelatende – det er en annen variabel (kommuneøkonomi) som forklarer forskjellen mellom store og små kommuner?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Korrelasjon kan observeres og måles</a:t>
            </a:r>
          </a:p>
          <a:p>
            <a:pPr marL="640080" indent="-457200" eaLnBrk="1" fontAlgn="auto" hangingPunct="1">
              <a:spcAft>
                <a:spcPts val="0"/>
              </a:spcAft>
              <a:defRPr/>
            </a:pPr>
            <a:r>
              <a:rPr lang="nb-NO" dirty="0"/>
              <a:t>Kausalitet må begrunnes (forklares ved hjelp av teori) </a:t>
            </a:r>
          </a:p>
        </p:txBody>
      </p:sp>
    </p:spTree>
    <p:extLst>
      <p:ext uri="{BB962C8B-B14F-4D97-AF65-F5344CB8AC3E}">
        <p14:creationId xmlns:p14="http://schemas.microsoft.com/office/powerpoint/2010/main" val="1935270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1439E-A8F2-03E9-D770-22E074A63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nb-NO" dirty="0"/>
              <a:t>Vær oppmerksom på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4D90B1E3-243A-B170-60E0-C2CEE57C5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 sz="2400" dirty="0"/>
              <a:t>Tall oppdages ikke – de lages 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Hvem teller og hvorfor?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Hva telles og hvordan?</a:t>
            </a:r>
          </a:p>
          <a:p>
            <a:pPr marL="914400" lvl="2" indent="0">
              <a:buNone/>
            </a:pPr>
            <a:endParaRPr lang="nb-NO" altLang="nb-NO" dirty="0"/>
          </a:p>
          <a:p>
            <a:pPr eaLnBrk="1" hangingPunct="1"/>
            <a:r>
              <a:rPr lang="nb-NO" altLang="nb-NO" sz="2400" dirty="0"/>
              <a:t>Hva telles og hva telles ikke?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Definisjoner – avgjør hva som telles og hva som ikke telles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nb-NO" altLang="nb-NO" dirty="0"/>
              <a:t>Brede definisjoner – store tall; smale definisjoner – små tall </a:t>
            </a:r>
          </a:p>
          <a:p>
            <a:pPr marL="914400" lvl="2" indent="0">
              <a:buNone/>
            </a:pPr>
            <a:endParaRPr lang="nb-NO" altLang="nb-NO" dirty="0"/>
          </a:p>
          <a:p>
            <a:pPr eaLnBrk="1" hangingPunct="1"/>
            <a:r>
              <a:rPr lang="nb-NO" altLang="nb-NO" sz="2400" dirty="0"/>
              <a:t>Jo verre ting er, desto sjeldnere forekommer de</a:t>
            </a:r>
          </a:p>
          <a:p>
            <a:pPr marL="0" indent="0" eaLnBrk="1" hangingPunct="1">
              <a:buNone/>
            </a:pPr>
            <a:endParaRPr lang="nb-NO" altLang="nb-NO" sz="2400" dirty="0"/>
          </a:p>
          <a:p>
            <a:pPr eaLnBrk="1" hangingPunct="1"/>
            <a:r>
              <a:rPr lang="nb-NO" altLang="nb-NO" sz="2400" dirty="0"/>
              <a:t>Tall sier ingenting om kausalitet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720</Words>
  <Application>Microsoft Office PowerPoint</Application>
  <PresentationFormat>Skjermfremvisning (4:3)</PresentationFormat>
  <Paragraphs>146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Office-tema</vt:lpstr>
      <vt:lpstr>Kvantitative metoder Eksempler på metodebruk og tematikk</vt:lpstr>
      <vt:lpstr>Agenda</vt:lpstr>
      <vt:lpstr>Viktige kjennetegn</vt:lpstr>
      <vt:lpstr>Enheter, variabler og verdier</vt:lpstr>
      <vt:lpstr>Spørreskjema</vt:lpstr>
      <vt:lpstr>Svaralternativer og målenivå</vt:lpstr>
      <vt:lpstr>Målenivåer</vt:lpstr>
      <vt:lpstr>Innsamlingsmetode</vt:lpstr>
      <vt:lpstr>Populasjon og utvalg</vt:lpstr>
      <vt:lpstr>Utvelgelse</vt:lpstr>
      <vt:lpstr>Utvelgelsesmetoder</vt:lpstr>
      <vt:lpstr>Univariat analyse</vt:lpstr>
      <vt:lpstr>Bivariat analyse</vt:lpstr>
      <vt:lpstr>Multivariat analyse</vt:lpstr>
      <vt:lpstr>Korrelasjon eller kausalitet</vt:lpstr>
      <vt:lpstr>Vær oppmerksom på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Kvantitative metoder</dc:title>
  <dc:creator>tommytr</dc:creator>
  <cp:lastModifiedBy>dag wiese schartum</cp:lastModifiedBy>
  <cp:revision>23</cp:revision>
  <dcterms:created xsi:type="dcterms:W3CDTF">2010-02-17T15:38:18Z</dcterms:created>
  <dcterms:modified xsi:type="dcterms:W3CDTF">2025-03-12T15:02:01Z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12811f-b717-4099-a412-3cacd3519ab9_Enabled">
    <vt:lpwstr>true</vt:lpwstr>
  </property>
  <property fmtid="{D5CDD505-2E9C-101B-9397-08002B2CF9AE}" pid="3" name="MSIP_Label_4012811f-b717-4099-a412-3cacd3519ab9_SetDate">
    <vt:lpwstr>2023-03-12T15:13:59Z</vt:lpwstr>
  </property>
  <property fmtid="{D5CDD505-2E9C-101B-9397-08002B2CF9AE}" pid="4" name="MSIP_Label_4012811f-b717-4099-a412-3cacd3519ab9_Method">
    <vt:lpwstr>Privileged</vt:lpwstr>
  </property>
  <property fmtid="{D5CDD505-2E9C-101B-9397-08002B2CF9AE}" pid="5" name="MSIP_Label_4012811f-b717-4099-a412-3cacd3519ab9_Name">
    <vt:lpwstr>Åpen</vt:lpwstr>
  </property>
  <property fmtid="{D5CDD505-2E9C-101B-9397-08002B2CF9AE}" pid="6" name="MSIP_Label_4012811f-b717-4099-a412-3cacd3519ab9_SiteId">
    <vt:lpwstr>1ec46890-73f8-4a2a-9b2c-9a6611f1c922</vt:lpwstr>
  </property>
  <property fmtid="{D5CDD505-2E9C-101B-9397-08002B2CF9AE}" pid="7" name="MSIP_Label_4012811f-b717-4099-a412-3cacd3519ab9_ActionId">
    <vt:lpwstr>e0b29d91-95b0-427a-98a3-23c3beced094</vt:lpwstr>
  </property>
  <property fmtid="{D5CDD505-2E9C-101B-9397-08002B2CF9AE}" pid="8" name="MSIP_Label_4012811f-b717-4099-a412-3cacd3519ab9_ContentBits">
    <vt:lpwstr>0</vt:lpwstr>
  </property>
</Properties>
</file>