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7" r:id="rId7"/>
    <p:sldId id="269" r:id="rId8"/>
    <p:sldId id="268" r:id="rId9"/>
    <p:sldId id="262" r:id="rId10"/>
    <p:sldId id="261" r:id="rId11"/>
    <p:sldId id="270" r:id="rId12"/>
    <p:sldId id="265" r:id="rId1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5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AAC905-DF69-4AEF-A1E6-AF5D6AE53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2A70F46-A479-4F9D-921B-43E394AF4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B3C9E8-5A87-4DCA-AE7D-22229EABF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26.08.2025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A6CAE7-197E-49A3-B9BE-68329F088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6B0890-8BDA-4AC5-A14D-F4879FFAA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193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24DC18-EB00-4418-A55F-82279A7F3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8047A9-952B-4AEB-BB58-F4892C708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E11BE11-4931-4706-A4AA-E736CBAFE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26.08.2025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BF9ED13-CFCE-4795-9378-648E2E131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36136E-EE4A-4C07-BA55-9DFB5D0A9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820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711299-F11F-4570-8002-5B7561DD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BE45280-495F-4380-BC1F-E173DA2AF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ECFB131-B43A-419E-8D76-159A6FAB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26.08.2025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FAAF0E-5416-4CE1-A286-2DC5CFDC2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4A52361-1CB2-4100-8CFB-441D6D0B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5122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83484B-A79D-41EF-B8B3-83BB0E2CB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58D51A-570B-4CFB-9667-A24F04C69C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4811C25-E3E8-4F97-9273-E95BBAFC1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E307DEB-EE30-4956-919B-4FD5C8E4D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26.08.2025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D777D4D-A36B-4CD5-9478-55668C2FC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E8D5FEE-031B-479D-AAB3-128357AE2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9449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9ADF25-7782-4660-AACF-FA74E3CD5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0A66F8A-D964-42BB-A6B9-9D5EA96B4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8CCA6F5-CBDF-4378-B9B1-ABAE3A79B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79997FF-EE5A-4DF6-9045-12A6B1F8D6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52A0EF2-029B-4AFB-B4C7-7C6DFF36AA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7F34B37-45A6-4433-84E1-0947F40DA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26.08.2025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FC70EC0-B758-4D86-9381-2FEC20783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F4BA9D2-B3D5-4CE9-A46C-D672EDB36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9924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9AB054-A100-47A4-B45F-D71699B0A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2E0E6BF-EF4E-4E5E-982B-574870E21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26.08.2025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796CC79-BF8B-4DAB-B4C8-8143783CA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2D9F9A8-2087-4041-8036-97BB9C919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7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AE943E8-332D-4082-9B58-302FCE937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26.08.2025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BD94936-29EE-4EDE-B6FF-2B06839DE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E27226F-4F69-4BD4-8666-92D5D6C9C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7208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63BA5C-20E7-4110-A8AB-ECBF536AE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6FE7CD-D3C5-4321-BABE-23B3CF628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2CD654-1CAD-4628-9A94-4710CE3CB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51BDA05-CD44-4860-BC99-644AFFEA5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26.08.2025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1E8875-F401-47EB-9908-B947C604A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1CBA882-B390-40BB-B75C-7EEB30F5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451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06CB48-B2E9-4EE8-AC4C-D7720B92A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81EB6E8-64B2-438D-B047-EC7F079FF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AD27A5D-D417-480D-AD5A-3E545FCFA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8904BF0-37E1-42B0-84FD-D961DB77D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26.08.2025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8733196-EE3F-4104-8EF6-5D1012BE0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00F0CC4-26B3-43C5-8E3E-239B849F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028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985248-6780-408D-A8E9-03E72660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CF3FDE0-32E7-4BA3-94C1-76486622C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DA0004C-0081-475A-96BF-5E68854BA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26.08.2025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702DC40-B540-431D-BC3A-64BD6ADDF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6A97254-57D4-4B4B-B8F8-CFA17766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1692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7A47DD4-C796-4199-8EF7-3880AC7C2E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C8322E2-7C75-478D-89BF-A33A02D1A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B2E57E-1E74-4E72-AAE3-15E1A201E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26.08.2025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E05171-A84D-4E5A-8CF3-8072497E2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DE8E86-998D-4BD3-BFB5-7AD9EE1D7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257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6F9A8C6-BAF1-4A2C-8770-C555FCFFB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5C726D-6324-4EAE-A9A7-A5464898F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DECAD7-7A92-4EA7-BC72-074D5F46B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2D51A-2B61-4D35-BD09-504D2675DB66}" type="datetimeFigureOut">
              <a:rPr lang="nb-NO" smtClean="0"/>
              <a:t>26.08.2025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A86114F-3265-43BF-A678-B013BADCC3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1F771D-B56C-447F-9078-7CD4408743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668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b.uio.no/skrive-publisere/referere/fag/rettsvitenskap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52C14C-D632-42BC-937A-80EF37CFCF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Introduksjon til FINF4031 Individuell semesteroppgave («fagartikkel»)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58D0DA-05D0-48AA-BD43-8DA60DF864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3542084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8EBD4EF-A57B-4D29-A187-FD3B306BDBE0}"/>
              </a:ext>
            </a:extLst>
          </p:cNvPr>
          <p:cNvSpPr/>
          <p:nvPr/>
        </p:nvSpPr>
        <p:spPr>
          <a:xfrm>
            <a:off x="1190098" y="751344"/>
            <a:ext cx="986426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2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Kort om emnet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Emnet innebærer skriving av en semesteroppgave [fagartikkel] </a:t>
            </a:r>
            <a:r>
              <a:rPr lang="nb-NO" sz="2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innen det emneområdet som studenten planlegger å skrive masteroppgave om</a:t>
            </a:r>
            <a:endParaRPr lang="nb-NO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Oppgaven skal skrives som fagartikkel på </a:t>
            </a:r>
            <a:r>
              <a:rPr lang="nb-NO" sz="2200" dirty="0">
                <a:solidFill>
                  <a:srgbClr val="0070C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6000 – 8000 ord</a:t>
            </a: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, i tråd med nærmere retningslinjer om innhold og identifisering og fastsettelse av individuell litteratur</a:t>
            </a:r>
          </a:p>
          <a:p>
            <a:endParaRPr lang="nb-NO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Før innlevering av oppgaven skal studentene gi en 15 minutters presentasjon av semesteroppgaven. Presentasjonen skjer innenfor rammene av et åpent arrangement der det legges til rette for spørsmål og diskusjon</a:t>
            </a:r>
          </a:p>
          <a:p>
            <a:endParaRPr lang="nb-NO" sz="2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200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Hva lærer du?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Målet med emnet er å gi studenten anledning til fordypning innen et selvvalgt emne, og å presentere resultatene fra dette arbeidet i form av en velskrevet artikkel og en god muntlig presentasjon</a:t>
            </a:r>
          </a:p>
        </p:txBody>
      </p:sp>
    </p:spTree>
    <p:extLst>
      <p:ext uri="{BB962C8B-B14F-4D97-AF65-F5344CB8AC3E}">
        <p14:creationId xmlns:p14="http://schemas.microsoft.com/office/powerpoint/2010/main" val="287726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481105-B733-4474-BCC9-81B80B09A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Form og vinkling mv. for artikkelen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799208-A392-4413-B516-BFE0A66F5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Semesteroppgaven skal ha form av en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fagartikkel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, dvs. som en selvstendig skrevet tekst om et aktuelt emne eller problemstilling innen faget forvaltningsinformatikk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I semesteroppgaven er det ikke krav til tverrfaglig emne, men det er en fordel om emnet har en tverrfaglig 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motivasjon, 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dvs. at du har idé om hvordan emnet kan inngå i et tverrfaglig opplegg for masteroppgaven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nærliggende at artikkelen har en tilknytning til tidligere FINF-emner, men dette er ikke et krav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Forutsetningen er at artikkelen i stor grad skal være basert på forskningslitteratur</a:t>
            </a:r>
          </a:p>
          <a:p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ikke noe krav om innhenting av primærdata (men heller ikke noe forbud)</a:t>
            </a:r>
          </a:p>
          <a:p>
            <a:endParaRPr lang="nb-NO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66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F1D505-C9C9-4E2C-8992-2B2790738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219" y="-12856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Noe eksempler på </a:t>
            </a:r>
            <a:r>
              <a:rPr lang="nb-NO" sz="3200" dirty="0">
                <a:solidFill>
                  <a:srgbClr val="0070C0"/>
                </a:solidFill>
              </a:rPr>
              <a:t>emner</a:t>
            </a:r>
            <a:r>
              <a:rPr lang="nb-NO" sz="3200" dirty="0">
                <a:solidFill>
                  <a:srgbClr val="7030A0"/>
                </a:solidFill>
              </a:rPr>
              <a:t>/</a:t>
            </a:r>
            <a:r>
              <a:rPr lang="nb-NO" sz="3200" dirty="0">
                <a:solidFill>
                  <a:srgbClr val="C00000"/>
                </a:solidFill>
              </a:rPr>
              <a:t>problemstillinger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D89BDC-0115-4C84-8443-F76983B64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761" y="1129048"/>
            <a:ext cx="11367752" cy="5529329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Kan ha problemstilling på forhånd, men kan også begynne med et </a:t>
            </a:r>
            <a:r>
              <a:rPr lang="nb-NO" dirty="0">
                <a:solidFill>
                  <a:srgbClr val="0070C0"/>
                </a:solidFill>
              </a:rPr>
              <a:t>emne</a:t>
            </a:r>
            <a:r>
              <a:rPr lang="nb-NO" dirty="0"/>
              <a:t> og utvikle </a:t>
            </a:r>
            <a:r>
              <a:rPr lang="nb-NO" dirty="0">
                <a:solidFill>
                  <a:srgbClr val="C00000"/>
                </a:solidFill>
              </a:rPr>
              <a:t>problemstilling</a:t>
            </a:r>
            <a:r>
              <a:rPr lang="nb-NO" dirty="0"/>
              <a:t> for artikkelen når du har lest deg opp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Maskinlæring </a:t>
            </a:r>
            <a:r>
              <a:rPr lang="nb-NO" dirty="0">
                <a:solidFill>
                  <a:srgbClr val="C00000"/>
                </a:solidFill>
              </a:rPr>
              <a:t>(Hvordan kan maskinlæring brukes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Dokumentasjon</a:t>
            </a:r>
            <a:r>
              <a:rPr lang="nb-NO" dirty="0">
                <a:solidFill>
                  <a:srgbClr val="C00000"/>
                </a:solidFill>
              </a:rPr>
              <a:t> (Hvilke dokumentasjonskrav gjelder for rettslige beslutningssystemer?)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Personvernrådet</a:t>
            </a:r>
            <a:r>
              <a:rPr lang="nb-NO" dirty="0">
                <a:solidFill>
                  <a:srgbClr val="C00000"/>
                </a:solidFill>
              </a:rPr>
              <a:t> (Hva blir forholdet mellom Personvernrådet og nasjonale tilsynsmyndigheter?)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Brukerundersøkelser</a:t>
            </a:r>
            <a:r>
              <a:rPr lang="nb-NO" dirty="0">
                <a:solidFill>
                  <a:srgbClr val="C00000"/>
                </a:solidFill>
              </a:rPr>
              <a:t> (Hvordan kan brukerundersøkelser anvendes i arbeidet med å digitalisere forvaltningen?)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Datadrevet forvaltning </a:t>
            </a:r>
            <a:r>
              <a:rPr lang="nb-NO" dirty="0">
                <a:solidFill>
                  <a:srgbClr val="C00000"/>
                </a:solidFill>
              </a:rPr>
              <a:t>(Hva er datadrevet forvaltning, og hvilke rettslige implikasjoner har det?)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Fleksible systemdesign </a:t>
            </a:r>
            <a:r>
              <a:rPr lang="nb-NO" dirty="0">
                <a:solidFill>
                  <a:srgbClr val="C00000"/>
                </a:solidFill>
              </a:rPr>
              <a:t>(Hvordan kan systemer utformes for at de skal være mest mulig fleksible?)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Regelmotorer</a:t>
            </a:r>
            <a:r>
              <a:rPr lang="nb-NO" dirty="0">
                <a:solidFill>
                  <a:srgbClr val="C00000"/>
                </a:solidFill>
              </a:rPr>
              <a:t> (Hva er regelmotorer og hvordan fungerer de?)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Automatiseringsvennlig lovgivning </a:t>
            </a:r>
            <a:r>
              <a:rPr lang="nb-NO" dirty="0">
                <a:solidFill>
                  <a:srgbClr val="C00000"/>
                </a:solidFill>
              </a:rPr>
              <a:t>(hva er «automatiseringsvennlig lovgivning» og hva er forholdet til «digitaliseringsklar lovgivning»?)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Betydningen av skjønnsutøvelse </a:t>
            </a:r>
            <a:r>
              <a:rPr lang="nb-NO" dirty="0">
                <a:solidFill>
                  <a:srgbClr val="C00000"/>
                </a:solidFill>
              </a:rPr>
              <a:t>(hva er «fritt skjønn»/«forvaltningsskjønn» og hvordan kan det håndteres eller erstattes i et automatisert system?)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Brukerhistorier </a:t>
            </a:r>
            <a:r>
              <a:rPr lang="nb-NO" dirty="0">
                <a:solidFill>
                  <a:srgbClr val="C00000"/>
                </a:solidFill>
              </a:rPr>
              <a:t>(Hva er brukerhistorier og hvordan kan metoden brukes ved utvikling av systemløsninger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Installert base </a:t>
            </a:r>
            <a:r>
              <a:rPr lang="nb-NO" dirty="0">
                <a:solidFill>
                  <a:srgbClr val="C00000"/>
                </a:solidFill>
              </a:rPr>
              <a:t>(Hva er installert base og hvilken betydning kan det ha for introduksjon av ny teknologi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Digitale skiller </a:t>
            </a:r>
            <a:r>
              <a:rPr lang="nb-NO" dirty="0">
                <a:solidFill>
                  <a:srgbClr val="C00000"/>
                </a:solidFill>
              </a:rPr>
              <a:t>(Hvordan kan digitale skiller i offentlig forvaltning motvirkes?)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Vurdering av personvernkonsekvenser </a:t>
            </a:r>
            <a:r>
              <a:rPr lang="nb-NO" dirty="0">
                <a:solidFill>
                  <a:srgbClr val="C00000"/>
                </a:solidFill>
              </a:rPr>
              <a:t>(Hva er de </a:t>
            </a:r>
            <a:r>
              <a:rPr lang="nb-NO" dirty="0" err="1">
                <a:solidFill>
                  <a:srgbClr val="C00000"/>
                </a:solidFill>
              </a:rPr>
              <a:t>organsatoriske</a:t>
            </a:r>
            <a:r>
              <a:rPr lang="nb-NO" dirty="0">
                <a:solidFill>
                  <a:srgbClr val="C00000"/>
                </a:solidFill>
              </a:rPr>
              <a:t> og </a:t>
            </a:r>
            <a:r>
              <a:rPr lang="nb-NO" dirty="0" err="1">
                <a:solidFill>
                  <a:srgbClr val="C00000"/>
                </a:solidFill>
              </a:rPr>
              <a:t>kompetansemessige</a:t>
            </a:r>
            <a:r>
              <a:rPr lang="nb-NO" dirty="0">
                <a:solidFill>
                  <a:srgbClr val="C00000"/>
                </a:solidFill>
              </a:rPr>
              <a:t> forutsetningene for vurdering av personvernkonsekvenser i samsvar med PVF art. 35?)</a:t>
            </a:r>
          </a:p>
          <a:p>
            <a:pPr lvl="1"/>
            <a:r>
              <a:rPr lang="nb-NO" dirty="0" err="1"/>
              <a:t>osv</a:t>
            </a:r>
            <a:r>
              <a:rPr lang="nb-NO" dirty="0"/>
              <a:t>!</a:t>
            </a:r>
          </a:p>
          <a:p>
            <a:pPr marL="457200" lvl="1" indent="0">
              <a:buNone/>
            </a:pP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4272273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F94B1A-5DB4-4B0B-95A7-92117F23D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340" y="0"/>
            <a:ext cx="5484485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Fellesveiledning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49FFC1C5-64A2-E169-85A6-EC54814603F8}"/>
              </a:ext>
            </a:extLst>
          </p:cNvPr>
          <p:cNvGrpSpPr/>
          <p:nvPr/>
        </p:nvGrpSpPr>
        <p:grpSpPr>
          <a:xfrm>
            <a:off x="2733192" y="1166459"/>
            <a:ext cx="4991100" cy="4624621"/>
            <a:chOff x="2733192" y="1166459"/>
            <a:chExt cx="4991100" cy="4624621"/>
          </a:xfrm>
        </p:grpSpPr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C835DABB-25AA-19F4-141F-A7501A091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477" t="37778" r="69180" b="25417"/>
            <a:stretch>
              <a:fillRect/>
            </a:stretch>
          </p:blipFill>
          <p:spPr>
            <a:xfrm>
              <a:off x="2733192" y="1166459"/>
              <a:ext cx="4991100" cy="4624621"/>
            </a:xfrm>
            <a:prstGeom prst="rect">
              <a:avLst/>
            </a:prstGeom>
          </p:spPr>
        </p:pic>
        <p:pic>
          <p:nvPicPr>
            <p:cNvPr id="7" name="Bilde 6">
              <a:extLst>
                <a:ext uri="{FF2B5EF4-FFF2-40B4-BE49-F238E27FC236}">
                  <a16:creationId xmlns:a16="http://schemas.microsoft.com/office/drawing/2014/main" id="{BAE0B516-91A4-A0F3-994F-6043F1F7E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64551" y="2261697"/>
              <a:ext cx="510322" cy="336066"/>
            </a:xfrm>
            <a:prstGeom prst="rect">
              <a:avLst/>
            </a:prstGeom>
            <a:solidFill>
              <a:schemeClr val="bg1"/>
            </a:solidFill>
          </p:spPr>
        </p:pic>
        <p:pic>
          <p:nvPicPr>
            <p:cNvPr id="8" name="Bilde 7">
              <a:extLst>
                <a:ext uri="{FF2B5EF4-FFF2-40B4-BE49-F238E27FC236}">
                  <a16:creationId xmlns:a16="http://schemas.microsoft.com/office/drawing/2014/main" id="{A8F571A7-1061-5C5A-C5F8-486DF2ED6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4551" y="3196362"/>
              <a:ext cx="512108" cy="335309"/>
            </a:xfrm>
            <a:prstGeom prst="rect">
              <a:avLst/>
            </a:prstGeom>
          </p:spPr>
        </p:pic>
        <p:pic>
          <p:nvPicPr>
            <p:cNvPr id="9" name="Bilde 8">
              <a:extLst>
                <a:ext uri="{FF2B5EF4-FFF2-40B4-BE49-F238E27FC236}">
                  <a16:creationId xmlns:a16="http://schemas.microsoft.com/office/drawing/2014/main" id="{2E85D6AF-23AB-55BF-1837-B672B5442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4551" y="4260238"/>
              <a:ext cx="512108" cy="335309"/>
            </a:xfrm>
            <a:prstGeom prst="rect">
              <a:avLst/>
            </a:prstGeom>
          </p:spPr>
        </p:pic>
        <p:pic>
          <p:nvPicPr>
            <p:cNvPr id="10" name="Bilde 9">
              <a:extLst>
                <a:ext uri="{FF2B5EF4-FFF2-40B4-BE49-F238E27FC236}">
                  <a16:creationId xmlns:a16="http://schemas.microsoft.com/office/drawing/2014/main" id="{8DB26B32-FCA0-DDF1-D360-F2488484F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2765" y="4858004"/>
              <a:ext cx="512108" cy="335309"/>
            </a:xfrm>
            <a:prstGeom prst="rect">
              <a:avLst/>
            </a:prstGeom>
          </p:spPr>
        </p:pic>
      </p:grp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563897D0-8842-57C7-FBB1-3B9D17BB8DD5}"/>
              </a:ext>
            </a:extLst>
          </p:cNvPr>
          <p:cNvSpPr txBox="1"/>
          <p:nvPr/>
        </p:nvSpPr>
        <p:spPr>
          <a:xfrm>
            <a:off x="3007772" y="6001475"/>
            <a:ext cx="4923592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400" dirty="0"/>
              <a:t>På grunn av annen undervisning dere følger, vil jeg avslutte 13.45</a:t>
            </a:r>
          </a:p>
        </p:txBody>
      </p:sp>
    </p:spTree>
    <p:extLst>
      <p:ext uri="{BB962C8B-B14F-4D97-AF65-F5344CB8AC3E}">
        <p14:creationId xmlns:p14="http://schemas.microsoft.com/office/powerpoint/2010/main" val="3669061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2E047CB2-184C-FEC2-09F4-66F09C054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Individuell veiledning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8E6305A-4594-D81E-4898-A40E3B741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Alle sender mail med skisse av sin fagartikkel til Dag, innen onsdag 1. oktober kl. 24.00</a:t>
            </a:r>
          </a:p>
          <a:p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Skissen skal minst inneholde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redegjørelse for problemstilling/tema, samt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grov disposisjon for artikkelen (til sammen, minst 1 side).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Har du rukket å skrive tekst på artikkelen innen denne tiden, er det fint om denne teksten også følger med</a:t>
            </a:r>
          </a:p>
          <a:p>
            <a:r>
              <a:rPr lang="nb-NO" sz="2500" dirty="0">
                <a:latin typeface="Calibri Light" panose="020F0302020204030204" pitchFamily="34" charset="0"/>
                <a:cs typeface="Calibri Light" panose="020F0302020204030204" pitchFamily="34" charset="0"/>
              </a:rPr>
              <a:t>Individuell veiledning vil bli gitt med utgangspunkt i nevnte skisse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I tillegg gis individuell veiledning ytterligere én gang etter nærmere avtale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gis både skriftlig tilbakemelding og veiledning i møte</a:t>
            </a:r>
          </a:p>
          <a:p>
            <a:pPr lvl="1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Tidspunkt for individuell veiledning avtales med hver student</a:t>
            </a:r>
          </a:p>
        </p:txBody>
      </p:sp>
    </p:spTree>
    <p:extLst>
      <p:ext uri="{BB962C8B-B14F-4D97-AF65-F5344CB8AC3E}">
        <p14:creationId xmlns:p14="http://schemas.microsoft.com/office/powerpoint/2010/main" val="2022106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A8C436E-45E8-D575-D9BE-9335E0795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882" y="285783"/>
            <a:ext cx="10005844" cy="635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473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3C46BF-801C-598C-3888-6A58CA383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125"/>
            <a:ext cx="10515600" cy="968375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Studentaktiviteter i grupper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094DF7-A48A-26DB-FEA6-DD9589FB1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1467"/>
            <a:ext cx="10515600" cy="52705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tillegg til fellesveiledning og individuell veiledning skal studentene gjennomføre to aktiviteter i grupper</a:t>
            </a:r>
          </a:p>
          <a:p>
            <a:pPr lvl="1"/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Minste varighet hver gang er to timer</a:t>
            </a:r>
          </a:p>
          <a:p>
            <a:pPr lvl="1"/>
            <a:r>
              <a:rPr lang="nb-NO" sz="29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øvrig organiseres aktiviteten av studentene selv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Gruppeaktivitet A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person i gruppen presenterer sin idé til emne for fagartikkel, herunder mulige vinklinger og problemstillinger for artikkelen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Alle studenter i gruppen gir konstruktive innspill til presentasjonen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Aktiviteten skal være fullført innen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onsdag 17. september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nb-NO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Gruppeaktivitet B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person i gruppen gjør en prøvefremføring av presentasjonen som forberedelse til muntlig eksamen, jf. egen informasjon om eksamensordningen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Alle studenter i gruppen gir konstruktive innspill til presentasjonen om faglig innhold, grafisk utforming og presentasjonsteknikk, samt muntlig fremføring og fysisk opptreden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Aktiviteten skal være fullført innen </a:t>
            </a: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onsdag 12. november</a:t>
            </a:r>
          </a:p>
          <a:p>
            <a:pPr marL="0" indent="0">
              <a:buNone/>
            </a:pP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For gruppeaktivitetene anbefales det at gruppene så tidlig som mulig fastsetter en dato som passer alle og som er i forkant av fristene. For reservasjon av egnede rom kan dere ta kontakt med Karianne Stang (karianne.stang@jus.uio.no). 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741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0DE50A-7A51-41A0-AA32-ACACC1253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988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Retningslinjer for litteraturbruk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78273D-42D6-411A-B707-A2F728890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79808"/>
            <a:ext cx="10515600" cy="470018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ikke noe felles pensum for emnet FINF4031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student legger opp et personlig pensum i form av minst </a:t>
            </a:r>
            <a:r>
              <a:rPr lang="nb-NO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100 sider faglitteratur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det vil si vitenskapelige monografier (eventuelt i utdrag), artikler eller bokkapitler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Følgende materiale kan ikke inngå i personlig pensum, men kan likevel selvsagt gjerne brukes og refereres til i fagartikkelen studentene skriver: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Lovgivning, offentlige dokumenter, rapporter og annet materiale.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Litteratur som har vært pensum på DRI og FINF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 litteratur som er personlig pensum, skal brukes aktivt og vises til i fagartikkelen (ikke bare brukes som bakgrunnslitteratur)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 litteratur og alle kilder skal føres opp i en litteratur- og kildeliste til slutt i fagartikkelen, uansett om det kan regnes som pensum eller ikke. Personlig pensum skal merkes spesielt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Henvisninger og oppsett av litteraturliste mv. skal fortrinnsvis følge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retningslinjene for jus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men også andre systemer kan benyttes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3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8FA8C3-B561-4F78-888A-949565B18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5825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Eksamensordningen</a:t>
            </a:r>
            <a:br>
              <a:rPr lang="nb-NO" sz="3200" dirty="0">
                <a:solidFill>
                  <a:srgbClr val="7030A0"/>
                </a:solidFill>
              </a:rPr>
            </a:br>
            <a:endParaRPr lang="nb-NO" sz="3200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35CA57-72B9-4D6A-B16E-36DF85AE6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0518"/>
            <a:ext cx="10515600" cy="542235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Gjennomført muntlig presentasjonen er vilkår for eksamen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gis én samlet karakter som er basert på bedømmelse av artikkelen, den skriftlige delen av presentasjonen (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Powerpoint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-presentasjon eller lignende) og den muntlige fremføringen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Presentasjonen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Hver presentasjon skal ha en varighet på 15 minutter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14 dager før eksemen skal aktuelle studenter gi Karianne beskjed om tittelen på sitt innlegg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7 dager før eksamen skal det foreligge detaljert program for presentasjonene, med angivelse av rom, innledere, tittel på innleggene, tidsangivelser mv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Studenter og lærere utenfor FINF4031 har adgang og oppfordring til å høre på presentasjonene. Herunder vil to sensorer være til stede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Etter presentasjonen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blir ikke gitt separat bedømmelse av presentasjonene (bare samlet sluttsensur)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Etter presentasjonen ferdigstiller studentene i) presentasjonen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ppt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-format og ii) fagartikkelen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pdf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-format og laster opp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Inspera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Presentasjon og artikkel går deretter til sensur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77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B4D40C-34D4-AA32-D4ED-FA37DE4DD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Tidspunkt for eksamen og  karaktersetting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66487EE-7A36-A01F-4E26-388075F0F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• Muntlig presentasjon avholdes i uke 48 (24. - 28. november), endelig dato vil bli publisert så snart den er klar, senest onsdag 5. november. 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• Frist for innlevering av endelig versjon av presentasjonen fra den muntlige fremføringen + ferdigstilt fagartikkel er</a:t>
            </a:r>
          </a:p>
          <a:p>
            <a:pPr marL="0" indent="0">
              <a:buNone/>
            </a:pPr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onsdag 10. desember kl. 15.00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• Det gis én samlet karakter for fagartikkel og muntlig presentasjon</a:t>
            </a:r>
          </a:p>
          <a:p>
            <a:pPr marL="0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717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7301991F-ACAF-4004-BB5A-12F1A562422C}"/>
              </a:ext>
            </a:extLst>
          </p:cNvPr>
          <p:cNvSpPr txBox="1"/>
          <p:nvPr/>
        </p:nvSpPr>
        <p:spPr>
          <a:xfrm>
            <a:off x="236282" y="134408"/>
            <a:ext cx="5539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7030A0"/>
                </a:solidFill>
              </a:rPr>
              <a:t>Slik så programmet for muntlige presentasjoner ut i 2019: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99FBEFC-108C-43FE-94AD-528C47C907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09" t="14338" r="59937" b="13501"/>
          <a:stretch/>
        </p:blipFill>
        <p:spPr>
          <a:xfrm>
            <a:off x="284888" y="563947"/>
            <a:ext cx="4475506" cy="590701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904E398-BA2C-45F5-95C7-3AEF1EA12F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23" t="15612" r="59823" b="26968"/>
          <a:stretch/>
        </p:blipFill>
        <p:spPr>
          <a:xfrm>
            <a:off x="5775884" y="808715"/>
            <a:ext cx="4904536" cy="515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34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1154</Words>
  <Application>Microsoft Office PowerPoint</Application>
  <PresentationFormat>Widescreen</PresentationFormat>
  <Paragraphs>88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Wingdings</vt:lpstr>
      <vt:lpstr>Office-tema</vt:lpstr>
      <vt:lpstr>Introduksjon til FINF4031 Individuell semesteroppgave («fagartikkel»)</vt:lpstr>
      <vt:lpstr>PowerPoint-presentasjon</vt:lpstr>
      <vt:lpstr>Form og vinkling mv. for artikkelen</vt:lpstr>
      <vt:lpstr>Noe eksempler på emner/problemstillinger</vt:lpstr>
      <vt:lpstr>Fellesveiledning</vt:lpstr>
      <vt:lpstr>Individuell veiledning</vt:lpstr>
      <vt:lpstr>PowerPoint-presentasjon</vt:lpstr>
      <vt:lpstr>Studentaktiviteter i grupper</vt:lpstr>
      <vt:lpstr>Retningslinjer for litteraturbruk</vt:lpstr>
      <vt:lpstr>Eksamensordningen </vt:lpstr>
      <vt:lpstr>Tidspunkt for eksamen og  karaktersetting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Kort om FINF4031 Invididuell semesteroppgav</dc:title>
  <dc:creator>dag wiese schartum</dc:creator>
  <cp:lastModifiedBy>dag wiese schartum</cp:lastModifiedBy>
  <cp:revision>51</cp:revision>
  <cp:lastPrinted>2025-08-26T20:30:57Z</cp:lastPrinted>
  <dcterms:created xsi:type="dcterms:W3CDTF">2018-05-30T20:01:08Z</dcterms:created>
  <dcterms:modified xsi:type="dcterms:W3CDTF">2025-08-26T20:39:16Z</dcterms:modified>
</cp:coreProperties>
</file>