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67" r:id="rId5"/>
    <p:sldId id="257" r:id="rId6"/>
    <p:sldId id="270" r:id="rId7"/>
    <p:sldId id="262" r:id="rId8"/>
    <p:sldId id="261" r:id="rId9"/>
    <p:sldId id="264" r:id="rId10"/>
    <p:sldId id="265" r:id="rId11"/>
    <p:sldId id="263" r:id="rId12"/>
    <p:sldId id="269" r:id="rId13"/>
    <p:sldId id="271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4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8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476EEB-B0E9-48AA-AFB3-9685C03B7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95333A-093F-4FC7-B93F-3B98F1201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A822767-6B39-4C53-AB0C-646B1E41B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84CB48-BA14-4EAE-A875-0BD83EDD5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D3452D-C43D-460E-80A9-E9A5A5BAB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7745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55209F-B01E-4A4D-A219-6968B91B2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7B272C-9D8F-4EAE-8E7B-6EFA21CC0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89347B-EB9F-4425-B3DE-2770E784C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79B198-0470-40CB-8846-5A721F6D5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C85870-AF93-43E5-A299-AA14D7D1C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277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2B0083-588C-4D22-B72F-BA8B85EB3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E8792E-AC67-4E37-9CE6-94205E90E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957105-AC24-449E-8165-7A7459557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DCEB91-206E-465E-B6AF-60AE388B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78632A-0499-4DFC-B5E4-0A7E40A4F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294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C61B1-5795-4A4A-8276-5F4A0986B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764992-5176-444D-9E06-F2A613262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905C1E6-8450-41DE-8AF8-A7BE01674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2D94750-97D7-4455-9FD4-E005BE204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7B940BC-EC47-4CF6-A528-27BCAD683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6D7C226-078C-44FC-B230-542872C82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6486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518495-A424-44D0-BFF3-A054113AA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05758A-E2F1-491D-932F-6FCB5AB42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CC73AC-8AF8-4CB5-BBDA-8AFE1DA5D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DEBD0AB-A43A-472F-AEA4-2F4FBCDAC8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7FD38AD-1C14-48F9-BBE6-107DC7E11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8C1210-B103-480E-BCA8-86154D041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199D515-220D-4983-9559-6F36675C8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0BD109E-E1EF-4BB4-ABBE-38D17F81F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860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BDBB2F-CB09-4614-875E-D7CB3C7D3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106FDBE-64E5-4E69-BE6B-9CAA3C5D2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E5E95A6-0BB9-4F02-B892-37B33002C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1D90DEA-6D29-44E2-A9B5-059BB2746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06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533458C-131C-4CAD-9C01-04EE84C56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2D75FD3-8C38-4B5E-94F6-B31039A2B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7406E6A-503F-4542-86FA-D2F2C4E2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942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A7E2E0-F7F0-4D35-B809-53F794AB8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23395B-9045-4679-B3D2-89DA84023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E947039-0CB9-40E2-ACBD-9FE264396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B536A9-1037-48F3-A4CD-1D0C34DBE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D3E8C7-4649-46E0-BDEF-732188460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B4EFBAE-96B4-42FF-837B-599AA47E5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368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225EFF-6BE9-4E3E-B99C-B8E95D9A2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55142E8-5A12-460E-AEDF-868ED1270F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DD28A1-C818-46F1-95F2-B247DD184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018FAE5-70C0-4FF4-96D5-9419C69BD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B2A081-EAA6-4363-A986-793B77D67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4FDC3B-B26C-4E5D-9DC0-ACBCC7EFA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8121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C661D0-CFE2-46AE-BA58-28FC77FEF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5CDDDF5-9ABB-4B51-A02D-4EEC6A12B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7EA2ED-6B8D-4825-8134-2065CE49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B405F2-DFA5-4717-9415-BD6C89ADC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7BA301-330C-4049-9B73-E4AC4F60C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793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FD866B1-A002-4540-8FFA-84C45F2854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BAF34E2-FE0B-4067-9DE6-A18BA2B3C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7A433B-37DF-4C05-BAFD-0CE824B06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98A-16B2-4D63-AFCC-3CD68F2ACDCD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10992D-EAF0-4B9B-AF18-445BCDC53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9D7F94-F642-4256-92A0-35D6B8247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12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0E1B40D-BE32-4738-9167-164626306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6F4348A-F860-4407-BE6C-BE59C38E3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114490-7C08-412F-AF2B-2FF10BF02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8698A-16B2-4D63-AFCC-3CD68F2ACDCD}" type="datetimeFigureOut">
              <a:rPr lang="nb-NO" smtClean="0"/>
              <a:t>02.09.2025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DAF5DD-1853-4B8A-AC07-5301106EA9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267B72-862C-41E0-99D1-99B17D0892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4DBCF-8602-413A-A78C-4D955412F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08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35A9E4-26A2-4596-A1C1-00FCBA1F3C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Om å skrive fagartikkel innen forvaltningsinformatikk (FINF4031)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2A9DFCB-4DB9-4C61-8FED-100752EC0C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272292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8B001C-ADFF-46BC-AF66-B0B15D51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Ansvarsfraskrivelse</a:t>
            </a:r>
            <a:r>
              <a:rPr lang="nb-NO" sz="3200" dirty="0"/>
              <a:t> </a:t>
            </a:r>
            <a:r>
              <a:rPr lang="nb-NO" sz="32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endParaRPr lang="nb-NO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E1D328-862C-472E-96CC-A845BABF8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966" y="1825625"/>
            <a:ext cx="9038167" cy="4351338"/>
          </a:xfrm>
        </p:spPr>
        <p:txBody>
          <a:bodyPr>
            <a:normAutofit/>
          </a:bodyPr>
          <a:lstStyle/>
          <a:p>
            <a:r>
              <a:rPr lang="nb-NO" sz="2200" dirty="0"/>
              <a:t>Det er vanskelig og litt farlig å teoretisere for mye rundt det å skrive fagartikkel</a:t>
            </a:r>
          </a:p>
          <a:p>
            <a:r>
              <a:rPr lang="nb-NO" sz="2200" dirty="0"/>
              <a:t>Det følgende er </a:t>
            </a:r>
            <a:r>
              <a:rPr lang="nb-NO" sz="2200" i="1" dirty="0"/>
              <a:t>på ingen måte </a:t>
            </a:r>
            <a:r>
              <a:rPr lang="nb-NO" sz="2200" dirty="0"/>
              <a:t>noen oppskrift, bare noen «kokketriks» og formidling av grunnleggende innsikter</a:t>
            </a:r>
          </a:p>
          <a:p>
            <a:pPr marL="457200" lvl="1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80592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BFD912-36CA-ECD5-A24A-9A3CB9195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Innledende kommentarer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F0137F-AC21-EE55-2327-2E0BBE6E0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Fagartikkel på FINF4031; selvstendig skrevet tekst om et aktuelt emne eller problemstilling innen faget forvaltningsinformatikk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Husker du én eller to gode artikler fra pensum?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dem for å finne kartlegge «anatomien» i dem (struktur mv.)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Gjør deg opp en mening om hva som gjør dem gode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Få gjerne ideer fra gode artikler, men ikke forsøk å kopier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8785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A06479-83CA-C954-6B19-BBEDE60E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Forberedelser og praktiske teknikker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3E7C09-F044-0919-6B59-00FA7BBBD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Sitt et ryddig og rolig sted</a:t>
            </a:r>
          </a:p>
          <a:p>
            <a:r>
              <a:rPr lang="nb-NO" dirty="0"/>
              <a:t>Ha det bra (lag deg te)</a:t>
            </a:r>
          </a:p>
          <a:p>
            <a:r>
              <a:rPr lang="nb-NO" dirty="0"/>
              <a:t>Ha ro (slå av ting som kan forstyrre)</a:t>
            </a:r>
          </a:p>
          <a:p>
            <a:r>
              <a:rPr lang="nb-NO" dirty="0"/>
              <a:t>Ha tid (minst et par timer ad gangen)</a:t>
            </a:r>
          </a:p>
          <a:p>
            <a:r>
              <a:rPr lang="nb-NO" dirty="0"/>
              <a:t>Blir du trett/slapp?  Frisk luft er ofte bedre enn mer kaffe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  <a:p>
            <a:r>
              <a:rPr lang="nb-NO" dirty="0"/>
              <a:t>Gå gjerne en tur for å lufte tankene</a:t>
            </a:r>
          </a:p>
          <a:p>
            <a:r>
              <a:rPr lang="nb-NO" dirty="0"/>
              <a:t>Forklar for en medstudent hva du holder på med</a:t>
            </a:r>
          </a:p>
          <a:p>
            <a:pPr lvl="1"/>
            <a:r>
              <a:rPr lang="nb-NO" dirty="0"/>
              <a:t>Overordnet; hva artikkelen handler om</a:t>
            </a:r>
          </a:p>
          <a:p>
            <a:pPr lvl="1"/>
            <a:r>
              <a:rPr lang="nb-NO" dirty="0"/>
              <a:t>Konkret; fremfør et resonnement, gjengi et faktum mv</a:t>
            </a:r>
          </a:p>
          <a:p>
            <a:r>
              <a:rPr lang="nb-NO" dirty="0"/>
              <a:t>Ikke jobb litt  her og der; «bore deg gjennom» problemet</a:t>
            </a:r>
          </a:p>
        </p:txBody>
      </p:sp>
    </p:spTree>
    <p:extLst>
      <p:ext uri="{BB962C8B-B14F-4D97-AF65-F5344CB8AC3E}">
        <p14:creationId xmlns:p14="http://schemas.microsoft.com/office/powerpoint/2010/main" val="221667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12D1F-4A8D-4253-817F-7BEB6C23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85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Emne/problemstilling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D23C67-085A-4655-B8F9-F6803F110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66"/>
            <a:ext cx="10515600" cy="5389033"/>
          </a:xfrm>
        </p:spPr>
        <p:txBody>
          <a:bodyPr>
            <a:normAutofit/>
          </a:bodyPr>
          <a:lstStyle/>
          <a:p>
            <a:pPr lvl="1"/>
            <a:r>
              <a:rPr lang="nb-NO" dirty="0"/>
              <a:t>Begynn med å bestemme deg for et emneområde</a:t>
            </a:r>
          </a:p>
          <a:p>
            <a:pPr lvl="1"/>
            <a:r>
              <a:rPr lang="nb-NO" dirty="0"/>
              <a:t>Bestem deg for hvilke problemstillinger innen emneområdet som du ønsker at artikkelen skal belyse</a:t>
            </a:r>
          </a:p>
          <a:p>
            <a:pPr lvl="1"/>
            <a:r>
              <a:rPr lang="nb-NO" dirty="0"/>
              <a:t>Problemstillingene blir ikke (nødvendigvis) dine forskningsproblemstillinger i masteroppgaven, men ideelt sett </a:t>
            </a:r>
            <a:r>
              <a:rPr lang="nb-NO" i="1" dirty="0"/>
              <a:t>noe du ønsker å få belyst som en forberedelse til oppgaven</a:t>
            </a:r>
          </a:p>
          <a:p>
            <a:pPr lvl="1"/>
            <a:r>
              <a:rPr lang="nb-NO" dirty="0"/>
              <a:t>Svarene på problemstillingene i artikkelen skal helst kunne hjelpe deg å formulere og undersøke egne forskingsproblemstillinger i masteroppgaven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9232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978BF0-0AF7-1B78-49D4-822275218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Utvikling av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EE6CC6-D322-3F0C-D506-734B5A1C3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500"/>
              </a:spcBef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 deg én, toppen to, relativt enkle problemstillinger</a:t>
            </a: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 trenger ikke gjøre det komplisert for at det skal bli bra</a:t>
            </a: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Mange problemstillinger «hever» omtrent som en bolledeig – det blir nok 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</a:t>
            </a:r>
          </a:p>
          <a:p>
            <a:pPr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Formuler problemstillingen som spørresetning</a:t>
            </a: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Skriv en forklaring av spørresetningen der du forklarer hva du mener med den, forklarer begrepene du bruker mv.</a:t>
            </a:r>
          </a:p>
          <a:p>
            <a:pPr lvl="1"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I en artikkel behøver du ikke gjengi spørresetning eller forklaringer; dette er mest noe du gjør for å bevisstgjøre deg selv. Gjengi «alminnelig» i stedet</a:t>
            </a:r>
            <a:endParaRPr kumimoji="0" lang="nb-NO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Ikke vær opptatt av å avgrense problemstillingen negativt (det du ikke vil skrive om): Konsentrer deg om fortelle hva du </a:t>
            </a:r>
            <a:r>
              <a:rPr kumimoji="0" lang="nb-NO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skal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skrive om!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8807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B427C8-7CC7-4293-A3B4-446F73C3D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Struktur mv.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F42A15-9865-45CB-B0C8-A682ADCC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129"/>
            <a:ext cx="10515600" cy="4971180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Det blir ofte mest vellykket med  «flat struktur» på artikler (avsnitt på ett nivå)</a:t>
            </a:r>
          </a:p>
          <a:p>
            <a:pPr lvl="1"/>
            <a:r>
              <a:rPr lang="nb-NO" dirty="0"/>
              <a:t>«Problemlenke» fremfor «problemhierarki»</a:t>
            </a:r>
          </a:p>
          <a:p>
            <a:r>
              <a:rPr lang="nb-NO" dirty="0"/>
              <a:t>Ikke «</a:t>
            </a:r>
            <a:r>
              <a:rPr lang="nb-NO" dirty="0" err="1"/>
              <a:t>overdisponer</a:t>
            </a:r>
            <a:r>
              <a:rPr lang="nb-NO" dirty="0"/>
              <a:t>» teksten; ha store nok avsnitt («bokser») til at du har plass til å fortelle og resonnere uten å stykke opp fremstillingen for mye</a:t>
            </a:r>
          </a:p>
          <a:p>
            <a:r>
              <a:rPr lang="nb-NO" dirty="0"/>
              <a:t>Blir sjelden bra nok med bare redegjørelser: Som oftest er det best å lage et opplegg som også inneholder diskusjoner</a:t>
            </a:r>
          </a:p>
          <a:p>
            <a:r>
              <a:rPr lang="nb-NO" dirty="0"/>
              <a:t>Redegjørelser og diskusjoner kan gjerne veksle, slik at du får delkonklusjoner/poenger under veis som underbygger avslutningen/konklusjonen</a:t>
            </a:r>
          </a:p>
          <a:p>
            <a:r>
              <a:rPr lang="nb-NO" dirty="0"/>
              <a:t>Det blir sjeldent vellykket dersom du følger foreliggende dokumentstrukturer, paragrafer, skriver først alt om én forfatter og deretter alt om en annen forfatter </a:t>
            </a:r>
            <a:r>
              <a:rPr lang="nb-NO" dirty="0" err="1"/>
              <a:t>osv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Prøv i stedet å integrere og sette sammen stoff fra ulike kilder slik at de «reagerer med hverandre»!</a:t>
            </a:r>
          </a:p>
          <a:p>
            <a:pPr lvl="1"/>
            <a:r>
              <a:rPr lang="nb-NO" dirty="0"/>
              <a:t>Kan f.eks. gjelde faglig uenigheter, endringsprosesser, utvikling mv</a:t>
            </a:r>
          </a:p>
          <a:p>
            <a:pPr lvl="2"/>
            <a:r>
              <a:rPr lang="nb-NO" dirty="0"/>
              <a:t>Forfatter A diskutert i lys av forfatterne B og C</a:t>
            </a:r>
          </a:p>
          <a:p>
            <a:pPr lvl="2"/>
            <a:r>
              <a:rPr lang="nb-NO" dirty="0"/>
              <a:t>Politisk målsetting P diskutert i lys av forfatter A og B</a:t>
            </a:r>
          </a:p>
          <a:p>
            <a:pPr lvl="2"/>
            <a:r>
              <a:rPr lang="nb-NO" dirty="0"/>
              <a:t>Situasjon på tidspunkt T</a:t>
            </a:r>
            <a:r>
              <a:rPr lang="nb-NO" sz="1500" dirty="0"/>
              <a:t>1</a:t>
            </a:r>
            <a:r>
              <a:rPr lang="nb-NO" dirty="0"/>
              <a:t> diskutert i lys av situasjonen på tidspunkt T</a:t>
            </a:r>
            <a:r>
              <a:rPr lang="nb-NO" sz="1500" dirty="0"/>
              <a:t>2</a:t>
            </a:r>
            <a:r>
              <a:rPr lang="nb-NO" dirty="0"/>
              <a:t> </a:t>
            </a:r>
          </a:p>
          <a:p>
            <a:pPr lvl="2"/>
            <a:r>
              <a:rPr lang="nb-NO" dirty="0" err="1"/>
              <a:t>osv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840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6A781F-0F1B-4CEF-8F24-E2479230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Typiske innholdselementer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E64A61-5707-4232-ADFB-5415714FB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62230" cy="4351338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Perspektiv 		</a:t>
            </a:r>
            <a:r>
              <a:rPr lang="nb-NO" sz="2400" dirty="0"/>
              <a:t>(forvaltningsinformatisk, teknologisk, rettslig, brukerperspektiv, 				demokratiperspektiv, rettssikkerhet  [osv.])</a:t>
            </a:r>
          </a:p>
          <a:p>
            <a:r>
              <a:rPr lang="nb-NO" dirty="0"/>
              <a:t>Premisser  		</a:t>
            </a:r>
            <a:r>
              <a:rPr lang="nb-NO" sz="2400" dirty="0"/>
              <a:t>(</a:t>
            </a:r>
            <a:r>
              <a:rPr lang="nb-NO" sz="2400" i="1" dirty="0"/>
              <a:t>eventuelle</a:t>
            </a:r>
            <a:r>
              <a:rPr lang="nb-NO" sz="2400" dirty="0"/>
              <a:t> forutsetninger du bygger på – må være holdbare!)</a:t>
            </a:r>
          </a:p>
          <a:p>
            <a:r>
              <a:rPr lang="nb-NO" dirty="0"/>
              <a:t>Beskrivelser 	</a:t>
            </a:r>
            <a:r>
              <a:rPr lang="nb-NO" sz="2400" dirty="0"/>
              <a:t>(av relevante faktiske forhold, oppfatninger, normer, teknologi mv.)</a:t>
            </a:r>
          </a:p>
          <a:p>
            <a:r>
              <a:rPr lang="nb-NO" dirty="0"/>
              <a:t>Resonnementer	</a:t>
            </a:r>
            <a:r>
              <a:rPr lang="nb-NO" sz="2400" dirty="0"/>
              <a:t>(som lenker elementene sammen til logiske sammenhenger)</a:t>
            </a:r>
          </a:p>
          <a:p>
            <a:r>
              <a:rPr lang="nb-NO" dirty="0"/>
              <a:t>Diskusjoner		</a:t>
            </a:r>
            <a:r>
              <a:rPr lang="nb-NO" sz="2400" dirty="0"/>
              <a:t>(der to eller flere elementer settes opp mot hverandre)</a:t>
            </a:r>
          </a:p>
          <a:p>
            <a:r>
              <a:rPr lang="nb-NO" dirty="0"/>
              <a:t>Konklusjoner	</a:t>
            </a:r>
            <a:r>
              <a:rPr lang="nb-NO" sz="2400" dirty="0"/>
              <a:t>(få alltid frem hva som er dine oppfatninger)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Merk: Det er sjelden slik at elementene ovenfor kommer etter hverandre, hver for seg (som ovenfor); de kan like gjerne «kittes sammen»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83497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68A2C7-63E1-4C96-B474-13F3F9F7E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mer om beskrivelser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70296E-1742-4F92-9C90-77836585A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dirty="0"/>
              <a:t>Bare ta med deg slike beskrivelser som er direkte relevante: Ikke noe «utenomsnakk»!</a:t>
            </a:r>
          </a:p>
          <a:p>
            <a:r>
              <a:rPr lang="nb-NO" sz="2200" dirty="0"/>
              <a:t>Noen ganger kan det være grunn til å passe på at beskrivelsene er «symmetriske»: Hvis du skal beskrive ett element (f.eks. en type teknologi), bør du passe på at det ikke er umotiverte forskjeller i beskrivelsene av andre elementer</a:t>
            </a:r>
          </a:p>
          <a:p>
            <a:r>
              <a:rPr lang="nb-NO" sz="2200" dirty="0"/>
              <a:t>Bruk av en figur eller to er ofte vellykket; helst dine egne, eller andres figurer som du har modifisert</a:t>
            </a:r>
          </a:p>
          <a:p>
            <a:pPr lvl="1"/>
            <a:r>
              <a:rPr lang="nb-NO" sz="2000" dirty="0"/>
              <a:t>Figurer må alltid først introduseres (forklare hva den skal vise mv.)</a:t>
            </a:r>
          </a:p>
          <a:p>
            <a:pPr lvl="1"/>
            <a:r>
              <a:rPr lang="nb-NO" sz="2000" dirty="0"/>
              <a:t>Så kommer selve figuren. Den har enkeltelementer som står i en viss relasjon til hverandre</a:t>
            </a:r>
          </a:p>
          <a:p>
            <a:pPr lvl="1"/>
            <a:r>
              <a:rPr lang="nb-NO" sz="2000" dirty="0"/>
              <a:t>Etter figuren bør du kommentere hvert element og hver relasjon</a:t>
            </a:r>
          </a:p>
        </p:txBody>
      </p:sp>
    </p:spTree>
    <p:extLst>
      <p:ext uri="{BB962C8B-B14F-4D97-AF65-F5344CB8AC3E}">
        <p14:creationId xmlns:p14="http://schemas.microsoft.com/office/powerpoint/2010/main" val="82476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814F12-20EB-4784-84A2-BE054D012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mer om resonnementer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DF5304-4F9D-4943-BA0B-3CC3C0449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037" y="1285730"/>
            <a:ext cx="10782492" cy="5091862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Grunnkravet er at resonnementer skal være </a:t>
            </a:r>
            <a:r>
              <a:rPr lang="nb-NO" i="1" dirty="0"/>
              <a:t>logisk konsistente</a:t>
            </a:r>
          </a:p>
          <a:p>
            <a:pPr lvl="1"/>
            <a:r>
              <a:rPr lang="nb-NO" dirty="0"/>
              <a:t>Prøv å få til en</a:t>
            </a:r>
            <a:r>
              <a:rPr lang="nb-NO" i="1" dirty="0"/>
              <a:t> tydelig og enkel logisk struktur</a:t>
            </a:r>
            <a:r>
              <a:rPr lang="nb-NO" dirty="0"/>
              <a:t>: Fra mer til mindre; fra generelt til spesifikt </a:t>
            </a:r>
            <a:r>
              <a:rPr lang="nb-NO" dirty="0" err="1"/>
              <a:t>osv</a:t>
            </a:r>
            <a:endParaRPr lang="nb-NO" dirty="0"/>
          </a:p>
          <a:p>
            <a:r>
              <a:rPr lang="nb-NO" i="1" dirty="0"/>
              <a:t>Rekkefølgen </a:t>
            </a:r>
            <a:r>
              <a:rPr lang="nb-NO" dirty="0"/>
              <a:t>på argumentene er ofte avgjørende</a:t>
            </a:r>
          </a:p>
          <a:p>
            <a:pPr lvl="1"/>
            <a:r>
              <a:rPr lang="nb-NO" dirty="0"/>
              <a:t>Vær bevisst på rekkefølgen du setter argumentene i</a:t>
            </a:r>
          </a:p>
          <a:p>
            <a:pPr lvl="1"/>
            <a:r>
              <a:rPr lang="nb-NO" dirty="0"/>
              <a:t>Noen ganger følger det en tidslinje; andre ganger kan det f.eks. være aktuelt å gå fra det generelle til det spesielle</a:t>
            </a:r>
          </a:p>
          <a:p>
            <a:r>
              <a:rPr lang="nb-NO" dirty="0"/>
              <a:t>Resonnementene må også være etterprøvbare; dvs. det må være tydelig hva du bygger på (premisser, argumenter mv.)</a:t>
            </a:r>
          </a:p>
          <a:p>
            <a:r>
              <a:rPr lang="nb-NO" dirty="0"/>
              <a:t>Prøv å unngå å lage for kompliserte resonnementer; jo mer komplekst, jo mer strukturert</a:t>
            </a:r>
          </a:p>
          <a:p>
            <a:r>
              <a:rPr lang="nb-NO" dirty="0"/>
              <a:t>En mulig teknikk hvis resonnementet er komplekst, er å først skrive dem som «</a:t>
            </a:r>
            <a:r>
              <a:rPr lang="nb-NO" dirty="0" err="1"/>
              <a:t>pseudokode</a:t>
            </a:r>
            <a:r>
              <a:rPr lang="nb-NO" dirty="0"/>
              <a:t>» (altså skrelle bort mindre vesentlige ord, og sette opp i en klar logisk struktur)</a:t>
            </a:r>
          </a:p>
          <a:p>
            <a:r>
              <a:rPr lang="nb-NO" dirty="0"/>
              <a:t>Merk at resonnementer og logikk bør være holdbar på flere nivåer:</a:t>
            </a:r>
          </a:p>
          <a:p>
            <a:pPr lvl="1"/>
            <a:r>
              <a:rPr lang="nb-NO" dirty="0"/>
              <a:t>Nummererte avsnitt</a:t>
            </a:r>
          </a:p>
          <a:p>
            <a:pPr lvl="1"/>
            <a:r>
              <a:rPr lang="nb-NO" dirty="0"/>
              <a:t>Tekstavsnitt</a:t>
            </a:r>
          </a:p>
          <a:p>
            <a:pPr lvl="1"/>
            <a:r>
              <a:rPr lang="nb-NO" dirty="0"/>
              <a:t>Setningsnivå</a:t>
            </a:r>
          </a:p>
          <a:p>
            <a:r>
              <a:rPr lang="nb-NO" dirty="0"/>
              <a:t>Dersom noe i teksten din «ikke stemmer», men du vet ikke hva det er, eller du vil dobbeltsjekke resonnementet, kan det være nyttig å skrive ett eller flere stikkord som margtekst. Det gir konsentrert oversikt over innholdet i hvert avsnitt</a:t>
            </a:r>
          </a:p>
          <a:p>
            <a:pPr lvl="1"/>
            <a:r>
              <a:rPr lang="nb-NO" dirty="0"/>
              <a:t>Typisk vil en da bli klar over at rekkefølgen er gal, at du har gjentatt deg selv mv.</a:t>
            </a:r>
          </a:p>
        </p:txBody>
      </p:sp>
    </p:spTree>
    <p:extLst>
      <p:ext uri="{BB962C8B-B14F-4D97-AF65-F5344CB8AC3E}">
        <p14:creationId xmlns:p14="http://schemas.microsoft.com/office/powerpoint/2010/main" val="151569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1033A7-1127-4DC8-B844-EE3074EB8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Litt mer om diskusjoner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11D880-7E64-4350-93F7-2CA5170E0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057" y="1537648"/>
            <a:ext cx="10573743" cy="4639315"/>
          </a:xfrm>
        </p:spPr>
        <p:txBody>
          <a:bodyPr>
            <a:normAutofit/>
          </a:bodyPr>
          <a:lstStyle/>
          <a:p>
            <a:r>
              <a:rPr lang="nb-NO" sz="2200" dirty="0"/>
              <a:t>Diskusjoner må være basert på anførte argumenter</a:t>
            </a:r>
          </a:p>
          <a:p>
            <a:r>
              <a:rPr lang="nb-NO" sz="2200" dirty="0"/>
              <a:t>Vær redelig og balansert når du angir andres argumentasjon</a:t>
            </a:r>
          </a:p>
          <a:p>
            <a:pPr lvl="1"/>
            <a:r>
              <a:rPr lang="nb-NO" sz="2000" dirty="0"/>
              <a:t>Du skal ikke svekke andres argumenter ved å «misforstå» e.l., men gjengi dem ut i fra </a:t>
            </a:r>
            <a:r>
              <a:rPr lang="nb-NO" sz="2000" i="1" dirty="0"/>
              <a:t>god vilje</a:t>
            </a:r>
          </a:p>
          <a:p>
            <a:pPr lvl="1"/>
            <a:r>
              <a:rPr lang="nb-NO" sz="2000" dirty="0"/>
              <a:t>For å kunne holde ulike argumenter opp mot hverandre, kan det være grunn til å «normalisere» dem; dvs. bringe dem over i en enhetlig form som tillater sammenligning (det kan være en bakenforliggende analyse)</a:t>
            </a:r>
          </a:p>
          <a:p>
            <a:pPr lvl="1"/>
            <a:r>
              <a:rPr lang="nb-NO" sz="2000" dirty="0"/>
              <a:t>Når argumenter holdes opp mot hverandre, må det skje på balansert måte</a:t>
            </a:r>
          </a:p>
          <a:p>
            <a:pPr lvl="1"/>
            <a:r>
              <a:rPr lang="nb-NO" sz="2000" dirty="0"/>
              <a:t>Det er med andre ord bare </a:t>
            </a:r>
            <a:r>
              <a:rPr lang="nb-NO" sz="2000" i="1" dirty="0"/>
              <a:t>argumentasjonskraften </a:t>
            </a:r>
            <a:r>
              <a:rPr lang="nb-NO" sz="2000" dirty="0"/>
              <a:t>som skal avgjøre konklusjonene</a:t>
            </a:r>
          </a:p>
          <a:p>
            <a:pPr lvl="1"/>
            <a:r>
              <a:rPr lang="nb-NO" sz="2000" dirty="0"/>
              <a:t>Du skal delta i diskusjonen ved å gjøre rede for din egen </a:t>
            </a:r>
            <a:r>
              <a:rPr lang="nb-NO" sz="2000" i="1" dirty="0"/>
              <a:t>begrunnede</a:t>
            </a:r>
            <a:r>
              <a:rPr lang="nb-NO" sz="2000" dirty="0"/>
              <a:t> mening om det som blir diskutert</a:t>
            </a:r>
          </a:p>
          <a:p>
            <a:pPr lvl="2"/>
            <a:r>
              <a:rPr lang="nb-NO" sz="1800" dirty="0"/>
              <a:t>Du kan også tilføye dine egne, nye argumenter </a:t>
            </a:r>
          </a:p>
          <a:p>
            <a:pPr lvl="1"/>
            <a:r>
              <a:rPr lang="nb-NO" sz="2200" dirty="0"/>
              <a:t>Du kan også gi forslag til </a:t>
            </a:r>
            <a:r>
              <a:rPr lang="nb-NO" sz="2200" i="1" dirty="0"/>
              <a:t>løsninger</a:t>
            </a:r>
            <a:r>
              <a:rPr lang="nb-NO" sz="2200" dirty="0"/>
              <a:t> på mer praktiske spørsmål/problemer</a:t>
            </a:r>
          </a:p>
        </p:txBody>
      </p:sp>
    </p:spTree>
    <p:extLst>
      <p:ext uri="{BB962C8B-B14F-4D97-AF65-F5344CB8AC3E}">
        <p14:creationId xmlns:p14="http://schemas.microsoft.com/office/powerpoint/2010/main" val="2031815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54754A-3E70-A257-5067-05AB9A98C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Avsluttende vurdering av det du har skrevet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05E5D1-6587-7F79-45A0-745FC404F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viktige konklusjoner?</a:t>
            </a:r>
          </a:p>
          <a:p>
            <a:pPr lvl="1"/>
            <a:r>
              <a:rPr lang="nb-NO" dirty="0"/>
              <a:t>Er de bra nok fundert?</a:t>
            </a:r>
          </a:p>
          <a:p>
            <a:pPr lvl="1"/>
            <a:r>
              <a:rPr lang="nb-NO" dirty="0"/>
              <a:t>Er de gjort tydelige? (eget tekstavsnitt e.l.)</a:t>
            </a:r>
          </a:p>
          <a:p>
            <a:r>
              <a:rPr lang="nb-NO" dirty="0"/>
              <a:t>Har du svart på problemstillingen/fulgt det opplegget du skisserte i innledningen?</a:t>
            </a:r>
          </a:p>
          <a:p>
            <a:pPr lvl="1"/>
            <a:r>
              <a:rPr lang="nb-NO" dirty="0"/>
              <a:t>Avstemme?</a:t>
            </a:r>
          </a:p>
          <a:p>
            <a:pPr lvl="2"/>
            <a:r>
              <a:rPr lang="nb-NO" dirty="0"/>
              <a:t>Endre opplegg så det passer bedre til hva du faktisk har gjort</a:t>
            </a:r>
          </a:p>
        </p:txBody>
      </p:sp>
    </p:spTree>
    <p:extLst>
      <p:ext uri="{BB962C8B-B14F-4D97-AF65-F5344CB8AC3E}">
        <p14:creationId xmlns:p14="http://schemas.microsoft.com/office/powerpoint/2010/main" val="2628873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36DB67-F0A3-3D3C-731A-4B4EFBD95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Metoder mv.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E3B126-0072-D7A6-D7C9-88718869C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forventes ikke at du redegjør separat for metode</a:t>
            </a:r>
          </a:p>
          <a:p>
            <a:pPr lvl="1"/>
            <a:r>
              <a:rPr lang="nb-NO" dirty="0"/>
              <a:t>Men hvilke fremgangsmåter du bruker bør implisitt fremgå av teksten</a:t>
            </a:r>
          </a:p>
          <a:p>
            <a:pPr lvl="2"/>
            <a:r>
              <a:rPr lang="nb-NO" dirty="0"/>
              <a:t>(Slik det f.eks. fremgår at du har brukt litteratur når du refererer til den, og setter opp litteraturliste)</a:t>
            </a:r>
          </a:p>
          <a:p>
            <a:r>
              <a:rPr lang="nb-NO" dirty="0"/>
              <a:t>KI kan gjerne være en del av metoden, men bare i utforskningsfasen</a:t>
            </a:r>
          </a:p>
          <a:p>
            <a:pPr lvl="1"/>
            <a:r>
              <a:rPr lang="nb-NO" dirty="0"/>
              <a:t>Husk at KI ikke er basert på forståelse, men DU skal nettopp vise forståelse!</a:t>
            </a:r>
          </a:p>
          <a:p>
            <a:pPr lvl="1"/>
            <a:r>
              <a:rPr lang="nb-NO" dirty="0"/>
              <a:t>Ulike KI-verktøy kan gi vidt ulike svar på samme spørsmål</a:t>
            </a:r>
          </a:p>
          <a:p>
            <a:pPr lvl="1"/>
            <a:r>
              <a:rPr lang="nb-NO" dirty="0"/>
              <a:t>Input fra KI må alltid følges opp av aktiv litteraturbruk</a:t>
            </a:r>
          </a:p>
          <a:p>
            <a:pPr lvl="2"/>
            <a:r>
              <a:rPr lang="nb-NO" dirty="0"/>
              <a:t>Bruk alternativ litteratur og kilder for å motsi resultatene fra KI-verktøyet</a:t>
            </a:r>
          </a:p>
          <a:p>
            <a:pPr lvl="1"/>
            <a:r>
              <a:rPr lang="nb-NO" dirty="0"/>
              <a:t>Bruk av KI-generert tekst er fusk (og ofte lett gjenkjennelig)</a:t>
            </a:r>
          </a:p>
        </p:txBody>
      </p:sp>
    </p:spTree>
    <p:extLst>
      <p:ext uri="{BB962C8B-B14F-4D97-AF65-F5344CB8AC3E}">
        <p14:creationId xmlns:p14="http://schemas.microsoft.com/office/powerpoint/2010/main" val="361988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1387</Words>
  <Application>Microsoft Office PowerPoint</Application>
  <PresentationFormat>Widescreen</PresentationFormat>
  <Paragraphs>107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Office-tema</vt:lpstr>
      <vt:lpstr>Om å skrive fagartikkel innen forvaltningsinformatikk (FINF4031)</vt:lpstr>
      <vt:lpstr>Ansvarsfraskrivelse </vt:lpstr>
      <vt:lpstr>Innledende kommentarer</vt:lpstr>
      <vt:lpstr>Forberedelser og praktiske teknikker</vt:lpstr>
      <vt:lpstr>Emne/problemstilling</vt:lpstr>
      <vt:lpstr>Utvikling av problemstilling</vt:lpstr>
      <vt:lpstr>Struktur mv.</vt:lpstr>
      <vt:lpstr>Typiske innholdselementer</vt:lpstr>
      <vt:lpstr>Litt mer om beskrivelser</vt:lpstr>
      <vt:lpstr>Litt mer om resonnementer</vt:lpstr>
      <vt:lpstr>Litt mer om diskusjoner</vt:lpstr>
      <vt:lpstr>Avsluttende vurdering av det du har skrevet</vt:lpstr>
      <vt:lpstr>Metoder mv.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d.w.schartum</dc:creator>
  <cp:lastModifiedBy>dag wiese schartum</cp:lastModifiedBy>
  <cp:revision>39</cp:revision>
  <dcterms:created xsi:type="dcterms:W3CDTF">2019-08-18T18:57:07Z</dcterms:created>
  <dcterms:modified xsi:type="dcterms:W3CDTF">2025-09-02T21:27:41Z</dcterms:modified>
</cp:coreProperties>
</file>