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1" r:id="rId7"/>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104" d="100"/>
          <a:sy n="104" d="100"/>
        </p:scale>
        <p:origin x="66"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32F9516-F105-4064-9848-5009FD859372}"/>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F735BF6C-E4BF-4E8E-B4AD-04BB15DF89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F9BD6E8D-BA40-4707-879A-F2712E290351}"/>
              </a:ext>
            </a:extLst>
          </p:cNvPr>
          <p:cNvSpPr>
            <a:spLocks noGrp="1"/>
          </p:cNvSpPr>
          <p:nvPr>
            <p:ph type="dt" sz="half" idx="10"/>
          </p:nvPr>
        </p:nvSpPr>
        <p:spPr/>
        <p:txBody>
          <a:bodyPr/>
          <a:lstStyle/>
          <a:p>
            <a:fld id="{CB19C490-ACFA-47C4-965E-0F766BDFB579}" type="datetimeFigureOut">
              <a:rPr lang="nb-NO" smtClean="0"/>
              <a:t>29.11.2018</a:t>
            </a:fld>
            <a:endParaRPr lang="nb-NO"/>
          </a:p>
        </p:txBody>
      </p:sp>
      <p:sp>
        <p:nvSpPr>
          <p:cNvPr id="5" name="Plassholder for bunntekst 4">
            <a:extLst>
              <a:ext uri="{FF2B5EF4-FFF2-40B4-BE49-F238E27FC236}">
                <a16:creationId xmlns:a16="http://schemas.microsoft.com/office/drawing/2014/main" id="{C2623584-556D-46CD-AA10-7D23FB4F6F08}"/>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AB87C7F1-06D6-459E-BF55-D2F15C8D785F}"/>
              </a:ext>
            </a:extLst>
          </p:cNvPr>
          <p:cNvSpPr>
            <a:spLocks noGrp="1"/>
          </p:cNvSpPr>
          <p:nvPr>
            <p:ph type="sldNum" sz="quarter" idx="12"/>
          </p:nvPr>
        </p:nvSpPr>
        <p:spPr/>
        <p:txBody>
          <a:bodyPr/>
          <a:lstStyle/>
          <a:p>
            <a:fld id="{537BFAD4-A6B8-454C-BB42-8FF95534B1EE}" type="slidenum">
              <a:rPr lang="nb-NO" smtClean="0"/>
              <a:t>‹#›</a:t>
            </a:fld>
            <a:endParaRPr lang="nb-NO"/>
          </a:p>
        </p:txBody>
      </p:sp>
    </p:spTree>
    <p:extLst>
      <p:ext uri="{BB962C8B-B14F-4D97-AF65-F5344CB8AC3E}">
        <p14:creationId xmlns:p14="http://schemas.microsoft.com/office/powerpoint/2010/main" val="3799068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0D1AB78-90A5-44B5-8C5F-4D13C6D6229D}"/>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87F17B7E-7276-4348-B352-629BC0A0DCD7}"/>
              </a:ext>
            </a:extLst>
          </p:cNvPr>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E177942D-927C-4ACA-901E-E2F039D5E4F0}"/>
              </a:ext>
            </a:extLst>
          </p:cNvPr>
          <p:cNvSpPr>
            <a:spLocks noGrp="1"/>
          </p:cNvSpPr>
          <p:nvPr>
            <p:ph type="dt" sz="half" idx="10"/>
          </p:nvPr>
        </p:nvSpPr>
        <p:spPr/>
        <p:txBody>
          <a:bodyPr/>
          <a:lstStyle/>
          <a:p>
            <a:fld id="{CB19C490-ACFA-47C4-965E-0F766BDFB579}" type="datetimeFigureOut">
              <a:rPr lang="nb-NO" smtClean="0"/>
              <a:t>29.11.2018</a:t>
            </a:fld>
            <a:endParaRPr lang="nb-NO"/>
          </a:p>
        </p:txBody>
      </p:sp>
      <p:sp>
        <p:nvSpPr>
          <p:cNvPr id="5" name="Plassholder for bunntekst 4">
            <a:extLst>
              <a:ext uri="{FF2B5EF4-FFF2-40B4-BE49-F238E27FC236}">
                <a16:creationId xmlns:a16="http://schemas.microsoft.com/office/drawing/2014/main" id="{468A3F20-0C5B-4AB0-9A41-EFA93119993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B1B435CA-8E11-4416-97EF-98C862240FD0}"/>
              </a:ext>
            </a:extLst>
          </p:cNvPr>
          <p:cNvSpPr>
            <a:spLocks noGrp="1"/>
          </p:cNvSpPr>
          <p:nvPr>
            <p:ph type="sldNum" sz="quarter" idx="12"/>
          </p:nvPr>
        </p:nvSpPr>
        <p:spPr/>
        <p:txBody>
          <a:bodyPr/>
          <a:lstStyle/>
          <a:p>
            <a:fld id="{537BFAD4-A6B8-454C-BB42-8FF95534B1EE}" type="slidenum">
              <a:rPr lang="nb-NO" smtClean="0"/>
              <a:t>‹#›</a:t>
            </a:fld>
            <a:endParaRPr lang="nb-NO"/>
          </a:p>
        </p:txBody>
      </p:sp>
    </p:spTree>
    <p:extLst>
      <p:ext uri="{BB962C8B-B14F-4D97-AF65-F5344CB8AC3E}">
        <p14:creationId xmlns:p14="http://schemas.microsoft.com/office/powerpoint/2010/main" val="1056004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07AC2CB3-5637-4A50-AD6B-35EAD9E37F36}"/>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3AF58E2C-4CE6-4419-BAF8-A63C8C163873}"/>
              </a:ext>
            </a:extLst>
          </p:cNvPr>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63E99C1-CBA9-4770-9307-70BE611D6C11}"/>
              </a:ext>
            </a:extLst>
          </p:cNvPr>
          <p:cNvSpPr>
            <a:spLocks noGrp="1"/>
          </p:cNvSpPr>
          <p:nvPr>
            <p:ph type="dt" sz="half" idx="10"/>
          </p:nvPr>
        </p:nvSpPr>
        <p:spPr/>
        <p:txBody>
          <a:bodyPr/>
          <a:lstStyle/>
          <a:p>
            <a:fld id="{CB19C490-ACFA-47C4-965E-0F766BDFB579}" type="datetimeFigureOut">
              <a:rPr lang="nb-NO" smtClean="0"/>
              <a:t>29.11.2018</a:t>
            </a:fld>
            <a:endParaRPr lang="nb-NO"/>
          </a:p>
        </p:txBody>
      </p:sp>
      <p:sp>
        <p:nvSpPr>
          <p:cNvPr id="5" name="Plassholder for bunntekst 4">
            <a:extLst>
              <a:ext uri="{FF2B5EF4-FFF2-40B4-BE49-F238E27FC236}">
                <a16:creationId xmlns:a16="http://schemas.microsoft.com/office/drawing/2014/main" id="{B9702790-C52C-4200-888A-4996E1A0C7FE}"/>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E76AE5E4-88DF-4FF5-96AC-8681D8B37E9D}"/>
              </a:ext>
            </a:extLst>
          </p:cNvPr>
          <p:cNvSpPr>
            <a:spLocks noGrp="1"/>
          </p:cNvSpPr>
          <p:nvPr>
            <p:ph type="sldNum" sz="quarter" idx="12"/>
          </p:nvPr>
        </p:nvSpPr>
        <p:spPr/>
        <p:txBody>
          <a:bodyPr/>
          <a:lstStyle/>
          <a:p>
            <a:fld id="{537BFAD4-A6B8-454C-BB42-8FF95534B1EE}" type="slidenum">
              <a:rPr lang="nb-NO" smtClean="0"/>
              <a:t>‹#›</a:t>
            </a:fld>
            <a:endParaRPr lang="nb-NO"/>
          </a:p>
        </p:txBody>
      </p:sp>
    </p:spTree>
    <p:extLst>
      <p:ext uri="{BB962C8B-B14F-4D97-AF65-F5344CB8AC3E}">
        <p14:creationId xmlns:p14="http://schemas.microsoft.com/office/powerpoint/2010/main" val="1124738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1A0DC67-51E8-4014-B8FF-C0AF33748330}"/>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04AA824F-FAEA-4687-B9D6-01088D4A9A50}"/>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F510777-A600-49FA-959C-5648A4C5670B}"/>
              </a:ext>
            </a:extLst>
          </p:cNvPr>
          <p:cNvSpPr>
            <a:spLocks noGrp="1"/>
          </p:cNvSpPr>
          <p:nvPr>
            <p:ph type="dt" sz="half" idx="10"/>
          </p:nvPr>
        </p:nvSpPr>
        <p:spPr/>
        <p:txBody>
          <a:bodyPr/>
          <a:lstStyle/>
          <a:p>
            <a:fld id="{CB19C490-ACFA-47C4-965E-0F766BDFB579}" type="datetimeFigureOut">
              <a:rPr lang="nb-NO" smtClean="0"/>
              <a:t>29.11.2018</a:t>
            </a:fld>
            <a:endParaRPr lang="nb-NO"/>
          </a:p>
        </p:txBody>
      </p:sp>
      <p:sp>
        <p:nvSpPr>
          <p:cNvPr id="5" name="Plassholder for bunntekst 4">
            <a:extLst>
              <a:ext uri="{FF2B5EF4-FFF2-40B4-BE49-F238E27FC236}">
                <a16:creationId xmlns:a16="http://schemas.microsoft.com/office/drawing/2014/main" id="{B96D57E4-C300-44EC-90A2-E13725A9D28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B9D747C4-3E8D-4E77-86D6-5B07B4823246}"/>
              </a:ext>
            </a:extLst>
          </p:cNvPr>
          <p:cNvSpPr>
            <a:spLocks noGrp="1"/>
          </p:cNvSpPr>
          <p:nvPr>
            <p:ph type="sldNum" sz="quarter" idx="12"/>
          </p:nvPr>
        </p:nvSpPr>
        <p:spPr/>
        <p:txBody>
          <a:bodyPr/>
          <a:lstStyle/>
          <a:p>
            <a:fld id="{537BFAD4-A6B8-454C-BB42-8FF95534B1EE}" type="slidenum">
              <a:rPr lang="nb-NO" smtClean="0"/>
              <a:t>‹#›</a:t>
            </a:fld>
            <a:endParaRPr lang="nb-NO"/>
          </a:p>
        </p:txBody>
      </p:sp>
    </p:spTree>
    <p:extLst>
      <p:ext uri="{BB962C8B-B14F-4D97-AF65-F5344CB8AC3E}">
        <p14:creationId xmlns:p14="http://schemas.microsoft.com/office/powerpoint/2010/main" val="620984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B325966-078B-4D96-9DE3-79E9DE3C6FC2}"/>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578ACF50-0C1E-45C8-96C4-1449175A60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a:extLst>
              <a:ext uri="{FF2B5EF4-FFF2-40B4-BE49-F238E27FC236}">
                <a16:creationId xmlns:a16="http://schemas.microsoft.com/office/drawing/2014/main" id="{4C3AB833-87C2-4D40-A36B-B1FE4A8AF98C}"/>
              </a:ext>
            </a:extLst>
          </p:cNvPr>
          <p:cNvSpPr>
            <a:spLocks noGrp="1"/>
          </p:cNvSpPr>
          <p:nvPr>
            <p:ph type="dt" sz="half" idx="10"/>
          </p:nvPr>
        </p:nvSpPr>
        <p:spPr/>
        <p:txBody>
          <a:bodyPr/>
          <a:lstStyle/>
          <a:p>
            <a:fld id="{CB19C490-ACFA-47C4-965E-0F766BDFB579}" type="datetimeFigureOut">
              <a:rPr lang="nb-NO" smtClean="0"/>
              <a:t>29.11.2018</a:t>
            </a:fld>
            <a:endParaRPr lang="nb-NO"/>
          </a:p>
        </p:txBody>
      </p:sp>
      <p:sp>
        <p:nvSpPr>
          <p:cNvPr id="5" name="Plassholder for bunntekst 4">
            <a:extLst>
              <a:ext uri="{FF2B5EF4-FFF2-40B4-BE49-F238E27FC236}">
                <a16:creationId xmlns:a16="http://schemas.microsoft.com/office/drawing/2014/main" id="{7084AE49-DDE5-4460-9E6E-FE3AAD6FF94B}"/>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217ABD6-C1AF-4CB4-B8FF-35DEBE3FDB17}"/>
              </a:ext>
            </a:extLst>
          </p:cNvPr>
          <p:cNvSpPr>
            <a:spLocks noGrp="1"/>
          </p:cNvSpPr>
          <p:nvPr>
            <p:ph type="sldNum" sz="quarter" idx="12"/>
          </p:nvPr>
        </p:nvSpPr>
        <p:spPr/>
        <p:txBody>
          <a:bodyPr/>
          <a:lstStyle/>
          <a:p>
            <a:fld id="{537BFAD4-A6B8-454C-BB42-8FF95534B1EE}" type="slidenum">
              <a:rPr lang="nb-NO" smtClean="0"/>
              <a:t>‹#›</a:t>
            </a:fld>
            <a:endParaRPr lang="nb-NO"/>
          </a:p>
        </p:txBody>
      </p:sp>
    </p:spTree>
    <p:extLst>
      <p:ext uri="{BB962C8B-B14F-4D97-AF65-F5344CB8AC3E}">
        <p14:creationId xmlns:p14="http://schemas.microsoft.com/office/powerpoint/2010/main" val="2457096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F0C8015-22C3-44DF-B764-79AFF96B1515}"/>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4E381EA2-70E0-4606-AE32-84BB59DFD9D2}"/>
              </a:ext>
            </a:extLst>
          </p:cNvPr>
          <p:cNvSpPr>
            <a:spLocks noGrp="1"/>
          </p:cNvSpPr>
          <p:nvPr>
            <p:ph sz="half" idx="1"/>
          </p:nvPr>
        </p:nvSpPr>
        <p:spPr>
          <a:xfrm>
            <a:off x="838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2F3ED9BE-9E53-438D-953E-461B6E6E4C3F}"/>
              </a:ext>
            </a:extLst>
          </p:cNvPr>
          <p:cNvSpPr>
            <a:spLocks noGrp="1"/>
          </p:cNvSpPr>
          <p:nvPr>
            <p:ph sz="half" idx="2"/>
          </p:nvPr>
        </p:nvSpPr>
        <p:spPr>
          <a:xfrm>
            <a:off x="6172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AF34C06E-A2CD-4821-8F4E-2B5D04D98597}"/>
              </a:ext>
            </a:extLst>
          </p:cNvPr>
          <p:cNvSpPr>
            <a:spLocks noGrp="1"/>
          </p:cNvSpPr>
          <p:nvPr>
            <p:ph type="dt" sz="half" idx="10"/>
          </p:nvPr>
        </p:nvSpPr>
        <p:spPr/>
        <p:txBody>
          <a:bodyPr/>
          <a:lstStyle/>
          <a:p>
            <a:fld id="{CB19C490-ACFA-47C4-965E-0F766BDFB579}" type="datetimeFigureOut">
              <a:rPr lang="nb-NO" smtClean="0"/>
              <a:t>29.11.2018</a:t>
            </a:fld>
            <a:endParaRPr lang="nb-NO"/>
          </a:p>
        </p:txBody>
      </p:sp>
      <p:sp>
        <p:nvSpPr>
          <p:cNvPr id="6" name="Plassholder for bunntekst 5">
            <a:extLst>
              <a:ext uri="{FF2B5EF4-FFF2-40B4-BE49-F238E27FC236}">
                <a16:creationId xmlns:a16="http://schemas.microsoft.com/office/drawing/2014/main" id="{115EBACC-2397-462F-90EA-B16EAFF683C9}"/>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60839A1D-ED72-41FD-A071-3C43DF47BB79}"/>
              </a:ext>
            </a:extLst>
          </p:cNvPr>
          <p:cNvSpPr>
            <a:spLocks noGrp="1"/>
          </p:cNvSpPr>
          <p:nvPr>
            <p:ph type="sldNum" sz="quarter" idx="12"/>
          </p:nvPr>
        </p:nvSpPr>
        <p:spPr/>
        <p:txBody>
          <a:bodyPr/>
          <a:lstStyle/>
          <a:p>
            <a:fld id="{537BFAD4-A6B8-454C-BB42-8FF95534B1EE}" type="slidenum">
              <a:rPr lang="nb-NO" smtClean="0"/>
              <a:t>‹#›</a:t>
            </a:fld>
            <a:endParaRPr lang="nb-NO"/>
          </a:p>
        </p:txBody>
      </p:sp>
    </p:spTree>
    <p:extLst>
      <p:ext uri="{BB962C8B-B14F-4D97-AF65-F5344CB8AC3E}">
        <p14:creationId xmlns:p14="http://schemas.microsoft.com/office/powerpoint/2010/main" val="1418441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145233C-48FC-4B16-9E63-3B96D944C51D}"/>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647B2E20-FA80-415C-93CD-9E99E733EF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id="{1B838B9E-E96F-4D42-BB89-8A88C8093C9E}"/>
              </a:ext>
            </a:extLst>
          </p:cNvPr>
          <p:cNvSpPr>
            <a:spLocks noGrp="1"/>
          </p:cNvSpPr>
          <p:nvPr>
            <p:ph sz="half" idx="2"/>
          </p:nvPr>
        </p:nvSpPr>
        <p:spPr>
          <a:xfrm>
            <a:off x="839788" y="2505075"/>
            <a:ext cx="515778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6495A06F-AF0B-45F2-9990-BF8E9D6893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id="{6AD01D35-954E-49E6-91D8-9F3570B9826F}"/>
              </a:ext>
            </a:extLst>
          </p:cNvPr>
          <p:cNvSpPr>
            <a:spLocks noGrp="1"/>
          </p:cNvSpPr>
          <p:nvPr>
            <p:ph sz="quarter" idx="4"/>
          </p:nvPr>
        </p:nvSpPr>
        <p:spPr>
          <a:xfrm>
            <a:off x="6172200" y="2505075"/>
            <a:ext cx="51831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EC86F223-6033-4931-8F3F-E2805796C62E}"/>
              </a:ext>
            </a:extLst>
          </p:cNvPr>
          <p:cNvSpPr>
            <a:spLocks noGrp="1"/>
          </p:cNvSpPr>
          <p:nvPr>
            <p:ph type="dt" sz="half" idx="10"/>
          </p:nvPr>
        </p:nvSpPr>
        <p:spPr/>
        <p:txBody>
          <a:bodyPr/>
          <a:lstStyle/>
          <a:p>
            <a:fld id="{CB19C490-ACFA-47C4-965E-0F766BDFB579}" type="datetimeFigureOut">
              <a:rPr lang="nb-NO" smtClean="0"/>
              <a:t>29.11.2018</a:t>
            </a:fld>
            <a:endParaRPr lang="nb-NO"/>
          </a:p>
        </p:txBody>
      </p:sp>
      <p:sp>
        <p:nvSpPr>
          <p:cNvPr id="8" name="Plassholder for bunntekst 7">
            <a:extLst>
              <a:ext uri="{FF2B5EF4-FFF2-40B4-BE49-F238E27FC236}">
                <a16:creationId xmlns:a16="http://schemas.microsoft.com/office/drawing/2014/main" id="{EC017145-3B33-4951-BD33-E6D9070C9F0D}"/>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8CDE3FC5-DC9D-4469-AE63-B9A5B0EEA631}"/>
              </a:ext>
            </a:extLst>
          </p:cNvPr>
          <p:cNvSpPr>
            <a:spLocks noGrp="1"/>
          </p:cNvSpPr>
          <p:nvPr>
            <p:ph type="sldNum" sz="quarter" idx="12"/>
          </p:nvPr>
        </p:nvSpPr>
        <p:spPr/>
        <p:txBody>
          <a:bodyPr/>
          <a:lstStyle/>
          <a:p>
            <a:fld id="{537BFAD4-A6B8-454C-BB42-8FF95534B1EE}" type="slidenum">
              <a:rPr lang="nb-NO" smtClean="0"/>
              <a:t>‹#›</a:t>
            </a:fld>
            <a:endParaRPr lang="nb-NO"/>
          </a:p>
        </p:txBody>
      </p:sp>
    </p:spTree>
    <p:extLst>
      <p:ext uri="{BB962C8B-B14F-4D97-AF65-F5344CB8AC3E}">
        <p14:creationId xmlns:p14="http://schemas.microsoft.com/office/powerpoint/2010/main" val="1707026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39A1DE1-2DDD-4AC7-BD0A-E04BE423901E}"/>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7467F0B0-E54A-4573-BC5D-FE3A4CC332FB}"/>
              </a:ext>
            </a:extLst>
          </p:cNvPr>
          <p:cNvSpPr>
            <a:spLocks noGrp="1"/>
          </p:cNvSpPr>
          <p:nvPr>
            <p:ph type="dt" sz="half" idx="10"/>
          </p:nvPr>
        </p:nvSpPr>
        <p:spPr/>
        <p:txBody>
          <a:bodyPr/>
          <a:lstStyle/>
          <a:p>
            <a:fld id="{CB19C490-ACFA-47C4-965E-0F766BDFB579}" type="datetimeFigureOut">
              <a:rPr lang="nb-NO" smtClean="0"/>
              <a:t>29.11.2018</a:t>
            </a:fld>
            <a:endParaRPr lang="nb-NO"/>
          </a:p>
        </p:txBody>
      </p:sp>
      <p:sp>
        <p:nvSpPr>
          <p:cNvPr id="4" name="Plassholder for bunntekst 3">
            <a:extLst>
              <a:ext uri="{FF2B5EF4-FFF2-40B4-BE49-F238E27FC236}">
                <a16:creationId xmlns:a16="http://schemas.microsoft.com/office/drawing/2014/main" id="{CFC081D9-7355-4FFF-B877-8E41862EFC15}"/>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89CFFB1D-7D8F-4C72-9EB5-08B8C3BC47B8}"/>
              </a:ext>
            </a:extLst>
          </p:cNvPr>
          <p:cNvSpPr>
            <a:spLocks noGrp="1"/>
          </p:cNvSpPr>
          <p:nvPr>
            <p:ph type="sldNum" sz="quarter" idx="12"/>
          </p:nvPr>
        </p:nvSpPr>
        <p:spPr/>
        <p:txBody>
          <a:bodyPr/>
          <a:lstStyle/>
          <a:p>
            <a:fld id="{537BFAD4-A6B8-454C-BB42-8FF95534B1EE}" type="slidenum">
              <a:rPr lang="nb-NO" smtClean="0"/>
              <a:t>‹#›</a:t>
            </a:fld>
            <a:endParaRPr lang="nb-NO"/>
          </a:p>
        </p:txBody>
      </p:sp>
    </p:spTree>
    <p:extLst>
      <p:ext uri="{BB962C8B-B14F-4D97-AF65-F5344CB8AC3E}">
        <p14:creationId xmlns:p14="http://schemas.microsoft.com/office/powerpoint/2010/main" val="1206943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F01C3504-88F9-4F7D-9FE7-1FDEE9B8907B}"/>
              </a:ext>
            </a:extLst>
          </p:cNvPr>
          <p:cNvSpPr>
            <a:spLocks noGrp="1"/>
          </p:cNvSpPr>
          <p:nvPr>
            <p:ph type="dt" sz="half" idx="10"/>
          </p:nvPr>
        </p:nvSpPr>
        <p:spPr/>
        <p:txBody>
          <a:bodyPr/>
          <a:lstStyle/>
          <a:p>
            <a:fld id="{CB19C490-ACFA-47C4-965E-0F766BDFB579}" type="datetimeFigureOut">
              <a:rPr lang="nb-NO" smtClean="0"/>
              <a:t>29.11.2018</a:t>
            </a:fld>
            <a:endParaRPr lang="nb-NO"/>
          </a:p>
        </p:txBody>
      </p:sp>
      <p:sp>
        <p:nvSpPr>
          <p:cNvPr id="3" name="Plassholder for bunntekst 2">
            <a:extLst>
              <a:ext uri="{FF2B5EF4-FFF2-40B4-BE49-F238E27FC236}">
                <a16:creationId xmlns:a16="http://schemas.microsoft.com/office/drawing/2014/main" id="{F6A95A87-7C9A-4CB7-9F77-E991241588D3}"/>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20A283D1-6011-4737-B828-448C40033D8A}"/>
              </a:ext>
            </a:extLst>
          </p:cNvPr>
          <p:cNvSpPr>
            <a:spLocks noGrp="1"/>
          </p:cNvSpPr>
          <p:nvPr>
            <p:ph type="sldNum" sz="quarter" idx="12"/>
          </p:nvPr>
        </p:nvSpPr>
        <p:spPr/>
        <p:txBody>
          <a:bodyPr/>
          <a:lstStyle/>
          <a:p>
            <a:fld id="{537BFAD4-A6B8-454C-BB42-8FF95534B1EE}" type="slidenum">
              <a:rPr lang="nb-NO" smtClean="0"/>
              <a:t>‹#›</a:t>
            </a:fld>
            <a:endParaRPr lang="nb-NO"/>
          </a:p>
        </p:txBody>
      </p:sp>
    </p:spTree>
    <p:extLst>
      <p:ext uri="{BB962C8B-B14F-4D97-AF65-F5344CB8AC3E}">
        <p14:creationId xmlns:p14="http://schemas.microsoft.com/office/powerpoint/2010/main" val="1502092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E782DC8-ED79-4F90-BECD-6EB32A777C85}"/>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E36F8FBF-A68C-44BC-841A-FA24803C5D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82DC88BD-BD2E-4A26-BC2E-EAC2C93443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FC2D2DAA-0E53-4986-AE06-35870441514A}"/>
              </a:ext>
            </a:extLst>
          </p:cNvPr>
          <p:cNvSpPr>
            <a:spLocks noGrp="1"/>
          </p:cNvSpPr>
          <p:nvPr>
            <p:ph type="dt" sz="half" idx="10"/>
          </p:nvPr>
        </p:nvSpPr>
        <p:spPr/>
        <p:txBody>
          <a:bodyPr/>
          <a:lstStyle/>
          <a:p>
            <a:fld id="{CB19C490-ACFA-47C4-965E-0F766BDFB579}" type="datetimeFigureOut">
              <a:rPr lang="nb-NO" smtClean="0"/>
              <a:t>29.11.2018</a:t>
            </a:fld>
            <a:endParaRPr lang="nb-NO"/>
          </a:p>
        </p:txBody>
      </p:sp>
      <p:sp>
        <p:nvSpPr>
          <p:cNvPr id="6" name="Plassholder for bunntekst 5">
            <a:extLst>
              <a:ext uri="{FF2B5EF4-FFF2-40B4-BE49-F238E27FC236}">
                <a16:creationId xmlns:a16="http://schemas.microsoft.com/office/drawing/2014/main" id="{BEA66691-A390-4DA2-A098-9B415037F185}"/>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6DAB98E6-4D8C-4945-B94B-DB52771E02C1}"/>
              </a:ext>
            </a:extLst>
          </p:cNvPr>
          <p:cNvSpPr>
            <a:spLocks noGrp="1"/>
          </p:cNvSpPr>
          <p:nvPr>
            <p:ph type="sldNum" sz="quarter" idx="12"/>
          </p:nvPr>
        </p:nvSpPr>
        <p:spPr/>
        <p:txBody>
          <a:bodyPr/>
          <a:lstStyle/>
          <a:p>
            <a:fld id="{537BFAD4-A6B8-454C-BB42-8FF95534B1EE}" type="slidenum">
              <a:rPr lang="nb-NO" smtClean="0"/>
              <a:t>‹#›</a:t>
            </a:fld>
            <a:endParaRPr lang="nb-NO"/>
          </a:p>
        </p:txBody>
      </p:sp>
    </p:spTree>
    <p:extLst>
      <p:ext uri="{BB962C8B-B14F-4D97-AF65-F5344CB8AC3E}">
        <p14:creationId xmlns:p14="http://schemas.microsoft.com/office/powerpoint/2010/main" val="4164154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5D82FE3-483C-4F96-8433-A6BBBC8E98A3}"/>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7404F606-B6BA-455E-980D-A206CA7DDD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A782352E-652E-4340-9879-A59EF527A3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36BC044E-43DB-490D-980A-80B1DD104978}"/>
              </a:ext>
            </a:extLst>
          </p:cNvPr>
          <p:cNvSpPr>
            <a:spLocks noGrp="1"/>
          </p:cNvSpPr>
          <p:nvPr>
            <p:ph type="dt" sz="half" idx="10"/>
          </p:nvPr>
        </p:nvSpPr>
        <p:spPr/>
        <p:txBody>
          <a:bodyPr/>
          <a:lstStyle/>
          <a:p>
            <a:fld id="{CB19C490-ACFA-47C4-965E-0F766BDFB579}" type="datetimeFigureOut">
              <a:rPr lang="nb-NO" smtClean="0"/>
              <a:t>29.11.2018</a:t>
            </a:fld>
            <a:endParaRPr lang="nb-NO"/>
          </a:p>
        </p:txBody>
      </p:sp>
      <p:sp>
        <p:nvSpPr>
          <p:cNvPr id="6" name="Plassholder for bunntekst 5">
            <a:extLst>
              <a:ext uri="{FF2B5EF4-FFF2-40B4-BE49-F238E27FC236}">
                <a16:creationId xmlns:a16="http://schemas.microsoft.com/office/drawing/2014/main" id="{D3B3CA77-837F-4D04-B2C4-1D471D54AF63}"/>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69C53FC7-907A-455F-A149-16744C8D5D11}"/>
              </a:ext>
            </a:extLst>
          </p:cNvPr>
          <p:cNvSpPr>
            <a:spLocks noGrp="1"/>
          </p:cNvSpPr>
          <p:nvPr>
            <p:ph type="sldNum" sz="quarter" idx="12"/>
          </p:nvPr>
        </p:nvSpPr>
        <p:spPr/>
        <p:txBody>
          <a:bodyPr/>
          <a:lstStyle/>
          <a:p>
            <a:fld id="{537BFAD4-A6B8-454C-BB42-8FF95534B1EE}" type="slidenum">
              <a:rPr lang="nb-NO" smtClean="0"/>
              <a:t>‹#›</a:t>
            </a:fld>
            <a:endParaRPr lang="nb-NO"/>
          </a:p>
        </p:txBody>
      </p:sp>
    </p:spTree>
    <p:extLst>
      <p:ext uri="{BB962C8B-B14F-4D97-AF65-F5344CB8AC3E}">
        <p14:creationId xmlns:p14="http://schemas.microsoft.com/office/powerpoint/2010/main" val="1966912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87A691FF-CF8A-4690-991E-50B669738C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85659560-D16F-4E76-9341-9E9FD0300A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A49DF938-89CC-431B-B635-ECB9008F06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19C490-ACFA-47C4-965E-0F766BDFB579}" type="datetimeFigureOut">
              <a:rPr lang="nb-NO" smtClean="0"/>
              <a:t>29.11.2018</a:t>
            </a:fld>
            <a:endParaRPr lang="nb-NO"/>
          </a:p>
        </p:txBody>
      </p:sp>
      <p:sp>
        <p:nvSpPr>
          <p:cNvPr id="5" name="Plassholder for bunntekst 4">
            <a:extLst>
              <a:ext uri="{FF2B5EF4-FFF2-40B4-BE49-F238E27FC236}">
                <a16:creationId xmlns:a16="http://schemas.microsoft.com/office/drawing/2014/main" id="{5C4EE42F-ECFE-4939-BDC3-BDFE665786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85DDE82A-B9EC-4BA4-8016-94E35C7472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BFAD4-A6B8-454C-BB42-8FF95534B1EE}" type="slidenum">
              <a:rPr lang="nb-NO" smtClean="0"/>
              <a:t>‹#›</a:t>
            </a:fld>
            <a:endParaRPr lang="nb-NO"/>
          </a:p>
        </p:txBody>
      </p:sp>
    </p:spTree>
    <p:extLst>
      <p:ext uri="{BB962C8B-B14F-4D97-AF65-F5344CB8AC3E}">
        <p14:creationId xmlns:p14="http://schemas.microsoft.com/office/powerpoint/2010/main" val="1028064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D1743E0-EBA6-451E-91E6-64CD24AF4557}"/>
              </a:ext>
            </a:extLst>
          </p:cNvPr>
          <p:cNvSpPr>
            <a:spLocks noGrp="1"/>
          </p:cNvSpPr>
          <p:nvPr>
            <p:ph type="ctrTitle"/>
          </p:nvPr>
        </p:nvSpPr>
        <p:spPr/>
        <p:txBody>
          <a:bodyPr>
            <a:normAutofit/>
          </a:bodyPr>
          <a:lstStyle/>
          <a:p>
            <a:r>
              <a:rPr lang="nb-NO" sz="4000" dirty="0"/>
              <a:t>Skrive 30 poengs masteroppgave i forvaltningsinformatikk</a:t>
            </a:r>
          </a:p>
        </p:txBody>
      </p:sp>
      <p:sp>
        <p:nvSpPr>
          <p:cNvPr id="3" name="Undertittel 2">
            <a:extLst>
              <a:ext uri="{FF2B5EF4-FFF2-40B4-BE49-F238E27FC236}">
                <a16:creationId xmlns:a16="http://schemas.microsoft.com/office/drawing/2014/main" id="{320CB2F8-6503-4B47-9B8A-F6F9FD9A9749}"/>
              </a:ext>
            </a:extLst>
          </p:cNvPr>
          <p:cNvSpPr>
            <a:spLocks noGrp="1"/>
          </p:cNvSpPr>
          <p:nvPr>
            <p:ph type="subTitle" idx="1"/>
          </p:nvPr>
        </p:nvSpPr>
        <p:spPr/>
        <p:txBody>
          <a:bodyPr/>
          <a:lstStyle/>
          <a:p>
            <a:endParaRPr lang="nb-NO" dirty="0"/>
          </a:p>
          <a:p>
            <a:r>
              <a:rPr lang="nb-NO" dirty="0"/>
              <a:t>Dag Wiese Schartum</a:t>
            </a:r>
          </a:p>
        </p:txBody>
      </p:sp>
    </p:spTree>
    <p:extLst>
      <p:ext uri="{BB962C8B-B14F-4D97-AF65-F5344CB8AC3E}">
        <p14:creationId xmlns:p14="http://schemas.microsoft.com/office/powerpoint/2010/main" val="3924859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4F05A9E-94B6-4119-9A7E-9F11132D4BF8}"/>
              </a:ext>
            </a:extLst>
          </p:cNvPr>
          <p:cNvSpPr>
            <a:spLocks noGrp="1"/>
          </p:cNvSpPr>
          <p:nvPr>
            <p:ph type="title"/>
          </p:nvPr>
        </p:nvSpPr>
        <p:spPr/>
        <p:txBody>
          <a:bodyPr/>
          <a:lstStyle/>
          <a:p>
            <a:r>
              <a:rPr lang="nb-NO" dirty="0"/>
              <a:t>Generelt</a:t>
            </a:r>
          </a:p>
        </p:txBody>
      </p:sp>
      <p:sp>
        <p:nvSpPr>
          <p:cNvPr id="3" name="Plassholder for innhold 2">
            <a:extLst>
              <a:ext uri="{FF2B5EF4-FFF2-40B4-BE49-F238E27FC236}">
                <a16:creationId xmlns:a16="http://schemas.microsoft.com/office/drawing/2014/main" id="{6E718D87-DA90-4D34-8F02-FD4853B7B7E2}"/>
              </a:ext>
            </a:extLst>
          </p:cNvPr>
          <p:cNvSpPr>
            <a:spLocks noGrp="1"/>
          </p:cNvSpPr>
          <p:nvPr>
            <p:ph idx="1"/>
          </p:nvPr>
        </p:nvSpPr>
        <p:spPr>
          <a:xfrm>
            <a:off x="838200" y="1547113"/>
            <a:ext cx="10515600" cy="4629850"/>
          </a:xfrm>
        </p:spPr>
        <p:txBody>
          <a:bodyPr/>
          <a:lstStyle/>
          <a:p>
            <a:r>
              <a:rPr lang="nb-NO" dirty="0">
                <a:latin typeface="Calibri Light" panose="020F0302020204030204" pitchFamily="34" charset="0"/>
                <a:cs typeface="Calibri Light" panose="020F0302020204030204" pitchFamily="34" charset="0"/>
              </a:rPr>
              <a:t>Det går en linje fra FINF4022 </a:t>
            </a:r>
            <a:r>
              <a:rPr lang="nb-NO" dirty="0">
                <a:latin typeface="Calibri Light" panose="020F0302020204030204" pitchFamily="34" charset="0"/>
                <a:cs typeface="Calibri Light" panose="020F0302020204030204" pitchFamily="34" charset="0"/>
                <a:sym typeface="Wingdings" panose="05000000000000000000" pitchFamily="2" charset="2"/>
              </a:rPr>
              <a:t>FINF4031  FINF5002</a:t>
            </a:r>
            <a:endParaRPr lang="nb-NO" dirty="0">
              <a:latin typeface="Calibri Light" panose="020F0302020204030204" pitchFamily="34" charset="0"/>
              <a:cs typeface="Calibri Light" panose="020F0302020204030204" pitchFamily="34" charset="0"/>
            </a:endParaRPr>
          </a:p>
          <a:p>
            <a:r>
              <a:rPr lang="nb-NO" dirty="0">
                <a:latin typeface="Calibri Light" panose="020F0302020204030204" pitchFamily="34" charset="0"/>
                <a:cs typeface="Calibri Light" panose="020F0302020204030204" pitchFamily="34" charset="0"/>
              </a:rPr>
              <a:t>Kan gjerne/bør skrive masteroppgave med bakgrunn i semester-oppgaven (FINF4031)</a:t>
            </a:r>
          </a:p>
          <a:p>
            <a:pPr lvl="1"/>
            <a:r>
              <a:rPr lang="nb-NO" dirty="0">
                <a:latin typeface="Calibri Light" panose="020F0302020204030204" pitchFamily="34" charset="0"/>
                <a:cs typeface="Calibri Light" panose="020F0302020204030204" pitchFamily="34" charset="0"/>
              </a:rPr>
              <a:t>Behøver ikke beholde akkurat samme tema og problemstillinger; kan bruke aspekter fra semesteroppgaven, men kan også helt skifte tema (selv om det kan være lurt å unngå)</a:t>
            </a:r>
          </a:p>
          <a:p>
            <a:pPr lvl="1"/>
            <a:r>
              <a:rPr lang="nb-NO" dirty="0">
                <a:latin typeface="Calibri Light" panose="020F0302020204030204" pitchFamily="34" charset="0"/>
                <a:cs typeface="Calibri Light" panose="020F0302020204030204" pitchFamily="34" charset="0"/>
              </a:rPr>
              <a:t>Må uansett skrive ny tekst: Ikke klipp og lim</a:t>
            </a:r>
          </a:p>
          <a:p>
            <a:pPr lvl="1"/>
            <a:r>
              <a:rPr lang="nb-NO" dirty="0">
                <a:latin typeface="Calibri Light" panose="020F0302020204030204" pitchFamily="34" charset="0"/>
                <a:cs typeface="Calibri Light" panose="020F0302020204030204" pitchFamily="34" charset="0"/>
              </a:rPr>
              <a:t>Bruk eventuelt semesteroppgaven som 1) litteratur, og 2) som en bakgrunn som har gitt deg generelle innsikter, oversikt mv. som gjør at det blir lettere å skrive masteroppgaven, eller som har gjort at du skjønner hva du må styre unna!</a:t>
            </a:r>
          </a:p>
        </p:txBody>
      </p:sp>
    </p:spTree>
    <p:extLst>
      <p:ext uri="{BB962C8B-B14F-4D97-AF65-F5344CB8AC3E}">
        <p14:creationId xmlns:p14="http://schemas.microsoft.com/office/powerpoint/2010/main" val="2504916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36B3F72-E36E-4950-AD75-B77BA9176E4F}"/>
              </a:ext>
            </a:extLst>
          </p:cNvPr>
          <p:cNvSpPr>
            <a:spLocks noGrp="1"/>
          </p:cNvSpPr>
          <p:nvPr>
            <p:ph type="title"/>
          </p:nvPr>
        </p:nvSpPr>
        <p:spPr>
          <a:xfrm>
            <a:off x="838200" y="365126"/>
            <a:ext cx="10515600" cy="908968"/>
          </a:xfrm>
        </p:spPr>
        <p:txBody>
          <a:bodyPr>
            <a:normAutofit fontScale="90000"/>
          </a:bodyPr>
          <a:lstStyle/>
          <a:p>
            <a:r>
              <a:rPr lang="nb-NO" sz="3600" dirty="0"/>
              <a:t>Masteroppgaver i forvaltningsinformatikk bør:</a:t>
            </a:r>
            <a:br>
              <a:rPr lang="nb-NO" sz="3600" dirty="0"/>
            </a:br>
            <a:endParaRPr lang="nb-NO" sz="3600" dirty="0"/>
          </a:p>
        </p:txBody>
      </p:sp>
      <p:sp>
        <p:nvSpPr>
          <p:cNvPr id="3" name="Rektangel 2">
            <a:extLst>
              <a:ext uri="{FF2B5EF4-FFF2-40B4-BE49-F238E27FC236}">
                <a16:creationId xmlns:a16="http://schemas.microsoft.com/office/drawing/2014/main" id="{5E971A0B-5248-451D-B8CF-9DBFF2F3CD7F}"/>
              </a:ext>
            </a:extLst>
          </p:cNvPr>
          <p:cNvSpPr/>
          <p:nvPr/>
        </p:nvSpPr>
        <p:spPr>
          <a:xfrm>
            <a:off x="613933" y="1330996"/>
            <a:ext cx="10964133" cy="4849404"/>
          </a:xfrm>
          <a:prstGeom prst="rect">
            <a:avLst/>
          </a:prstGeom>
        </p:spPr>
        <p:txBody>
          <a:bodyPr wrap="square">
            <a:spAutoFit/>
          </a:bodyPr>
          <a:lstStyle/>
          <a:p>
            <a:pPr marL="342900" lvl="0" indent="-342900">
              <a:lnSpc>
                <a:spcPct val="150000"/>
              </a:lnSpc>
              <a:buFont typeface="+mj-lt"/>
              <a:buAutoNum type="arabicParenR"/>
            </a:pPr>
            <a:r>
              <a:rPr lang="nb-NO" sz="1600" dirty="0">
                <a:solidFill>
                  <a:srgbClr val="2B2B2B"/>
                </a:solidFill>
                <a:latin typeface="Times New Roman" panose="02020603050405020304" pitchFamily="18" charset="0"/>
                <a:ea typeface="Times New Roman" panose="02020603050405020304" pitchFamily="18" charset="0"/>
              </a:rPr>
              <a:t>ha et omfang på 35 – 50 sider, og ikke overstige 28.000 ord (inklusive fotnoter og litteratur- og kildeliste).Veileder kan god-kjenne avvik fra denne rammen;</a:t>
            </a:r>
            <a:endParaRPr lang="nb-NO" sz="1600" dirty="0">
              <a:latin typeface="Times New Roman" panose="02020603050405020304" pitchFamily="18" charset="0"/>
              <a:ea typeface="Times New Roman" panose="02020603050405020304" pitchFamily="18" charset="0"/>
            </a:endParaRPr>
          </a:p>
          <a:p>
            <a:pPr marL="342900" lvl="0" indent="-342900">
              <a:lnSpc>
                <a:spcPct val="150000"/>
              </a:lnSpc>
              <a:buFont typeface="+mj-lt"/>
              <a:buAutoNum type="arabicParenR"/>
            </a:pPr>
            <a:r>
              <a:rPr lang="nb-NO" sz="1600" dirty="0">
                <a:solidFill>
                  <a:srgbClr val="2B2B2B"/>
                </a:solidFill>
                <a:latin typeface="Times New Roman" panose="02020603050405020304" pitchFamily="18" charset="0"/>
                <a:ea typeface="Times New Roman" panose="02020603050405020304" pitchFamily="18" charset="0"/>
              </a:rPr>
              <a:t>utgjøre et selvstendig vitenskapelig arbeid utført på en forskningsetisk forsvarlig måte;</a:t>
            </a:r>
            <a:endParaRPr lang="nb-NO" sz="1600" dirty="0">
              <a:latin typeface="Times New Roman" panose="02020603050405020304" pitchFamily="18" charset="0"/>
              <a:ea typeface="Times New Roman" panose="02020603050405020304" pitchFamily="18" charset="0"/>
            </a:endParaRPr>
          </a:p>
          <a:p>
            <a:pPr marL="342900" lvl="0" indent="-342900">
              <a:lnSpc>
                <a:spcPct val="150000"/>
              </a:lnSpc>
              <a:buFont typeface="+mj-lt"/>
              <a:buAutoNum type="arabicParenR"/>
            </a:pPr>
            <a:r>
              <a:rPr lang="nb-NO" sz="1600" dirty="0">
                <a:solidFill>
                  <a:srgbClr val="2B2B2B"/>
                </a:solidFill>
                <a:latin typeface="Times New Roman" panose="02020603050405020304" pitchFamily="18" charset="0"/>
                <a:ea typeface="Times New Roman" panose="02020603050405020304" pitchFamily="18" charset="0"/>
              </a:rPr>
              <a:t>inneholde en avgrenset, tydelig, fruktbar og forskbar </a:t>
            </a:r>
            <a:r>
              <a:rPr lang="nb-NO" sz="1600" dirty="0" err="1">
                <a:solidFill>
                  <a:srgbClr val="2B2B2B"/>
                </a:solidFill>
                <a:latin typeface="Times New Roman" panose="02020603050405020304" pitchFamily="18" charset="0"/>
                <a:ea typeface="Times New Roman" panose="02020603050405020304" pitchFamily="18" charset="0"/>
              </a:rPr>
              <a:t>forvaltningsinformatisk</a:t>
            </a:r>
            <a:r>
              <a:rPr lang="nb-NO" sz="1600" dirty="0">
                <a:solidFill>
                  <a:srgbClr val="2B2B2B"/>
                </a:solidFill>
                <a:latin typeface="Times New Roman" panose="02020603050405020304" pitchFamily="18" charset="0"/>
                <a:ea typeface="Times New Roman" panose="02020603050405020304" pitchFamily="18" charset="0"/>
              </a:rPr>
              <a:t> problemstilling, dvs. en problemstilling som kombinerer minst to av følgende tre perspektiver: juridiske, informatiske og samfunnsvitenskapelige;</a:t>
            </a:r>
            <a:endParaRPr lang="nb-NO" sz="1600" dirty="0">
              <a:latin typeface="Times New Roman" panose="02020603050405020304" pitchFamily="18" charset="0"/>
              <a:ea typeface="Times New Roman" panose="02020603050405020304" pitchFamily="18" charset="0"/>
            </a:endParaRPr>
          </a:p>
          <a:p>
            <a:pPr marL="342900" lvl="0" indent="-342900">
              <a:lnSpc>
                <a:spcPct val="150000"/>
              </a:lnSpc>
              <a:buFont typeface="+mj-lt"/>
              <a:buAutoNum type="arabicParenR"/>
            </a:pPr>
            <a:r>
              <a:rPr lang="nb-NO" sz="1600" dirty="0">
                <a:solidFill>
                  <a:srgbClr val="2B2B2B"/>
                </a:solidFill>
                <a:latin typeface="Times New Roman" panose="02020603050405020304" pitchFamily="18" charset="0"/>
                <a:ea typeface="Times New Roman" panose="02020603050405020304" pitchFamily="18" charset="0"/>
              </a:rPr>
              <a:t>inneholde drøftelser av egne forskningsmetoder med vekt på diskusjon av problemer og usikkerheter knyttet til gjennomføring av det metodiske opplegget, og den mulige betydningen av dette for funnene i undersøkelsene;</a:t>
            </a:r>
            <a:endParaRPr lang="nb-NO" sz="1600" dirty="0">
              <a:latin typeface="Times New Roman" panose="02020603050405020304" pitchFamily="18" charset="0"/>
              <a:ea typeface="Times New Roman" panose="02020603050405020304" pitchFamily="18" charset="0"/>
            </a:endParaRPr>
          </a:p>
          <a:p>
            <a:pPr marL="342900" lvl="0" indent="-342900">
              <a:lnSpc>
                <a:spcPct val="150000"/>
              </a:lnSpc>
              <a:buFont typeface="+mj-lt"/>
              <a:buAutoNum type="arabicParenR"/>
            </a:pPr>
            <a:r>
              <a:rPr lang="nb-NO" sz="1600" dirty="0">
                <a:solidFill>
                  <a:srgbClr val="2B2B2B"/>
                </a:solidFill>
                <a:latin typeface="Times New Roman" panose="02020603050405020304" pitchFamily="18" charset="0"/>
                <a:ea typeface="Times New Roman" panose="02020603050405020304" pitchFamily="18" charset="0"/>
              </a:rPr>
              <a:t>inneholde anvendelse av relevant teori. I oppgaver som ikke har teoretiske problemstillinger, er det ikke krav om redegjørelse for teori ut over det som kreves for teorianvendelsen; </a:t>
            </a:r>
            <a:endParaRPr lang="nb-NO" sz="1600" dirty="0">
              <a:latin typeface="Times New Roman" panose="02020603050405020304" pitchFamily="18" charset="0"/>
              <a:ea typeface="Times New Roman" panose="02020603050405020304" pitchFamily="18" charset="0"/>
            </a:endParaRPr>
          </a:p>
          <a:p>
            <a:pPr marL="342900" lvl="0" indent="-342900">
              <a:lnSpc>
                <a:spcPct val="150000"/>
              </a:lnSpc>
              <a:buFont typeface="+mj-lt"/>
              <a:buAutoNum type="arabicParenR"/>
            </a:pPr>
            <a:r>
              <a:rPr lang="nb-NO" sz="1600" dirty="0">
                <a:solidFill>
                  <a:srgbClr val="2B2B2B"/>
                </a:solidFill>
                <a:latin typeface="Times New Roman" panose="02020603050405020304" pitchFamily="18" charset="0"/>
                <a:ea typeface="Times New Roman" panose="02020603050405020304" pitchFamily="18" charset="0"/>
              </a:rPr>
              <a:t>inneholde redegjørelse for og drøfting av egne funn. Eksisterer det andre undersøkelser som belyser samme eller nært beslektet problemstilling, skal egne resultater drøftes opp mot disse undersøkelsene;</a:t>
            </a:r>
            <a:endParaRPr lang="nb-NO" sz="1600" dirty="0">
              <a:latin typeface="Times New Roman" panose="02020603050405020304" pitchFamily="18" charset="0"/>
              <a:ea typeface="Times New Roman" panose="02020603050405020304" pitchFamily="18" charset="0"/>
            </a:endParaRPr>
          </a:p>
          <a:p>
            <a:pPr marL="342900" lvl="0" indent="-342900">
              <a:lnSpc>
                <a:spcPct val="150000"/>
              </a:lnSpc>
              <a:buFont typeface="+mj-lt"/>
              <a:buAutoNum type="arabicParenR"/>
            </a:pPr>
            <a:r>
              <a:rPr lang="nb-NO" sz="1600" dirty="0">
                <a:solidFill>
                  <a:srgbClr val="2B2B2B"/>
                </a:solidFill>
                <a:latin typeface="Times New Roman" panose="02020603050405020304" pitchFamily="18" charset="0"/>
                <a:ea typeface="Times New Roman" panose="02020603050405020304" pitchFamily="18" charset="0"/>
              </a:rPr>
              <a:t>ha en konklusjon som forholder seg til problemstillingene. En del av konklusjonen kan gjerne være begrunnet kritikk av den teori som er anvendt, og reformforslag med bakgrunn i resultatene fra de undersøkelser som er gjort.</a:t>
            </a:r>
            <a:endParaRPr lang="nb-NO"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15248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e 2">
            <a:extLst>
              <a:ext uri="{FF2B5EF4-FFF2-40B4-BE49-F238E27FC236}">
                <a16:creationId xmlns:a16="http://schemas.microsoft.com/office/drawing/2014/main" id="{9251E905-FFC8-4608-BC1C-EBD94F1DFBAA}"/>
              </a:ext>
            </a:extLst>
          </p:cNvPr>
          <p:cNvPicPr>
            <a:picLocks noChangeAspect="1"/>
          </p:cNvPicPr>
          <p:nvPr/>
        </p:nvPicPr>
        <p:blipFill>
          <a:blip r:embed="rId2"/>
          <a:stretch>
            <a:fillRect/>
          </a:stretch>
        </p:blipFill>
        <p:spPr>
          <a:xfrm>
            <a:off x="458498" y="315235"/>
            <a:ext cx="5762602" cy="6542765"/>
          </a:xfrm>
          <a:prstGeom prst="rect">
            <a:avLst/>
          </a:prstGeom>
        </p:spPr>
      </p:pic>
      <p:sp>
        <p:nvSpPr>
          <p:cNvPr id="5" name="Bildeforklaring: linje med kantlinje og uthevingsstrek 4">
            <a:extLst>
              <a:ext uri="{FF2B5EF4-FFF2-40B4-BE49-F238E27FC236}">
                <a16:creationId xmlns:a16="http://schemas.microsoft.com/office/drawing/2014/main" id="{3EA5FB17-9F5E-451E-8AC6-3CAA69CBEE5C}"/>
              </a:ext>
            </a:extLst>
          </p:cNvPr>
          <p:cNvSpPr/>
          <p:nvPr/>
        </p:nvSpPr>
        <p:spPr>
          <a:xfrm>
            <a:off x="4142969" y="267961"/>
            <a:ext cx="7887241" cy="515704"/>
          </a:xfrm>
          <a:prstGeom prst="accentBorderCallout1">
            <a:avLst>
              <a:gd name="adj1" fmla="val 37497"/>
              <a:gd name="adj2" fmla="val -383"/>
              <a:gd name="adj3" fmla="val 37179"/>
              <a:gd name="adj4" fmla="val -32589"/>
            </a:avLst>
          </a:prstGeom>
          <a:solidFill>
            <a:schemeClr val="bg2"/>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b-NO" sz="1500" dirty="0">
                <a:solidFill>
                  <a:srgbClr val="C00000"/>
                </a:solidFill>
              </a:rPr>
              <a:t>Ta utgangspunkt i nyheter, pågående debatt e.l.</a:t>
            </a:r>
          </a:p>
        </p:txBody>
      </p:sp>
      <p:sp>
        <p:nvSpPr>
          <p:cNvPr id="6" name="Bildeforklaring: linje med kantlinje og uthevingsstrek 5">
            <a:extLst>
              <a:ext uri="{FF2B5EF4-FFF2-40B4-BE49-F238E27FC236}">
                <a16:creationId xmlns:a16="http://schemas.microsoft.com/office/drawing/2014/main" id="{5256477F-ECDB-4CE8-8B91-4256B1BC61C3}"/>
              </a:ext>
            </a:extLst>
          </p:cNvPr>
          <p:cNvSpPr/>
          <p:nvPr/>
        </p:nvSpPr>
        <p:spPr>
          <a:xfrm>
            <a:off x="3917619" y="3946185"/>
            <a:ext cx="8112591" cy="515704"/>
          </a:xfrm>
          <a:prstGeom prst="accentBorderCallout1">
            <a:avLst>
              <a:gd name="adj1" fmla="val 27994"/>
              <a:gd name="adj2" fmla="val -404"/>
              <a:gd name="adj3" fmla="val 209978"/>
              <a:gd name="adj4" fmla="val -21244"/>
            </a:avLst>
          </a:prstGeom>
          <a:solidFill>
            <a:schemeClr val="bg2"/>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b-NO" sz="1500" dirty="0" err="1">
                <a:solidFill>
                  <a:srgbClr val="C00000"/>
                </a:solidFill>
              </a:rPr>
              <a:t>Problemst</a:t>
            </a:r>
            <a:r>
              <a:rPr lang="nb-NO" sz="1500" dirty="0">
                <a:solidFill>
                  <a:srgbClr val="C00000"/>
                </a:solidFill>
              </a:rPr>
              <a:t>.: Trekke inn, utdype og anvende teori, rettslig regulering mv. som er introdusert i </a:t>
            </a:r>
            <a:r>
              <a:rPr lang="nb-NO" sz="1500" dirty="0" err="1">
                <a:solidFill>
                  <a:srgbClr val="C00000"/>
                </a:solidFill>
              </a:rPr>
              <a:t>kap</a:t>
            </a:r>
            <a:r>
              <a:rPr lang="nb-NO" sz="1500" dirty="0">
                <a:solidFill>
                  <a:srgbClr val="C00000"/>
                </a:solidFill>
              </a:rPr>
              <a:t>. 3. </a:t>
            </a:r>
          </a:p>
        </p:txBody>
      </p:sp>
      <p:sp>
        <p:nvSpPr>
          <p:cNvPr id="7" name="Bildeforklaring: linje med kantlinje og uthevingsstrek 6">
            <a:extLst>
              <a:ext uri="{FF2B5EF4-FFF2-40B4-BE49-F238E27FC236}">
                <a16:creationId xmlns:a16="http://schemas.microsoft.com/office/drawing/2014/main" id="{ABFCAEBB-A84F-47DF-BD2F-34B80BC74BDC}"/>
              </a:ext>
            </a:extLst>
          </p:cNvPr>
          <p:cNvSpPr/>
          <p:nvPr/>
        </p:nvSpPr>
        <p:spPr>
          <a:xfrm>
            <a:off x="5631576" y="5340545"/>
            <a:ext cx="6398634" cy="515704"/>
          </a:xfrm>
          <a:prstGeom prst="accentBorderCallout1">
            <a:avLst>
              <a:gd name="adj1" fmla="val 22952"/>
              <a:gd name="adj2" fmla="val -544"/>
              <a:gd name="adj3" fmla="val 92332"/>
              <a:gd name="adj4" fmla="val -20442"/>
            </a:avLst>
          </a:prstGeom>
          <a:solidFill>
            <a:schemeClr val="bg2"/>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b-NO" sz="1500" dirty="0">
                <a:solidFill>
                  <a:srgbClr val="C00000"/>
                </a:solidFill>
              </a:rPr>
              <a:t>Mulig å gå «opp ett hakk» mht. funn (mulighet for generalisering?); ny innsikt; refleksjon rundt prosessene knyttet til masterarbeidet mv.</a:t>
            </a:r>
          </a:p>
        </p:txBody>
      </p:sp>
      <p:sp>
        <p:nvSpPr>
          <p:cNvPr id="8" name="Bildeforklaring: linje med kantlinje og uthevingsstrek 7">
            <a:extLst>
              <a:ext uri="{FF2B5EF4-FFF2-40B4-BE49-F238E27FC236}">
                <a16:creationId xmlns:a16="http://schemas.microsoft.com/office/drawing/2014/main" id="{0FA22D07-6368-4739-A06D-54955F0EF817}"/>
              </a:ext>
            </a:extLst>
          </p:cNvPr>
          <p:cNvSpPr/>
          <p:nvPr/>
        </p:nvSpPr>
        <p:spPr>
          <a:xfrm>
            <a:off x="4953361" y="3396144"/>
            <a:ext cx="7076849" cy="515704"/>
          </a:xfrm>
          <a:prstGeom prst="accentBorderCallout1">
            <a:avLst>
              <a:gd name="adj1" fmla="val 22953"/>
              <a:gd name="adj2" fmla="val -447"/>
              <a:gd name="adj3" fmla="val 137638"/>
              <a:gd name="adj4" fmla="val -44115"/>
            </a:avLst>
          </a:prstGeom>
          <a:solidFill>
            <a:schemeClr val="bg2"/>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b-NO" sz="1500" dirty="0">
                <a:solidFill>
                  <a:srgbClr val="C00000"/>
                </a:solidFill>
              </a:rPr>
              <a:t>Det er grunn til å anbefale at oppgaven skrives på basis av et case som gjør at du må «ut i verden». Undersøkelsen kan imidlertid også primært bestå i dokument-/tekstanalyser mv </a:t>
            </a:r>
          </a:p>
        </p:txBody>
      </p:sp>
      <p:sp>
        <p:nvSpPr>
          <p:cNvPr id="9" name="Bildeforklaring: linje med kantlinje og uthevingsstrek 8">
            <a:extLst>
              <a:ext uri="{FF2B5EF4-FFF2-40B4-BE49-F238E27FC236}">
                <a16:creationId xmlns:a16="http://schemas.microsoft.com/office/drawing/2014/main" id="{F9B71CCD-B2E8-420F-ADE4-28270673E394}"/>
              </a:ext>
            </a:extLst>
          </p:cNvPr>
          <p:cNvSpPr/>
          <p:nvPr/>
        </p:nvSpPr>
        <p:spPr>
          <a:xfrm>
            <a:off x="2400842" y="2832035"/>
            <a:ext cx="9629368" cy="515704"/>
          </a:xfrm>
          <a:prstGeom prst="accentBorderCallout1">
            <a:avLst>
              <a:gd name="adj1" fmla="val 18767"/>
              <a:gd name="adj2" fmla="val -243"/>
              <a:gd name="adj3" fmla="val -2609"/>
              <a:gd name="adj4" fmla="val -10038"/>
            </a:avLst>
          </a:prstGeom>
          <a:solidFill>
            <a:schemeClr val="bg2"/>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b-NO" sz="1500" dirty="0">
                <a:solidFill>
                  <a:srgbClr val="C00000"/>
                </a:solidFill>
              </a:rPr>
              <a:t>I kap.2 kan du </a:t>
            </a:r>
            <a:r>
              <a:rPr lang="nb-NO" sz="1500" i="1" dirty="0">
                <a:solidFill>
                  <a:srgbClr val="C00000"/>
                </a:solidFill>
              </a:rPr>
              <a:t>introdusere</a:t>
            </a:r>
            <a:r>
              <a:rPr lang="nb-NO" sz="1500" dirty="0">
                <a:solidFill>
                  <a:srgbClr val="C00000"/>
                </a:solidFill>
              </a:rPr>
              <a:t> alle teoretiske perspektiver + eventuelle rettslige rammer, tilstrekkelig til at de kan utdypes og anvendes i den grad drøftelsene i </a:t>
            </a:r>
            <a:r>
              <a:rPr lang="nb-NO" sz="1500" dirty="0" err="1">
                <a:solidFill>
                  <a:srgbClr val="C00000"/>
                </a:solidFill>
              </a:rPr>
              <a:t>kap</a:t>
            </a:r>
            <a:r>
              <a:rPr lang="nb-NO" sz="1500" dirty="0">
                <a:solidFill>
                  <a:srgbClr val="C00000"/>
                </a:solidFill>
              </a:rPr>
              <a:t>. 3 gjør det nødvendig</a:t>
            </a:r>
          </a:p>
        </p:txBody>
      </p:sp>
      <p:sp>
        <p:nvSpPr>
          <p:cNvPr id="10" name="Bildeforklaring: linje med kantlinje og uthevingsstrek 9">
            <a:extLst>
              <a:ext uri="{FF2B5EF4-FFF2-40B4-BE49-F238E27FC236}">
                <a16:creationId xmlns:a16="http://schemas.microsoft.com/office/drawing/2014/main" id="{E30AEB99-F44A-466D-AEC7-DD8CF37495F7}"/>
              </a:ext>
            </a:extLst>
          </p:cNvPr>
          <p:cNvSpPr/>
          <p:nvPr/>
        </p:nvSpPr>
        <p:spPr>
          <a:xfrm>
            <a:off x="5833092" y="2251346"/>
            <a:ext cx="6197118" cy="515704"/>
          </a:xfrm>
          <a:prstGeom prst="accentBorderCallout1">
            <a:avLst>
              <a:gd name="adj1" fmla="val 19591"/>
              <a:gd name="adj2" fmla="val -361"/>
              <a:gd name="adj3" fmla="val 9979"/>
              <a:gd name="adj4" fmla="val -44130"/>
            </a:avLst>
          </a:prstGeom>
          <a:solidFill>
            <a:schemeClr val="bg2"/>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b-NO" sz="1500" dirty="0">
                <a:solidFill>
                  <a:srgbClr val="C00000"/>
                </a:solidFill>
              </a:rPr>
              <a:t>Også ellers kan det være lurt å «ta leseren i hånden» og forklare hva du gjør og hvorfor</a:t>
            </a:r>
          </a:p>
        </p:txBody>
      </p:sp>
      <p:sp>
        <p:nvSpPr>
          <p:cNvPr id="11" name="Bildeforklaring: linje med kantlinje og uthevingsstrek 10">
            <a:extLst>
              <a:ext uri="{FF2B5EF4-FFF2-40B4-BE49-F238E27FC236}">
                <a16:creationId xmlns:a16="http://schemas.microsoft.com/office/drawing/2014/main" id="{4FA6BB6C-5A24-4F31-B362-6D0B7882AD1D}"/>
              </a:ext>
            </a:extLst>
          </p:cNvPr>
          <p:cNvSpPr/>
          <p:nvPr/>
        </p:nvSpPr>
        <p:spPr>
          <a:xfrm>
            <a:off x="4685399" y="1502698"/>
            <a:ext cx="7344811" cy="700243"/>
          </a:xfrm>
          <a:prstGeom prst="accentBorderCallout1">
            <a:avLst>
              <a:gd name="adj1" fmla="val 26313"/>
              <a:gd name="adj2" fmla="val -391"/>
              <a:gd name="adj3" fmla="val -7373"/>
              <a:gd name="adj4" fmla="val -41415"/>
            </a:avLst>
          </a:prstGeom>
          <a:solidFill>
            <a:schemeClr val="bg2"/>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b-NO" sz="1500" dirty="0">
                <a:solidFill>
                  <a:srgbClr val="C00000"/>
                </a:solidFill>
              </a:rPr>
              <a:t>Generelt om </a:t>
            </a:r>
            <a:r>
              <a:rPr lang="nb-NO" sz="1500" i="1" dirty="0">
                <a:solidFill>
                  <a:srgbClr val="C00000"/>
                </a:solidFill>
              </a:rPr>
              <a:t>ditt</a:t>
            </a:r>
            <a:r>
              <a:rPr lang="nb-NO" sz="1500" dirty="0">
                <a:solidFill>
                  <a:srgbClr val="C00000"/>
                </a:solidFill>
              </a:rPr>
              <a:t> metodisk opplegg her + om selve gjennomføringen mv i 3.3. Skal ikke være om metode generelt</a:t>
            </a:r>
          </a:p>
        </p:txBody>
      </p:sp>
      <p:sp>
        <p:nvSpPr>
          <p:cNvPr id="12" name="Bildeforklaring: linje med kantlinje og uthevingsstrek 11">
            <a:extLst>
              <a:ext uri="{FF2B5EF4-FFF2-40B4-BE49-F238E27FC236}">
                <a16:creationId xmlns:a16="http://schemas.microsoft.com/office/drawing/2014/main" id="{613197C8-790E-402D-81E1-F28FB60C18FC}"/>
              </a:ext>
            </a:extLst>
          </p:cNvPr>
          <p:cNvSpPr/>
          <p:nvPr/>
        </p:nvSpPr>
        <p:spPr>
          <a:xfrm>
            <a:off x="4142969" y="825191"/>
            <a:ext cx="7887241" cy="629102"/>
          </a:xfrm>
          <a:prstGeom prst="accentBorderCallout1">
            <a:avLst>
              <a:gd name="adj1" fmla="val 51815"/>
              <a:gd name="adj2" fmla="val -393"/>
              <a:gd name="adj3" fmla="val 1010"/>
              <a:gd name="adj4" fmla="val -8203"/>
            </a:avLst>
          </a:prstGeom>
          <a:solidFill>
            <a:schemeClr val="bg2"/>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b-NO" sz="1500" dirty="0">
                <a:solidFill>
                  <a:srgbClr val="C00000"/>
                </a:solidFill>
              </a:rPr>
              <a:t>Forskningsstatus kan være eget punkt, men kan også integreres i diskusjonen av problemstillingene</a:t>
            </a:r>
          </a:p>
        </p:txBody>
      </p:sp>
      <p:sp>
        <p:nvSpPr>
          <p:cNvPr id="13" name="Bildeforklaring: linje med kantlinje og uthevingsstrek 12">
            <a:extLst>
              <a:ext uri="{FF2B5EF4-FFF2-40B4-BE49-F238E27FC236}">
                <a16:creationId xmlns:a16="http://schemas.microsoft.com/office/drawing/2014/main" id="{67B6F385-C2D6-4A94-8A99-C4A47995CA3C}"/>
              </a:ext>
            </a:extLst>
          </p:cNvPr>
          <p:cNvSpPr/>
          <p:nvPr/>
        </p:nvSpPr>
        <p:spPr>
          <a:xfrm>
            <a:off x="5631575" y="5897023"/>
            <a:ext cx="6398633" cy="515704"/>
          </a:xfrm>
          <a:prstGeom prst="accentBorderCallout1">
            <a:avLst>
              <a:gd name="adj1" fmla="val 24632"/>
              <a:gd name="adj2" fmla="val -544"/>
              <a:gd name="adj3" fmla="val 25105"/>
              <a:gd name="adj4" fmla="val -2234"/>
            </a:avLst>
          </a:prstGeom>
          <a:solidFill>
            <a:schemeClr val="bg2"/>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b-NO" sz="1500" dirty="0">
                <a:solidFill>
                  <a:srgbClr val="C00000"/>
                </a:solidFill>
              </a:rPr>
              <a:t>En perfekt avslutning kan være å diskutere og kritisere anvendt teori, eventuelt foreslå endring og supplering av teori.</a:t>
            </a:r>
          </a:p>
        </p:txBody>
      </p:sp>
      <p:sp>
        <p:nvSpPr>
          <p:cNvPr id="14" name="Bildeforklaring: linje med kantlinje og uthevingsstrek 13">
            <a:extLst>
              <a:ext uri="{FF2B5EF4-FFF2-40B4-BE49-F238E27FC236}">
                <a16:creationId xmlns:a16="http://schemas.microsoft.com/office/drawing/2014/main" id="{7B8C6F8E-99E8-453B-9A9C-7ACDB135FBC0}"/>
              </a:ext>
            </a:extLst>
          </p:cNvPr>
          <p:cNvSpPr/>
          <p:nvPr/>
        </p:nvSpPr>
        <p:spPr>
          <a:xfrm>
            <a:off x="5631576" y="4518584"/>
            <a:ext cx="6398634" cy="765266"/>
          </a:xfrm>
          <a:prstGeom prst="accentBorderCallout1">
            <a:avLst>
              <a:gd name="adj1" fmla="val 23847"/>
              <a:gd name="adj2" fmla="val -409"/>
              <a:gd name="adj3" fmla="val 73486"/>
              <a:gd name="adj4" fmla="val -53735"/>
            </a:avLst>
          </a:prstGeom>
          <a:solidFill>
            <a:schemeClr val="bg2"/>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b-NO" sz="1500" dirty="0">
                <a:solidFill>
                  <a:srgbClr val="C00000"/>
                </a:solidFill>
              </a:rPr>
              <a:t>Mulig intern disposisjon: Funn/faktum </a:t>
            </a:r>
            <a:r>
              <a:rPr lang="nb-NO" sz="1500" dirty="0">
                <a:solidFill>
                  <a:srgbClr val="C00000"/>
                </a:solidFill>
                <a:sym typeface="Wingdings" panose="05000000000000000000" pitchFamily="2" charset="2"/>
              </a:rPr>
              <a:t> utdypende redegjørelse, </a:t>
            </a:r>
            <a:r>
              <a:rPr lang="nb-NO" sz="1500" dirty="0" err="1">
                <a:solidFill>
                  <a:srgbClr val="C00000"/>
                </a:solidFill>
                <a:sym typeface="Wingdings" panose="05000000000000000000" pitchFamily="2" charset="2"/>
              </a:rPr>
              <a:t>jf</a:t>
            </a:r>
            <a:r>
              <a:rPr lang="nb-NO" sz="1500" dirty="0">
                <a:solidFill>
                  <a:srgbClr val="C00000"/>
                </a:solidFill>
                <a:sym typeface="Wingdings" panose="05000000000000000000" pitchFamily="2" charset="2"/>
              </a:rPr>
              <a:t> </a:t>
            </a:r>
            <a:r>
              <a:rPr lang="nb-NO" sz="1500" dirty="0" err="1">
                <a:solidFill>
                  <a:srgbClr val="C00000"/>
                </a:solidFill>
                <a:sym typeface="Wingdings" panose="05000000000000000000" pitchFamily="2" charset="2"/>
              </a:rPr>
              <a:t>kap</a:t>
            </a:r>
            <a:r>
              <a:rPr lang="nb-NO" sz="1500" dirty="0">
                <a:solidFill>
                  <a:srgbClr val="C00000"/>
                </a:solidFill>
                <a:sym typeface="Wingdings" panose="05000000000000000000" pitchFamily="2" charset="2"/>
              </a:rPr>
              <a:t>. 3 </a:t>
            </a:r>
          </a:p>
          <a:p>
            <a:r>
              <a:rPr lang="nb-NO" sz="1500" dirty="0">
                <a:solidFill>
                  <a:srgbClr val="C00000"/>
                </a:solidFill>
                <a:sym typeface="Wingdings" panose="05000000000000000000" pitchFamily="2" charset="2"/>
              </a:rPr>
              <a:t>drøfting av funn/faktum i lys av teori mv. jf. </a:t>
            </a:r>
            <a:r>
              <a:rPr lang="nb-NO" sz="1500" dirty="0" err="1">
                <a:solidFill>
                  <a:srgbClr val="C00000"/>
                </a:solidFill>
                <a:sym typeface="Wingdings" panose="05000000000000000000" pitchFamily="2" charset="2"/>
              </a:rPr>
              <a:t>kap</a:t>
            </a:r>
            <a:r>
              <a:rPr lang="nb-NO" sz="1500" dirty="0">
                <a:solidFill>
                  <a:srgbClr val="C00000"/>
                </a:solidFill>
                <a:sym typeface="Wingdings" panose="05000000000000000000" pitchFamily="2" charset="2"/>
              </a:rPr>
              <a:t>. 3 </a:t>
            </a:r>
            <a:r>
              <a:rPr lang="nb-NO" sz="1500" dirty="0">
                <a:solidFill>
                  <a:srgbClr val="C00000"/>
                </a:solidFill>
              </a:rPr>
              <a:t> delkonklusjon som inngår i samlet drøftelse i avsnitt 3.6</a:t>
            </a:r>
          </a:p>
        </p:txBody>
      </p:sp>
    </p:spTree>
    <p:extLst>
      <p:ext uri="{BB962C8B-B14F-4D97-AF65-F5344CB8AC3E}">
        <p14:creationId xmlns:p14="http://schemas.microsoft.com/office/powerpoint/2010/main" val="1511209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C4BA187-8F92-4820-AD73-A7B38257B17F}"/>
              </a:ext>
            </a:extLst>
          </p:cNvPr>
          <p:cNvSpPr>
            <a:spLocks noGrp="1"/>
          </p:cNvSpPr>
          <p:nvPr>
            <p:ph type="title"/>
          </p:nvPr>
        </p:nvSpPr>
        <p:spPr/>
        <p:txBody>
          <a:bodyPr>
            <a:normAutofit/>
          </a:bodyPr>
          <a:lstStyle/>
          <a:p>
            <a:r>
              <a:rPr lang="nb-NO" sz="3600" dirty="0"/>
              <a:t>Valg av veileder og veiledningens innhold og form</a:t>
            </a:r>
            <a:br>
              <a:rPr lang="nb-NO" sz="3600" dirty="0"/>
            </a:br>
            <a:endParaRPr lang="nb-NO" sz="3600" dirty="0"/>
          </a:p>
        </p:txBody>
      </p:sp>
      <p:sp>
        <p:nvSpPr>
          <p:cNvPr id="3" name="Plassholder for innhold 2">
            <a:extLst>
              <a:ext uri="{FF2B5EF4-FFF2-40B4-BE49-F238E27FC236}">
                <a16:creationId xmlns:a16="http://schemas.microsoft.com/office/drawing/2014/main" id="{15F70EF2-DCE9-49E7-8980-5D4B7259013E}"/>
              </a:ext>
            </a:extLst>
          </p:cNvPr>
          <p:cNvSpPr>
            <a:spLocks noGrp="1"/>
          </p:cNvSpPr>
          <p:nvPr>
            <p:ph idx="1"/>
          </p:nvPr>
        </p:nvSpPr>
        <p:spPr>
          <a:xfrm>
            <a:off x="727921" y="1594151"/>
            <a:ext cx="10515600" cy="4342731"/>
          </a:xfrm>
        </p:spPr>
        <p:txBody>
          <a:bodyPr>
            <a:normAutofit/>
          </a:bodyPr>
          <a:lstStyle/>
          <a:p>
            <a:r>
              <a:rPr lang="nb-NO" sz="2000" dirty="0">
                <a:solidFill>
                  <a:srgbClr val="002060"/>
                </a:solidFill>
              </a:rPr>
              <a:t>Hver student blir tildelt en veileder, fortrinnsvis en av forskerne knyttet til SERI/AFIN</a:t>
            </a:r>
          </a:p>
          <a:p>
            <a:r>
              <a:rPr lang="nb-NO" sz="2000" dirty="0"/>
              <a:t>Studenten kan likevel foreslå en annen veileder, men SERI har ikke midler til å lønne en ekstern person</a:t>
            </a:r>
          </a:p>
          <a:p>
            <a:r>
              <a:rPr lang="nb-NO" sz="2000" dirty="0">
                <a:solidFill>
                  <a:srgbClr val="002060"/>
                </a:solidFill>
              </a:rPr>
              <a:t>Veiledningen skal minst inneholde støtte til å formulere problemstilling, litteratur- og kildesøk, disponering, metodiske spørsmål og språklig rettledning</a:t>
            </a:r>
          </a:p>
          <a:p>
            <a:r>
              <a:rPr lang="nb-NO" sz="2000" dirty="0"/>
              <a:t>Veileder skal dessuten være studentens diskusjonspartner og skal gi synspunkter som er til hjelp for studenten ved utprøving av resonnementer og argumentasjon</a:t>
            </a:r>
          </a:p>
          <a:p>
            <a:r>
              <a:rPr lang="nb-NO" sz="2000" dirty="0">
                <a:solidFill>
                  <a:srgbClr val="002060"/>
                </a:solidFill>
              </a:rPr>
              <a:t>Veiledningen kan skje ved hjelp av ulike veiledningsmetoder, herunder individuell veiledning, fellesveiledning og veiledningsseminarer</a:t>
            </a:r>
          </a:p>
          <a:p>
            <a:pPr lvl="1"/>
            <a:r>
              <a:rPr lang="nb-NO" sz="1800" dirty="0">
                <a:solidFill>
                  <a:srgbClr val="002060"/>
                </a:solidFill>
              </a:rPr>
              <a:t>Foreslår at vi setter av tid til to fellesveiledninger tidlig i semesteret (slutten av januar, begynnelsen av februar), som</a:t>
            </a:r>
          </a:p>
          <a:p>
            <a:pPr marL="457200" lvl="1" indent="0">
              <a:buNone/>
            </a:pPr>
            <a:r>
              <a:rPr lang="nb-NO" sz="1800" dirty="0">
                <a:solidFill>
                  <a:srgbClr val="002060"/>
                </a:solidFill>
              </a:rPr>
              <a:t>     vi bruker ved behov</a:t>
            </a:r>
          </a:p>
          <a:p>
            <a:pPr lvl="1"/>
            <a:r>
              <a:rPr lang="nb-NO" sz="1800" dirty="0">
                <a:solidFill>
                  <a:srgbClr val="002060"/>
                </a:solidFill>
              </a:rPr>
              <a:t>For øvrig individuell, behovsstyrt veiledning etter nærmere avtaler mellom student og veileder</a:t>
            </a:r>
          </a:p>
        </p:txBody>
      </p:sp>
    </p:spTree>
    <p:extLst>
      <p:ext uri="{BB962C8B-B14F-4D97-AF65-F5344CB8AC3E}">
        <p14:creationId xmlns:p14="http://schemas.microsoft.com/office/powerpoint/2010/main" val="1944556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1E60B08-0383-4CF4-BF10-0C3DFD11A0E2}"/>
              </a:ext>
            </a:extLst>
          </p:cNvPr>
          <p:cNvSpPr>
            <a:spLocks noGrp="1"/>
          </p:cNvSpPr>
          <p:nvPr>
            <p:ph type="title"/>
          </p:nvPr>
        </p:nvSpPr>
        <p:spPr>
          <a:xfrm>
            <a:off x="516552" y="512164"/>
            <a:ext cx="10515600" cy="962823"/>
          </a:xfrm>
        </p:spPr>
        <p:txBody>
          <a:bodyPr>
            <a:normAutofit fontScale="90000"/>
          </a:bodyPr>
          <a:lstStyle/>
          <a:p>
            <a:r>
              <a:rPr lang="nb-NO" sz="3600" dirty="0"/>
              <a:t>Veiledningens varighet, hyppighet og progresjon</a:t>
            </a:r>
            <a:br>
              <a:rPr lang="nb-NO" sz="3600" dirty="0"/>
            </a:br>
            <a:endParaRPr lang="nb-NO" sz="3600" dirty="0"/>
          </a:p>
        </p:txBody>
      </p:sp>
      <p:sp>
        <p:nvSpPr>
          <p:cNvPr id="3" name="Rektangel 2">
            <a:extLst>
              <a:ext uri="{FF2B5EF4-FFF2-40B4-BE49-F238E27FC236}">
                <a16:creationId xmlns:a16="http://schemas.microsoft.com/office/drawing/2014/main" id="{92A67446-0648-4475-9931-BBA4DCDB575F}"/>
              </a:ext>
            </a:extLst>
          </p:cNvPr>
          <p:cNvSpPr/>
          <p:nvPr/>
        </p:nvSpPr>
        <p:spPr>
          <a:xfrm>
            <a:off x="325860" y="1415015"/>
            <a:ext cx="11349588" cy="5016758"/>
          </a:xfrm>
          <a:prstGeom prst="rect">
            <a:avLst/>
          </a:prstGeom>
        </p:spPr>
        <p:txBody>
          <a:bodyPr wrap="square">
            <a:spAutoFit/>
          </a:bodyPr>
          <a:lstStyle/>
          <a:p>
            <a:pPr marL="285750" indent="-285750">
              <a:buFont typeface="Arial" panose="020B0604020202020204" pitchFamily="34" charset="0"/>
              <a:buChar char="•"/>
            </a:pPr>
            <a:r>
              <a:rPr lang="nb-NO" sz="2000" dirty="0">
                <a:solidFill>
                  <a:srgbClr val="002060"/>
                </a:solidFill>
              </a:rPr>
              <a:t>Hver student har til sammen krav på 15 timer veiledning på masteroppgaven. I disse timetallene er det inkludert tid til forberedelse til veiledningsmøter. For hver gang med fellesveiledning eller veiledningsseminar som veileder oppfordrer studenten til å være med på, belastes det et forbruk på ½ time.</a:t>
            </a:r>
          </a:p>
          <a:p>
            <a:pPr marL="285750" indent="-285750">
              <a:buFont typeface="Arial" panose="020B0604020202020204" pitchFamily="34" charset="0"/>
              <a:buChar char="•"/>
            </a:pPr>
            <a:r>
              <a:rPr lang="nb-NO" sz="2000" dirty="0"/>
              <a:t>Studenten har krav på veiledning med den hyppighet som studenten selv finner ønskelig. Veiledningen følger i utgangspunktet den progresjon som studenten selv velger. Dersom veileder mener det er nødvendig, kan han kreve at det settes opp en gjennomføringsplan som studenten må forholde seg til. </a:t>
            </a:r>
          </a:p>
          <a:p>
            <a:pPr marL="285750" indent="-285750">
              <a:buFont typeface="Arial" panose="020B0604020202020204" pitchFamily="34" charset="0"/>
              <a:buChar char="•"/>
            </a:pPr>
            <a:r>
              <a:rPr lang="nb-NO" sz="2000" dirty="0">
                <a:solidFill>
                  <a:srgbClr val="002060"/>
                </a:solidFill>
              </a:rPr>
              <a:t>Veiledningen tar normalt utgangspunkt i studentens disposisjon, manuskript, notat eller lignende. Veileder kan fastsette hva studenten skal gjøre fram til neste veiledning og kan angi med hvilken frist skriftlig materiale må foreligge før en veiledningstime. Dersom studenten eller veileder ikke er i stand til å overholde avtalte frister skal de straks gi beskjed og ta initiativ til at ny avtale kan inngås.</a:t>
            </a:r>
          </a:p>
          <a:p>
            <a:pPr marL="285750" indent="-285750">
              <a:buFont typeface="Arial" panose="020B0604020202020204" pitchFamily="34" charset="0"/>
              <a:buChar char="•"/>
            </a:pPr>
            <a:r>
              <a:rPr lang="nb-NO" sz="2000" dirty="0"/>
              <a:t>Masteroppgaven bør leveres til sensur når veileder har gitt sin støtte til dette, men kan også leveres uten at slik støtte er gitt.</a:t>
            </a:r>
          </a:p>
          <a:p>
            <a:pPr marL="285750" indent="-285750">
              <a:buFont typeface="Arial" panose="020B0604020202020204" pitchFamily="34" charset="0"/>
              <a:buChar char="•"/>
            </a:pPr>
            <a:r>
              <a:rPr lang="nb-NO" sz="2000" dirty="0">
                <a:solidFill>
                  <a:srgbClr val="002060"/>
                </a:solidFill>
              </a:rPr>
              <a:t>Frist for innlevering av masteroppgave (FINF5002) er </a:t>
            </a:r>
            <a:r>
              <a:rPr lang="nb-NO" sz="2000" u="sng" dirty="0">
                <a:solidFill>
                  <a:srgbClr val="002060"/>
                </a:solidFill>
              </a:rPr>
              <a:t>15. mai 2019</a:t>
            </a:r>
            <a:r>
              <a:rPr lang="nb-NO" sz="2000" dirty="0">
                <a:solidFill>
                  <a:srgbClr val="002060"/>
                </a:solidFill>
              </a:rPr>
              <a:t>.</a:t>
            </a:r>
          </a:p>
          <a:p>
            <a:pPr marL="285750" indent="-285750">
              <a:buFont typeface="Arial" panose="020B0604020202020204" pitchFamily="34" charset="0"/>
              <a:buChar char="•"/>
            </a:pPr>
            <a:endParaRPr lang="nb-NO" sz="2000" dirty="0"/>
          </a:p>
          <a:p>
            <a:endParaRPr lang="nb-NO" sz="2000" dirty="0"/>
          </a:p>
        </p:txBody>
      </p:sp>
    </p:spTree>
    <p:extLst>
      <p:ext uri="{BB962C8B-B14F-4D97-AF65-F5344CB8AC3E}">
        <p14:creationId xmlns:p14="http://schemas.microsoft.com/office/powerpoint/2010/main" val="2293665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926</Words>
  <Application>Microsoft Office PowerPoint</Application>
  <PresentationFormat>Widescreen</PresentationFormat>
  <Paragraphs>43</Paragraphs>
  <Slides>6</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6</vt:i4>
      </vt:variant>
    </vt:vector>
  </HeadingPairs>
  <TitlesOfParts>
    <vt:vector size="11" baseType="lpstr">
      <vt:lpstr>Arial</vt:lpstr>
      <vt:lpstr>Calibri</vt:lpstr>
      <vt:lpstr>Calibri Light</vt:lpstr>
      <vt:lpstr>Times New Roman</vt:lpstr>
      <vt:lpstr>Office-tema</vt:lpstr>
      <vt:lpstr>Skrive 30 poengs masteroppgave i forvaltningsinformatikk</vt:lpstr>
      <vt:lpstr>Generelt</vt:lpstr>
      <vt:lpstr>Masteroppgaver i forvaltningsinformatikk bør: </vt:lpstr>
      <vt:lpstr>PowerPoint-presentasjon</vt:lpstr>
      <vt:lpstr>Valg av veileder og veiledningens innhold og form </vt:lpstr>
      <vt:lpstr>Veiledningens varighet, hyppighet og progresjon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dag wiese schartum</dc:creator>
  <cp:lastModifiedBy>dag wiese schartum</cp:lastModifiedBy>
  <cp:revision>12</cp:revision>
  <dcterms:created xsi:type="dcterms:W3CDTF">2018-11-29T21:29:00Z</dcterms:created>
  <dcterms:modified xsi:type="dcterms:W3CDTF">2018-11-29T23:52:31Z</dcterms:modified>
</cp:coreProperties>
</file>