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58" r:id="rId4"/>
    <p:sldId id="334" r:id="rId5"/>
    <p:sldId id="259" r:id="rId6"/>
    <p:sldId id="266" r:id="rId7"/>
    <p:sldId id="352" r:id="rId8"/>
    <p:sldId id="274" r:id="rId9"/>
    <p:sldId id="336" r:id="rId10"/>
    <p:sldId id="267" r:id="rId11"/>
    <p:sldId id="345" r:id="rId12"/>
    <p:sldId id="261" r:id="rId13"/>
    <p:sldId id="263" r:id="rId14"/>
    <p:sldId id="283" r:id="rId15"/>
    <p:sldId id="262" r:id="rId16"/>
    <p:sldId id="332" r:id="rId17"/>
    <p:sldId id="349" r:id="rId18"/>
    <p:sldId id="268" r:id="rId19"/>
    <p:sldId id="275" r:id="rId20"/>
    <p:sldId id="333" r:id="rId21"/>
    <p:sldId id="299" r:id="rId22"/>
    <p:sldId id="279" r:id="rId23"/>
    <p:sldId id="284" r:id="rId24"/>
    <p:sldId id="278" r:id="rId25"/>
    <p:sldId id="293" r:id="rId26"/>
    <p:sldId id="294" r:id="rId27"/>
    <p:sldId id="300" r:id="rId28"/>
    <p:sldId id="277" r:id="rId29"/>
    <p:sldId id="276" r:id="rId30"/>
    <p:sldId id="285" r:id="rId31"/>
    <p:sldId id="290" r:id="rId32"/>
    <p:sldId id="289" r:id="rId33"/>
    <p:sldId id="288" r:id="rId34"/>
    <p:sldId id="286" r:id="rId35"/>
    <p:sldId id="335" r:id="rId36"/>
    <p:sldId id="269" r:id="rId37"/>
    <p:sldId id="272" r:id="rId38"/>
    <p:sldId id="353" r:id="rId39"/>
    <p:sldId id="309" r:id="rId40"/>
    <p:sldId id="346" r:id="rId41"/>
    <p:sldId id="310" r:id="rId42"/>
    <p:sldId id="295" r:id="rId43"/>
    <p:sldId id="338" r:id="rId44"/>
    <p:sldId id="296" r:id="rId45"/>
    <p:sldId id="298" r:id="rId46"/>
    <p:sldId id="292" r:id="rId47"/>
    <p:sldId id="302" r:id="rId48"/>
    <p:sldId id="303" r:id="rId49"/>
    <p:sldId id="306" r:id="rId50"/>
    <p:sldId id="304" r:id="rId51"/>
    <p:sldId id="347" r:id="rId52"/>
    <p:sldId id="311" r:id="rId53"/>
    <p:sldId id="312" r:id="rId54"/>
    <p:sldId id="323" r:id="rId55"/>
    <p:sldId id="326" r:id="rId56"/>
    <p:sldId id="322" r:id="rId57"/>
    <p:sldId id="340" r:id="rId58"/>
    <p:sldId id="341" r:id="rId59"/>
    <p:sldId id="342" r:id="rId60"/>
    <p:sldId id="325" r:id="rId61"/>
    <p:sldId id="318" r:id="rId62"/>
    <p:sldId id="317" r:id="rId63"/>
    <p:sldId id="316" r:id="rId64"/>
    <p:sldId id="315" r:id="rId65"/>
    <p:sldId id="314" r:id="rId66"/>
    <p:sldId id="313" r:id="rId67"/>
    <p:sldId id="328" r:id="rId68"/>
    <p:sldId id="343" r:id="rId69"/>
    <p:sldId id="344" r:id="rId70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6" userDrawn="1">
          <p15:clr>
            <a:srgbClr val="A4A3A4"/>
          </p15:clr>
        </p15:guide>
        <p15:guide id="2" pos="212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" initials="M" lastIdx="3" clrIdx="0"/>
  <p:cmAuthor id="1" name="Markus Jerkø" initials="MJ" lastIdx="2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4" autoAdjust="0"/>
    <p:restoredTop sz="63394" autoAdjust="0"/>
  </p:normalViewPr>
  <p:slideViewPr>
    <p:cSldViewPr>
      <p:cViewPr>
        <p:scale>
          <a:sx n="77" d="100"/>
          <a:sy n="77" d="100"/>
        </p:scale>
        <p:origin x="-2832" y="-7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3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66"/>
      </p:cViewPr>
      <p:guideLst>
        <p:guide orient="horz" pos="3146"/>
        <p:guide orient="horz" pos="3128"/>
        <p:guide pos="2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topptekst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2 Plasshaldar for dato"/>
          <p:cNvSpPr>
            <a:spLocks noGrp="1"/>
          </p:cNvSpPr>
          <p:nvPr>
            <p:ph type="dt" sz="quarter" idx="1"/>
          </p:nvPr>
        </p:nvSpPr>
        <p:spPr>
          <a:xfrm>
            <a:off x="3848647" y="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5CA9-C7E8-4789-8AA6-0DCC6BBE65FB}" type="datetimeFigureOut">
              <a:rPr lang="nn-NO" smtClean="0"/>
              <a:t>25.01.2018</a:t>
            </a:fld>
            <a:endParaRPr lang="nn-NO"/>
          </a:p>
        </p:txBody>
      </p:sp>
      <p:sp>
        <p:nvSpPr>
          <p:cNvPr id="4" name="3 Plasshaldar for botntekst"/>
          <p:cNvSpPr>
            <a:spLocks noGrp="1"/>
          </p:cNvSpPr>
          <p:nvPr>
            <p:ph type="ftr" sz="quarter" idx="2"/>
          </p:nvPr>
        </p:nvSpPr>
        <p:spPr>
          <a:xfrm>
            <a:off x="0" y="9433109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4 Plasshaldar for lysbiletnummer"/>
          <p:cNvSpPr>
            <a:spLocks noGrp="1"/>
          </p:cNvSpPr>
          <p:nvPr>
            <p:ph type="sldNum" sz="quarter" idx="3"/>
          </p:nvPr>
        </p:nvSpPr>
        <p:spPr>
          <a:xfrm>
            <a:off x="3848647" y="9433109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DF3B-67BB-4A10-8FB3-377E7D9D728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749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topptekst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2 Plasshaldar for dato"/>
          <p:cNvSpPr>
            <a:spLocks noGrp="1"/>
          </p:cNvSpPr>
          <p:nvPr>
            <p:ph type="dt" idx="1"/>
          </p:nvPr>
        </p:nvSpPr>
        <p:spPr>
          <a:xfrm>
            <a:off x="3848647" y="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14A9-6C9B-48E8-A096-5040823DA995}" type="datetimeFigureOut">
              <a:rPr lang="nn-NO" smtClean="0"/>
              <a:t>25.01.2018</a:t>
            </a:fld>
            <a:endParaRPr lang="nn-NO"/>
          </a:p>
        </p:txBody>
      </p:sp>
      <p:sp>
        <p:nvSpPr>
          <p:cNvPr id="4" name="3 Plasshaldar for lysbilete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4 Plasshaldar for notat"/>
          <p:cNvSpPr>
            <a:spLocks noGrp="1"/>
          </p:cNvSpPr>
          <p:nvPr>
            <p:ph type="body" sz="quarter" idx="3"/>
          </p:nvPr>
        </p:nvSpPr>
        <p:spPr>
          <a:xfrm>
            <a:off x="679451" y="4717418"/>
            <a:ext cx="5435600" cy="4469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n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4"/>
          </p:nvPr>
        </p:nvSpPr>
        <p:spPr>
          <a:xfrm>
            <a:off x="0" y="9433109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5"/>
          </p:nvPr>
        </p:nvSpPr>
        <p:spPr>
          <a:xfrm>
            <a:off x="3848647" y="9433109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5973-750D-4846-90D9-5265DC5B25A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132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489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829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106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6882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783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928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6824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973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783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758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370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751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7727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0800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607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2985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4877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0977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1682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6534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2450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855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12621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55651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1865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9576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8062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475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79061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71581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73316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73316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9513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50620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2140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6600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4770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37408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5226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2699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51257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0409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9465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903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8306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1203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1839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89241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20180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1653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0043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58867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15919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65125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533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25663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47863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02654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3998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23824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71317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85641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22207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11239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89218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69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528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2566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84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5973-750D-4846-90D9-5265DC5B25A0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571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n-NO" noProof="0" smtClean="0"/>
              <a:t>Klikk for å redigere undertittelstil i malen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noProof="0" dirty="0" smtClean="0"/>
              <a:t>Tekststilar i malen</a:t>
            </a:r>
          </a:p>
          <a:p>
            <a:pPr lvl="1"/>
            <a:r>
              <a:rPr lang="nn-NO" noProof="0" dirty="0" smtClean="0"/>
              <a:t>Andre nivå</a:t>
            </a:r>
          </a:p>
          <a:p>
            <a:pPr lvl="2"/>
            <a:r>
              <a:rPr lang="nn-NO" noProof="0" dirty="0" smtClean="0"/>
              <a:t>Tredje nivå</a:t>
            </a:r>
          </a:p>
          <a:p>
            <a:pPr lvl="3"/>
            <a:r>
              <a:rPr lang="nn-NO" noProof="0" dirty="0" smtClean="0"/>
              <a:t>Fjerde nivå</a:t>
            </a:r>
          </a:p>
          <a:p>
            <a:pPr lvl="4"/>
            <a:r>
              <a:rPr lang="nn-NO" noProof="0" dirty="0" smtClean="0"/>
              <a:t>Femte nivå</a:t>
            </a:r>
            <a:endParaRPr lang="nn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n-NO" noProof="0" smtClean="0"/>
              <a:t>Tekststilar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smtClean="0"/>
              <a:t>Tekststilar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smtClean="0"/>
              <a:t>Tekststilar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noProof="0" smtClean="0"/>
              <a:t>Tekststilar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noProof="0" smtClean="0"/>
              <a:t>Tekststilar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n-NO" noProof="0" smtClean="0"/>
              <a:t>Klikk ikonet for å leggje til eit bilete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noProof="0" smtClean="0"/>
              <a:t>Tekststilar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07504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Klikk for å redigere tittelstil</a:t>
            </a:r>
            <a:endParaRPr lang="nn-NO" noProof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0504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Klikk for å redigere tekststiler i malen</a:t>
            </a:r>
          </a:p>
          <a:p>
            <a:pPr lvl="1"/>
            <a:r>
              <a:rPr lang="nn-NO" noProof="0" smtClean="0"/>
              <a:t>Andre nivå</a:t>
            </a:r>
          </a:p>
          <a:p>
            <a:pPr lvl="2"/>
            <a:r>
              <a:rPr lang="nn-NO" noProof="0" smtClean="0"/>
              <a:t>Tredje nivå</a:t>
            </a:r>
          </a:p>
          <a:p>
            <a:pPr lvl="3"/>
            <a:r>
              <a:rPr lang="nn-NO" noProof="0" smtClean="0"/>
              <a:t>Fjerde nivå</a:t>
            </a:r>
          </a:p>
          <a:p>
            <a:pPr lvl="4"/>
            <a:r>
              <a:rPr lang="nn-NO" noProof="0" smtClean="0"/>
              <a:t>Femte nivå</a:t>
            </a:r>
            <a:endParaRPr lang="nn-NO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eon.co/videos/how-rene-magritte-turned-philosophy-into-paint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ovdata.no/pro/#reference/lov/1981-05-22-25/%C2%A717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vdata.no/pro/#reference/lov/1981-05-22-25/%C2%A7343" TargetMode="External"/><Relationship Id="rId5" Type="http://schemas.openxmlformats.org/officeDocument/2006/relationships/hyperlink" Target="http://lovdata.no/pro/#reference/lov/1915-08-13-5/%C2%A7108" TargetMode="External"/><Relationship Id="rId4" Type="http://schemas.openxmlformats.org/officeDocument/2006/relationships/hyperlink" Target="http://lovdata.no/pro/#reference/lov/1999-05-21-30/%C2%A7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3/16/us/oxford-comma-lawsui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sz="quarter"/>
          </p:nvPr>
        </p:nvSpPr>
        <p:spPr>
          <a:xfrm>
            <a:off x="1259632" y="4077072"/>
            <a:ext cx="6934200" cy="1143000"/>
          </a:xfrm>
        </p:spPr>
        <p:txBody>
          <a:bodyPr/>
          <a:lstStyle/>
          <a:p>
            <a:pPr algn="ctr"/>
            <a:r>
              <a:rPr lang="nb-NO" dirty="0" smtClean="0"/>
              <a:t>Forelesninger våren 2018 </a:t>
            </a:r>
            <a:br>
              <a:rPr lang="nb-NO" dirty="0" smtClean="0"/>
            </a:br>
            <a:r>
              <a:rPr lang="nb-NO" dirty="0" smtClean="0"/>
              <a:t>Markus Jerkø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sz="quarter" idx="1"/>
          </p:nvPr>
        </p:nvSpPr>
        <p:spPr>
          <a:xfrm>
            <a:off x="1259632" y="2636912"/>
            <a:ext cx="7315200" cy="1752600"/>
          </a:xfrm>
        </p:spPr>
        <p:txBody>
          <a:bodyPr/>
          <a:lstStyle/>
          <a:p>
            <a:pPr algn="ctr"/>
            <a:r>
              <a:rPr lang="nb-NO" sz="2800" dirty="0" err="1" smtClean="0"/>
              <a:t>Examen</a:t>
            </a:r>
            <a:r>
              <a:rPr lang="nb-NO" sz="2800" dirty="0" smtClean="0"/>
              <a:t> </a:t>
            </a:r>
            <a:r>
              <a:rPr lang="nb-NO" sz="2800" dirty="0" err="1" smtClean="0"/>
              <a:t>facultatum</a:t>
            </a:r>
            <a:r>
              <a:rPr lang="nb-NO" sz="2800" dirty="0" smtClean="0"/>
              <a:t> </a:t>
            </a:r>
          </a:p>
          <a:p>
            <a:pPr algn="ctr"/>
            <a:r>
              <a:rPr lang="nb-NO" sz="2800" dirty="0" smtClean="0"/>
              <a:t>rettsvitenskapelig variant </a:t>
            </a:r>
          </a:p>
          <a:p>
            <a:pPr algn="ctr"/>
            <a:r>
              <a:rPr lang="nb-NO" sz="2800" dirty="0" smtClean="0"/>
              <a:t>del </a:t>
            </a:r>
            <a:r>
              <a:rPr lang="nb-NO" sz="2800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II: Forholdet mellom språklige uttrykk, deres betydning og virkeligheten</a:t>
            </a:r>
            <a:endParaRPr lang="nb-NO" sz="1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08" y="2051050"/>
            <a:ext cx="5285983" cy="4114800"/>
          </a:xfrm>
        </p:spPr>
      </p:pic>
    </p:spTree>
    <p:extLst>
      <p:ext uri="{BB962C8B-B14F-4D97-AF65-F5344CB8AC3E}">
        <p14:creationId xmlns:p14="http://schemas.microsoft.com/office/powerpoint/2010/main" val="7461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648072"/>
          </a:xfrm>
        </p:spPr>
        <p:txBody>
          <a:bodyPr/>
          <a:lstStyle/>
          <a:p>
            <a:pPr algn="ctr"/>
            <a:r>
              <a:rPr lang="nb-NO" sz="2400" dirty="0" smtClean="0"/>
              <a:t>René </a:t>
            </a:r>
            <a:r>
              <a:rPr lang="nb-NO" sz="2400" dirty="0" err="1" smtClean="0"/>
              <a:t>Magritte</a:t>
            </a:r>
            <a:r>
              <a:rPr lang="nb-NO" sz="2400" dirty="0" smtClean="0"/>
              <a:t>: </a:t>
            </a:r>
            <a:r>
              <a:rPr lang="nb-NO" sz="2400" i="1" dirty="0" smtClean="0"/>
              <a:t>Bildenes forræderi</a:t>
            </a:r>
            <a:endParaRPr lang="nb-NO" sz="2400" i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551157" cy="4575531"/>
          </a:xfrm>
        </p:spPr>
      </p:pic>
      <p:sp>
        <p:nvSpPr>
          <p:cNvPr id="7" name="Rektangel 6"/>
          <p:cNvSpPr/>
          <p:nvPr/>
        </p:nvSpPr>
        <p:spPr>
          <a:xfrm>
            <a:off x="1403648" y="5983264"/>
            <a:ext cx="6912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hlinkClick r:id="rId4"/>
              </a:rPr>
              <a:t>https://</a:t>
            </a:r>
            <a:r>
              <a:rPr lang="nb-NO" sz="1600" dirty="0" smtClean="0">
                <a:hlinkClick r:id="rId4"/>
              </a:rPr>
              <a:t>aeon.co/videos/how-rene-magritte-turned-philosophy-into-painting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41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8720"/>
            <a:ext cx="7696200" cy="1143000"/>
          </a:xfrm>
        </p:spPr>
        <p:txBody>
          <a:bodyPr/>
          <a:lstStyle/>
          <a:p>
            <a:r>
              <a:rPr lang="nb-NO" dirty="0" smtClean="0"/>
              <a:t>Begrepet som bindeledd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Det språklige uttrykket er bare en streng av ord og bokstaver, eller en rekke lyder. En meningsstørrelse utgjør bindeleddet mellom det språklige uttrykket og virkeligheten. (Kolflaath)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pPr lvl="1"/>
            <a:endParaRPr lang="nb-NO" sz="1600" dirty="0" smtClean="0"/>
          </a:p>
          <a:p>
            <a:r>
              <a:rPr lang="nb-NO" sz="2000" dirty="0" smtClean="0"/>
              <a:t>«pattedyr»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48" y="3212975"/>
            <a:ext cx="7696200" cy="1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tt linje 7"/>
          <p:cNvCxnSpPr/>
          <p:nvPr/>
        </p:nvCxnSpPr>
        <p:spPr bwMode="auto">
          <a:xfrm>
            <a:off x="2843808" y="5387623"/>
            <a:ext cx="6480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kstSylinder 9"/>
          <p:cNvSpPr txBox="1"/>
          <p:nvPr/>
        </p:nvSpPr>
        <p:spPr>
          <a:xfrm>
            <a:off x="3635895" y="5013176"/>
            <a:ext cx="2304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ʻdyr</a:t>
            </a:r>
            <a:r>
              <a:rPr lang="nb-NO" dirty="0" smtClean="0"/>
              <a:t> som føder levende </a:t>
            </a:r>
            <a:r>
              <a:rPr lang="nb-NO" dirty="0" err="1" smtClean="0"/>
              <a:t>ungerʼ</a:t>
            </a:r>
            <a:endParaRPr lang="nb-NO" dirty="0"/>
          </a:p>
          <a:p>
            <a:endParaRPr lang="nb-NO" dirty="0"/>
          </a:p>
        </p:txBody>
      </p:sp>
      <p:cxnSp>
        <p:nvCxnSpPr>
          <p:cNvPr id="12" name="Rett linje 11"/>
          <p:cNvCxnSpPr/>
          <p:nvPr/>
        </p:nvCxnSpPr>
        <p:spPr bwMode="auto">
          <a:xfrm>
            <a:off x="5940152" y="5387623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kstSylinder 12"/>
          <p:cNvSpPr txBox="1"/>
          <p:nvPr/>
        </p:nvSpPr>
        <p:spPr>
          <a:xfrm>
            <a:off x="7046891" y="492807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Hunder, hester, katter, aper, mennesker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8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Tegntrekantens essens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168352" cy="2793258"/>
          </a:xfrm>
        </p:spPr>
      </p:pic>
      <p:sp>
        <p:nvSpPr>
          <p:cNvPr id="5" name="TekstSylinder 4"/>
          <p:cNvSpPr txBox="1"/>
          <p:nvPr/>
        </p:nvSpPr>
        <p:spPr>
          <a:xfrm>
            <a:off x="2123728" y="19075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Betydningen (til det språklige uttrykket)</a:t>
            </a:r>
            <a:endParaRPr lang="nb-NO" sz="1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Språklig uttrykk</a:t>
            </a:r>
            <a:endParaRPr lang="nb-NO" sz="1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082588" y="451441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Virkeligheten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127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Eksempel: term, begrep, referanse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168352" cy="2793258"/>
          </a:xfrm>
        </p:spPr>
      </p:pic>
      <p:sp>
        <p:nvSpPr>
          <p:cNvPr id="5" name="TekstSylinder 4"/>
          <p:cNvSpPr txBox="1"/>
          <p:nvPr/>
        </p:nvSpPr>
        <p:spPr>
          <a:xfrm>
            <a:off x="2915816" y="19075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 smtClean="0"/>
              <a:t>ʻdyr</a:t>
            </a:r>
            <a:r>
              <a:rPr lang="nb-NO" sz="1800" dirty="0" smtClean="0"/>
              <a:t> som føder levende </a:t>
            </a:r>
            <a:r>
              <a:rPr lang="nb-NO" sz="1800" dirty="0" err="1" smtClean="0"/>
              <a:t>ungerʼ</a:t>
            </a:r>
            <a:endParaRPr lang="nb-NO" sz="1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187624" y="46529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«Pattedyr»</a:t>
            </a:r>
            <a:endParaRPr lang="nb-NO" sz="1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082588" y="4514414"/>
            <a:ext cx="230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Hunder, hester, aper, mennesker, …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6971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anførselstegn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Språklige uttrykk i doble anførselstegn</a:t>
            </a:r>
          </a:p>
          <a:p>
            <a:pPr lvl="1"/>
            <a:r>
              <a:rPr lang="nb-NO" dirty="0" smtClean="0"/>
              <a:t>Ordet «rett» har fire bokstaver</a:t>
            </a:r>
          </a:p>
          <a:p>
            <a:pPr lvl="1"/>
            <a:r>
              <a:rPr lang="nb-NO" dirty="0" smtClean="0"/>
              <a:t>«Culpa» er et fremmedord</a:t>
            </a:r>
          </a:p>
          <a:p>
            <a:r>
              <a:rPr lang="nb-NO" dirty="0" smtClean="0"/>
              <a:t>Betydninger (begreper) i enkle</a:t>
            </a:r>
          </a:p>
          <a:p>
            <a:pPr lvl="1"/>
            <a:r>
              <a:rPr lang="nb-NO" dirty="0" smtClean="0"/>
              <a:t>Begrepet </a:t>
            </a:r>
            <a:r>
              <a:rPr lang="nb-NO" dirty="0" err="1" smtClean="0"/>
              <a:t>ʻrettʼ</a:t>
            </a:r>
            <a:r>
              <a:rPr lang="nb-NO" dirty="0" smtClean="0"/>
              <a:t> har ingen bokstaver</a:t>
            </a:r>
          </a:p>
          <a:p>
            <a:pPr lvl="1"/>
            <a:r>
              <a:rPr lang="nb-NO" dirty="0" smtClean="0"/>
              <a:t>Ordet «reelle hensyn» har betydningen </a:t>
            </a:r>
            <a:r>
              <a:rPr lang="nb-NO" dirty="0" err="1" smtClean="0"/>
              <a:t>ʻvurderinger</a:t>
            </a:r>
            <a:r>
              <a:rPr lang="nb-NO" dirty="0" smtClean="0"/>
              <a:t> av resultatets </a:t>
            </a:r>
            <a:r>
              <a:rPr lang="nb-NO" dirty="0" err="1" smtClean="0"/>
              <a:t>godhetʼ</a:t>
            </a:r>
            <a:endParaRPr lang="nb-NO" dirty="0" smtClean="0"/>
          </a:p>
          <a:p>
            <a:r>
              <a:rPr lang="nb-NO" dirty="0" smtClean="0"/>
              <a:t>Referansen skrives uten </a:t>
            </a:r>
          </a:p>
          <a:p>
            <a:pPr lvl="1"/>
            <a:r>
              <a:rPr lang="nb-NO" dirty="0" smtClean="0"/>
              <a:t>En stol har fire ben (mens ordet «stol» kun har fire bokstaver)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0364" y="908720"/>
            <a:ext cx="8502116" cy="1143000"/>
          </a:xfrm>
        </p:spPr>
        <p:txBody>
          <a:bodyPr/>
          <a:lstStyle/>
          <a:p>
            <a:r>
              <a:rPr lang="nb-NO" dirty="0" smtClean="0"/>
              <a:t>Juridisk eksempel: term, begrep, referanse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71" y="2780928"/>
            <a:ext cx="3168352" cy="2793258"/>
          </a:xfrm>
        </p:spPr>
      </p:pic>
      <p:sp>
        <p:nvSpPr>
          <p:cNvPr id="5" name="TekstSylinder 4"/>
          <p:cNvSpPr txBox="1"/>
          <p:nvPr/>
        </p:nvSpPr>
        <p:spPr>
          <a:xfrm>
            <a:off x="755576" y="19075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Strl. § 321: </a:t>
            </a:r>
            <a:r>
              <a:rPr lang="nb-NO" sz="1800" dirty="0" err="1" smtClean="0"/>
              <a:t>ʻå</a:t>
            </a:r>
            <a:r>
              <a:rPr lang="nb-NO" sz="1800" dirty="0" smtClean="0"/>
              <a:t> ta en gjenstand som tilhører en annen, med forsett om å skaffe seg eller andre en uberettiget vinning ved å selge, forbruke eller på annen måte tilegne seg </a:t>
            </a:r>
            <a:r>
              <a:rPr lang="nb-NO" sz="1800" dirty="0" err="1" smtClean="0"/>
              <a:t>denʼ</a:t>
            </a:r>
            <a:endParaRPr lang="nb-NO" sz="1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115616" y="5013176"/>
            <a:ext cx="147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«tyveri»</a:t>
            </a:r>
            <a:endParaRPr lang="nb-NO" sz="1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012160" y="5013176"/>
            <a:ext cx="23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tyverier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1930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1008112"/>
          </a:xfrm>
        </p:spPr>
        <p:txBody>
          <a:bodyPr/>
          <a:lstStyle/>
          <a:p>
            <a:r>
              <a:rPr lang="nb-NO" dirty="0" smtClean="0"/>
              <a:t>Setning, påstand/utsagn, saksforhold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168352" cy="2793258"/>
          </a:xfrm>
        </p:spPr>
      </p:pic>
      <p:sp>
        <p:nvSpPr>
          <p:cNvPr id="5" name="TekstSylinder 4"/>
          <p:cNvSpPr txBox="1"/>
          <p:nvPr/>
        </p:nvSpPr>
        <p:spPr>
          <a:xfrm>
            <a:off x="2123728" y="19075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 smtClean="0"/>
              <a:t>ʻat</a:t>
            </a:r>
            <a:r>
              <a:rPr lang="nb-NO" sz="1800" dirty="0" smtClean="0"/>
              <a:t> Peder Ås drepte Lars </a:t>
            </a:r>
            <a:r>
              <a:rPr lang="nb-NO" sz="1800" dirty="0" err="1" smtClean="0"/>
              <a:t>Holmʼ</a:t>
            </a:r>
            <a:r>
              <a:rPr lang="nb-NO" sz="1800" dirty="0" smtClean="0"/>
              <a:t> (sant/usant)</a:t>
            </a:r>
            <a:endParaRPr lang="nb-NO" sz="1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45091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«Peder Ås drepte Lars Holm»</a:t>
            </a:r>
            <a:endParaRPr lang="nb-NO" sz="1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082588" y="4514414"/>
            <a:ext cx="280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Peder Ås drepte Lars Holm (faktum/ikke tilfellet)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9373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Tegntrekantens tre elementer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A-størrelsene:</a:t>
            </a:r>
          </a:p>
          <a:p>
            <a:pPr lvl="1"/>
            <a:r>
              <a:rPr lang="nb-NO" sz="1800" b="1" dirty="0" smtClean="0"/>
              <a:t>Språklige uttrykk: </a:t>
            </a:r>
            <a:r>
              <a:rPr lang="nb-NO" sz="1800" dirty="0" smtClean="0"/>
              <a:t>Ord, termer, fraser, betegnelser, setninger, tekster</a:t>
            </a:r>
          </a:p>
          <a:p>
            <a:r>
              <a:rPr lang="nb-NO" sz="2200" dirty="0" smtClean="0"/>
              <a:t>B-størrelsene:</a:t>
            </a:r>
          </a:p>
          <a:p>
            <a:pPr lvl="1"/>
            <a:r>
              <a:rPr lang="nb-NO" sz="1800" b="1" dirty="0" smtClean="0"/>
              <a:t>Virkelighet</a:t>
            </a:r>
            <a:r>
              <a:rPr lang="nb-NO" sz="1800" dirty="0" smtClean="0"/>
              <a:t> (referanse, fenomen, omfang, saksforhold)</a:t>
            </a:r>
          </a:p>
          <a:p>
            <a:pPr lvl="1"/>
            <a:r>
              <a:rPr lang="nb-NO" sz="1800" u="sng" dirty="0" smtClean="0"/>
              <a:t>Ekstensjon</a:t>
            </a:r>
          </a:p>
          <a:p>
            <a:pPr lvl="1"/>
            <a:r>
              <a:rPr lang="nb-NO" sz="1800" i="1" dirty="0" smtClean="0"/>
              <a:t>Denotasjon</a:t>
            </a:r>
            <a:endParaRPr lang="nb-NO" sz="1800" dirty="0" smtClean="0"/>
          </a:p>
          <a:p>
            <a:r>
              <a:rPr lang="nb-NO" sz="2200" dirty="0" smtClean="0"/>
              <a:t>C-størrelsene:</a:t>
            </a:r>
          </a:p>
          <a:p>
            <a:pPr lvl="1"/>
            <a:r>
              <a:rPr lang="nb-NO" sz="1800" b="1" dirty="0" smtClean="0"/>
              <a:t>Betydning:</a:t>
            </a:r>
            <a:r>
              <a:rPr lang="nb-NO" sz="1800" dirty="0" smtClean="0"/>
              <a:t> (mening, meningsinnhold, idé, begrep, proposisjon, påstand, utsagn (Eng))</a:t>
            </a:r>
          </a:p>
          <a:p>
            <a:pPr lvl="1"/>
            <a:r>
              <a:rPr lang="nb-NO" sz="1800" u="sng" dirty="0" smtClean="0"/>
              <a:t>Intensjon</a:t>
            </a:r>
          </a:p>
          <a:p>
            <a:pPr lvl="1"/>
            <a:r>
              <a:rPr lang="nb-NO" sz="1800" i="1" dirty="0" smtClean="0"/>
              <a:t>Konnotasjon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6263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u="sng" dirty="0" smtClean="0"/>
              <a:t>Ekstensjon og intensjon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(</a:t>
            </a:r>
            <a:r>
              <a:rPr lang="nb-NO" sz="2400" i="1" dirty="0" smtClean="0"/>
              <a:t>denotasjon og konnotasjon</a:t>
            </a:r>
            <a:r>
              <a:rPr lang="nb-NO" sz="2400" dirty="0" smtClean="0"/>
              <a:t>)</a:t>
            </a:r>
            <a:endParaRPr lang="nb-NO" sz="24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788024" y="3060578"/>
            <a:ext cx="3312368" cy="30243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436096" y="350100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Ekstensjon (denotasjon)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730467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«Mannlig dommer i HR»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123757" y="49725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«Høyesterettsjustitiarius»</a:t>
            </a:r>
            <a:endParaRPr lang="nb-NO" sz="1800" dirty="0"/>
          </a:p>
        </p:txBody>
      </p:sp>
      <p:sp>
        <p:nvSpPr>
          <p:cNvPr id="8" name="Plassholder for innhold 7"/>
          <p:cNvSpPr txBox="1">
            <a:spLocks noGrp="1"/>
          </p:cNvSpPr>
          <p:nvPr>
            <p:ph idx="1"/>
          </p:nvPr>
        </p:nvSpPr>
        <p:spPr>
          <a:xfrm>
            <a:off x="1115616" y="2875912"/>
            <a:ext cx="36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800" dirty="0" smtClean="0"/>
              <a:t>«Høyesterettsdommer»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08742" y="416446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«Kvinnelig dommer i HR»</a:t>
            </a:r>
            <a:endParaRPr lang="nb-NO" sz="1800" dirty="0"/>
          </a:p>
        </p:txBody>
      </p:sp>
      <p:sp>
        <p:nvSpPr>
          <p:cNvPr id="11" name="Ellipse 10"/>
          <p:cNvSpPr/>
          <p:nvPr/>
        </p:nvSpPr>
        <p:spPr bwMode="auto">
          <a:xfrm>
            <a:off x="5700813" y="4797152"/>
            <a:ext cx="828092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3" name="Buet linje 12"/>
          <p:cNvCxnSpPr/>
          <p:nvPr/>
        </p:nvCxnSpPr>
        <p:spPr bwMode="auto">
          <a:xfrm>
            <a:off x="4932040" y="3979803"/>
            <a:ext cx="3168352" cy="817349"/>
          </a:xfrm>
          <a:prstGeom prst="curvedConnector3">
            <a:avLst>
              <a:gd name="adj1" fmla="val 325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Rett pil 16"/>
          <p:cNvCxnSpPr/>
          <p:nvPr/>
        </p:nvCxnSpPr>
        <p:spPr bwMode="auto">
          <a:xfrm>
            <a:off x="6444208" y="2388950"/>
            <a:ext cx="72008" cy="671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Rett pil 18"/>
          <p:cNvCxnSpPr>
            <a:endCxn id="4" idx="2"/>
          </p:cNvCxnSpPr>
          <p:nvPr/>
        </p:nvCxnSpPr>
        <p:spPr bwMode="auto">
          <a:xfrm>
            <a:off x="3635896" y="4349135"/>
            <a:ext cx="1152128" cy="223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Rett pil 20"/>
          <p:cNvCxnSpPr/>
          <p:nvPr/>
        </p:nvCxnSpPr>
        <p:spPr bwMode="auto">
          <a:xfrm>
            <a:off x="4175956" y="5157403"/>
            <a:ext cx="1512168" cy="36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Rett pil 24"/>
          <p:cNvCxnSpPr/>
          <p:nvPr/>
        </p:nvCxnSpPr>
        <p:spPr bwMode="auto">
          <a:xfrm>
            <a:off x="3707904" y="3060578"/>
            <a:ext cx="1224136" cy="919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kstSylinder 25"/>
          <p:cNvSpPr txBox="1"/>
          <p:nvPr/>
        </p:nvSpPr>
        <p:spPr>
          <a:xfrm rot="19468082">
            <a:off x="4325285" y="2621114"/>
            <a:ext cx="176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Intensjon (konnotasjon)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911752" y="237245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Mengden av alle </a:t>
            </a:r>
            <a:r>
              <a:rPr lang="nb-NO" sz="1400" dirty="0" err="1" smtClean="0">
                <a:solidFill>
                  <a:srgbClr val="FF0000"/>
                </a:solidFill>
              </a:rPr>
              <a:t>høyesterettsdommere</a:t>
            </a:r>
            <a:endParaRPr lang="nb-NO" sz="1400" dirty="0">
              <a:solidFill>
                <a:srgbClr val="FF0000"/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 bwMode="auto">
          <a:xfrm flipH="1">
            <a:off x="7420272" y="2878850"/>
            <a:ext cx="432048" cy="51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316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Læringskravene til del 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kreves god forståelse av følgende emner:</a:t>
            </a:r>
          </a:p>
          <a:p>
            <a:pPr lvl="1"/>
            <a:r>
              <a:rPr lang="nb-NO" dirty="0" smtClean="0"/>
              <a:t>Språk og fortolkning</a:t>
            </a:r>
          </a:p>
          <a:p>
            <a:pPr lvl="1"/>
            <a:r>
              <a:rPr lang="nb-NO" dirty="0" smtClean="0"/>
              <a:t>Definisjonsteori</a:t>
            </a:r>
          </a:p>
          <a:p>
            <a:r>
              <a:rPr lang="nb-NO" dirty="0" smtClean="0"/>
              <a:t>Det kreves kjennskap til følgende emner:</a:t>
            </a:r>
          </a:p>
          <a:p>
            <a:pPr lvl="1"/>
            <a:r>
              <a:rPr lang="nb-NO" dirty="0" smtClean="0"/>
              <a:t>Logikk</a:t>
            </a:r>
          </a:p>
          <a:p>
            <a:pPr lvl="1"/>
            <a:r>
              <a:rPr lang="nb-NO" dirty="0" smtClean="0"/>
              <a:t>Argumentasjonsteori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8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Implikasjoner av modellene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772816"/>
            <a:ext cx="7696200" cy="4392488"/>
          </a:xfrm>
        </p:spPr>
        <p:txBody>
          <a:bodyPr/>
          <a:lstStyle/>
          <a:p>
            <a:r>
              <a:rPr lang="nb-NO" sz="2400" dirty="0"/>
              <a:t>Forskjellige språklige uttrykk kan uttrykke det samme:</a:t>
            </a:r>
          </a:p>
          <a:p>
            <a:pPr lvl="1"/>
            <a:r>
              <a:rPr lang="nb-NO" sz="2000" dirty="0"/>
              <a:t>«Peder Ås drepte Lars Holm», «Peder Ås tok livet av Lars Holm», «</a:t>
            </a:r>
            <a:r>
              <a:rPr lang="nb-NO" sz="2000" i="1" dirty="0"/>
              <a:t>Peder Ås </a:t>
            </a:r>
            <a:r>
              <a:rPr lang="nb-NO" sz="2000" i="1" dirty="0" err="1"/>
              <a:t>killed</a:t>
            </a:r>
            <a:r>
              <a:rPr lang="nb-NO" sz="2000" i="1" dirty="0"/>
              <a:t> Lars Holm</a:t>
            </a:r>
            <a:r>
              <a:rPr lang="nb-NO" sz="2000" dirty="0"/>
              <a:t>»</a:t>
            </a:r>
          </a:p>
          <a:p>
            <a:r>
              <a:rPr lang="nb-NO" sz="2400" dirty="0"/>
              <a:t>Ett språklig uttrykk kan også ha forskjellige </a:t>
            </a:r>
            <a:r>
              <a:rPr lang="nb-NO" sz="2400" dirty="0" smtClean="0"/>
              <a:t>betydninger (flertydighet)</a:t>
            </a:r>
            <a:endParaRPr lang="nb-NO" sz="2400" dirty="0"/>
          </a:p>
          <a:p>
            <a:pPr lvl="1"/>
            <a:r>
              <a:rPr lang="nb-NO" sz="2000" dirty="0" smtClean="0"/>
              <a:t>«tre»</a:t>
            </a:r>
          </a:p>
          <a:p>
            <a:pPr lvl="1"/>
            <a:r>
              <a:rPr lang="nb-NO" sz="2000" dirty="0" smtClean="0"/>
              <a:t>«rett», «demokrati», «straff»</a:t>
            </a:r>
          </a:p>
          <a:p>
            <a:r>
              <a:rPr lang="nb-NO" sz="2400" dirty="0" smtClean="0"/>
              <a:t>Formuleringer med forskjellig betydning kan referere til det samme</a:t>
            </a:r>
          </a:p>
          <a:p>
            <a:pPr lvl="1"/>
            <a:r>
              <a:rPr lang="nb-NO" sz="2000" dirty="0" smtClean="0"/>
              <a:t>«25. januar 2018», «i dag»</a:t>
            </a:r>
          </a:p>
          <a:p>
            <a:pPr lvl="1"/>
            <a:r>
              <a:rPr lang="nb-NO" sz="2000" dirty="0" smtClean="0"/>
              <a:t>«USAs president», «Donald Trump»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97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fra retten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 smtClean="0"/>
              <a:t>Rt</a:t>
            </a:r>
            <a:r>
              <a:rPr lang="nb-NO" sz="2000" dirty="0" smtClean="0"/>
              <a:t>. 2007 s. 1609 (lagdommers habilitet og EMK art. 6)</a:t>
            </a:r>
          </a:p>
          <a:p>
            <a:endParaRPr lang="nb-NO" sz="2400" dirty="0" smtClean="0"/>
          </a:p>
          <a:p>
            <a:pPr lvl="1"/>
            <a:r>
              <a:rPr lang="nb-NO" sz="1600" dirty="0"/>
              <a:t>«EMD har i dommen 31. juli 2007 i saken D anla mot Norge, kommet til at lagdommer Groth var inhabil i forhold til ham, ved at hun tidligere hadde tatt standpunkt til skyldspørsmålet i en fengslingskjennelse etter </a:t>
            </a:r>
            <a:r>
              <a:rPr lang="nb-NO" sz="1600" dirty="0">
                <a:hlinkClick r:id="rId3"/>
              </a:rPr>
              <a:t>straffeprosessloven § 172</a:t>
            </a:r>
            <a:r>
              <a:rPr lang="nb-NO" sz="1600" dirty="0"/>
              <a:t> i samme sakskompleks. Dette må Høyesterett legge til grunn, jf. </a:t>
            </a:r>
            <a:r>
              <a:rPr lang="nb-NO" sz="1600" dirty="0">
                <a:hlinkClick r:id="rId4"/>
              </a:rPr>
              <a:t>menneskerettsloven § 3</a:t>
            </a:r>
            <a:r>
              <a:rPr lang="nb-NO" sz="1600" dirty="0"/>
              <a:t>. Lagdommer Groth var derfor inhabil etter </a:t>
            </a:r>
            <a:r>
              <a:rPr lang="nb-NO" sz="1600" dirty="0">
                <a:hlinkClick r:id="rId5"/>
              </a:rPr>
              <a:t>domstolloven § 108</a:t>
            </a:r>
            <a:r>
              <a:rPr lang="nb-NO" sz="1600" dirty="0"/>
              <a:t>. Inhabilitet er en absolutt opphevelsesgrunn etter </a:t>
            </a:r>
            <a:r>
              <a:rPr lang="nb-NO" sz="1600" dirty="0">
                <a:hlinkClick r:id="rId6"/>
              </a:rPr>
              <a:t>straffeprosessloven § 343</a:t>
            </a:r>
            <a:r>
              <a:rPr lang="nb-NO" sz="1600" dirty="0"/>
              <a:t> annet ledd nr. 3. Lagmannsrettens dom med hovedforhandling må derfor oppheves for så vidt gjelder D</a:t>
            </a:r>
            <a:r>
              <a:rPr lang="nb-NO" sz="1600" dirty="0" smtClean="0"/>
              <a:t>.»</a:t>
            </a:r>
            <a:endParaRPr lang="nb-NO" sz="1600" dirty="0"/>
          </a:p>
        </p:txBody>
      </p:sp>
      <p:cxnSp>
        <p:nvCxnSpPr>
          <p:cNvPr id="6" name="Rett linje 5"/>
          <p:cNvCxnSpPr/>
          <p:nvPr/>
        </p:nvCxnSpPr>
        <p:spPr bwMode="auto">
          <a:xfrm>
            <a:off x="3779912" y="3356992"/>
            <a:ext cx="6480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ett linje 7"/>
          <p:cNvCxnSpPr/>
          <p:nvPr/>
        </p:nvCxnSpPr>
        <p:spPr bwMode="auto">
          <a:xfrm>
            <a:off x="1835696" y="4339511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tt linje 9"/>
          <p:cNvCxnSpPr/>
          <p:nvPr/>
        </p:nvCxnSpPr>
        <p:spPr bwMode="auto">
          <a:xfrm>
            <a:off x="4788024" y="4351571"/>
            <a:ext cx="8640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2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III: Tolkning og presisering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2060848"/>
            <a:ext cx="8136904" cy="4536504"/>
          </a:xfrm>
        </p:spPr>
        <p:txBody>
          <a:bodyPr/>
          <a:lstStyle/>
          <a:p>
            <a:r>
              <a:rPr lang="nb-NO" sz="2000" dirty="0" smtClean="0"/>
              <a:t>Hva mener vi med «tolkning»?</a:t>
            </a:r>
          </a:p>
          <a:p>
            <a:pPr lvl="1"/>
            <a:r>
              <a:rPr lang="nb-NO" sz="1800" dirty="0" smtClean="0"/>
              <a:t>Normalt: Det å tillegge et språklig uttrykk (et ord, en setning, en tekst) et meningsinnhold. (fra A- til C-størrelse)</a:t>
            </a:r>
          </a:p>
          <a:p>
            <a:pPr lvl="2"/>
            <a:r>
              <a:rPr lang="nb-NO" sz="1600" dirty="0" smtClean="0"/>
              <a:t>Men: Dette meningsinnholdet må også gis en formulering, slik at tolkningen vil resultere i et nytt språklig uttrykk.</a:t>
            </a:r>
          </a:p>
          <a:p>
            <a:pPr lvl="1"/>
            <a:r>
              <a:rPr lang="nb-NO" sz="1800" dirty="0" smtClean="0"/>
              <a:t>«En språklig formulering kan anses å utgjøre en tolkning (i vid forstand) av en annen språklig formulering dersom det finnes minst én sammenheng der formuleringene betyr det samme.» (Høgberg, s. 34) (fra A- til A-størrelse)</a:t>
            </a:r>
          </a:p>
          <a:p>
            <a:pPr lvl="2"/>
            <a:r>
              <a:rPr lang="nb-NO" sz="1600" dirty="0" smtClean="0"/>
              <a:t>«betyr det samme» bør leses som «uttrykker samme påstand» e.l.</a:t>
            </a:r>
          </a:p>
          <a:p>
            <a:pPr lvl="1"/>
            <a:r>
              <a:rPr lang="nb-NO" sz="1800" dirty="0" smtClean="0"/>
              <a:t>Eks: «Høyesterett dømmer i siste instans.» kan tolkes som «Ingen kan overprøve Høyesteretts avgjørelser.»</a:t>
            </a:r>
            <a:endParaRPr lang="nb-NO" sz="1400" dirty="0" smtClean="0"/>
          </a:p>
          <a:p>
            <a:pPr lvl="1"/>
            <a:r>
              <a:rPr lang="nb-NO" sz="1800" dirty="0" smtClean="0"/>
              <a:t>Hvilken </a:t>
            </a:r>
            <a:r>
              <a:rPr lang="nb-NO" sz="1800" dirty="0"/>
              <a:t>tolkning som er mest rimelig, vil bero på konteksten.</a:t>
            </a:r>
          </a:p>
          <a:p>
            <a:pPr lvl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094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Venn-diagram for tolkning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Ellipse 3"/>
          <p:cNvSpPr/>
          <p:nvPr/>
        </p:nvSpPr>
        <p:spPr bwMode="auto">
          <a:xfrm>
            <a:off x="1115616" y="2672335"/>
            <a:ext cx="3276364" cy="3240360"/>
          </a:xfrm>
          <a:prstGeom prst="ellipse">
            <a:avLst/>
          </a:prstGeom>
          <a:solidFill>
            <a:schemeClr val="accent1"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3266326" y="2672335"/>
            <a:ext cx="3384376" cy="324036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547664" y="419790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Setning A</a:t>
            </a:r>
            <a:endParaRPr lang="nb-NO" sz="1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954443" y="420892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Setning B</a:t>
            </a:r>
            <a:endParaRPr lang="nb-NO" sz="1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347864" y="4005064"/>
            <a:ext cx="10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Kontekst </a:t>
            </a:r>
            <a:r>
              <a:rPr lang="nb-NO" sz="1600" dirty="0" err="1" smtClean="0"/>
              <a:t>X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555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på tolkning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</a:t>
            </a:r>
            <a:r>
              <a:rPr lang="nb-NO" baseline="-25000" dirty="0" smtClean="0"/>
              <a:t>0</a:t>
            </a:r>
            <a:r>
              <a:rPr lang="nb-NO" dirty="0" smtClean="0"/>
              <a:t>: «Vi dropper bomben.»</a:t>
            </a:r>
          </a:p>
          <a:p>
            <a:r>
              <a:rPr lang="nb-NO" dirty="0" smtClean="0"/>
              <a:t>T</a:t>
            </a:r>
            <a:r>
              <a:rPr lang="nb-NO" baseline="-25000" dirty="0"/>
              <a:t>1</a:t>
            </a:r>
            <a:r>
              <a:rPr lang="nb-NO" dirty="0" smtClean="0"/>
              <a:t>: «Vi slipper bomben.»</a:t>
            </a:r>
          </a:p>
          <a:p>
            <a:r>
              <a:rPr lang="nb-NO" dirty="0" smtClean="0"/>
              <a:t>T</a:t>
            </a:r>
            <a:r>
              <a:rPr lang="nb-NO" baseline="-25000" dirty="0"/>
              <a:t>2</a:t>
            </a:r>
            <a:r>
              <a:rPr lang="nb-NO" dirty="0" smtClean="0"/>
              <a:t>: «Vi lar være å slippe bomben.»</a:t>
            </a:r>
          </a:p>
          <a:p>
            <a:r>
              <a:rPr lang="nb-NO" dirty="0" smtClean="0"/>
              <a:t>T</a:t>
            </a:r>
            <a:r>
              <a:rPr lang="nb-NO" baseline="-25000" dirty="0"/>
              <a:t>3</a:t>
            </a:r>
            <a:r>
              <a:rPr lang="nb-NO" dirty="0" smtClean="0"/>
              <a:t>: «Vi slipper nyheten.»</a:t>
            </a:r>
          </a:p>
          <a:p>
            <a:r>
              <a:rPr lang="nb-NO" dirty="0" smtClean="0"/>
              <a:t>T</a:t>
            </a:r>
            <a:r>
              <a:rPr lang="nb-NO" baseline="-25000" dirty="0"/>
              <a:t>4</a:t>
            </a:r>
            <a:r>
              <a:rPr lang="nb-NO" dirty="0" smtClean="0"/>
              <a:t>: «Vi dropper bombetemaet.»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87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Årsaker til tolkningsproblemer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844824"/>
            <a:ext cx="7696200" cy="4752528"/>
          </a:xfrm>
        </p:spPr>
        <p:txBody>
          <a:bodyPr/>
          <a:lstStyle/>
          <a:p>
            <a:r>
              <a:rPr lang="nb-NO" sz="2200" dirty="0" smtClean="0"/>
              <a:t>Semantisk </a:t>
            </a:r>
            <a:r>
              <a:rPr lang="nb-NO" sz="2200" u="sng" dirty="0" smtClean="0"/>
              <a:t>vaghet</a:t>
            </a:r>
          </a:p>
          <a:p>
            <a:pPr lvl="1"/>
            <a:r>
              <a:rPr lang="nb-NO" sz="1800" dirty="0" smtClean="0"/>
              <a:t>«skog», «skallet», «barn», «urimelig», «grov uaktsomhet»</a:t>
            </a:r>
          </a:p>
          <a:p>
            <a:pPr lvl="1"/>
            <a:r>
              <a:rPr lang="nb-NO" sz="1800" dirty="0" smtClean="0"/>
              <a:t>Folketrygdloven § 1-6: «Med barn menes i denne loven en person under 18 år.»</a:t>
            </a:r>
          </a:p>
          <a:p>
            <a:pPr lvl="1"/>
            <a:r>
              <a:rPr lang="nb-NO" sz="1800" dirty="0" smtClean="0"/>
              <a:t>Det er ordenes betydning som er vag, ikke ordene selv.</a:t>
            </a:r>
          </a:p>
          <a:p>
            <a:r>
              <a:rPr lang="nb-NO" sz="2200" dirty="0" smtClean="0"/>
              <a:t>Semantisk </a:t>
            </a:r>
            <a:r>
              <a:rPr lang="nb-NO" sz="2200" u="sng" dirty="0" smtClean="0"/>
              <a:t>flertydighet</a:t>
            </a:r>
          </a:p>
          <a:p>
            <a:pPr lvl="1"/>
            <a:r>
              <a:rPr lang="nb-NO" sz="1800" dirty="0" smtClean="0"/>
              <a:t>Beror på flertydige ord</a:t>
            </a:r>
          </a:p>
          <a:p>
            <a:pPr lvl="2"/>
            <a:r>
              <a:rPr lang="nb-NO" sz="1400" dirty="0" smtClean="0"/>
              <a:t>«tre», «bank», «retten»</a:t>
            </a:r>
          </a:p>
          <a:p>
            <a:pPr lvl="2"/>
            <a:r>
              <a:rPr lang="nb-NO" sz="1400" dirty="0" smtClean="0"/>
              <a:t>«Det lå en haug med blader utenfor rettslokalet.»</a:t>
            </a:r>
          </a:p>
          <a:p>
            <a:pPr lvl="2"/>
            <a:r>
              <a:rPr lang="nb-NO" sz="1400" dirty="0" smtClean="0"/>
              <a:t>Kan forsvinne i kontekst: «Dommeren leste i et blad.»</a:t>
            </a:r>
          </a:p>
          <a:p>
            <a:r>
              <a:rPr lang="nb-NO" sz="2200" dirty="0" smtClean="0"/>
              <a:t>Syntaktisk flertydighet</a:t>
            </a:r>
          </a:p>
          <a:p>
            <a:pPr lvl="1"/>
            <a:r>
              <a:rPr lang="nb-NO" sz="1800" dirty="0" smtClean="0"/>
              <a:t>Flertydighet som skyldes setningskonstruksjonen</a:t>
            </a:r>
          </a:p>
          <a:p>
            <a:pPr lvl="2"/>
            <a:r>
              <a:rPr lang="nb-NO" sz="1400" dirty="0" smtClean="0"/>
              <a:t>«Skyt ham ikke vent til jeg kommer!»</a:t>
            </a:r>
          </a:p>
          <a:p>
            <a:pPr lvl="2"/>
            <a:r>
              <a:rPr lang="nb-NO" sz="1400" dirty="0">
                <a:hlinkClick r:id="rId3"/>
              </a:rPr>
              <a:t>https://</a:t>
            </a:r>
            <a:r>
              <a:rPr lang="nb-NO" sz="1400" dirty="0" smtClean="0">
                <a:hlinkClick r:id="rId3"/>
              </a:rPr>
              <a:t>www.nytimes.com/2017/03/16/us/oxford-comma-lawsuit.html</a:t>
            </a:r>
            <a:endParaRPr lang="nb-NO" sz="1400" dirty="0" smtClean="0"/>
          </a:p>
          <a:p>
            <a:pPr lvl="2"/>
            <a:r>
              <a:rPr lang="nb-NO" sz="1400" dirty="0" smtClean="0"/>
              <a:t>«Meddomsretten i denne rettssaken består av erfarne jurister og legdommere.»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1119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865312"/>
          </a:xfrm>
        </p:spPr>
        <p:txBody>
          <a:bodyPr/>
          <a:lstStyle/>
          <a:p>
            <a:r>
              <a:rPr lang="nb-NO" dirty="0" smtClean="0"/>
              <a:t>Årsaker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772816"/>
            <a:ext cx="7696200" cy="4392488"/>
          </a:xfrm>
        </p:spPr>
        <p:txBody>
          <a:bodyPr/>
          <a:lstStyle/>
          <a:p>
            <a:r>
              <a:rPr lang="nb-NO" sz="1800" dirty="0" smtClean="0"/>
              <a:t>Pragmatisk flertydighet</a:t>
            </a:r>
          </a:p>
          <a:p>
            <a:pPr lvl="1"/>
            <a:r>
              <a:rPr lang="nb-NO" sz="1400" dirty="0" smtClean="0"/>
              <a:t>F.eks.: Er et utsagn ment deskriptivt eller normativt?</a:t>
            </a:r>
          </a:p>
          <a:p>
            <a:pPr lvl="1"/>
            <a:r>
              <a:rPr lang="nb-NO" sz="1400" dirty="0" smtClean="0"/>
              <a:t>Betraktninger </a:t>
            </a:r>
            <a:r>
              <a:rPr lang="nb-NO" sz="1400" i="1" dirty="0" smtClean="0"/>
              <a:t>de lege lata </a:t>
            </a:r>
            <a:r>
              <a:rPr lang="nb-NO" sz="1400" dirty="0" smtClean="0"/>
              <a:t>eller </a:t>
            </a:r>
            <a:r>
              <a:rPr lang="nb-NO" sz="1400" i="1" dirty="0" smtClean="0"/>
              <a:t>de lege </a:t>
            </a:r>
            <a:r>
              <a:rPr lang="nb-NO" sz="1400" i="1" dirty="0" err="1" smtClean="0"/>
              <a:t>ferenda</a:t>
            </a:r>
            <a:r>
              <a:rPr lang="nb-NO" sz="1400" dirty="0" smtClean="0"/>
              <a:t>?</a:t>
            </a:r>
            <a:endParaRPr lang="nb-NO" sz="1400" i="1" dirty="0" smtClean="0"/>
          </a:p>
          <a:p>
            <a:pPr lvl="1"/>
            <a:r>
              <a:rPr lang="nb-NO" sz="1400" dirty="0" smtClean="0"/>
              <a:t>«Gjør du det, kan det koste deg </a:t>
            </a:r>
            <a:r>
              <a:rPr lang="nb-NO" sz="1400" dirty="0"/>
              <a:t>dyrt.» </a:t>
            </a:r>
            <a:endParaRPr lang="nb-NO" sz="1400" dirty="0" smtClean="0"/>
          </a:p>
          <a:p>
            <a:pPr lvl="1"/>
            <a:r>
              <a:rPr lang="nb-NO" sz="1400" dirty="0" smtClean="0"/>
              <a:t>«hver </a:t>
            </a:r>
            <a:r>
              <a:rPr lang="nb-NO" sz="1400" dirty="0"/>
              <a:t>dag blir vårt folk og land plyndret og ødelagt av </a:t>
            </a:r>
            <a:r>
              <a:rPr lang="nb-NO" sz="1400" dirty="0" smtClean="0"/>
              <a:t>jødene» (</a:t>
            </a:r>
            <a:r>
              <a:rPr lang="nb-NO" sz="1400" dirty="0" err="1" smtClean="0"/>
              <a:t>Boot</a:t>
            </a:r>
            <a:r>
              <a:rPr lang="nb-NO" sz="1400" dirty="0" smtClean="0"/>
              <a:t> Boys)</a:t>
            </a:r>
          </a:p>
          <a:p>
            <a:r>
              <a:rPr lang="nb-NO" sz="1800" dirty="0" smtClean="0"/>
              <a:t>Talehandlingsteori:</a:t>
            </a:r>
          </a:p>
          <a:p>
            <a:pPr lvl="1"/>
            <a:r>
              <a:rPr lang="nb-NO" sz="1400" dirty="0" smtClean="0"/>
              <a:t>«Da har vi en avtale.»</a:t>
            </a:r>
          </a:p>
          <a:p>
            <a:pPr lvl="1"/>
            <a:r>
              <a:rPr lang="nb-NO" sz="1400" dirty="0" smtClean="0"/>
              <a:t>«Jeg døper dette skipet MS Aurora.»</a:t>
            </a:r>
          </a:p>
          <a:p>
            <a:pPr lvl="1"/>
            <a:r>
              <a:rPr lang="nb-NO" sz="1400" dirty="0" smtClean="0"/>
              <a:t>«Jeg skal drepe deg!»</a:t>
            </a:r>
          </a:p>
          <a:p>
            <a:r>
              <a:rPr lang="nb-NO" sz="1800" i="1" dirty="0" smtClean="0"/>
              <a:t> </a:t>
            </a:r>
            <a:r>
              <a:rPr lang="nb-NO" sz="1800" dirty="0" smtClean="0"/>
              <a:t>Aspekter ved </a:t>
            </a:r>
            <a:r>
              <a:rPr lang="nb-NO" sz="1800" u="sng" dirty="0" smtClean="0"/>
              <a:t>talehandlinger</a:t>
            </a:r>
            <a:r>
              <a:rPr lang="nb-NO" sz="1800" dirty="0" smtClean="0"/>
              <a:t>:</a:t>
            </a:r>
          </a:p>
          <a:p>
            <a:pPr lvl="1"/>
            <a:r>
              <a:rPr lang="nb-NO" sz="1400" dirty="0" smtClean="0"/>
              <a:t>Det </a:t>
            </a:r>
            <a:r>
              <a:rPr lang="nb-NO" sz="1400" u="sng" dirty="0" err="1" smtClean="0"/>
              <a:t>lokusjonære</a:t>
            </a:r>
            <a:r>
              <a:rPr lang="nb-NO" sz="1400" dirty="0" smtClean="0"/>
              <a:t>: ordenes semantiske betydning</a:t>
            </a:r>
          </a:p>
          <a:p>
            <a:pPr lvl="1"/>
            <a:r>
              <a:rPr lang="nb-NO" sz="1400" dirty="0" smtClean="0"/>
              <a:t>Det </a:t>
            </a:r>
            <a:r>
              <a:rPr lang="nb-NO" sz="1400" u="sng" dirty="0" err="1" smtClean="0"/>
              <a:t>illokusjonære</a:t>
            </a:r>
            <a:r>
              <a:rPr lang="nb-NO" sz="1400" dirty="0" smtClean="0"/>
              <a:t>: den talehandling man begår ved å ytre ordene (inngå en avtale, døpe et skip, true noen)</a:t>
            </a:r>
          </a:p>
          <a:p>
            <a:pPr lvl="1"/>
            <a:r>
              <a:rPr lang="nb-NO" sz="1400" dirty="0" smtClean="0"/>
              <a:t>Det </a:t>
            </a:r>
            <a:r>
              <a:rPr lang="nb-NO" sz="1400" u="sng" dirty="0" err="1" smtClean="0"/>
              <a:t>perlokusjonære</a:t>
            </a:r>
            <a:r>
              <a:rPr lang="nb-NO" sz="1400" dirty="0" smtClean="0"/>
              <a:t>: videre effekter av talehandlingen (f.eks. kan det å si «Jeg skal drepe deg!» til en person gjøre vedkommende redd; skremme vedkommende)</a:t>
            </a:r>
          </a:p>
          <a:p>
            <a:pPr lvl="1"/>
            <a:endParaRPr lang="nb-NO" sz="1600" dirty="0" smtClean="0"/>
          </a:p>
          <a:p>
            <a:pPr lvl="1"/>
            <a:endParaRPr lang="nb-NO" sz="1600" dirty="0" smtClean="0"/>
          </a:p>
          <a:p>
            <a:pPr lvl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585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Tolkning og kontekst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Tolkning er kontekstavhengig.</a:t>
            </a:r>
          </a:p>
          <a:p>
            <a:pPr lvl="1"/>
            <a:r>
              <a:rPr lang="nb-NO" sz="1800" dirty="0" smtClean="0"/>
              <a:t>Tolkningen av en og samme formulering kan variere fra kontekst til kontekst.</a:t>
            </a:r>
          </a:p>
          <a:p>
            <a:r>
              <a:rPr lang="nb-NO" sz="2000" dirty="0" smtClean="0"/>
              <a:t>Kontekst </a:t>
            </a:r>
            <a:r>
              <a:rPr lang="nb-NO" sz="2000" dirty="0" smtClean="0">
                <a:sym typeface="Symbol"/>
              </a:rPr>
              <a:t> sammenheng</a:t>
            </a:r>
            <a:endParaRPr lang="nb-NO" sz="2000" dirty="0" smtClean="0"/>
          </a:p>
          <a:p>
            <a:r>
              <a:rPr lang="nb-NO" sz="2000" dirty="0" smtClean="0"/>
              <a:t>Hvilken kontekst?</a:t>
            </a:r>
          </a:p>
          <a:p>
            <a:pPr lvl="1"/>
            <a:r>
              <a:rPr lang="nb-NO" sz="1800" dirty="0" smtClean="0"/>
              <a:t>Vanskelig å angi et generelt svar, men det normale er at man søker å forstå hva </a:t>
            </a:r>
            <a:r>
              <a:rPr lang="nb-NO" sz="1800" dirty="0" err="1" smtClean="0"/>
              <a:t>avgiveren</a:t>
            </a:r>
            <a:r>
              <a:rPr lang="nb-NO" sz="1800" dirty="0" smtClean="0"/>
              <a:t> av utsagnet har ment. Og derfor forsøker man å sette seg i </a:t>
            </a:r>
            <a:r>
              <a:rPr lang="nb-NO" sz="1800" dirty="0" err="1" smtClean="0"/>
              <a:t>avgiverens</a:t>
            </a:r>
            <a:r>
              <a:rPr lang="nb-NO" sz="1800" dirty="0" smtClean="0"/>
              <a:t> kontekst.</a:t>
            </a:r>
          </a:p>
          <a:p>
            <a:pPr lvl="2"/>
            <a:r>
              <a:rPr lang="nb-NO" sz="1600" dirty="0" smtClean="0"/>
              <a:t>«</a:t>
            </a:r>
            <a:r>
              <a:rPr lang="nb-NO" sz="1600" i="1" dirty="0" smtClean="0"/>
              <a:t>Hva mente du med det du sa?</a:t>
            </a:r>
            <a:r>
              <a:rPr lang="nb-NO" sz="1600" dirty="0" smtClean="0"/>
              <a:t>»</a:t>
            </a:r>
          </a:p>
          <a:p>
            <a:pPr lvl="1"/>
            <a:r>
              <a:rPr lang="nb-NO" sz="2000" dirty="0" smtClean="0"/>
              <a:t>Dette er også det vanlige i jussen</a:t>
            </a:r>
          </a:p>
          <a:p>
            <a:pPr lvl="2"/>
            <a:r>
              <a:rPr lang="nb-NO" sz="1800" dirty="0" smtClean="0"/>
              <a:t>Ved tolkning av lovtekst: hva mente lovgiver?</a:t>
            </a:r>
          </a:p>
          <a:p>
            <a:pPr lvl="2"/>
            <a:r>
              <a:rPr lang="nb-NO" sz="1800" dirty="0" smtClean="0"/>
              <a:t>Ved tolkning av avtale: hva mente avtalepartene?</a:t>
            </a:r>
          </a:p>
          <a:p>
            <a:pPr lvl="2"/>
            <a:r>
              <a:rPr lang="nb-NO" sz="1800" dirty="0" smtClean="0"/>
              <a:t>Ved tolkning av testamente: hva mente testator?</a:t>
            </a:r>
          </a:p>
          <a:p>
            <a:pPr lvl="3"/>
            <a:r>
              <a:rPr lang="nb-NO" sz="1600" dirty="0" smtClean="0"/>
              <a:t>Mannen som kalte sin vinkjeller for sitt «bibliotek»… </a:t>
            </a:r>
          </a:p>
        </p:txBody>
      </p:sp>
    </p:spTree>
    <p:extLst>
      <p:ext uri="{BB962C8B-B14F-4D97-AF65-F5344CB8AC3E}">
        <p14:creationId xmlns:p14="http://schemas.microsoft.com/office/powerpoint/2010/main" val="42323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Presisering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Presiseringer er en undergruppe av tolkninger</a:t>
            </a:r>
          </a:p>
          <a:p>
            <a:r>
              <a:rPr lang="nb-NO" sz="1800" dirty="0" smtClean="0"/>
              <a:t>«Påstanden B er en presisering av påstanden A dersom enhver rimelig tolkning av påstanden B også er en rimelig tolkning av påstanden A, samtidig som det finnes rimelige tolkninger av påstanden A som ikke er rimelige tolkninger av påstanden B.» (Høgberg, 36)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3563888" y="3789040"/>
            <a:ext cx="2232248" cy="20882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788024" y="40050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 bwMode="auto">
          <a:xfrm>
            <a:off x="3995936" y="4509120"/>
            <a:ext cx="1152128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83968" y="485548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3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på presisering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2050504"/>
            <a:ext cx="7109792" cy="4114800"/>
          </a:xfrm>
        </p:spPr>
        <p:txBody>
          <a:bodyPr/>
          <a:lstStyle/>
          <a:p>
            <a:r>
              <a:rPr lang="nb-NO" sz="2000" dirty="0" smtClean="0"/>
              <a:t>T</a:t>
            </a:r>
            <a:r>
              <a:rPr lang="nb-NO" sz="2000" baseline="-25000" dirty="0" smtClean="0"/>
              <a:t>0</a:t>
            </a:r>
            <a:r>
              <a:rPr lang="nb-NO" sz="2000" dirty="0" smtClean="0"/>
              <a:t>: «I Norge er det mest jentekriminalitet.»</a:t>
            </a:r>
          </a:p>
          <a:p>
            <a:r>
              <a:rPr lang="nb-NO" sz="2000" dirty="0" smtClean="0"/>
              <a:t>T</a:t>
            </a:r>
            <a:r>
              <a:rPr lang="nb-NO" sz="2000" baseline="-25000" dirty="0"/>
              <a:t>1</a:t>
            </a:r>
            <a:r>
              <a:rPr lang="nb-NO" sz="2000" dirty="0" smtClean="0"/>
              <a:t>: «I Norge er det mer jentekriminalitet enn i andre land.»</a:t>
            </a:r>
          </a:p>
          <a:p>
            <a:r>
              <a:rPr lang="nb-NO" sz="2000" dirty="0" smtClean="0"/>
              <a:t>T</a:t>
            </a:r>
            <a:r>
              <a:rPr lang="nb-NO" sz="2000" baseline="-25000" dirty="0"/>
              <a:t>2</a:t>
            </a:r>
            <a:r>
              <a:rPr lang="nb-NO" sz="2000" dirty="0" smtClean="0"/>
              <a:t>: «I Norge er det mer jentekriminalitet enn guttekriminalitet.»</a:t>
            </a:r>
          </a:p>
          <a:p>
            <a:r>
              <a:rPr lang="nb-NO" sz="2000" dirty="0" smtClean="0"/>
              <a:t>T</a:t>
            </a:r>
            <a:r>
              <a:rPr lang="nb-NO" sz="2000" baseline="-25000" dirty="0"/>
              <a:t>1.1</a:t>
            </a:r>
            <a:r>
              <a:rPr lang="nb-NO" sz="2000" dirty="0" smtClean="0"/>
              <a:t>: «I Norge er en større prosentandel av kriminaliteten begått av jenter enn i andre land.»</a:t>
            </a:r>
          </a:p>
          <a:p>
            <a:r>
              <a:rPr lang="nb-NO" sz="2000" dirty="0" smtClean="0"/>
              <a:t>T</a:t>
            </a:r>
            <a:r>
              <a:rPr lang="nb-NO" sz="2000" baseline="-25000" dirty="0"/>
              <a:t>1.2</a:t>
            </a:r>
            <a:r>
              <a:rPr lang="nb-NO" sz="2000" dirty="0" smtClean="0"/>
              <a:t>: «I Norge blir det begått flere antall lovbrudd (i absolutte tall) av jenter enn i andre land.»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509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043608" y="620688"/>
            <a:ext cx="5486400" cy="576064"/>
          </a:xfrm>
        </p:spPr>
        <p:txBody>
          <a:bodyPr/>
          <a:lstStyle/>
          <a:p>
            <a:r>
              <a:rPr lang="nb-NO" dirty="0" smtClean="0"/>
              <a:t>Hovedlitteratur: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1792288" y="4725144"/>
            <a:ext cx="6020072" cy="1447056"/>
          </a:xfrm>
        </p:spPr>
        <p:txBody>
          <a:bodyPr/>
          <a:lstStyle/>
          <a:p>
            <a:r>
              <a:rPr lang="nb-NO" sz="2000" dirty="0" smtClean="0"/>
              <a:t>Formålet med forelesningene</a:t>
            </a:r>
            <a:r>
              <a:rPr lang="nb-N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smtClean="0"/>
              <a:t>Trekke ut essensen – det viktigste – og skape en forståelse av det mest grunnleggende ved å forklare ting helt enkelt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smtClean="0"/>
              <a:t>Redegjøre for betydningen til sentrale begreper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smtClean="0"/>
              <a:t>Utdype sammenhengene mellom de forskjellige delene av pensum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smtClean="0"/>
              <a:t>Invitere til selvstendig, kritisk refleksjon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860032" y="7913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Støttelitteratur: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829">
            <a:off x="3662248" y="1512664"/>
            <a:ext cx="1944095" cy="300262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377">
            <a:off x="6700930" y="1832411"/>
            <a:ext cx="1906587" cy="2702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5875"/>
            <a:ext cx="1817365" cy="26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 språkets bil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088232" cy="31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Venn-diagram for presisering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Ellipse 3"/>
          <p:cNvSpPr/>
          <p:nvPr/>
        </p:nvSpPr>
        <p:spPr bwMode="auto">
          <a:xfrm>
            <a:off x="2123728" y="2348880"/>
            <a:ext cx="3816424" cy="37444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267744" y="3104964"/>
            <a:ext cx="2160240" cy="22322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499992" y="3717032"/>
            <a:ext cx="1296144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483768" y="4173974"/>
            <a:ext cx="864096" cy="864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203848" y="3284984"/>
            <a:ext cx="1008112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379213" y="35889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</a:t>
            </a:r>
            <a:r>
              <a:rPr lang="nb-NO" baseline="-25000" dirty="0" smtClean="0"/>
              <a:t>1.1</a:t>
            </a:r>
            <a:endParaRPr lang="nb-NO" baseline="-25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599078" y="44371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</a:t>
            </a:r>
            <a:r>
              <a:rPr lang="nb-NO" baseline="-25000" dirty="0" smtClean="0"/>
              <a:t>1.2</a:t>
            </a:r>
            <a:endParaRPr lang="nb-NO" baseline="-250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599078" y="3588985"/>
            <a:ext cx="53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</a:t>
            </a:r>
            <a:r>
              <a:rPr lang="nb-NO" baseline="-25000" dirty="0" smtClean="0"/>
              <a:t>1</a:t>
            </a:r>
            <a:endParaRPr lang="nb-NO" baseline="-250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788024" y="41739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</a:t>
            </a:r>
            <a:r>
              <a:rPr lang="nb-NO" baseline="-25000" dirty="0"/>
              <a:t>2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923928" y="26369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</a:t>
            </a:r>
            <a:r>
              <a:rPr lang="nb-NO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4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juridiske tolkningsbegrep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Tolkning i snever forstand</a:t>
            </a:r>
          </a:p>
          <a:p>
            <a:pPr lvl="1"/>
            <a:r>
              <a:rPr lang="nb-NO" sz="2000" dirty="0" smtClean="0"/>
              <a:t>Slutning fra kilde til meningsinnhold</a:t>
            </a:r>
          </a:p>
          <a:p>
            <a:pPr lvl="1"/>
            <a:r>
              <a:rPr lang="nb-NO" sz="2000" dirty="0" smtClean="0"/>
              <a:t>I mange tilfeller «alminnelig tolkning»</a:t>
            </a:r>
          </a:p>
          <a:p>
            <a:pPr lvl="2"/>
            <a:r>
              <a:rPr lang="nb-NO" sz="1800" dirty="0" smtClean="0"/>
              <a:t>F.eks. tolkning av ordlyden i en avtale, i lovtekst, forarbeider eller dommer</a:t>
            </a:r>
          </a:p>
          <a:p>
            <a:pPr lvl="2"/>
            <a:endParaRPr lang="nb-NO" sz="1800" dirty="0" smtClean="0"/>
          </a:p>
          <a:p>
            <a:r>
              <a:rPr lang="nb-NO" sz="2400" dirty="0" smtClean="0"/>
              <a:t>Tolkning i vid forstand</a:t>
            </a:r>
          </a:p>
          <a:p>
            <a:pPr lvl="1"/>
            <a:r>
              <a:rPr lang="nb-NO" sz="2000" dirty="0" smtClean="0"/>
              <a:t>Kartlegging av gjeldende rett</a:t>
            </a:r>
          </a:p>
          <a:p>
            <a:pPr lvl="1"/>
            <a:r>
              <a:rPr lang="nb-NO" sz="2000" dirty="0" smtClean="0"/>
              <a:t>Skjer gjerne på basis av flere kilder</a:t>
            </a:r>
          </a:p>
          <a:p>
            <a:pPr lvl="1"/>
            <a:r>
              <a:rPr lang="nb-NO" sz="2000" dirty="0" smtClean="0"/>
              <a:t>Inkluderer «alminnelig språktolkning», men er styrt av normer om juridisk tolkning, reelle hensyn mv.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25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juridiske presiseringsbegrep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Presiserende tolkning angår et valg mellom flere alternative tolkninger som alle lar seg forene med ordlyden.</a:t>
            </a:r>
          </a:p>
          <a:p>
            <a:r>
              <a:rPr lang="nb-NO" sz="2000" dirty="0" smtClean="0"/>
              <a:t>Videre begrep enn det alminnelige</a:t>
            </a:r>
          </a:p>
          <a:p>
            <a:pPr lvl="1"/>
            <a:r>
              <a:rPr lang="nb-NO" sz="1600" dirty="0" smtClean="0"/>
              <a:t>Flytende grense mellom presisering (presiserende tolkning) og generell (eller øvrige former for) tolkning i retten</a:t>
            </a:r>
          </a:p>
          <a:p>
            <a:pPr lvl="1"/>
            <a:r>
              <a:rPr lang="nb-NO" sz="1600" dirty="0" smtClean="0"/>
              <a:t>Baseres også på andre rettskilder</a:t>
            </a:r>
          </a:p>
          <a:p>
            <a:pPr lvl="1"/>
            <a:endParaRPr lang="nb-NO" sz="16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70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Eksempel, </a:t>
            </a:r>
            <a:r>
              <a:rPr lang="nb-NO" sz="2400" dirty="0" err="1" smtClean="0"/>
              <a:t>Rt</a:t>
            </a:r>
            <a:r>
              <a:rPr lang="nb-NO" sz="2400" dirty="0" smtClean="0"/>
              <a:t>. 2006 s. 179 </a:t>
            </a:r>
            <a:r>
              <a:rPr lang="nb-NO" sz="2400" dirty="0" err="1" smtClean="0"/>
              <a:t>Støvletthældommen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844824"/>
            <a:ext cx="7696200" cy="4608512"/>
          </a:xfrm>
        </p:spPr>
        <p:txBody>
          <a:bodyPr/>
          <a:lstStyle/>
          <a:p>
            <a:r>
              <a:rPr lang="nb-NO" sz="2000" dirty="0" smtClean="0"/>
              <a:t>Forbrukerkjøpsloven § 29 første ledd:</a:t>
            </a:r>
          </a:p>
          <a:p>
            <a:pPr lvl="1"/>
            <a:r>
              <a:rPr lang="nb-NO" sz="1800" dirty="0" smtClean="0"/>
              <a:t>«Forbrukeren kan velge mellom å kreve at selgeren sørger for retting av mangelen eller leverer tilsvarende ting (omlevering). Dette gjelder ikke hvis gjennomføring av kravet er umulig eller volder selgeren urimelige kostnader.»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 smtClean="0"/>
              <a:t>Hva betyr «urimelige kostnader»?</a:t>
            </a:r>
          </a:p>
          <a:p>
            <a:pPr lvl="2"/>
            <a:r>
              <a:rPr lang="nb-NO" sz="1600" dirty="0" smtClean="0"/>
              <a:t>Absolutt tall – størrelsen på differansen mellom kostnadene ved omlevering og retting?</a:t>
            </a:r>
          </a:p>
          <a:p>
            <a:pPr lvl="2"/>
            <a:r>
              <a:rPr lang="nb-NO" sz="1600" dirty="0" smtClean="0"/>
              <a:t>Forholdstall – forholdet mellom utgiftene ved omlevering og retting?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 smtClean="0"/>
              <a:t>«Sakens spørsmål må, slik jeg ser det, vurderes i et noe bredere perspektiv. En utstrakt bruk av omlevering vil innebære at det med loven i hånd etableres en «bruk og kast»-ordning som det generelt kan være grunn til å ta avstand fra.» (avsnitt 38)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0803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Korrigerende tolkning mv.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Korrigerende tolkning</a:t>
            </a:r>
          </a:p>
          <a:p>
            <a:pPr lvl="1"/>
            <a:r>
              <a:rPr lang="nb-NO" sz="1800" dirty="0" smtClean="0"/>
              <a:t>En tolkning som ikke er fullt ut forenelig med det opprinnelige utsagnet.</a:t>
            </a:r>
          </a:p>
          <a:p>
            <a:pPr lvl="1"/>
            <a:r>
              <a:rPr lang="nb-NO" sz="1800" dirty="0" smtClean="0"/>
              <a:t>Flytende grense mellom korrigering og presisering</a:t>
            </a:r>
            <a:endParaRPr lang="nb-NO" sz="1800" dirty="0"/>
          </a:p>
        </p:txBody>
      </p:sp>
      <p:sp>
        <p:nvSpPr>
          <p:cNvPr id="4" name="Ellipse 3"/>
          <p:cNvSpPr/>
          <p:nvPr/>
        </p:nvSpPr>
        <p:spPr bwMode="auto">
          <a:xfrm>
            <a:off x="2123728" y="3789040"/>
            <a:ext cx="2520280" cy="24482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Frihåndsform 8"/>
          <p:cNvSpPr/>
          <p:nvPr/>
        </p:nvSpPr>
        <p:spPr bwMode="auto">
          <a:xfrm>
            <a:off x="3507828" y="3397561"/>
            <a:ext cx="1411646" cy="1660578"/>
          </a:xfrm>
          <a:custGeom>
            <a:avLst/>
            <a:gdLst>
              <a:gd name="connsiteX0" fmla="*/ 0 w 1411646"/>
              <a:gd name="connsiteY0" fmla="*/ 417694 h 1660578"/>
              <a:gd name="connsiteX1" fmla="*/ 1355834 w 1411646"/>
              <a:gd name="connsiteY1" fmla="*/ 62970 h 1660578"/>
              <a:gd name="connsiteX2" fmla="*/ 1150882 w 1411646"/>
              <a:gd name="connsiteY2" fmla="*/ 1552811 h 1660578"/>
              <a:gd name="connsiteX3" fmla="*/ 1143000 w 1411646"/>
              <a:gd name="connsiteY3" fmla="*/ 1544929 h 1660578"/>
              <a:gd name="connsiteX4" fmla="*/ 1158765 w 1411646"/>
              <a:gd name="connsiteY4" fmla="*/ 1560694 h 1660578"/>
              <a:gd name="connsiteX5" fmla="*/ 1158765 w 1411646"/>
              <a:gd name="connsiteY5" fmla="*/ 1592225 h 166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646" h="1660578">
                <a:moveTo>
                  <a:pt x="0" y="417694"/>
                </a:moveTo>
                <a:cubicBezTo>
                  <a:pt x="582010" y="145739"/>
                  <a:pt x="1164020" y="-126216"/>
                  <a:pt x="1355834" y="62970"/>
                </a:cubicBezTo>
                <a:cubicBezTo>
                  <a:pt x="1547648" y="252156"/>
                  <a:pt x="1186354" y="1305818"/>
                  <a:pt x="1150882" y="1552811"/>
                </a:cubicBezTo>
                <a:cubicBezTo>
                  <a:pt x="1115410" y="1799804"/>
                  <a:pt x="1143000" y="1544929"/>
                  <a:pt x="1143000" y="1544929"/>
                </a:cubicBezTo>
                <a:cubicBezTo>
                  <a:pt x="1144314" y="1546243"/>
                  <a:pt x="1156138" y="1552811"/>
                  <a:pt x="1158765" y="1560694"/>
                </a:cubicBezTo>
                <a:cubicBezTo>
                  <a:pt x="1161392" y="1568577"/>
                  <a:pt x="1148255" y="1631639"/>
                  <a:pt x="1158765" y="15922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339752" y="5301208"/>
            <a:ext cx="936104" cy="64807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076056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Utvidende tolkning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65844" y="574922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Innskrenkende tolkning</a:t>
            </a:r>
            <a:endParaRPr lang="nb-NO" sz="1600" dirty="0"/>
          </a:p>
        </p:txBody>
      </p:sp>
      <p:sp>
        <p:nvSpPr>
          <p:cNvPr id="13" name="Ellipse 12"/>
          <p:cNvSpPr/>
          <p:nvPr/>
        </p:nvSpPr>
        <p:spPr bwMode="auto">
          <a:xfrm>
            <a:off x="4919474" y="5085184"/>
            <a:ext cx="804654" cy="864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724128" y="508518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Analogisk tolkning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6006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9" grpId="0" animBg="1"/>
      <p:bldP spid="10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721296"/>
          </a:xfrm>
        </p:spPr>
        <p:txBody>
          <a:bodyPr/>
          <a:lstStyle/>
          <a:p>
            <a:r>
              <a:rPr lang="nb-NO" dirty="0" smtClean="0"/>
              <a:t>IV: Definisjonsteori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556792"/>
            <a:ext cx="7696200" cy="4608512"/>
          </a:xfrm>
        </p:spPr>
        <p:txBody>
          <a:bodyPr/>
          <a:lstStyle/>
          <a:p>
            <a:r>
              <a:rPr lang="nb-NO" dirty="0" smtClean="0"/>
              <a:t>Analytiske og syntetiske utsagn</a:t>
            </a:r>
          </a:p>
          <a:p>
            <a:r>
              <a:rPr lang="nb-NO" dirty="0" smtClean="0"/>
              <a:t>Definisjoner og karakteristikker</a:t>
            </a:r>
          </a:p>
          <a:p>
            <a:r>
              <a:rPr lang="nb-NO" dirty="0" smtClean="0"/>
              <a:t>Nærmere om forskjellige typer definisjoner</a:t>
            </a:r>
          </a:p>
          <a:p>
            <a:pPr lvl="1"/>
            <a:r>
              <a:rPr lang="nb-NO" i="1" dirty="0" smtClean="0"/>
              <a:t>Konnotasjonsangivelser</a:t>
            </a:r>
          </a:p>
          <a:p>
            <a:pPr lvl="2"/>
            <a:r>
              <a:rPr lang="nb-NO" i="1" dirty="0" smtClean="0"/>
              <a:t>Per genus et </a:t>
            </a:r>
            <a:r>
              <a:rPr lang="nb-NO" i="1" dirty="0" err="1" smtClean="0"/>
              <a:t>differentiam</a:t>
            </a:r>
            <a:endParaRPr lang="nb-NO" i="1" dirty="0" smtClean="0"/>
          </a:p>
          <a:p>
            <a:pPr lvl="1"/>
            <a:r>
              <a:rPr lang="nb-NO" i="1" dirty="0" smtClean="0"/>
              <a:t>Denotasjonsangivelser</a:t>
            </a:r>
          </a:p>
          <a:p>
            <a:pPr lvl="1"/>
            <a:r>
              <a:rPr lang="nb-NO" dirty="0" smtClean="0"/>
              <a:t>Andre typer</a:t>
            </a:r>
          </a:p>
          <a:p>
            <a:r>
              <a:rPr lang="nb-NO" dirty="0" smtClean="0"/>
              <a:t>Legaldefinisjoner</a:t>
            </a:r>
          </a:p>
          <a:p>
            <a:r>
              <a:rPr lang="nb-NO" dirty="0" smtClean="0"/>
              <a:t>Navngivings- og struktureringsfunksjon</a:t>
            </a:r>
          </a:p>
          <a:p>
            <a:r>
              <a:rPr lang="nb-NO" dirty="0" smtClean="0"/>
              <a:t>Målsetninger og utfordringer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Analytiske og syntetiske utsagn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Analytiske utsagn er sanne/usanne på grunnlag av deres betydning alene.</a:t>
            </a:r>
          </a:p>
          <a:p>
            <a:pPr lvl="1"/>
            <a:r>
              <a:rPr lang="nb-NO" sz="1800" dirty="0" smtClean="0"/>
              <a:t>«En ungkar er en ugift mann.»</a:t>
            </a:r>
          </a:p>
          <a:p>
            <a:pPr lvl="1"/>
            <a:r>
              <a:rPr lang="nb-NO" sz="1800" dirty="0" smtClean="0"/>
              <a:t>«Alle øyeleger er leger.»</a:t>
            </a:r>
          </a:p>
          <a:p>
            <a:pPr lvl="1"/>
            <a:r>
              <a:rPr lang="nb-NO" sz="1800" dirty="0" smtClean="0"/>
              <a:t>«Om Peder Ås drepte Lars Holm, er Lars Holm død.»</a:t>
            </a:r>
          </a:p>
          <a:p>
            <a:r>
              <a:rPr lang="nb-NO" sz="2400" dirty="0" smtClean="0"/>
              <a:t>Om et syntetisk utsagn er sant/usant, beror også på noe utenfor utsagnet selv. </a:t>
            </a:r>
            <a:endParaRPr lang="nb-NO" sz="2000" dirty="0" smtClean="0"/>
          </a:p>
          <a:p>
            <a:pPr lvl="1"/>
            <a:r>
              <a:rPr lang="nb-NO" sz="1800" dirty="0" smtClean="0"/>
              <a:t>«Grunnloven ble skrevet i 1814.»</a:t>
            </a:r>
          </a:p>
          <a:p>
            <a:pPr lvl="1"/>
            <a:r>
              <a:rPr lang="nb-NO" sz="1800" dirty="0" smtClean="0"/>
              <a:t>«Om Peder Ås detonerte bomben, må Lars Holm være død.»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5338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936104"/>
          </a:xfrm>
        </p:spPr>
        <p:txBody>
          <a:bodyPr/>
          <a:lstStyle/>
          <a:p>
            <a:r>
              <a:rPr lang="nb-NO" dirty="0" smtClean="0"/>
              <a:t>Definisjoner og karakteristikker 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12776"/>
            <a:ext cx="7696200" cy="4752528"/>
          </a:xfrm>
        </p:spPr>
        <p:txBody>
          <a:bodyPr/>
          <a:lstStyle/>
          <a:p>
            <a:r>
              <a:rPr lang="nb-NO" sz="2000" u="sng" dirty="0" smtClean="0"/>
              <a:t>Spør dere selv</a:t>
            </a:r>
            <a:r>
              <a:rPr lang="nb-NO" sz="2000" dirty="0" smtClean="0"/>
              <a:t>: </a:t>
            </a:r>
            <a:r>
              <a:rPr lang="nb-NO" sz="2000" i="1" dirty="0" smtClean="0"/>
              <a:t>Hvordan bruker dere ordene «definisjon» og «karakteristikk»?</a:t>
            </a:r>
          </a:p>
          <a:p>
            <a:endParaRPr lang="nb-NO" sz="2000" i="1" dirty="0" smtClean="0"/>
          </a:p>
          <a:p>
            <a:r>
              <a:rPr lang="nb-NO" sz="2000" u="sng" dirty="0" smtClean="0"/>
              <a:t>Helt enkelt forklart (Jerkø)</a:t>
            </a:r>
            <a:r>
              <a:rPr lang="nb-NO" sz="2000" dirty="0" smtClean="0"/>
              <a:t>:</a:t>
            </a:r>
          </a:p>
          <a:p>
            <a:pPr lvl="1"/>
            <a:r>
              <a:rPr lang="nb-NO" sz="1800" dirty="0" smtClean="0"/>
              <a:t>Definisjon = En forklaring av betydningen til et språklig uttrykk</a:t>
            </a:r>
          </a:p>
          <a:p>
            <a:pPr lvl="1"/>
            <a:r>
              <a:rPr lang="nb-NO" sz="1800" dirty="0" smtClean="0"/>
              <a:t>Karakteristikk </a:t>
            </a:r>
            <a:r>
              <a:rPr lang="nb-NO" sz="1800" dirty="0"/>
              <a:t>= </a:t>
            </a:r>
            <a:r>
              <a:rPr lang="nb-NO" sz="1800" dirty="0" smtClean="0"/>
              <a:t>En beskrivelse av noe</a:t>
            </a:r>
          </a:p>
          <a:p>
            <a:pPr lvl="1"/>
            <a:endParaRPr lang="nb-NO" sz="1800" dirty="0"/>
          </a:p>
          <a:p>
            <a:r>
              <a:rPr lang="nb-NO" sz="2000" dirty="0" smtClean="0"/>
              <a:t>Svein Eng:</a:t>
            </a:r>
          </a:p>
          <a:p>
            <a:pPr lvl="1"/>
            <a:r>
              <a:rPr lang="nb-NO" sz="1800" dirty="0" smtClean="0"/>
              <a:t>Definisjon = Utsagn som bidrar til å fastlegge språklige størrelsers betydning (bidrar til å fastlegge begreper).</a:t>
            </a:r>
          </a:p>
          <a:p>
            <a:pPr lvl="1"/>
            <a:r>
              <a:rPr lang="nb-NO" sz="1800" dirty="0" smtClean="0"/>
              <a:t>Karakteristikker: Utsagn som sier noe om hva som karakteriserer de ting (i videste forstand) som faller inn under en forutsatt definisjon.</a:t>
            </a:r>
          </a:p>
          <a:p>
            <a:pPr lvl="1"/>
            <a:r>
              <a:rPr lang="nb-NO" sz="1800" dirty="0" smtClean="0"/>
              <a:t>Kort sagt: </a:t>
            </a:r>
            <a:r>
              <a:rPr lang="nb-NO" sz="1800" u="sng" dirty="0" smtClean="0"/>
              <a:t>Definisjoner er om språkbruken, karakteristikker er om tingene.</a:t>
            </a:r>
            <a:r>
              <a:rPr lang="nb-NO" sz="1800" dirty="0" smtClean="0"/>
              <a:t> (Eng, 12)</a:t>
            </a:r>
          </a:p>
          <a:p>
            <a:endParaRPr lang="nb-NO" sz="18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8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936104"/>
          </a:xfrm>
        </p:spPr>
        <p:txBody>
          <a:bodyPr/>
          <a:lstStyle/>
          <a:p>
            <a:r>
              <a:rPr lang="nb-NO" dirty="0" smtClean="0"/>
              <a:t>Definisjoner og karakteristikker II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12776"/>
            <a:ext cx="7696200" cy="4752528"/>
          </a:xfrm>
        </p:spPr>
        <p:txBody>
          <a:bodyPr/>
          <a:lstStyle/>
          <a:p>
            <a:r>
              <a:rPr lang="nb-NO" sz="1800" dirty="0"/>
              <a:t>Forskjellige fakta er relevante ved holdbarhetsvurderingen til definisjoner og karakteristikker</a:t>
            </a:r>
          </a:p>
          <a:p>
            <a:endParaRPr lang="nb-NO" sz="1800" dirty="0" smtClean="0"/>
          </a:p>
          <a:p>
            <a:pPr lvl="1"/>
            <a:r>
              <a:rPr lang="nb-NO" sz="1800" dirty="0" smtClean="0"/>
              <a:t>Sml. Høgberg: </a:t>
            </a:r>
          </a:p>
          <a:p>
            <a:pPr marL="857250" lvl="2" indent="0">
              <a:buNone/>
            </a:pPr>
            <a:r>
              <a:rPr lang="nb-NO" sz="1800" dirty="0" smtClean="0"/>
              <a:t>«Definisjoner … bidrar til fastleggelsen av språklige størrelsers innhold (eventuelt fastlegge begreper). Karakteristikkene har ikke en felles positiv egenskap, men er definert ut fra hva de ikke er: Alle utsagn som ikke er definisjoner eller analytisk u/sanne utsagn, er karakteristikker. … Gruppen omfatter både deskriptive og normative utsagn, både følelsesmessige utbrudd og vitenskapelige resonnementer …» (s. 22)</a:t>
            </a:r>
          </a:p>
          <a:p>
            <a:pPr marL="857250" lvl="2" indent="0">
              <a:buNone/>
            </a:pPr>
            <a:endParaRPr lang="nb-NO" sz="1800" dirty="0"/>
          </a:p>
          <a:p>
            <a:pPr lvl="2"/>
            <a:r>
              <a:rPr lang="nb-NO" sz="1800" dirty="0" smtClean="0"/>
              <a:t>Hva tenker </a:t>
            </a:r>
            <a:r>
              <a:rPr lang="nb-NO" sz="1800" u="sng" dirty="0" smtClean="0"/>
              <a:t>dere</a:t>
            </a:r>
            <a:r>
              <a:rPr lang="nb-NO" sz="1800" dirty="0" smtClean="0"/>
              <a:t> om denne forståelsen av ordet «karakteristikk»? </a:t>
            </a:r>
            <a:endParaRPr lang="nb-NO" sz="28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8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på karakteristikker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Om </a:t>
            </a:r>
            <a:r>
              <a:rPr lang="nb-NO" u="sng" dirty="0" smtClean="0"/>
              <a:t>tingene/fenomenene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«Tiltalte var tilsølt av blod.»</a:t>
            </a:r>
          </a:p>
          <a:p>
            <a:pPr lvl="1"/>
            <a:r>
              <a:rPr lang="nb-NO" dirty="0" smtClean="0"/>
              <a:t>«Tyveriet må karakteriseres som grovt.»</a:t>
            </a:r>
            <a:endParaRPr lang="nb-NO" dirty="0"/>
          </a:p>
          <a:p>
            <a:pPr lvl="1"/>
            <a:r>
              <a:rPr lang="nb-NO" dirty="0" smtClean="0"/>
              <a:t>«Peder Ås er en uheldig fyr.»</a:t>
            </a:r>
          </a:p>
          <a:p>
            <a:pPr lvl="1"/>
            <a:r>
              <a:rPr lang="nb-NO" dirty="0" smtClean="0"/>
              <a:t>«Været var surt.»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2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793304"/>
          </a:xfrm>
        </p:spPr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536504"/>
          </a:xfrm>
        </p:spPr>
        <p:txBody>
          <a:bodyPr/>
          <a:lstStyle/>
          <a:p>
            <a:r>
              <a:rPr lang="nb-NO" dirty="0" smtClean="0"/>
              <a:t>Dag 1:</a:t>
            </a:r>
          </a:p>
          <a:p>
            <a:pPr lvl="1"/>
            <a:r>
              <a:rPr lang="nb-NO" dirty="0" smtClean="0"/>
              <a:t>I: Språkteori og noen elementære skiller</a:t>
            </a:r>
          </a:p>
          <a:p>
            <a:pPr lvl="1"/>
            <a:r>
              <a:rPr lang="nb-NO" dirty="0" smtClean="0"/>
              <a:t>II: Forholdet mellom språklige uttrykk, deres betydning og virkeligheten</a:t>
            </a:r>
          </a:p>
          <a:p>
            <a:pPr lvl="1"/>
            <a:r>
              <a:rPr lang="nb-NO" dirty="0" smtClean="0"/>
              <a:t>III: Tolkning og presisering</a:t>
            </a:r>
          </a:p>
          <a:p>
            <a:pPr lvl="1"/>
            <a:r>
              <a:rPr lang="nb-NO" dirty="0" smtClean="0"/>
              <a:t>IV: Definisjonsteori</a:t>
            </a:r>
          </a:p>
          <a:p>
            <a:r>
              <a:rPr lang="nb-NO" dirty="0" smtClean="0"/>
              <a:t>Dag 2:</a:t>
            </a:r>
          </a:p>
          <a:p>
            <a:pPr lvl="1"/>
            <a:r>
              <a:rPr lang="nb-NO" dirty="0" smtClean="0"/>
              <a:t>IV: Definisjonsteori</a:t>
            </a:r>
          </a:p>
          <a:p>
            <a:pPr lvl="1"/>
            <a:r>
              <a:rPr lang="nb-NO" dirty="0" smtClean="0"/>
              <a:t>V: Logikk</a:t>
            </a:r>
          </a:p>
          <a:p>
            <a:pPr lvl="1"/>
            <a:r>
              <a:rPr lang="nb-NO" dirty="0" smtClean="0"/>
              <a:t>VI: Argumentasjonsteori</a:t>
            </a:r>
          </a:p>
          <a:p>
            <a:pPr lvl="1"/>
            <a:r>
              <a:rPr lang="nb-NO" dirty="0" smtClean="0"/>
              <a:t>VII: Retorikk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32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Relevant for subsumsjonen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Karakteristikker: Utsagn som sier noe om hva som karakteriserer de ting (i videste forstand) som faller inn under en forutsatt definisjon.</a:t>
            </a:r>
          </a:p>
          <a:p>
            <a:endParaRPr lang="nb-NO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Kjøpsloven § 17</a:t>
            </a:r>
            <a:br>
              <a:rPr lang="nb-NO" sz="2000" dirty="0" smtClean="0"/>
            </a:br>
            <a:r>
              <a:rPr lang="nb-NO" sz="2000" dirty="0" smtClean="0"/>
              <a:t>(1) Tingen skal være i samsvar med de krav til art, mengde, kvalitet … som følger av avtalen. …</a:t>
            </a:r>
            <a:br>
              <a:rPr lang="nb-NO" sz="2000" dirty="0" smtClean="0"/>
            </a:br>
            <a:r>
              <a:rPr lang="nb-NO" sz="2000" dirty="0" smtClean="0"/>
              <a:t>(3) Tingen har mangel dersom den ikke er i samsvar med kravene i paragrafen her. (Definisjon)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err="1" smtClean="0"/>
              <a:t>PCen</a:t>
            </a:r>
            <a:r>
              <a:rPr lang="nb-NO" sz="2000" dirty="0" smtClean="0"/>
              <a:t> som Ås kjøpte av Holm, er ikke i samsvar med de krav til kvalitet som følger av avtalen. (Karakteristikk)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err="1" smtClean="0"/>
              <a:t>PCen</a:t>
            </a:r>
            <a:r>
              <a:rPr lang="nb-NO" sz="2000" dirty="0" smtClean="0"/>
              <a:t> som Ås kjøpte av Holm, har en mangel. (Subsumsjon/karakteristikk)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037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Sammenhengen mellom definisjoner, karakteristikker og analytiske utsagn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«Med «utsagn» skal vi forstå meningsinnholdet til setninger.» (Eng, 41)</a:t>
            </a:r>
          </a:p>
          <a:p>
            <a:r>
              <a:rPr lang="nb-NO" sz="1600" dirty="0" smtClean="0"/>
              <a:t>Spørsmålsformen «Hva er x?»</a:t>
            </a:r>
          </a:p>
          <a:p>
            <a:pPr lvl="1"/>
            <a:r>
              <a:rPr lang="nb-NO" sz="1600" dirty="0" smtClean="0"/>
              <a:t>Definisjon hvis svaret er på formen ««x» betyr y»</a:t>
            </a:r>
          </a:p>
          <a:p>
            <a:pPr lvl="1"/>
            <a:r>
              <a:rPr lang="nb-NO" sz="1600" dirty="0" smtClean="0"/>
              <a:t>Ofte karakteristikk hvis svaret er på formen «x er y»</a:t>
            </a:r>
          </a:p>
          <a:p>
            <a:pPr lvl="2"/>
            <a:r>
              <a:rPr lang="nb-NO" sz="1200" dirty="0" smtClean="0"/>
              <a:t>Men ofte vil vi gi definisjoner uten å snakke eksplisitt om ordets betydning og uten å bruke anførselstegn. (Definisjoner </a:t>
            </a:r>
            <a:r>
              <a:rPr lang="nb-NO" sz="1200" u="sng" dirty="0" smtClean="0"/>
              <a:t>bidrar</a:t>
            </a:r>
            <a:r>
              <a:rPr lang="nb-NO" sz="1200" dirty="0" smtClean="0"/>
              <a:t> til å fastlegge språklige størrelsers betydning.)</a:t>
            </a:r>
          </a:p>
          <a:p>
            <a:pPr lvl="2"/>
            <a:r>
              <a:rPr lang="nb-NO" sz="1200" dirty="0" smtClean="0"/>
              <a:t>Hva er det vi forsøker å gjøre med svaret «x er y»? Å beskrive (karakterisere) x? Eller å angi mer bestemt hva x er (definere)?</a:t>
            </a:r>
          </a:p>
          <a:p>
            <a:pPr lvl="1"/>
            <a:r>
              <a:rPr lang="nb-NO" sz="1600" dirty="0" smtClean="0"/>
              <a:t>Om det er en definisjon eller karakteristikk, beror på hva utsagnet er </a:t>
            </a:r>
            <a:r>
              <a:rPr lang="nb-NO" sz="1600" u="sng" dirty="0" smtClean="0"/>
              <a:t>om</a:t>
            </a:r>
            <a:r>
              <a:rPr lang="nb-NO" sz="1600" dirty="0" smtClean="0"/>
              <a:t>.</a:t>
            </a:r>
          </a:p>
          <a:p>
            <a:pPr lvl="1"/>
            <a:r>
              <a:rPr lang="nb-NO" sz="1600" dirty="0" smtClean="0"/>
              <a:t>Både definisjoner og karakteristikker kan være analytiske(?)</a:t>
            </a:r>
          </a:p>
          <a:p>
            <a:pPr lvl="2"/>
            <a:r>
              <a:rPr lang="nb-NO" sz="1200" dirty="0" smtClean="0"/>
              <a:t>Mest praktisk for definisjoner, hvor «x» og «y» kan ha identisk betydning</a:t>
            </a:r>
          </a:p>
          <a:p>
            <a:pPr lvl="2"/>
            <a:r>
              <a:rPr lang="nb-NO" sz="1200" dirty="0" smtClean="0"/>
              <a:t>Eks.: «En ungkar er en ugift mann.»</a:t>
            </a:r>
          </a:p>
          <a:p>
            <a:pPr lvl="2"/>
            <a:r>
              <a:rPr lang="nb-NO" sz="1200" dirty="0" smtClean="0"/>
              <a:t>Også </a:t>
            </a:r>
            <a:r>
              <a:rPr lang="nb-NO" sz="1200" i="1" dirty="0" smtClean="0"/>
              <a:t>mulig</a:t>
            </a:r>
            <a:r>
              <a:rPr lang="nb-NO" sz="1200" dirty="0" smtClean="0"/>
              <a:t> for karakteristikker: «Jeg er den jeg er.»(?)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85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Nærmere om definisjoner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nb-NO" sz="2000" dirty="0" smtClean="0"/>
              <a:t>Fra latin, «</a:t>
            </a:r>
            <a:r>
              <a:rPr lang="nb-NO" sz="2000" i="1" dirty="0" err="1" smtClean="0"/>
              <a:t>definire</a:t>
            </a:r>
            <a:r>
              <a:rPr lang="nb-NO" sz="2000" dirty="0" smtClean="0"/>
              <a:t>»: å trekke grenser for, å avgrense</a:t>
            </a:r>
          </a:p>
          <a:p>
            <a:r>
              <a:rPr lang="nb-NO" sz="2000" dirty="0" smtClean="0"/>
              <a:t>«Bidrar til å fastlegge språklige uttrykks betydning, eventuelt begreper» (Eng)</a:t>
            </a:r>
            <a:endParaRPr lang="nb-NO" sz="2000" dirty="0"/>
          </a:p>
          <a:p>
            <a:r>
              <a:rPr lang="nb-NO" sz="2000" dirty="0" smtClean="0"/>
              <a:t>«Prejudikat» = «tidligere avgjørelse avsagt av Høyesterett»</a:t>
            </a:r>
          </a:p>
          <a:p>
            <a:pPr lvl="1"/>
            <a:r>
              <a:rPr lang="nb-NO" sz="1600" dirty="0" smtClean="0"/>
              <a:t>Er dere enige i denne definisjonen av «prejudikat»?</a:t>
            </a:r>
          </a:p>
          <a:p>
            <a:r>
              <a:rPr lang="nb-NO" sz="2000" dirty="0" smtClean="0"/>
              <a:t>«Reelle hensyn» = «vurderinger av resultatets godhet»</a:t>
            </a:r>
            <a:endParaRPr lang="nb-NO" sz="2000" dirty="0"/>
          </a:p>
          <a:p>
            <a:r>
              <a:rPr lang="nb-NO" sz="2000" dirty="0" smtClean="0"/>
              <a:t>Struktureringsfunksjon og </a:t>
            </a:r>
            <a:r>
              <a:rPr lang="nb-NO" sz="2000" dirty="0" err="1" smtClean="0"/>
              <a:t>navngivingsfunksjon</a:t>
            </a:r>
            <a:endParaRPr lang="nb-NO" sz="2000" dirty="0" smtClean="0"/>
          </a:p>
          <a:p>
            <a:r>
              <a:rPr lang="nb-NO" sz="2000" dirty="0" smtClean="0"/>
              <a:t>Deskriptive og normative definisjoner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9663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1412776"/>
            <a:ext cx="7696200" cy="936104"/>
          </a:xfrm>
        </p:spPr>
        <p:txBody>
          <a:bodyPr/>
          <a:lstStyle/>
          <a:p>
            <a:r>
              <a:rPr lang="nb-NO" dirty="0" smtClean="0"/>
              <a:t>Definiendum og definiens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916832"/>
            <a:ext cx="7696200" cy="4248472"/>
          </a:xfrm>
          <a:ln>
            <a:noFill/>
          </a:ln>
        </p:spPr>
        <p:txBody>
          <a:bodyPr/>
          <a:lstStyle/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«Prejudikat» = «tidligere avgjørelse avsagt av Høyesterett»</a:t>
            </a:r>
          </a:p>
          <a:p>
            <a:r>
              <a:rPr lang="nb-NO" sz="2000" dirty="0" smtClean="0"/>
              <a:t>Definiendum: det som defineres</a:t>
            </a:r>
          </a:p>
          <a:p>
            <a:r>
              <a:rPr lang="nb-NO" sz="2000" dirty="0" smtClean="0"/>
              <a:t>Definiens: den definerende teksten</a:t>
            </a:r>
          </a:p>
          <a:p>
            <a:r>
              <a:rPr lang="nb-NO" sz="2000" dirty="0" smtClean="0"/>
              <a:t>Eksempel: </a:t>
            </a:r>
          </a:p>
          <a:p>
            <a:pPr lvl="1"/>
            <a:r>
              <a:rPr lang="nb-NO" sz="1600" dirty="0" smtClean="0"/>
              <a:t>Barneloven § 2: «Som «mor til barnet» [definiendum] skal </a:t>
            </a:r>
            <a:r>
              <a:rPr lang="nb-NO" sz="1600" dirty="0" err="1" smtClean="0"/>
              <a:t>reknast</a:t>
            </a:r>
            <a:r>
              <a:rPr lang="nb-NO" sz="1600" dirty="0" smtClean="0"/>
              <a:t> «den kvinna som har fødd barnet» [definiens].</a:t>
            </a:r>
          </a:p>
          <a:p>
            <a:endParaRPr lang="nb-NO" sz="2000" dirty="0" smtClean="0"/>
          </a:p>
        </p:txBody>
      </p:sp>
      <p:sp>
        <p:nvSpPr>
          <p:cNvPr id="4" name="Høyre klammeparentes 3"/>
          <p:cNvSpPr/>
          <p:nvPr/>
        </p:nvSpPr>
        <p:spPr bwMode="auto">
          <a:xfrm rot="16200000">
            <a:off x="1979710" y="2700490"/>
            <a:ext cx="288036" cy="129614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Høyre klammeparentes 4"/>
          <p:cNvSpPr/>
          <p:nvPr/>
        </p:nvSpPr>
        <p:spPr bwMode="auto">
          <a:xfrm rot="16200000">
            <a:off x="5426789" y="1050056"/>
            <a:ext cx="288034" cy="460851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394339" y="28215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Definiendum</a:t>
            </a:r>
            <a:endParaRPr lang="nb-NO" sz="18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148064" y="282461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Definiens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63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uiExpand="1" animBg="1"/>
      <p:bldP spid="5" grpId="0" uiExpan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Konnotasjonsangivelser og denotasjonsangivelser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i="1" dirty="0" smtClean="0"/>
              <a:t>Konnotasjon</a:t>
            </a:r>
            <a:r>
              <a:rPr lang="nb-NO" sz="2000" dirty="0" smtClean="0"/>
              <a:t>sangivelse</a:t>
            </a:r>
          </a:p>
          <a:p>
            <a:pPr lvl="1"/>
            <a:r>
              <a:rPr lang="nb-NO" sz="1800" dirty="0" smtClean="0"/>
              <a:t>Eller angivelse av </a:t>
            </a:r>
            <a:r>
              <a:rPr lang="nb-NO" sz="1800" u="sng" dirty="0" smtClean="0"/>
              <a:t>intensjonen</a:t>
            </a:r>
          </a:p>
          <a:p>
            <a:pPr lvl="1"/>
            <a:r>
              <a:rPr lang="nb-NO" sz="1800" dirty="0" smtClean="0"/>
              <a:t>«Pattedyr» uttrykker </a:t>
            </a:r>
            <a:r>
              <a:rPr lang="nb-NO" sz="1800" dirty="0" err="1" smtClean="0"/>
              <a:t>ʻdyr</a:t>
            </a:r>
            <a:r>
              <a:rPr lang="nb-NO" sz="1800" dirty="0" smtClean="0"/>
              <a:t> som føder levende </a:t>
            </a:r>
            <a:r>
              <a:rPr lang="nb-NO" sz="1800" dirty="0" err="1" smtClean="0"/>
              <a:t>ungerʼ</a:t>
            </a:r>
            <a:endParaRPr lang="nb-NO" sz="1800" dirty="0" smtClean="0"/>
          </a:p>
          <a:p>
            <a:pPr lvl="1"/>
            <a:endParaRPr lang="nb-NO" sz="1800" u="sng" dirty="0" smtClean="0"/>
          </a:p>
          <a:p>
            <a:r>
              <a:rPr lang="nb-NO" sz="2200" i="1" dirty="0" smtClean="0"/>
              <a:t>Denotasjon</a:t>
            </a:r>
            <a:r>
              <a:rPr lang="nb-NO" sz="2200" dirty="0" smtClean="0"/>
              <a:t>sangivelse</a:t>
            </a:r>
          </a:p>
          <a:p>
            <a:pPr lvl="1"/>
            <a:r>
              <a:rPr lang="nb-NO" sz="1800" dirty="0" smtClean="0"/>
              <a:t>Eller angivelse av </a:t>
            </a:r>
            <a:r>
              <a:rPr lang="nb-NO" sz="1800" u="sng" dirty="0" smtClean="0"/>
              <a:t>ekstensjonen</a:t>
            </a:r>
            <a:endParaRPr lang="nb-NO" sz="1800" i="1" u="sng" dirty="0" smtClean="0"/>
          </a:p>
          <a:p>
            <a:pPr lvl="1"/>
            <a:r>
              <a:rPr lang="nb-NO" sz="1800" dirty="0" smtClean="0"/>
              <a:t>Med «pattedyr» regnes hunder,</a:t>
            </a:r>
          </a:p>
          <a:p>
            <a:pPr marL="457200" lvl="1" indent="0">
              <a:buNone/>
            </a:pPr>
            <a:r>
              <a:rPr lang="nb-NO" sz="1800" dirty="0"/>
              <a:t>	</a:t>
            </a:r>
            <a:r>
              <a:rPr lang="nb-NO" sz="1800" dirty="0" smtClean="0"/>
              <a:t>hester, aper, mennesker, …</a:t>
            </a:r>
          </a:p>
          <a:p>
            <a:endParaRPr lang="nb-NO" sz="2200" dirty="0"/>
          </a:p>
        </p:txBody>
      </p:sp>
      <p:sp>
        <p:nvSpPr>
          <p:cNvPr id="4" name="Ellipse 3"/>
          <p:cNvSpPr/>
          <p:nvPr/>
        </p:nvSpPr>
        <p:spPr bwMode="auto">
          <a:xfrm>
            <a:off x="5292080" y="3212976"/>
            <a:ext cx="3384376" cy="32403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6" name="Rett pil 5"/>
          <p:cNvCxnSpPr/>
          <p:nvPr/>
        </p:nvCxnSpPr>
        <p:spPr bwMode="auto">
          <a:xfrm>
            <a:off x="4788024" y="3170152"/>
            <a:ext cx="936104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kstSylinder 6"/>
          <p:cNvSpPr txBox="1"/>
          <p:nvPr/>
        </p:nvSpPr>
        <p:spPr>
          <a:xfrm>
            <a:off x="5796136" y="4221088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hunder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236296" y="429309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hester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940152" y="4941168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aper</a:t>
            </a:r>
            <a:endParaRPr lang="nb-NO" sz="1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092280" y="501317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mennesker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0464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Legaldefinisjoner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Definisjoner (normative) som skal legges til grunn ved anvendelse av en lovs bestemmelser</a:t>
            </a:r>
          </a:p>
          <a:p>
            <a:endParaRPr lang="nb-NO" sz="2400" dirty="0"/>
          </a:p>
          <a:p>
            <a:r>
              <a:rPr lang="nb-NO" sz="2400" dirty="0" smtClean="0"/>
              <a:t>Eksempler:</a:t>
            </a:r>
          </a:p>
          <a:p>
            <a:pPr lvl="1"/>
            <a:r>
              <a:rPr lang="nb-NO" sz="1800" dirty="0" smtClean="0"/>
              <a:t>Folketrygdloven § 1-8: «Med arbeidstaker menes i denne loven enhver som arbeider i en annens tjeneste for lønn eller annen godtgjørelse.»</a:t>
            </a:r>
          </a:p>
          <a:p>
            <a:pPr lvl="1"/>
            <a:r>
              <a:rPr lang="nb-NO" sz="1800" dirty="0" smtClean="0"/>
              <a:t>Åndsverksloven § 1: «Med åndsverk forståes i denne lov litterære, vitenskapelige eller kunstneriske verk av enhver art og uansett uttrykksmåte og uttrykksform, så som</a:t>
            </a:r>
          </a:p>
          <a:p>
            <a:pPr marL="1257300" lvl="2" indent="-342900">
              <a:buFont typeface="+mj-lt"/>
              <a:buAutoNum type="arabicParenR"/>
            </a:pPr>
            <a:r>
              <a:rPr lang="nb-NO" sz="1400" dirty="0" smtClean="0"/>
              <a:t>Skrifter av alle slag,</a:t>
            </a:r>
          </a:p>
          <a:p>
            <a:pPr marL="1257300" lvl="2" indent="-342900">
              <a:buFont typeface="+mj-lt"/>
              <a:buAutoNum type="arabicParenR"/>
            </a:pPr>
            <a:r>
              <a:rPr lang="nb-NO" sz="1400" dirty="0" smtClean="0"/>
              <a:t>Muntlige foredrag</a:t>
            </a:r>
          </a:p>
          <a:p>
            <a:pPr marL="1257300" lvl="2" indent="-342900">
              <a:buFont typeface="+mj-lt"/>
              <a:buAutoNum type="arabicParenR"/>
            </a:pPr>
            <a:r>
              <a:rPr lang="nb-NO" sz="1400" dirty="0" smtClean="0"/>
              <a:t>Sceneverk, så vel dramatiske og musikkdramatiske som…»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9539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Legaldefinisjoner og forholdet til dagligtalen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Korrigering</a:t>
            </a:r>
          </a:p>
          <a:p>
            <a:pPr lvl="1"/>
            <a:r>
              <a:rPr lang="nb-NO" sz="2000" dirty="0" smtClean="0"/>
              <a:t>Barnelova § 2: «Som mor til barnet skal </a:t>
            </a:r>
            <a:r>
              <a:rPr lang="nb-NO" sz="2000" dirty="0" err="1" smtClean="0"/>
              <a:t>reknast</a:t>
            </a:r>
            <a:r>
              <a:rPr lang="nb-NO" sz="2000" dirty="0" smtClean="0"/>
              <a:t> den kvinna som har fødd barnet.»</a:t>
            </a:r>
          </a:p>
          <a:p>
            <a:pPr lvl="1"/>
            <a:r>
              <a:rPr lang="nb-NO" sz="2000" dirty="0" smtClean="0"/>
              <a:t>Barnelova § 3: «Som far til barnet skal </a:t>
            </a:r>
            <a:r>
              <a:rPr lang="nb-NO" sz="2000" dirty="0" err="1" smtClean="0"/>
              <a:t>reknast</a:t>
            </a:r>
            <a:r>
              <a:rPr lang="nb-NO" sz="2000" dirty="0" smtClean="0"/>
              <a:t> den mannen som mora er gift med ved fødselen.»</a:t>
            </a:r>
          </a:p>
          <a:p>
            <a:r>
              <a:rPr lang="nb-NO" sz="2400" dirty="0" smtClean="0"/>
              <a:t>Presisering?</a:t>
            </a:r>
          </a:p>
          <a:p>
            <a:pPr lvl="1"/>
            <a:r>
              <a:rPr lang="nb-NO" sz="2000" dirty="0" smtClean="0"/>
              <a:t>Forvaltningslova § 2</a:t>
            </a:r>
          </a:p>
          <a:p>
            <a:pPr lvl="2"/>
            <a:r>
              <a:rPr lang="nb-NO" sz="1600" dirty="0" smtClean="0"/>
              <a:t>I denne lov menes med:</a:t>
            </a:r>
          </a:p>
          <a:p>
            <a:pPr lvl="2"/>
            <a:r>
              <a:rPr lang="nb-NO" sz="1600" dirty="0" smtClean="0"/>
              <a:t>f) dokument: en logisk avgrenset informasjonsmengde som er lagret på et medium for senere lesing, lytting, framføring, overføring eller lignende</a:t>
            </a:r>
          </a:p>
          <a:p>
            <a:pPr lvl="2"/>
            <a:r>
              <a:rPr lang="nb-NO" sz="1600" dirty="0" smtClean="0"/>
              <a:t>g) skriftlig: også elektronisk melding når informasjonen i denne er tilgjengelig også for ettertiden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2990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96200" cy="865312"/>
          </a:xfrm>
        </p:spPr>
        <p:txBody>
          <a:bodyPr/>
          <a:lstStyle/>
          <a:p>
            <a:r>
              <a:rPr lang="nb-NO" dirty="0" smtClean="0"/>
              <a:t>Definisjonstyper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700808"/>
            <a:ext cx="7696200" cy="4464496"/>
          </a:xfrm>
        </p:spPr>
        <p:txBody>
          <a:bodyPr/>
          <a:lstStyle/>
          <a:p>
            <a:r>
              <a:rPr lang="nb-NO" sz="2400" dirty="0" smtClean="0"/>
              <a:t>Nominaldefinisjoner og realdefinisjoner</a:t>
            </a:r>
          </a:p>
          <a:p>
            <a:pPr lvl="1"/>
            <a:r>
              <a:rPr lang="nb-NO" sz="2000" dirty="0" smtClean="0"/>
              <a:t>«nominal» for ord, «real» for ting</a:t>
            </a:r>
          </a:p>
          <a:p>
            <a:r>
              <a:rPr lang="nb-NO" sz="2400" dirty="0" smtClean="0"/>
              <a:t>Definisjoner gjennom art (slekt) og underart – «per genus et </a:t>
            </a:r>
            <a:r>
              <a:rPr lang="nb-NO" sz="2400" dirty="0" err="1" smtClean="0"/>
              <a:t>differentiam</a:t>
            </a:r>
            <a:r>
              <a:rPr lang="nb-NO" sz="2400" dirty="0" smtClean="0"/>
              <a:t>»</a:t>
            </a:r>
          </a:p>
          <a:p>
            <a:pPr lvl="1"/>
            <a:r>
              <a:rPr lang="nb-NO" sz="1600" dirty="0" smtClean="0"/>
              <a:t>Med «stol» menes et møbel (art)</a:t>
            </a:r>
          </a:p>
          <a:p>
            <a:pPr lvl="1"/>
            <a:r>
              <a:rPr lang="nb-NO" sz="1600" dirty="0" smtClean="0"/>
              <a:t>til å sitte på (underart)</a:t>
            </a:r>
          </a:p>
          <a:p>
            <a:pPr lvl="1"/>
            <a:r>
              <a:rPr lang="nb-NO" sz="1600" dirty="0" smtClean="0"/>
              <a:t>med ryggstø (underart)</a:t>
            </a:r>
          </a:p>
          <a:p>
            <a:pPr lvl="1"/>
            <a:r>
              <a:rPr lang="nb-NO" sz="1600" dirty="0" smtClean="0"/>
              <a:t>for én person (underart)</a:t>
            </a:r>
          </a:p>
          <a:p>
            <a:pPr lvl="1"/>
            <a:endParaRPr lang="nb-NO" sz="1400" dirty="0" smtClean="0"/>
          </a:p>
          <a:p>
            <a:pPr lvl="1"/>
            <a:r>
              <a:rPr lang="nb-NO" sz="1400" dirty="0" smtClean="0"/>
              <a:t>Forvaltningsloven § 2:</a:t>
            </a:r>
          </a:p>
          <a:p>
            <a:pPr lvl="1"/>
            <a:r>
              <a:rPr lang="nb-NO" sz="1400" dirty="0" smtClean="0"/>
              <a:t>«Enkeltvedtak»: et vedtak (art) som gjelder </a:t>
            </a:r>
          </a:p>
          <a:p>
            <a:pPr marL="457200" lvl="1" indent="0">
              <a:buNone/>
            </a:pPr>
            <a:r>
              <a:rPr lang="nb-NO" sz="1400" dirty="0"/>
              <a:t>	</a:t>
            </a:r>
            <a:r>
              <a:rPr lang="nb-NO" sz="1400" dirty="0" smtClean="0"/>
              <a:t>rettigheter eller plikter til en eller flere </a:t>
            </a:r>
          </a:p>
          <a:p>
            <a:pPr marL="457200" lvl="1" indent="0">
              <a:buNone/>
            </a:pPr>
            <a:r>
              <a:rPr lang="nb-NO" sz="1400" dirty="0"/>
              <a:t>	</a:t>
            </a:r>
            <a:r>
              <a:rPr lang="nb-NO" sz="1400" dirty="0" smtClean="0"/>
              <a:t>bestemte personer (underart).</a:t>
            </a:r>
            <a:endParaRPr lang="nb-NO" sz="1800" dirty="0" smtClean="0"/>
          </a:p>
          <a:p>
            <a:r>
              <a:rPr lang="nb-NO" sz="1800" dirty="0" smtClean="0"/>
              <a:t>Definering som avgrensning, inngjerding</a:t>
            </a:r>
            <a:endParaRPr lang="nb-NO" sz="1800" dirty="0"/>
          </a:p>
        </p:txBody>
      </p:sp>
      <p:sp>
        <p:nvSpPr>
          <p:cNvPr id="4" name="Ellipse 3"/>
          <p:cNvSpPr/>
          <p:nvPr/>
        </p:nvSpPr>
        <p:spPr bwMode="auto">
          <a:xfrm>
            <a:off x="5328084" y="3140968"/>
            <a:ext cx="3384376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588224" y="35010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Møbler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 bwMode="auto">
          <a:xfrm>
            <a:off x="6444208" y="4149080"/>
            <a:ext cx="2016224" cy="20162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sittemøbler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588224" y="4797152"/>
            <a:ext cx="1800200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660232" y="5157192"/>
            <a:ext cx="1584176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880873" y="488019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Med ryggstø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948264" y="537321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Stoler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37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96200" cy="649288"/>
          </a:xfrm>
        </p:spPr>
        <p:txBody>
          <a:bodyPr/>
          <a:lstStyle/>
          <a:p>
            <a:r>
              <a:rPr lang="nb-NO" dirty="0" smtClean="0"/>
              <a:t>Definisjonstyper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12776"/>
            <a:ext cx="7696200" cy="4752528"/>
          </a:xfrm>
        </p:spPr>
        <p:txBody>
          <a:bodyPr/>
          <a:lstStyle/>
          <a:p>
            <a:r>
              <a:rPr lang="nb-NO" sz="2400" dirty="0" smtClean="0"/>
              <a:t>Betingelsesbegreper og momentbegreper</a:t>
            </a:r>
          </a:p>
          <a:p>
            <a:pPr lvl="1"/>
            <a:r>
              <a:rPr lang="nb-NO" sz="2000" dirty="0" smtClean="0"/>
              <a:t>Betingelsesbegreper kan defineres gjennom art og underart</a:t>
            </a:r>
          </a:p>
          <a:p>
            <a:pPr lvl="2"/>
            <a:r>
              <a:rPr lang="nb-NO" sz="1600" dirty="0" smtClean="0"/>
              <a:t>Forutsetter at de ting som vi omtaler med samme ord, </a:t>
            </a:r>
            <a:r>
              <a:rPr lang="nb-NO" sz="1600" i="1" dirty="0" smtClean="0"/>
              <a:t>må</a:t>
            </a:r>
            <a:r>
              <a:rPr lang="nb-NO" sz="1600" dirty="0" smtClean="0"/>
              <a:t> ha et sett med felles kjennetegn, slik at vi kan angi nødvendige og tilstrekkelige betingelser for at noe skal falle inn under ordets mening (begrep)</a:t>
            </a:r>
          </a:p>
          <a:p>
            <a:pPr lvl="1"/>
            <a:r>
              <a:rPr lang="nb-NO" sz="2000" dirty="0" smtClean="0"/>
              <a:t>Momentbegreper er det vanskelig å gi en slik definisjon</a:t>
            </a:r>
          </a:p>
          <a:p>
            <a:pPr lvl="2"/>
            <a:r>
              <a:rPr lang="nb-NO" sz="1600" dirty="0" smtClean="0"/>
              <a:t>Kjennetegnes kun ved en enhet i form  av delvise og overlappende likheter, ikke noen enhet i form av felles kjennetegn</a:t>
            </a:r>
          </a:p>
          <a:p>
            <a:pPr lvl="2"/>
            <a:r>
              <a:rPr lang="nb-NO" sz="1600" dirty="0" smtClean="0"/>
              <a:t>«Spill»: Noen spill vektlegger et element av underholdning, andre ikke; noen spill har vinnere og tapere, andre ikke; noen spill innebærer en konkurranse mellom spillerne, andre ikke; noen spill forutsetter dyktighet, andre bygger på flaks; osv. (Eng, s. 48)</a:t>
            </a:r>
          </a:p>
        </p:txBody>
      </p:sp>
    </p:spTree>
    <p:extLst>
      <p:ext uri="{BB962C8B-B14F-4D97-AF65-F5344CB8AC3E}">
        <p14:creationId xmlns:p14="http://schemas.microsoft.com/office/powerpoint/2010/main" val="24734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Definisjonstyper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Momentbegreper (forts.)</a:t>
            </a:r>
          </a:p>
          <a:p>
            <a:pPr lvl="1"/>
            <a:r>
              <a:rPr lang="nb-NO" sz="1800" dirty="0" smtClean="0"/>
              <a:t>Eksempler fra retten:</a:t>
            </a:r>
          </a:p>
          <a:p>
            <a:pPr lvl="2"/>
            <a:r>
              <a:rPr lang="nb-NO" sz="1400" dirty="0" smtClean="0"/>
              <a:t>«</a:t>
            </a:r>
            <a:r>
              <a:rPr lang="nb-NO" sz="1400" dirty="0"/>
              <a:t>Ugyldighet», «norm</a:t>
            </a:r>
            <a:r>
              <a:rPr lang="nb-NO" sz="1400" dirty="0" smtClean="0"/>
              <a:t>»?</a:t>
            </a:r>
          </a:p>
          <a:p>
            <a:pPr lvl="1"/>
            <a:r>
              <a:rPr lang="nb-NO" sz="1800" dirty="0" smtClean="0"/>
              <a:t>Høgberg hevder at momentbegreper har en uklar grense mot flertydige termer</a:t>
            </a:r>
          </a:p>
          <a:p>
            <a:pPr lvl="2"/>
            <a:r>
              <a:rPr lang="nb-NO" sz="1400" dirty="0" smtClean="0"/>
              <a:t>Er dere enige i dette?</a:t>
            </a:r>
          </a:p>
          <a:p>
            <a:pPr lvl="1"/>
            <a:r>
              <a:rPr lang="nb-NO" sz="1800" dirty="0" smtClean="0"/>
              <a:t>Og er dere enige i:</a:t>
            </a:r>
            <a:endParaRPr lang="nb-NO" sz="1400" dirty="0"/>
          </a:p>
          <a:p>
            <a:pPr lvl="2"/>
            <a:r>
              <a:rPr lang="nb-NO" sz="1400" dirty="0"/>
              <a:t>«Dersom det gir mening å tale om momentbegreper som en undergruppe av begrepene, må det samtidig erkjennes at begrepet </a:t>
            </a:r>
            <a:r>
              <a:rPr lang="nb-NO" sz="1400" dirty="0" err="1"/>
              <a:t>ʻbegrepʼ</a:t>
            </a:r>
            <a:r>
              <a:rPr lang="nb-NO" sz="1400" dirty="0"/>
              <a:t> har gjennomgått en endring.» (Høgberg, </a:t>
            </a:r>
            <a:r>
              <a:rPr lang="nb-NO" sz="1400" dirty="0" smtClean="0"/>
              <a:t>66) </a:t>
            </a:r>
            <a:endParaRPr lang="nb-NO" sz="1400" dirty="0"/>
          </a:p>
          <a:p>
            <a:r>
              <a:rPr lang="nb-NO" sz="2000" dirty="0"/>
              <a:t>Ostensive definisjoner</a:t>
            </a:r>
          </a:p>
          <a:p>
            <a:pPr lvl="1"/>
            <a:r>
              <a:rPr lang="nb-NO" sz="1600" dirty="0"/>
              <a:t>Peking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9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55576" y="907504"/>
            <a:ext cx="7931224" cy="937320"/>
          </a:xfrm>
        </p:spPr>
        <p:txBody>
          <a:bodyPr/>
          <a:lstStyle/>
          <a:p>
            <a:r>
              <a:rPr lang="nb-NO" dirty="0" smtClean="0"/>
              <a:t>I: Språkteori og noen elementære skiller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90600" y="1844824"/>
            <a:ext cx="7696200" cy="4320480"/>
          </a:xfrm>
        </p:spPr>
        <p:txBody>
          <a:bodyPr/>
          <a:lstStyle/>
          <a:p>
            <a:r>
              <a:rPr lang="nb-NO" sz="2200" dirty="0" smtClean="0"/>
              <a:t>Hvorfor språkteori?</a:t>
            </a:r>
          </a:p>
          <a:p>
            <a:pPr lvl="1"/>
            <a:r>
              <a:rPr lang="nb-NO" sz="1800" dirty="0" smtClean="0"/>
              <a:t>All juss er formulert i språket – språket er jussens byggeklosser!</a:t>
            </a:r>
          </a:p>
          <a:p>
            <a:pPr lvl="1"/>
            <a:r>
              <a:rPr lang="nb-NO" sz="1800" dirty="0" smtClean="0"/>
              <a:t>Språket er også juristers viktigste «arbeidsverktøy» – en god språklig forståelse er avgjørende for å kunne uttrykke seg presist</a:t>
            </a:r>
          </a:p>
          <a:p>
            <a:pPr lvl="1"/>
            <a:r>
              <a:rPr lang="nb-NO" sz="1800" dirty="0" smtClean="0"/>
              <a:t>Ikke bare </a:t>
            </a:r>
            <a:r>
              <a:rPr lang="nb-NO" sz="1800" i="1" dirty="0" smtClean="0"/>
              <a:t>representerer</a:t>
            </a:r>
            <a:r>
              <a:rPr lang="nb-NO" sz="1800" dirty="0" smtClean="0"/>
              <a:t> språket virkeligheten; det er også </a:t>
            </a:r>
            <a:r>
              <a:rPr lang="nb-NO" sz="1800" i="1" dirty="0" smtClean="0"/>
              <a:t>konstituerende</a:t>
            </a:r>
            <a:r>
              <a:rPr lang="nb-NO" sz="1800" dirty="0" smtClean="0"/>
              <a:t> for vår forståelse av virkeligheten.</a:t>
            </a:r>
          </a:p>
          <a:p>
            <a:pPr lvl="2"/>
            <a:r>
              <a:rPr lang="nb-NO" sz="1400" dirty="0" smtClean="0"/>
              <a:t>Språket kan tenkes som de «briller» vi ser og oppfatter verden gjennom.</a:t>
            </a:r>
          </a:p>
          <a:p>
            <a:pPr lvl="2"/>
            <a:r>
              <a:rPr lang="nb-NO" sz="1400" dirty="0" smtClean="0"/>
              <a:t>Den juristskapte virkelighet</a:t>
            </a:r>
          </a:p>
          <a:p>
            <a:pPr lvl="2"/>
            <a:r>
              <a:rPr lang="nb-NO" sz="1400" dirty="0" smtClean="0"/>
              <a:t>«vennskap», «avtale», «mangel», «voldtekt» </a:t>
            </a:r>
          </a:p>
          <a:p>
            <a:pPr lvl="1"/>
            <a:r>
              <a:rPr lang="nb-NO" sz="1800" dirty="0" smtClean="0"/>
              <a:t>En </a:t>
            </a:r>
            <a:r>
              <a:rPr lang="nb-NO" sz="1800" dirty="0"/>
              <a:t>språklig forståelse er </a:t>
            </a:r>
            <a:r>
              <a:rPr lang="nb-NO" sz="1800" dirty="0" smtClean="0"/>
              <a:t>derfor også helt </a:t>
            </a:r>
            <a:r>
              <a:rPr lang="nb-NO" sz="1800" dirty="0"/>
              <a:t>avgjørende for subsumsjonen.</a:t>
            </a:r>
          </a:p>
          <a:p>
            <a:r>
              <a:rPr lang="nb-NO" sz="2200" u="sng" dirty="0" smtClean="0"/>
              <a:t>Konklusjon:</a:t>
            </a:r>
            <a:r>
              <a:rPr lang="nb-NO" sz="2200" dirty="0" smtClean="0"/>
              <a:t> Å kjenne til noen elementære språkteoretiske emner, begreper og sondringer vil kunne gjøre oss til bedre språkbrukere og bedre jurister.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289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å formulere definisjoner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772816"/>
            <a:ext cx="7973888" cy="4392488"/>
          </a:xfrm>
        </p:spPr>
        <p:txBody>
          <a:bodyPr/>
          <a:lstStyle/>
          <a:p>
            <a:r>
              <a:rPr lang="nb-NO" sz="2000" dirty="0" smtClean="0"/>
              <a:t>Ulike holdbarhetsbetingelser for deskriptive og normative definisjoner</a:t>
            </a:r>
          </a:p>
          <a:p>
            <a:pPr lvl="1"/>
            <a:r>
              <a:rPr lang="nb-NO" sz="1800" dirty="0" smtClean="0"/>
              <a:t>Deskriptive må holdes opp mot faktisk språkbruk</a:t>
            </a:r>
          </a:p>
          <a:p>
            <a:pPr lvl="1"/>
            <a:r>
              <a:rPr lang="nb-NO" sz="1800" dirty="0" smtClean="0"/>
              <a:t>Normative kan vurderes etter andre kriterier</a:t>
            </a:r>
          </a:p>
          <a:p>
            <a:r>
              <a:rPr lang="nb-NO" sz="2000" dirty="0" smtClean="0"/>
              <a:t>Struktureringen</a:t>
            </a:r>
          </a:p>
          <a:p>
            <a:pPr lvl="1"/>
            <a:r>
              <a:rPr lang="nb-NO" sz="1800" dirty="0" smtClean="0"/>
              <a:t>Hva ønsker vi å favne med definisjonen? (materielle krav)</a:t>
            </a:r>
          </a:p>
          <a:p>
            <a:pPr lvl="1"/>
            <a:r>
              <a:rPr lang="nb-NO" sz="1800" dirty="0" smtClean="0"/>
              <a:t>Krav til presisjon, </a:t>
            </a:r>
            <a:r>
              <a:rPr lang="nb-NO" sz="1800" dirty="0" err="1" smtClean="0"/>
              <a:t>operasjonaliserbarhet</a:t>
            </a:r>
            <a:r>
              <a:rPr lang="nb-NO" sz="1800" dirty="0" smtClean="0"/>
              <a:t>, ikke-</a:t>
            </a:r>
            <a:r>
              <a:rPr lang="nb-NO" sz="1800" dirty="0" err="1" smtClean="0"/>
              <a:t>sirkularitet</a:t>
            </a:r>
            <a:r>
              <a:rPr lang="nb-NO" sz="1800" dirty="0" smtClean="0"/>
              <a:t> (formelle krav)</a:t>
            </a:r>
          </a:p>
          <a:p>
            <a:pPr lvl="2"/>
            <a:r>
              <a:rPr lang="nb-NO" sz="1600" dirty="0" smtClean="0"/>
              <a:t>Bruk av vage standarder: «urimelig», «utilbørlig»</a:t>
            </a:r>
          </a:p>
          <a:p>
            <a:r>
              <a:rPr lang="nb-NO" sz="2000" dirty="0"/>
              <a:t>Navngivingen</a:t>
            </a:r>
          </a:p>
          <a:p>
            <a:pPr lvl="1"/>
            <a:r>
              <a:rPr lang="nb-NO" sz="1800" dirty="0"/>
              <a:t>Definisjoner må formuleres i dagligspråket, men hvilken vekt bør vi legge på definiendums (alminnelige) semantiske betydning?</a:t>
            </a:r>
          </a:p>
          <a:p>
            <a:pPr lvl="2"/>
            <a:r>
              <a:rPr lang="nb-NO" sz="1600" dirty="0" smtClean="0"/>
              <a:t>Faren for misforståelser («</a:t>
            </a:r>
            <a:r>
              <a:rPr lang="nb-NO" sz="1600" dirty="0"/>
              <a:t>mor», «far» og «barn</a:t>
            </a:r>
            <a:r>
              <a:rPr lang="nb-NO" sz="1600" dirty="0" smtClean="0"/>
              <a:t>»)</a:t>
            </a:r>
            <a:endParaRPr lang="nb-NO" sz="1600" dirty="0"/>
          </a:p>
          <a:p>
            <a:pPr lvl="2"/>
            <a:r>
              <a:rPr lang="nb-NO" sz="1600" dirty="0"/>
              <a:t>Forholdet til emosjonelle </a:t>
            </a:r>
            <a:r>
              <a:rPr lang="nb-NO" sz="1600" dirty="0" smtClean="0"/>
              <a:t>assosiasjoner (overtalelsesdefinisjoner)</a:t>
            </a:r>
            <a:endParaRPr lang="nb-NO" sz="1600" dirty="0"/>
          </a:p>
          <a:p>
            <a:pPr lvl="2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598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505272"/>
          </a:xfrm>
        </p:spPr>
        <p:txBody>
          <a:bodyPr/>
          <a:lstStyle/>
          <a:p>
            <a:r>
              <a:rPr lang="nb-NO" dirty="0" err="1" smtClean="0"/>
              <a:t>Voldtektsdebatten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196752"/>
            <a:ext cx="5093568" cy="4899248"/>
          </a:xfrm>
        </p:spPr>
        <p:txBody>
          <a:bodyPr/>
          <a:lstStyle/>
          <a:p>
            <a:r>
              <a:rPr lang="nb-NO" sz="1800" dirty="0" smtClean="0"/>
              <a:t>Historiske endringer og offentlig debatt</a:t>
            </a:r>
          </a:p>
          <a:p>
            <a:pPr lvl="1"/>
            <a:r>
              <a:rPr lang="nb-NO" sz="1600" dirty="0" smtClean="0"/>
              <a:t>Kan man voldta sin ektefelle? </a:t>
            </a:r>
          </a:p>
          <a:p>
            <a:pPr lvl="2"/>
            <a:r>
              <a:rPr lang="nb-NO" sz="1600" dirty="0" err="1" smtClean="0"/>
              <a:t>Rt</a:t>
            </a:r>
            <a:r>
              <a:rPr lang="nb-NO" sz="1600" dirty="0" smtClean="0"/>
              <a:t>. 1964 s. 18 – dømt for legemsfornærmelse</a:t>
            </a:r>
          </a:p>
          <a:p>
            <a:pPr lvl="2"/>
            <a:r>
              <a:rPr lang="nb-NO" sz="1600" dirty="0" err="1" smtClean="0"/>
              <a:t>Rt</a:t>
            </a:r>
            <a:r>
              <a:rPr lang="nb-NO" sz="1600" dirty="0" smtClean="0"/>
              <a:t>. 1974 s. 1121 – «(t)ja»</a:t>
            </a:r>
          </a:p>
          <a:p>
            <a:pPr lvl="1"/>
            <a:r>
              <a:rPr lang="nb-NO" sz="1600" dirty="0" smtClean="0"/>
              <a:t>Sovevoldtektene – Lovendring i 2000</a:t>
            </a:r>
            <a:endParaRPr lang="nb-NO" sz="1200" dirty="0" smtClean="0"/>
          </a:p>
          <a:p>
            <a:endParaRPr lang="nb-NO" sz="1400" dirty="0" smtClean="0"/>
          </a:p>
          <a:p>
            <a:r>
              <a:rPr lang="nb-NO" sz="1600" dirty="0" smtClean="0"/>
              <a:t>Hvem ønsker vi å favne med straffebestemmelsene?</a:t>
            </a:r>
          </a:p>
          <a:p>
            <a:pPr lvl="1"/>
            <a:r>
              <a:rPr lang="nb-NO" sz="1600" dirty="0" smtClean="0"/>
              <a:t>Og bør vi differensiere?</a:t>
            </a:r>
          </a:p>
          <a:p>
            <a:r>
              <a:rPr lang="nb-NO" sz="1600" dirty="0" smtClean="0"/>
              <a:t>Hvilken rolle spiller ordet «voldtekt»?</a:t>
            </a:r>
          </a:p>
          <a:p>
            <a:pPr lvl="1"/>
            <a:r>
              <a:rPr lang="nb-NO" sz="1600" dirty="0" smtClean="0"/>
              <a:t>For vår forståelse av handlingen?</a:t>
            </a:r>
          </a:p>
          <a:p>
            <a:pPr lvl="1"/>
            <a:r>
              <a:rPr lang="nb-NO" sz="1600" dirty="0" smtClean="0"/>
              <a:t>For muligheten til reflekterte vurderinger og offentlig debatt?</a:t>
            </a:r>
          </a:p>
          <a:p>
            <a:pPr lvl="2"/>
            <a:r>
              <a:rPr lang="nb-NO" sz="1400" dirty="0" smtClean="0"/>
              <a:t>Representerer noe «alle» er i mot (Stud. Jur. 5/16) (Se også Stud. Jur. 1/17)</a:t>
            </a:r>
          </a:p>
          <a:p>
            <a:pPr lvl="1"/>
            <a:r>
              <a:rPr lang="nb-NO" sz="1600" dirty="0" smtClean="0"/>
              <a:t>For vår oppfatning om retten?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52120" y="1268760"/>
            <a:ext cx="3034680" cy="4827240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«Jeg tror ting går i bølger, for tiden går utviklingen i Norge i retning av strengere straffer. Ordet «voldtekt» blir brukt i forhold hvor det ikke ble brukt før, og straffene har økt. … Jeg har kjempet mot strengere straffer, men nå beveger Norge seg i en annen retning. Sovevoldtekter, hvor to nokså fulle ungdommer havner i samme seng sammen, kan føre til streng straff for gutten. Jeg er redd for at få ønsker å differensiere, og at det rådende syn blant politikere er at man ikke får straffet alle strengt nok</a:t>
            </a:r>
            <a:r>
              <a:rPr lang="nb-NO" sz="1400" dirty="0" smtClean="0"/>
              <a:t>.»</a:t>
            </a:r>
          </a:p>
          <a:p>
            <a:pPr marL="0" indent="0">
              <a:buNone/>
            </a:pPr>
            <a:r>
              <a:rPr lang="nb-NO" sz="1400" dirty="0" smtClean="0"/>
              <a:t>Kirsti </a:t>
            </a:r>
            <a:r>
              <a:rPr lang="nb-NO" sz="1400" dirty="0"/>
              <a:t>Coward, </a:t>
            </a:r>
            <a:r>
              <a:rPr lang="nb-NO" sz="1400" i="1" dirty="0"/>
              <a:t>Morgenbladet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253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V: Logikk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Setningslogikk – introduksjon </a:t>
            </a:r>
            <a:endParaRPr lang="nb-NO" sz="2000" dirty="0" smtClean="0"/>
          </a:p>
          <a:p>
            <a:pPr lvl="1"/>
            <a:r>
              <a:rPr lang="nb-NO" sz="2000" dirty="0" smtClean="0"/>
              <a:t>Logikk: læren om resonnementer, nærmere bestemt læren om gyldige slutninger i tenkning og argumentasjon</a:t>
            </a:r>
          </a:p>
          <a:p>
            <a:pPr lvl="1"/>
            <a:r>
              <a:rPr lang="nb-NO" sz="2000" dirty="0" smtClean="0"/>
              <a:t>Logisk gyldighet</a:t>
            </a:r>
          </a:p>
          <a:p>
            <a:pPr lvl="1"/>
            <a:r>
              <a:rPr lang="nb-NO" sz="2000" dirty="0" smtClean="0"/>
              <a:t>Setningslogisk form</a:t>
            </a:r>
          </a:p>
          <a:p>
            <a:pPr lvl="1"/>
            <a:r>
              <a:rPr lang="nb-NO" sz="2000" dirty="0" smtClean="0"/>
              <a:t>Eksempler på gyldige argumenter</a:t>
            </a:r>
          </a:p>
          <a:p>
            <a:pPr lvl="2"/>
            <a:r>
              <a:rPr lang="nb-NO" sz="1600" i="1" dirty="0" smtClean="0"/>
              <a:t>Modus </a:t>
            </a:r>
            <a:r>
              <a:rPr lang="nb-NO" sz="1600" i="1" dirty="0" err="1" smtClean="0"/>
              <a:t>ponens</a:t>
            </a:r>
            <a:endParaRPr lang="nb-NO" sz="1600" i="1" dirty="0" smtClean="0"/>
          </a:p>
          <a:p>
            <a:pPr lvl="2"/>
            <a:r>
              <a:rPr lang="nb-NO" sz="1600" i="1" dirty="0" smtClean="0"/>
              <a:t>Modus tollens</a:t>
            </a:r>
          </a:p>
          <a:p>
            <a:pPr lvl="1"/>
            <a:r>
              <a:rPr lang="nb-NO" sz="2000" dirty="0" smtClean="0"/>
              <a:t>Eksempler på feilslutninger</a:t>
            </a:r>
          </a:p>
          <a:p>
            <a:pPr lvl="1"/>
            <a:r>
              <a:rPr lang="nb-NO" sz="2000" dirty="0" smtClean="0"/>
              <a:t>Deduksjon, induksjon og abduksjon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629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Setningslogikk – deduksjon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Et </a:t>
            </a:r>
            <a:r>
              <a:rPr lang="nb-NO" sz="2000" i="1" dirty="0" smtClean="0"/>
              <a:t>resonnement/argument</a:t>
            </a:r>
            <a:r>
              <a:rPr lang="nb-NO" sz="2000" dirty="0" smtClean="0"/>
              <a:t> består av en rekke setninger – </a:t>
            </a:r>
            <a:r>
              <a:rPr lang="nb-NO" sz="2000" i="1" dirty="0" smtClean="0"/>
              <a:t>premisser</a:t>
            </a:r>
            <a:r>
              <a:rPr lang="nb-NO" sz="2000" dirty="0" smtClean="0"/>
              <a:t> – som leder frem til en </a:t>
            </a:r>
            <a:r>
              <a:rPr lang="nb-NO" sz="2000" i="1" dirty="0" smtClean="0"/>
              <a:t>konklusjon</a:t>
            </a:r>
            <a:r>
              <a:rPr lang="nb-NO" sz="2000" dirty="0" smtClean="0"/>
              <a:t>. </a:t>
            </a:r>
          </a:p>
          <a:p>
            <a:pPr lvl="1"/>
            <a:r>
              <a:rPr lang="nb-NO" sz="1600" dirty="0" smtClean="0"/>
              <a:t>Premissene er våre grunner for å akseptere konklusjonen.</a:t>
            </a:r>
          </a:p>
          <a:p>
            <a:pPr lvl="1"/>
            <a:endParaRPr lang="nb-NO" sz="1600" dirty="0"/>
          </a:p>
          <a:p>
            <a:pPr marL="57150" indent="0">
              <a:buNone/>
            </a:pPr>
            <a:r>
              <a:rPr lang="nb-NO" sz="1600" dirty="0" smtClean="0"/>
              <a:t>P1: Alle mennesker er dødelige	P1: Hvis Osama er død, er krigen over</a:t>
            </a:r>
          </a:p>
          <a:p>
            <a:pPr marL="57150" indent="0">
              <a:buNone/>
            </a:pPr>
            <a:r>
              <a:rPr lang="nb-NO" sz="1600" u="sng" dirty="0" smtClean="0"/>
              <a:t>P2: Sokrates er et menneske</a:t>
            </a:r>
            <a:r>
              <a:rPr lang="nb-NO" sz="1600" dirty="0" smtClean="0"/>
              <a:t>		</a:t>
            </a:r>
            <a:r>
              <a:rPr lang="nb-NO" sz="1600" u="sng" dirty="0" smtClean="0"/>
              <a:t>P2: Osama er død</a:t>
            </a:r>
          </a:p>
          <a:p>
            <a:pPr marL="57150" indent="0">
              <a:buNone/>
            </a:pPr>
            <a:r>
              <a:rPr lang="nb-NO" sz="1600" dirty="0" smtClean="0"/>
              <a:t>K:  Sokrates er dødelig		K: Krigen er over</a:t>
            </a:r>
          </a:p>
          <a:p>
            <a:pPr lvl="1"/>
            <a:endParaRPr lang="nb-NO" sz="1600" dirty="0"/>
          </a:p>
          <a:p>
            <a:r>
              <a:rPr lang="nb-NO" sz="2000" dirty="0" smtClean="0"/>
              <a:t>To måter å kritisere et argument på: Vi kan enten kritisere premissene. Eller vi kan hevde at premissene ikke gir oss tilstrekkelig god grunn til å akseptere konklusjonen.</a:t>
            </a:r>
          </a:p>
          <a:p>
            <a:pPr lvl="1"/>
            <a:r>
              <a:rPr lang="nb-NO" sz="1600" dirty="0" smtClean="0"/>
              <a:t>I logikken er vi opptatt av den andre formen for kritikk. Om premissene er sanne eller usanne, er uten logisk signifikans.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651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696200" cy="937320"/>
          </a:xfrm>
        </p:spPr>
        <p:txBody>
          <a:bodyPr/>
          <a:lstStyle/>
          <a:p>
            <a:r>
              <a:rPr lang="nb-NO" dirty="0" smtClean="0"/>
              <a:t>Logisk gyldighet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700808"/>
            <a:ext cx="7696200" cy="4464496"/>
          </a:xfrm>
        </p:spPr>
        <p:txBody>
          <a:bodyPr/>
          <a:lstStyle/>
          <a:p>
            <a:r>
              <a:rPr lang="nb-NO" sz="2000" u="sng" dirty="0" smtClean="0"/>
              <a:t>Gyldig</a:t>
            </a:r>
            <a:r>
              <a:rPr lang="nb-NO" sz="2000" dirty="0" smtClean="0"/>
              <a:t> argument: Et argument hvor konklusjonen følger med (logisk) nødvendighet av premissene.</a:t>
            </a:r>
          </a:p>
          <a:p>
            <a:pPr lvl="1"/>
            <a:r>
              <a:rPr lang="nb-NO" sz="1600" i="1" dirty="0" smtClean="0"/>
              <a:t>Dersom</a:t>
            </a:r>
            <a:r>
              <a:rPr lang="nb-NO" sz="1600" dirty="0" smtClean="0"/>
              <a:t> vi aksepterer premissene, </a:t>
            </a:r>
            <a:r>
              <a:rPr lang="nb-NO" sz="1600" i="1" dirty="0" smtClean="0"/>
              <a:t>så</a:t>
            </a:r>
            <a:r>
              <a:rPr lang="nb-NO" sz="1600" dirty="0" smtClean="0"/>
              <a:t> må vi også akseptere konklusjonen.</a:t>
            </a:r>
          </a:p>
          <a:p>
            <a:pPr lvl="1"/>
            <a:r>
              <a:rPr lang="nb-NO" sz="1600" dirty="0" smtClean="0"/>
              <a:t>Logisk gyldige argumenter er </a:t>
            </a:r>
            <a:r>
              <a:rPr lang="nb-NO" sz="1600" i="1" dirty="0" smtClean="0"/>
              <a:t>sannhetspreserverende</a:t>
            </a:r>
            <a:r>
              <a:rPr lang="nb-NO" sz="1600" dirty="0" smtClean="0"/>
              <a:t>: Dersom premissene er sanne, så er også konklusjonen, med nødvendighet, sann.</a:t>
            </a:r>
          </a:p>
          <a:p>
            <a:pPr lvl="1"/>
            <a:r>
              <a:rPr lang="nb-NO" sz="1600" dirty="0" smtClean="0"/>
              <a:t>Motsvarende kan et logisk gyldig argument med en usann konklusjon ikke være basert på premisser som alle er sanne.</a:t>
            </a:r>
          </a:p>
          <a:p>
            <a:r>
              <a:rPr lang="nb-NO" sz="2000" dirty="0" smtClean="0"/>
              <a:t>Konklusjonen i et gyldig argument trenger ikke være sann.</a:t>
            </a:r>
          </a:p>
          <a:p>
            <a:pPr lvl="1"/>
            <a:r>
              <a:rPr lang="nb-NO" sz="1600" dirty="0" smtClean="0"/>
              <a:t>Men den </a:t>
            </a:r>
            <a:r>
              <a:rPr lang="nb-NO" sz="1600" i="1" dirty="0" smtClean="0"/>
              <a:t>må</a:t>
            </a:r>
            <a:r>
              <a:rPr lang="nb-NO" sz="1600" dirty="0" smtClean="0"/>
              <a:t> være sann om alle premissene er sanne.</a:t>
            </a:r>
          </a:p>
          <a:p>
            <a:r>
              <a:rPr lang="nb-NO" sz="2000" dirty="0" smtClean="0"/>
              <a:t>Et </a:t>
            </a:r>
            <a:r>
              <a:rPr lang="nb-NO" sz="2000" u="sng" dirty="0" smtClean="0"/>
              <a:t>sunt</a:t>
            </a:r>
            <a:r>
              <a:rPr lang="nb-NO" sz="2000" dirty="0" smtClean="0"/>
              <a:t> argument: Et argument som både er a) logisk gyldig, og hvor b) alle premissene er sanne.</a:t>
            </a:r>
          </a:p>
        </p:txBody>
      </p:sp>
    </p:spTree>
    <p:extLst>
      <p:ext uri="{BB962C8B-B14F-4D97-AF65-F5344CB8AC3E}">
        <p14:creationId xmlns:p14="http://schemas.microsoft.com/office/powerpoint/2010/main" val="31134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Logisk gyldig 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Logisk form: En abstrahering av et argument, hvor setningsleddene er erstattet med variabler/symboler</a:t>
            </a:r>
          </a:p>
          <a:p>
            <a:pPr marL="457200" lvl="1" indent="0">
              <a:buNone/>
            </a:pPr>
            <a:endParaRPr lang="nb-NO" sz="1400" dirty="0" smtClean="0"/>
          </a:p>
          <a:p>
            <a:pPr marL="457200" lvl="1" indent="0">
              <a:buNone/>
            </a:pPr>
            <a:r>
              <a:rPr lang="nb-NO" sz="1400" dirty="0" smtClean="0"/>
              <a:t>P1</a:t>
            </a:r>
            <a:r>
              <a:rPr lang="nb-NO" sz="1400" dirty="0"/>
              <a:t>: Alle A er </a:t>
            </a:r>
            <a:r>
              <a:rPr lang="nb-NO" sz="1400" dirty="0" smtClean="0"/>
              <a:t>B		P1: Hvis A så B</a:t>
            </a:r>
            <a:endParaRPr lang="nb-NO" sz="1400" dirty="0"/>
          </a:p>
          <a:p>
            <a:pPr marL="457200" lvl="1" indent="0">
              <a:buNone/>
            </a:pPr>
            <a:r>
              <a:rPr lang="nb-NO" sz="1400" u="sng" dirty="0"/>
              <a:t>P2: x er </a:t>
            </a:r>
            <a:r>
              <a:rPr lang="nb-NO" sz="1400" u="sng" dirty="0" smtClean="0"/>
              <a:t>A</a:t>
            </a:r>
            <a:r>
              <a:rPr lang="nb-NO" sz="1400" dirty="0" smtClean="0"/>
              <a:t>		</a:t>
            </a:r>
            <a:r>
              <a:rPr lang="nb-NO" sz="1400" u="sng" dirty="0" smtClean="0"/>
              <a:t>P2: A</a:t>
            </a:r>
            <a:endParaRPr lang="nb-NO" sz="1400" u="sng" dirty="0"/>
          </a:p>
          <a:p>
            <a:pPr marL="457200" lvl="1" indent="0">
              <a:buNone/>
            </a:pPr>
            <a:r>
              <a:rPr lang="nb-NO" sz="1400" dirty="0"/>
              <a:t>K: x er </a:t>
            </a:r>
            <a:r>
              <a:rPr lang="nb-NO" sz="1400" dirty="0" smtClean="0"/>
              <a:t>B		K: B</a:t>
            </a:r>
            <a:endParaRPr lang="nb-NO" sz="1400" dirty="0"/>
          </a:p>
          <a:p>
            <a:endParaRPr lang="nb-NO" sz="1800" dirty="0" smtClean="0"/>
          </a:p>
          <a:p>
            <a:r>
              <a:rPr lang="nb-NO" sz="1800" dirty="0" smtClean="0"/>
              <a:t>Logisk </a:t>
            </a:r>
            <a:r>
              <a:rPr lang="nb-NO" sz="1800" dirty="0"/>
              <a:t>gyldig form: </a:t>
            </a:r>
            <a:r>
              <a:rPr lang="nb-NO" sz="1800" dirty="0" smtClean="0"/>
              <a:t>En logisk form som angir et logisk gyldig argument</a:t>
            </a:r>
            <a:endParaRPr lang="nb-NO" sz="1800" dirty="0"/>
          </a:p>
          <a:p>
            <a:pPr lvl="1"/>
            <a:r>
              <a:rPr lang="nb-NO" sz="1400" dirty="0" smtClean="0"/>
              <a:t>Blant annet </a:t>
            </a:r>
            <a:r>
              <a:rPr lang="nb-NO" sz="1400" i="1" dirty="0" smtClean="0"/>
              <a:t>modus </a:t>
            </a:r>
            <a:r>
              <a:rPr lang="nb-NO" sz="1400" i="1" dirty="0" err="1" smtClean="0"/>
              <a:t>ponens</a:t>
            </a:r>
            <a:r>
              <a:rPr lang="nb-NO" sz="1400" dirty="0" smtClean="0"/>
              <a:t> og </a:t>
            </a:r>
            <a:r>
              <a:rPr lang="nb-NO" sz="1400" i="1" dirty="0" smtClean="0"/>
              <a:t>modus tollens</a:t>
            </a:r>
            <a:endParaRPr lang="nb-NO" sz="1400" dirty="0" smtClean="0"/>
          </a:p>
          <a:p>
            <a:pPr lvl="1"/>
            <a:r>
              <a:rPr lang="nb-NO" sz="1400" dirty="0" smtClean="0"/>
              <a:t>Ethvert logisk argument som er på en logisk gyldig form, vil være et gyldig argument</a:t>
            </a:r>
          </a:p>
          <a:p>
            <a:pPr lvl="1"/>
            <a:r>
              <a:rPr lang="nb-NO" sz="1400" dirty="0" smtClean="0"/>
              <a:t>Setter vi inn sanne premisser, får vi et sunt argument</a:t>
            </a:r>
            <a:endParaRPr lang="nb-NO" sz="1400" dirty="0"/>
          </a:p>
          <a:p>
            <a:r>
              <a:rPr lang="nb-NO" sz="1800" dirty="0" smtClean="0"/>
              <a:t>Implikasjon</a:t>
            </a:r>
            <a:r>
              <a:rPr lang="nb-NO" sz="1800" dirty="0"/>
              <a:t>: «hvis … så …»</a:t>
            </a:r>
          </a:p>
          <a:p>
            <a:pPr lvl="1"/>
            <a:r>
              <a:rPr lang="nb-NO" sz="1400" dirty="0" err="1"/>
              <a:t>Antecedenten</a:t>
            </a:r>
            <a:r>
              <a:rPr lang="nb-NO" sz="1400" dirty="0"/>
              <a:t>: hvis-leddet</a:t>
            </a:r>
          </a:p>
          <a:p>
            <a:pPr lvl="1"/>
            <a:r>
              <a:rPr lang="nb-NO" sz="1400" dirty="0" err="1"/>
              <a:t>Konsekventen</a:t>
            </a:r>
            <a:r>
              <a:rPr lang="nb-NO" sz="1400" dirty="0"/>
              <a:t>: så-leddet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40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Modus </a:t>
            </a:r>
            <a:r>
              <a:rPr lang="nb-NO" dirty="0" err="1" smtClean="0"/>
              <a:t>ponens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P1: Hvis A, så B</a:t>
            </a:r>
          </a:p>
          <a:p>
            <a:pPr marL="0" indent="0">
              <a:buNone/>
            </a:pPr>
            <a:r>
              <a:rPr lang="nb-NO" sz="2000" u="sng" dirty="0" smtClean="0"/>
              <a:t>P2: A</a:t>
            </a:r>
          </a:p>
          <a:p>
            <a:pPr marL="0" indent="0">
              <a:buNone/>
            </a:pPr>
            <a:r>
              <a:rPr lang="nb-NO" sz="2000" dirty="0" smtClean="0"/>
              <a:t>K: B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P1: Hvis Peder Ås sine fingeravtrykk er på drapsvåpenet, så er han skyldig i drapet på Lars Holm</a:t>
            </a:r>
          </a:p>
          <a:p>
            <a:pPr marL="0" indent="0">
              <a:buNone/>
            </a:pPr>
            <a:r>
              <a:rPr lang="nb-NO" sz="2000" u="sng" dirty="0" smtClean="0"/>
              <a:t>P2: Peder Ås sine fingeravtrykk er på drapsvåpenet</a:t>
            </a:r>
          </a:p>
          <a:p>
            <a:pPr marL="0" indent="0">
              <a:buNone/>
            </a:pPr>
            <a:r>
              <a:rPr lang="nb-NO" sz="2000" dirty="0" smtClean="0"/>
              <a:t>K: Peder Ås er skyldig i drapet på Lars Holm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Mulig å kritisere premissene, men ikke argumentet</a:t>
            </a:r>
            <a:endParaRPr lang="nb-NO" sz="20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283968" y="1988840"/>
            <a:ext cx="1440160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427984" y="2492896"/>
            <a:ext cx="1080120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788024" y="21328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788024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91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 animBg="1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Modus tollens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P1: Hvis A, så B</a:t>
            </a:r>
          </a:p>
          <a:p>
            <a:pPr marL="0" indent="0">
              <a:buNone/>
            </a:pPr>
            <a:r>
              <a:rPr lang="nb-NO" sz="2000" u="sng" dirty="0" smtClean="0"/>
              <a:t>P2: Ikke B</a:t>
            </a:r>
          </a:p>
          <a:p>
            <a:pPr marL="0" indent="0">
              <a:buNone/>
            </a:pPr>
            <a:r>
              <a:rPr lang="nb-NO" sz="2000" dirty="0" smtClean="0"/>
              <a:t>K: Ikke A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P1: Hvis Peder Ås er skyldig i drapet på Lars Holm, så er fingeravtrykkene hans på drapsvåpenet</a:t>
            </a:r>
          </a:p>
          <a:p>
            <a:pPr marL="0" indent="0">
              <a:buNone/>
            </a:pPr>
            <a:r>
              <a:rPr lang="nb-NO" sz="2000" u="sng" dirty="0" smtClean="0"/>
              <a:t>P2: Fingeravtrykkene hans er ikke på drapsvåpenet</a:t>
            </a:r>
          </a:p>
          <a:p>
            <a:pPr marL="0" indent="0">
              <a:buNone/>
            </a:pPr>
            <a:r>
              <a:rPr lang="nb-NO" sz="2000" dirty="0" smtClean="0"/>
              <a:t>K: Peder Ås er ikke skyldig i drapet på Lars Holm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Mulig å kritisere premissene, men ikke argumentet</a:t>
            </a:r>
            <a:endParaRPr lang="nb-NO" sz="20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283968" y="1988840"/>
            <a:ext cx="1440160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427984" y="2492896"/>
            <a:ext cx="1080120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788024" y="21328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788024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064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 animBg="1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Ugyldig slutning 1 – bekreftelse av </a:t>
            </a:r>
            <a:r>
              <a:rPr lang="nb-NO" sz="2400" dirty="0" err="1" smtClean="0"/>
              <a:t>antecedenten</a:t>
            </a:r>
            <a:r>
              <a:rPr lang="nb-NO" sz="2400" dirty="0" smtClean="0"/>
              <a:t> ut fra en bekreftelse av </a:t>
            </a:r>
            <a:r>
              <a:rPr lang="nb-NO" sz="2400" dirty="0" err="1" smtClean="0"/>
              <a:t>konsekventen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2332910"/>
            <a:ext cx="7696200" cy="383239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P1: Hvis A, så B</a:t>
            </a:r>
          </a:p>
          <a:p>
            <a:pPr marL="0" indent="0">
              <a:buNone/>
            </a:pPr>
            <a:r>
              <a:rPr lang="nb-NO" sz="2000" u="sng" dirty="0" smtClean="0"/>
              <a:t>P2: B</a:t>
            </a:r>
          </a:p>
          <a:p>
            <a:pPr marL="0" indent="0">
              <a:buNone/>
            </a:pPr>
            <a:r>
              <a:rPr lang="nb-NO" sz="2000" dirty="0" smtClean="0"/>
              <a:t>K: A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P1: Hvis Peder Ås er skyldig i drapet på Lars Holm, så må han ha vært på åstedet</a:t>
            </a:r>
          </a:p>
          <a:p>
            <a:pPr marL="0" indent="0">
              <a:buNone/>
            </a:pPr>
            <a:r>
              <a:rPr lang="nb-NO" sz="2000" u="sng" dirty="0" smtClean="0"/>
              <a:t>P2: Peder Ås var på åstedet</a:t>
            </a:r>
          </a:p>
          <a:p>
            <a:pPr marL="0" indent="0">
              <a:buNone/>
            </a:pPr>
            <a:r>
              <a:rPr lang="nb-NO" sz="2000" dirty="0" smtClean="0"/>
              <a:t>K: Peder Ås er skyldig i drapet på Lars Holm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Mulig å kritisere både premissene og argumentet</a:t>
            </a:r>
            <a:endParaRPr lang="nb-NO" sz="20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391980" y="2368513"/>
            <a:ext cx="1440160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572000" y="2858489"/>
            <a:ext cx="1080120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904762" y="245837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896036" y="306474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064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 animBg="1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Ugyldig slutning 2 – benektelse av </a:t>
            </a:r>
            <a:r>
              <a:rPr lang="nb-NO" sz="2400" dirty="0" err="1" smtClean="0"/>
              <a:t>konsekventen</a:t>
            </a:r>
            <a:r>
              <a:rPr lang="nb-NO" sz="2400" dirty="0" smtClean="0"/>
              <a:t> ut fra en benektelse av </a:t>
            </a:r>
            <a:r>
              <a:rPr lang="nb-NO" sz="2400" dirty="0" err="1" smtClean="0"/>
              <a:t>antecedenten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P1: Hvis A, så B</a:t>
            </a:r>
          </a:p>
          <a:p>
            <a:pPr marL="0" indent="0">
              <a:buNone/>
            </a:pPr>
            <a:r>
              <a:rPr lang="nb-NO" sz="2000" u="sng" dirty="0" smtClean="0"/>
              <a:t>P2: Ikke A</a:t>
            </a:r>
          </a:p>
          <a:p>
            <a:pPr marL="0" indent="0">
              <a:buNone/>
            </a:pPr>
            <a:r>
              <a:rPr lang="nb-NO" sz="2000" dirty="0" smtClean="0"/>
              <a:t>K: Ikke B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P1: Hvis Peder Ås sine fingeravtrykk er på drapsvåpenet, så er han skyldig i drapet på Lars Holm</a:t>
            </a:r>
          </a:p>
          <a:p>
            <a:pPr marL="0" indent="0">
              <a:buNone/>
            </a:pPr>
            <a:r>
              <a:rPr lang="nb-NO" sz="2000" u="sng" dirty="0" smtClean="0"/>
              <a:t>P2: Peder Ås sine fingeravtrykk er ikke på drapsvåpenet</a:t>
            </a:r>
          </a:p>
          <a:p>
            <a:pPr marL="0" indent="0">
              <a:buNone/>
            </a:pPr>
            <a:r>
              <a:rPr lang="nb-NO" sz="2000" dirty="0" smtClean="0"/>
              <a:t>K: Peder Ås er ikke skyldig i drapet på Lars Holm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Mulig å kritisere både premissene og argumentet</a:t>
            </a:r>
          </a:p>
          <a:p>
            <a:pPr lvl="1"/>
            <a:r>
              <a:rPr lang="nb-NO" sz="1600" dirty="0" smtClean="0"/>
              <a:t>At argumentet ikke er gyldig, trenger ikke bety at konklusjonen ikke er sann</a:t>
            </a:r>
            <a:endParaRPr lang="nb-NO" sz="16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283968" y="1988840"/>
            <a:ext cx="1440160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427984" y="2492896"/>
            <a:ext cx="1080120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788024" y="21328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788024" y="26369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064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dirty="0" smtClean="0"/>
              <a:t>Semantikk, syntaks og pragmatikk 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84784"/>
            <a:ext cx="7696200" cy="4680520"/>
          </a:xfrm>
        </p:spPr>
        <p:txBody>
          <a:bodyPr/>
          <a:lstStyle/>
          <a:p>
            <a:r>
              <a:rPr lang="nb-NO" sz="2000" u="sng" dirty="0" smtClean="0"/>
              <a:t>Spør dere selv:</a:t>
            </a:r>
            <a:r>
              <a:rPr lang="nb-NO" sz="2000" i="1" dirty="0" smtClean="0"/>
              <a:t> Hva skaper meningsfulle ytringer og bidrar til vellykket kommunikasjon?</a:t>
            </a:r>
          </a:p>
          <a:p>
            <a:r>
              <a:rPr lang="nb-NO" sz="2000" b="1" dirty="0" smtClean="0"/>
              <a:t>Semantikk</a:t>
            </a:r>
          </a:p>
          <a:p>
            <a:pPr lvl="1"/>
            <a:r>
              <a:rPr lang="nb-NO" sz="1800" dirty="0" smtClean="0"/>
              <a:t>Eks.: «Stolen har en mangel»</a:t>
            </a:r>
          </a:p>
          <a:p>
            <a:pPr lvl="2"/>
            <a:r>
              <a:rPr lang="nb-NO" sz="1400" dirty="0" smtClean="0"/>
              <a:t>Med «stol» menes et sittemøbel for én person, med ryggstø.</a:t>
            </a:r>
          </a:p>
          <a:p>
            <a:pPr lvl="2"/>
            <a:r>
              <a:rPr lang="nb-NO" sz="1400" dirty="0" smtClean="0"/>
              <a:t>En vare har en «mangel» om den ikke samsvarer med det som følger av avtalen, mv., jf. </a:t>
            </a:r>
            <a:r>
              <a:rPr lang="nb-NO" sz="1400" dirty="0" err="1" smtClean="0"/>
              <a:t>kjl</a:t>
            </a:r>
            <a:r>
              <a:rPr lang="nb-NO" sz="1400" dirty="0" smtClean="0"/>
              <a:t>. § 17 (1)</a:t>
            </a:r>
          </a:p>
          <a:p>
            <a:pPr lvl="1"/>
            <a:r>
              <a:rPr lang="nb-NO" sz="1800" dirty="0" smtClean="0"/>
              <a:t>Setningens betydning avhenger av dens bestanddeler</a:t>
            </a:r>
          </a:p>
          <a:p>
            <a:pPr lvl="1"/>
            <a:r>
              <a:rPr lang="nb-NO" sz="1800" u="sng" dirty="0" smtClean="0"/>
              <a:t>Semantikken</a:t>
            </a:r>
            <a:r>
              <a:rPr lang="nb-NO" sz="1800" dirty="0" smtClean="0"/>
              <a:t> er læren </a:t>
            </a:r>
            <a:r>
              <a:rPr lang="nb-NO" sz="1800" dirty="0"/>
              <a:t>om språklige størrelsers betydning</a:t>
            </a:r>
          </a:p>
          <a:p>
            <a:pPr lvl="2"/>
            <a:r>
              <a:rPr lang="nb-NO" sz="1400" dirty="0" smtClean="0"/>
              <a:t>Forholdet mellom språk og virkelighet</a:t>
            </a:r>
          </a:p>
          <a:p>
            <a:r>
              <a:rPr lang="nb-NO" sz="2000" b="1" dirty="0" smtClean="0"/>
              <a:t>Syntaks</a:t>
            </a:r>
          </a:p>
          <a:p>
            <a:pPr lvl="1"/>
            <a:r>
              <a:rPr lang="nb-NO" sz="1800" dirty="0" smtClean="0"/>
              <a:t>Eks.: «Dommer fra Høyesterett er en tungtveiende rettskilde.»</a:t>
            </a:r>
          </a:p>
          <a:p>
            <a:pPr lvl="2"/>
            <a:r>
              <a:rPr lang="nb-NO" sz="1400" dirty="0" smtClean="0"/>
              <a:t>Men ikke: «Tungtveiende fra en Høyesterett er rettskilde dommer.»</a:t>
            </a:r>
          </a:p>
          <a:p>
            <a:pPr lvl="1"/>
            <a:r>
              <a:rPr lang="nb-NO" sz="1800" dirty="0" smtClean="0"/>
              <a:t>Betydningen avhenger også av hvordan ordene er satt sammen</a:t>
            </a:r>
          </a:p>
          <a:p>
            <a:pPr lvl="1"/>
            <a:r>
              <a:rPr lang="nb-NO" sz="1800" dirty="0" smtClean="0"/>
              <a:t>Et språks </a:t>
            </a:r>
            <a:r>
              <a:rPr lang="nb-NO" sz="1800" u="sng" dirty="0" smtClean="0"/>
              <a:t>syntaks</a:t>
            </a:r>
            <a:r>
              <a:rPr lang="nb-NO" sz="1800" dirty="0" smtClean="0"/>
              <a:t> angir hvordan ordene i språket kan kombineres til velformede formuleringer</a:t>
            </a:r>
          </a:p>
          <a:p>
            <a:pPr lvl="2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575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Logiske slutninger i rettsanvendelsen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Lovbestemmelser som knytter rettslige virkninger til faktuelle forhold, kan skrives på formen «</a:t>
            </a:r>
            <a:r>
              <a:rPr lang="nb-NO" sz="2000" dirty="0" err="1" smtClean="0"/>
              <a:t>hvis-så</a:t>
            </a:r>
            <a:r>
              <a:rPr lang="nb-NO" sz="2000" dirty="0" smtClean="0"/>
              <a:t>»</a:t>
            </a:r>
          </a:p>
          <a:p>
            <a:r>
              <a:rPr lang="nb-NO" sz="2000" dirty="0" smtClean="0"/>
              <a:t>Kjøpsloven § 39 første ledd: «Kjøperen kan heve kjøpet dersom mangelen medfører vesentlig kontraktbrudd.»</a:t>
            </a:r>
          </a:p>
          <a:p>
            <a:pPr marL="457200" lvl="1" indent="0">
              <a:buNone/>
            </a:pPr>
            <a:r>
              <a:rPr lang="nb-NO" sz="1600" dirty="0" smtClean="0"/>
              <a:t>P1: Hvis en mangel medfører vesentlig kontraktbrudd, kan kjøper heve kjøpet.</a:t>
            </a:r>
          </a:p>
          <a:p>
            <a:pPr marL="457200" lvl="1" indent="0">
              <a:buNone/>
            </a:pPr>
            <a:r>
              <a:rPr lang="nb-NO" sz="1600" dirty="0" smtClean="0"/>
              <a:t>P2: </a:t>
            </a:r>
            <a:r>
              <a:rPr lang="nb-NO" sz="1600" dirty="0" err="1" smtClean="0"/>
              <a:t>Pcen</a:t>
            </a:r>
            <a:r>
              <a:rPr lang="nb-NO" sz="1600" dirty="0" smtClean="0"/>
              <a:t> som Peder Ås kjøpte av Lars Holm, har en mangel som medfører </a:t>
            </a:r>
            <a:r>
              <a:rPr lang="nb-NO" sz="1600" u="sng" dirty="0" smtClean="0"/>
              <a:t>vesentlig kontraktbrudd.</a:t>
            </a:r>
          </a:p>
          <a:p>
            <a:pPr marL="457200" lvl="1" indent="0">
              <a:buNone/>
            </a:pPr>
            <a:r>
              <a:rPr lang="nb-NO" sz="1600" dirty="0" smtClean="0"/>
              <a:t>K: Peder Ås kan heve kjøpet.</a:t>
            </a:r>
          </a:p>
          <a:p>
            <a:r>
              <a:rPr lang="nb-NO" sz="2000" dirty="0" smtClean="0"/>
              <a:t>Vi må forutsette at ordene har blitt brukt i samme betydning i hele argumentet</a:t>
            </a:r>
          </a:p>
          <a:p>
            <a:pPr lvl="1"/>
            <a:r>
              <a:rPr lang="nb-NO" sz="1600" dirty="0" err="1" smtClean="0"/>
              <a:t>Rt</a:t>
            </a:r>
            <a:r>
              <a:rPr lang="nb-NO" sz="1600" dirty="0" smtClean="0"/>
              <a:t>. 2007 s. 1609 (lagdommers habilitet og EMK art. 6)</a:t>
            </a:r>
          </a:p>
          <a:p>
            <a:pPr marL="914400" lvl="2" indent="0">
              <a:buNone/>
            </a:pPr>
            <a:r>
              <a:rPr lang="nb-NO" sz="1200" dirty="0" smtClean="0"/>
              <a:t>P1: Hvis en dommer var inhabil (jf. </a:t>
            </a:r>
            <a:r>
              <a:rPr lang="nb-NO" sz="1200" dirty="0" err="1" smtClean="0"/>
              <a:t>strpl</a:t>
            </a:r>
            <a:r>
              <a:rPr lang="nb-NO" sz="1200" dirty="0" smtClean="0"/>
              <a:t>. og </a:t>
            </a:r>
            <a:r>
              <a:rPr lang="nb-NO" sz="1200" dirty="0" err="1" smtClean="0"/>
              <a:t>dstl</a:t>
            </a:r>
            <a:r>
              <a:rPr lang="nb-NO" sz="1200" dirty="0" smtClean="0"/>
              <a:t>.), skal dommen oppheves.</a:t>
            </a:r>
          </a:p>
          <a:p>
            <a:pPr marL="914400" lvl="2" indent="0">
              <a:buNone/>
            </a:pPr>
            <a:r>
              <a:rPr lang="nb-NO" sz="1200" u="sng" dirty="0" smtClean="0"/>
              <a:t>P2: Dommeren var inhabil (jf. EMK).</a:t>
            </a:r>
          </a:p>
          <a:p>
            <a:pPr marL="914400" lvl="2" indent="0">
              <a:buNone/>
            </a:pPr>
            <a:r>
              <a:rPr lang="nb-NO" sz="1200" dirty="0" smtClean="0"/>
              <a:t>K: Dommen må oppheves.</a:t>
            </a:r>
          </a:p>
          <a:p>
            <a:pPr lvl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281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Induksjon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2050504"/>
            <a:ext cx="7787208" cy="4114800"/>
          </a:xfrm>
        </p:spPr>
        <p:txBody>
          <a:bodyPr/>
          <a:lstStyle/>
          <a:p>
            <a:r>
              <a:rPr lang="nb-NO" sz="2000" dirty="0" smtClean="0"/>
              <a:t>Generalisering ut fra enkelttilfeller (</a:t>
            </a:r>
            <a:r>
              <a:rPr lang="nb-NO" sz="2000" dirty="0" err="1" smtClean="0"/>
              <a:t>enumerativ</a:t>
            </a:r>
            <a:r>
              <a:rPr lang="nb-NO" sz="2000" dirty="0" smtClean="0"/>
              <a:t> induksjon)</a:t>
            </a:r>
          </a:p>
          <a:p>
            <a:pPr marL="457200" lvl="1" indent="0">
              <a:buNone/>
            </a:pPr>
            <a:endParaRPr lang="nb-NO" sz="1600" dirty="0" smtClean="0"/>
          </a:p>
          <a:p>
            <a:pPr marL="457200" lvl="1" indent="0">
              <a:buNone/>
            </a:pPr>
            <a:r>
              <a:rPr lang="nb-NO" sz="1600" u="sng" dirty="0" smtClean="0"/>
              <a:t>P: Av 100 observerte svaner, var alle hvite</a:t>
            </a:r>
          </a:p>
          <a:p>
            <a:pPr marL="457200" lvl="1" indent="0">
              <a:buNone/>
            </a:pPr>
            <a:r>
              <a:rPr lang="nb-NO" sz="1600" dirty="0" smtClean="0"/>
              <a:t>K: Alle svaner er hvite</a:t>
            </a:r>
          </a:p>
          <a:p>
            <a:pPr marL="457200" lvl="1" indent="0">
              <a:buNone/>
            </a:pPr>
            <a:r>
              <a:rPr lang="nb-NO" sz="1600" dirty="0"/>
              <a:t>	</a:t>
            </a:r>
            <a:endParaRPr lang="nb-NO" sz="1600" dirty="0" smtClean="0"/>
          </a:p>
          <a:p>
            <a:r>
              <a:rPr lang="nb-NO" sz="2000" dirty="0" smtClean="0"/>
              <a:t>Mer generelt: argumenter som ikke er deduktivt gyldige, men som allikevel (i varierende grad) gir sterk støtte for konklusjonen</a:t>
            </a:r>
          </a:p>
          <a:p>
            <a:pPr lvl="1"/>
            <a:r>
              <a:rPr lang="nb-NO" sz="1600" dirty="0" smtClean="0"/>
              <a:t>Bevisvurderinger er i stor grad induktive</a:t>
            </a:r>
          </a:p>
          <a:p>
            <a:pPr lvl="1"/>
            <a:endParaRPr lang="nb-NO" sz="1600" dirty="0"/>
          </a:p>
          <a:p>
            <a:pPr marL="457200" lvl="1" indent="0">
              <a:buNone/>
            </a:pPr>
            <a:r>
              <a:rPr lang="nb-NO" sz="1600" dirty="0" smtClean="0"/>
              <a:t>P1: Lars Holm er funnet skutt</a:t>
            </a:r>
          </a:p>
          <a:p>
            <a:pPr marL="457200" lvl="1" indent="0">
              <a:buNone/>
            </a:pPr>
            <a:r>
              <a:rPr lang="nb-NO" sz="1600" dirty="0" smtClean="0"/>
              <a:t>P2: Vitne A sier at hun så Peder Ås true Lars Holm med en pistol</a:t>
            </a:r>
          </a:p>
          <a:p>
            <a:pPr marL="457200" lvl="1" indent="0">
              <a:buNone/>
            </a:pPr>
            <a:r>
              <a:rPr lang="nb-NO" sz="1600" dirty="0" smtClean="0"/>
              <a:t>P3: Kulen som drepte Holm, har blitt matchet med Ås sin pistol</a:t>
            </a:r>
          </a:p>
          <a:p>
            <a:pPr marL="457200" lvl="1" indent="0">
              <a:buNone/>
            </a:pPr>
            <a:r>
              <a:rPr lang="nb-NO" sz="1600" u="sng" dirty="0" smtClean="0"/>
              <a:t>P4: Kruttslam har blitt funnet på Ås sitt jakkeerme</a:t>
            </a:r>
          </a:p>
          <a:p>
            <a:pPr marL="457200" lvl="1" indent="0">
              <a:buNone/>
            </a:pPr>
            <a:r>
              <a:rPr lang="nb-NO" sz="1600" dirty="0" smtClean="0"/>
              <a:t>K: Peder Ås drepte Lars Holm</a:t>
            </a:r>
          </a:p>
          <a:p>
            <a:pPr marL="457200" lvl="1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3315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Abduksjon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Slutning til beste forklaring (en hypotese) på kjente eller hypotetiske fakta</a:t>
            </a:r>
          </a:p>
          <a:p>
            <a:pPr lvl="1"/>
            <a:r>
              <a:rPr lang="nb-NO" sz="1600" dirty="0" smtClean="0"/>
              <a:t>Sherlock Holmes og den merkelige hendelsen med hunden den natten</a:t>
            </a:r>
          </a:p>
          <a:p>
            <a:pPr lvl="2"/>
            <a:r>
              <a:rPr lang="nb-NO" sz="1200" dirty="0" smtClean="0"/>
              <a:t>Saksforholdet: En hest har blitt stjålet fra en stall om natten. To stallgutter som lå på høyloftet, sov natten gjennom og aner ikke hvordan den ble tatt. Det var en hund i stallen.</a:t>
            </a:r>
          </a:p>
          <a:p>
            <a:pPr lvl="2"/>
            <a:r>
              <a:rPr lang="nb-NO" sz="1200" dirty="0" smtClean="0"/>
              <a:t>Hvordan kan det ha seg at guttene ikke våknet? Forklaring: Hunden kan ikke ha bjeffet.</a:t>
            </a:r>
          </a:p>
          <a:p>
            <a:pPr lvl="2"/>
            <a:r>
              <a:rPr lang="nb-NO" sz="1200" dirty="0" smtClean="0"/>
              <a:t>Hvordan kan det ha seg at hunden ikke bjeffet? Forklaring: Den som tok hesten, var åpenbart en som hunden kjente godt.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D </a:t>
            </a:r>
            <a:r>
              <a:rPr lang="nb-NO" sz="1600" dirty="0"/>
              <a:t>er en gitt samling av data (fakta, observasjoner) </a:t>
            </a: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>	Hypotesen </a:t>
            </a:r>
            <a:r>
              <a:rPr lang="nb-NO" sz="1600" dirty="0"/>
              <a:t>H forklarer D (ville, hvis den var sann, forklare D</a:t>
            </a:r>
            <a:r>
              <a:rPr lang="nb-NO" sz="1600" dirty="0" smtClean="0"/>
              <a:t>)</a:t>
            </a:r>
          </a:p>
          <a:p>
            <a:pPr marL="0" indent="0">
              <a:buNone/>
            </a:pPr>
            <a:r>
              <a:rPr lang="nb-NO" sz="1600" dirty="0" smtClean="0"/>
              <a:t>	</a:t>
            </a:r>
            <a:r>
              <a:rPr lang="nb-NO" sz="1600" u="sng" dirty="0" smtClean="0"/>
              <a:t>Ingen </a:t>
            </a:r>
            <a:r>
              <a:rPr lang="nb-NO" sz="1600" u="sng" dirty="0"/>
              <a:t>andre hypoteser forklarer D så godt som H </a:t>
            </a:r>
            <a:endParaRPr lang="nb-NO" sz="1600" u="sng" dirty="0" smtClean="0"/>
          </a:p>
          <a:p>
            <a:pPr marL="0" indent="0">
              <a:buNone/>
            </a:pPr>
            <a:r>
              <a:rPr lang="nb-NO" sz="1600" dirty="0"/>
              <a:t>	</a:t>
            </a:r>
            <a:r>
              <a:rPr lang="nb-NO" sz="1600" dirty="0" smtClean="0"/>
              <a:t>Konklusjon</a:t>
            </a:r>
            <a:r>
              <a:rPr lang="nb-NO" sz="1600" dirty="0"/>
              <a:t>: H er trolig </a:t>
            </a:r>
            <a:r>
              <a:rPr lang="nb-NO" sz="1600" dirty="0" smtClean="0"/>
              <a:t>sann</a:t>
            </a:r>
          </a:p>
          <a:p>
            <a:pPr lvl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591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793304"/>
          </a:xfrm>
        </p:spPr>
        <p:txBody>
          <a:bodyPr/>
          <a:lstStyle/>
          <a:p>
            <a:r>
              <a:rPr lang="nb-NO" dirty="0" smtClean="0"/>
              <a:t>VI: Argumentasjonsteori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628800"/>
            <a:ext cx="7696200" cy="4536504"/>
          </a:xfrm>
        </p:spPr>
        <p:txBody>
          <a:bodyPr/>
          <a:lstStyle/>
          <a:p>
            <a:r>
              <a:rPr lang="nb-NO" sz="2000" dirty="0" smtClean="0"/>
              <a:t>Teori om hvordan standpunkter kan begrunnes, utdypes eller forklares</a:t>
            </a:r>
          </a:p>
          <a:p>
            <a:r>
              <a:rPr lang="nb-NO" sz="2000" dirty="0" smtClean="0"/>
              <a:t>Et skille mellom </a:t>
            </a:r>
            <a:r>
              <a:rPr lang="nb-NO" sz="2000" i="1" dirty="0" smtClean="0"/>
              <a:t>overveielser</a:t>
            </a:r>
            <a:r>
              <a:rPr lang="nb-NO" sz="2000" dirty="0" smtClean="0"/>
              <a:t> og </a:t>
            </a:r>
            <a:r>
              <a:rPr lang="nb-NO" sz="2000" i="1" dirty="0" smtClean="0"/>
              <a:t>begrunnelser</a:t>
            </a:r>
          </a:p>
          <a:p>
            <a:pPr lvl="1"/>
            <a:r>
              <a:rPr lang="nb-NO" sz="1600" dirty="0" smtClean="0"/>
              <a:t>Overveielser før man tar standpunkt</a:t>
            </a:r>
          </a:p>
          <a:p>
            <a:pPr lvl="1"/>
            <a:r>
              <a:rPr lang="nb-NO" sz="1600" dirty="0" smtClean="0"/>
              <a:t>Begrunnelser for et standpunkt man argumenterer for</a:t>
            </a:r>
          </a:p>
          <a:p>
            <a:r>
              <a:rPr lang="nb-NO" sz="2000" dirty="0" smtClean="0"/>
              <a:t>Et skille mellom </a:t>
            </a:r>
            <a:r>
              <a:rPr lang="nb-NO" sz="2000" i="1" dirty="0" smtClean="0"/>
              <a:t>grunner</a:t>
            </a:r>
            <a:r>
              <a:rPr lang="nb-NO" sz="2000" dirty="0" smtClean="0"/>
              <a:t> og </a:t>
            </a:r>
            <a:r>
              <a:rPr lang="nb-NO" sz="2000" i="1" dirty="0" smtClean="0"/>
              <a:t>årsaker</a:t>
            </a:r>
            <a:endParaRPr lang="nb-NO" sz="2000" dirty="0" smtClean="0"/>
          </a:p>
          <a:p>
            <a:pPr lvl="1"/>
            <a:r>
              <a:rPr lang="nb-NO" sz="1600" dirty="0" smtClean="0"/>
              <a:t>Grunner er argumenter som taler for et standpunkt</a:t>
            </a:r>
          </a:p>
          <a:p>
            <a:pPr lvl="1"/>
            <a:r>
              <a:rPr lang="nb-NO" sz="1600" dirty="0" smtClean="0"/>
              <a:t>Årsakene til at man inntar et standpunkt, kan være forskjellige fra de rasjonelle grunnene som taler for standpunktet.</a:t>
            </a:r>
          </a:p>
          <a:p>
            <a:pPr lvl="1"/>
            <a:r>
              <a:rPr lang="nb-NO" sz="1600" dirty="0" smtClean="0"/>
              <a:t>Årsaker </a:t>
            </a:r>
            <a:r>
              <a:rPr lang="nb-NO" sz="1600" i="1" dirty="0" smtClean="0"/>
              <a:t>forklarer</a:t>
            </a:r>
            <a:r>
              <a:rPr lang="nb-NO" sz="1600" dirty="0" smtClean="0"/>
              <a:t>, mens grunner </a:t>
            </a:r>
            <a:r>
              <a:rPr lang="nb-NO" sz="1600" i="1" dirty="0" smtClean="0"/>
              <a:t>forsvarer</a:t>
            </a:r>
            <a:r>
              <a:rPr lang="nb-NO" sz="1600" dirty="0" smtClean="0"/>
              <a:t> et standpunkt</a:t>
            </a:r>
          </a:p>
          <a:p>
            <a:r>
              <a:rPr lang="nb-NO" sz="2000" dirty="0" smtClean="0"/>
              <a:t>Et skille mellom </a:t>
            </a:r>
            <a:r>
              <a:rPr lang="nb-NO" sz="2000" i="1" dirty="0" smtClean="0"/>
              <a:t>deskriptiv</a:t>
            </a:r>
            <a:r>
              <a:rPr lang="nb-NO" sz="2000" dirty="0" smtClean="0"/>
              <a:t> og </a:t>
            </a:r>
            <a:r>
              <a:rPr lang="nb-NO" sz="2000" i="1" dirty="0" smtClean="0"/>
              <a:t>normativ</a:t>
            </a:r>
            <a:r>
              <a:rPr lang="nb-NO" sz="2000" dirty="0" smtClean="0"/>
              <a:t> argumentasjon</a:t>
            </a:r>
          </a:p>
          <a:p>
            <a:pPr lvl="1"/>
            <a:r>
              <a:rPr lang="nb-NO" sz="1600" dirty="0" smtClean="0"/>
              <a:t>Deskriptivt: sannhet en målestokk, f.eks. ved bevisbedømmelse</a:t>
            </a:r>
          </a:p>
          <a:p>
            <a:pPr lvl="1"/>
            <a:r>
              <a:rPr lang="nb-NO" sz="1600" dirty="0" smtClean="0"/>
              <a:t>Normativt: andre målestokker avhengig av konteksten, f.eks. ved vurderinger </a:t>
            </a:r>
            <a:r>
              <a:rPr lang="nb-NO" sz="1600" i="1" dirty="0" smtClean="0"/>
              <a:t>de lege </a:t>
            </a:r>
            <a:r>
              <a:rPr lang="nb-NO" sz="1600" i="1" dirty="0" err="1" smtClean="0"/>
              <a:t>ferenda</a:t>
            </a:r>
            <a:r>
              <a:rPr lang="nb-NO" sz="1600" dirty="0" smtClean="0"/>
              <a:t>, eller ved anvendelse av reelle hensyn, eller ved argumentasjon for hva som er gjeldende rett</a:t>
            </a:r>
          </a:p>
          <a:p>
            <a:endParaRPr lang="nb-NO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368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721296"/>
          </a:xfrm>
        </p:spPr>
        <p:txBody>
          <a:bodyPr/>
          <a:lstStyle/>
          <a:p>
            <a:r>
              <a:rPr lang="nb-NO" dirty="0" err="1" smtClean="0"/>
              <a:t>Argumenttyper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628800"/>
            <a:ext cx="7696200" cy="4536504"/>
          </a:xfrm>
        </p:spPr>
        <p:txBody>
          <a:bodyPr/>
          <a:lstStyle/>
          <a:p>
            <a:r>
              <a:rPr lang="nb-NO" sz="2000" dirty="0" smtClean="0"/>
              <a:t>Standpunktargumenter</a:t>
            </a:r>
          </a:p>
          <a:p>
            <a:pPr lvl="1"/>
            <a:r>
              <a:rPr lang="nb-NO" sz="1600" dirty="0" smtClean="0"/>
              <a:t>Knytter seg direkte til det standpunkt man argumenterer for – de er argumenter </a:t>
            </a:r>
            <a:r>
              <a:rPr lang="nb-NO" sz="1600" i="1" dirty="0" smtClean="0"/>
              <a:t>for</a:t>
            </a:r>
            <a:r>
              <a:rPr lang="nb-NO" sz="1600" dirty="0" smtClean="0"/>
              <a:t> et standpunkt</a:t>
            </a:r>
          </a:p>
          <a:p>
            <a:pPr lvl="1"/>
            <a:r>
              <a:rPr lang="nb-NO" sz="1600" dirty="0" smtClean="0"/>
              <a:t>Standpunktargumentets </a:t>
            </a:r>
            <a:r>
              <a:rPr lang="nb-NO" sz="1600" i="1" dirty="0" smtClean="0"/>
              <a:t>holdbarhet</a:t>
            </a:r>
            <a:r>
              <a:rPr lang="nb-NO" sz="1600" dirty="0" smtClean="0"/>
              <a:t> angår argumentets kvalitet (om det er sant/usant, gyldig/ugyldig etc.)</a:t>
            </a:r>
          </a:p>
          <a:p>
            <a:pPr lvl="2"/>
            <a:r>
              <a:rPr lang="nb-NO" sz="1200" dirty="0" smtClean="0"/>
              <a:t>Eksempel på kritikk av et arguments holdbarhet: «Det du hevder, er usant.»</a:t>
            </a:r>
          </a:p>
          <a:p>
            <a:pPr lvl="1"/>
            <a:r>
              <a:rPr lang="nb-NO" sz="1600" dirty="0" smtClean="0"/>
              <a:t>Standpunktargumentets </a:t>
            </a:r>
            <a:r>
              <a:rPr lang="nb-NO" sz="1600" i="1" dirty="0" smtClean="0"/>
              <a:t>relevans</a:t>
            </a:r>
            <a:r>
              <a:rPr lang="nb-NO" sz="1600" dirty="0" smtClean="0"/>
              <a:t> angår i hvilken grad argumentet er egnet til å gjøre en forskjell i en konkret sak</a:t>
            </a:r>
          </a:p>
          <a:p>
            <a:pPr lvl="1"/>
            <a:r>
              <a:rPr lang="nb-NO" sz="1600" dirty="0" smtClean="0"/>
              <a:t>Betyr ikke det samme som «relevans» i rettskildelæren; ligger nærmere opp til rettskildelærens begrep om vekt</a:t>
            </a:r>
          </a:p>
          <a:p>
            <a:pPr lvl="1"/>
            <a:r>
              <a:rPr lang="nb-NO" sz="1600" dirty="0" smtClean="0"/>
              <a:t>Relevans er et graduelt fenomen </a:t>
            </a:r>
            <a:r>
              <a:rPr lang="nb-NO" sz="1600" smtClean="0"/>
              <a:t>i argumentasjonsteorien</a:t>
            </a:r>
            <a:endParaRPr lang="nb-NO" sz="1200" dirty="0" smtClean="0"/>
          </a:p>
          <a:p>
            <a:pPr lvl="2"/>
            <a:r>
              <a:rPr lang="nb-NO" sz="1200" dirty="0" smtClean="0"/>
              <a:t>Eksempel på kritikk av et arguments relevans: «Det du hevder, er sant, men det vedgår ikke saken.»</a:t>
            </a:r>
          </a:p>
        </p:txBody>
      </p:sp>
    </p:spTree>
    <p:extLst>
      <p:ext uri="{BB962C8B-B14F-4D97-AF65-F5344CB8AC3E}">
        <p14:creationId xmlns:p14="http://schemas.microsoft.com/office/powerpoint/2010/main" val="35796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907504"/>
            <a:ext cx="7696200" cy="649288"/>
          </a:xfrm>
        </p:spPr>
        <p:txBody>
          <a:bodyPr/>
          <a:lstStyle/>
          <a:p>
            <a:r>
              <a:rPr lang="nb-NO" dirty="0" err="1" smtClean="0"/>
              <a:t>Argumenttyper</a:t>
            </a:r>
            <a:r>
              <a:rPr lang="nb-NO" dirty="0" smtClean="0"/>
              <a:t>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84784"/>
            <a:ext cx="7696200" cy="4608512"/>
          </a:xfrm>
        </p:spPr>
        <p:txBody>
          <a:bodyPr/>
          <a:lstStyle/>
          <a:p>
            <a:r>
              <a:rPr lang="nb-NO" sz="2000" dirty="0"/>
              <a:t>Holdbarhetsargumenter</a:t>
            </a:r>
          </a:p>
          <a:p>
            <a:pPr lvl="1"/>
            <a:r>
              <a:rPr lang="nb-NO" sz="1600" dirty="0"/>
              <a:t>Knytter seg til andre argumenter – argumenter for eller mot holdbarheten til et argument</a:t>
            </a:r>
          </a:p>
          <a:p>
            <a:r>
              <a:rPr lang="nb-NO" sz="2000" dirty="0"/>
              <a:t>Relevansargumenter</a:t>
            </a:r>
          </a:p>
          <a:p>
            <a:pPr lvl="1"/>
            <a:r>
              <a:rPr lang="nb-NO" sz="1600" dirty="0"/>
              <a:t>Knytter seg til andre argumenter – argumenter for eller mot relevansen til et argument</a:t>
            </a:r>
          </a:p>
          <a:p>
            <a:r>
              <a:rPr lang="nb-NO" sz="2000" dirty="0"/>
              <a:t>Holdbarhetsargumenter og relevansargumenter kan også knyttes til andre holdbarhets- og </a:t>
            </a:r>
            <a:r>
              <a:rPr lang="nb-NO" sz="2000" dirty="0" smtClean="0"/>
              <a:t>relevansargumenter</a:t>
            </a:r>
          </a:p>
          <a:p>
            <a:pPr lvl="1"/>
            <a:r>
              <a:rPr lang="nb-NO" sz="1600" dirty="0"/>
              <a:t>Argumenter av høyere orden</a:t>
            </a:r>
          </a:p>
          <a:p>
            <a:pPr lvl="1"/>
            <a:r>
              <a:rPr lang="nb-NO" sz="1600" dirty="0" smtClean="0"/>
              <a:t>Eks.: Holdbarhetsargument: «Den tiltalte kan ikke ha begått drapet fordi han ble observert av et vitne på et annet sted.»</a:t>
            </a:r>
          </a:p>
          <a:p>
            <a:pPr lvl="2"/>
            <a:r>
              <a:rPr lang="nb-NO" sz="1200" dirty="0" smtClean="0"/>
              <a:t>Holdbarhetsargument: «Dette vitnet lyver.»</a:t>
            </a:r>
          </a:p>
          <a:p>
            <a:pPr lvl="2"/>
            <a:r>
              <a:rPr lang="nb-NO" sz="1200" dirty="0" smtClean="0"/>
              <a:t>Relevansargument: «Vitnets observasjon var på et tidspunkt som er forenelig med at han begikk drapet.»</a:t>
            </a:r>
            <a:endParaRPr lang="nb-NO" sz="1200" dirty="0"/>
          </a:p>
          <a:p>
            <a:pPr marL="457200" lvl="1" indent="0">
              <a:buNone/>
            </a:pP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2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504056"/>
          </a:xfrm>
        </p:spPr>
        <p:txBody>
          <a:bodyPr/>
          <a:lstStyle/>
          <a:p>
            <a:r>
              <a:rPr lang="nb-NO" dirty="0" smtClean="0"/>
              <a:t>Deskriptivt argument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483768" y="1268760"/>
            <a:ext cx="33123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Standpunkt: Ås stjal Holms lommebok</a:t>
            </a:r>
            <a:endParaRPr lang="nb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03648" y="2420888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S</a:t>
            </a:r>
            <a:r>
              <a:rPr lang="nb-NO" sz="1200" dirty="0" smtClean="0"/>
              <a:t>1: Marte sier at hun så Ås ta lommeboken</a:t>
            </a:r>
            <a:endParaRPr lang="nb-NO" sz="12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508104" y="2420888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S</a:t>
            </a:r>
            <a:r>
              <a:rPr lang="nb-NO" sz="1200" dirty="0" smtClean="0"/>
              <a:t>2: Ås er tidligere dømt for underslag</a:t>
            </a:r>
            <a:endParaRPr lang="nb-NO" sz="1200" dirty="0"/>
          </a:p>
        </p:txBody>
      </p:sp>
      <p:cxnSp>
        <p:nvCxnSpPr>
          <p:cNvPr id="9" name="Rett pil 8"/>
          <p:cNvCxnSpPr/>
          <p:nvPr/>
        </p:nvCxnSpPr>
        <p:spPr bwMode="auto">
          <a:xfrm flipH="1" flipV="1">
            <a:off x="4932040" y="1576537"/>
            <a:ext cx="1008112" cy="84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Rett pil 10"/>
          <p:cNvCxnSpPr/>
          <p:nvPr/>
        </p:nvCxnSpPr>
        <p:spPr bwMode="auto">
          <a:xfrm flipV="1">
            <a:off x="2339752" y="1576537"/>
            <a:ext cx="1008112" cy="84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kstSylinder 11"/>
          <p:cNvSpPr txBox="1"/>
          <p:nvPr/>
        </p:nvSpPr>
        <p:spPr>
          <a:xfrm>
            <a:off x="6731723" y="1422648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 til S2: Ås’ rulleblad gjør det mer sannsynlig at han er skyldig.</a:t>
            </a:r>
            <a:endParaRPr lang="nb-NO" sz="1200" dirty="0"/>
          </a:p>
        </p:txBody>
      </p:sp>
      <p:cxnSp>
        <p:nvCxnSpPr>
          <p:cNvPr id="14" name="Rett pil 13"/>
          <p:cNvCxnSpPr/>
          <p:nvPr/>
        </p:nvCxnSpPr>
        <p:spPr bwMode="auto">
          <a:xfrm flipH="1">
            <a:off x="5508104" y="1576537"/>
            <a:ext cx="1223619" cy="492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kstSylinder 14"/>
          <p:cNvSpPr txBox="1"/>
          <p:nvPr/>
        </p:nvSpPr>
        <p:spPr>
          <a:xfrm>
            <a:off x="6372200" y="404664"/>
            <a:ext cx="23762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Kontra-H til R: Underslag er en helt annen type forbrytelse</a:t>
            </a:r>
            <a:endParaRPr lang="nb-NO" sz="1200" dirty="0"/>
          </a:p>
        </p:txBody>
      </p:sp>
      <p:cxnSp>
        <p:nvCxnSpPr>
          <p:cNvPr id="17" name="Rett pil 16"/>
          <p:cNvCxnSpPr/>
          <p:nvPr/>
        </p:nvCxnSpPr>
        <p:spPr bwMode="auto">
          <a:xfrm>
            <a:off x="7020272" y="866329"/>
            <a:ext cx="0" cy="556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kstSylinder 17"/>
          <p:cNvSpPr txBox="1"/>
          <p:nvPr/>
        </p:nvSpPr>
        <p:spPr>
          <a:xfrm>
            <a:off x="4427984" y="3573016"/>
            <a:ext cx="31323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 til S1: Marte stod få meter unna</a:t>
            </a:r>
            <a:endParaRPr lang="nb-NO" sz="1200" dirty="0"/>
          </a:p>
        </p:txBody>
      </p:sp>
      <p:cxnSp>
        <p:nvCxnSpPr>
          <p:cNvPr id="20" name="Rett pil 19"/>
          <p:cNvCxnSpPr/>
          <p:nvPr/>
        </p:nvCxnSpPr>
        <p:spPr bwMode="auto">
          <a:xfrm flipH="1" flipV="1">
            <a:off x="3635896" y="2882553"/>
            <a:ext cx="1008112" cy="690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kstSylinder 20"/>
          <p:cNvSpPr txBox="1"/>
          <p:nvPr/>
        </p:nvSpPr>
        <p:spPr>
          <a:xfrm>
            <a:off x="3635896" y="4221088"/>
            <a:ext cx="2358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R: Det er lett å se på kort avstand.</a:t>
            </a:r>
            <a:endParaRPr lang="nb-NO" sz="1200" dirty="0"/>
          </a:p>
        </p:txBody>
      </p:sp>
      <p:cxnSp>
        <p:nvCxnSpPr>
          <p:cNvPr id="23" name="Rett pil 22"/>
          <p:cNvCxnSpPr/>
          <p:nvPr/>
        </p:nvCxnSpPr>
        <p:spPr bwMode="auto">
          <a:xfrm flipV="1">
            <a:off x="3995936" y="3140968"/>
            <a:ext cx="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kstSylinder 23"/>
          <p:cNvSpPr txBox="1"/>
          <p:nvPr/>
        </p:nvSpPr>
        <p:spPr>
          <a:xfrm>
            <a:off x="1115616" y="4365104"/>
            <a:ext cx="20162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Kontra-H til S1: Det var mørkt og vanskelig å se.</a:t>
            </a:r>
            <a:endParaRPr lang="nb-NO" sz="1200" dirty="0"/>
          </a:p>
        </p:txBody>
      </p:sp>
      <p:cxnSp>
        <p:nvCxnSpPr>
          <p:cNvPr id="26" name="Rett pil 25"/>
          <p:cNvCxnSpPr/>
          <p:nvPr/>
        </p:nvCxnSpPr>
        <p:spPr bwMode="auto">
          <a:xfrm flipV="1">
            <a:off x="1979712" y="2882553"/>
            <a:ext cx="0" cy="1482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kstSylinder 26"/>
          <p:cNvSpPr txBox="1"/>
          <p:nvPr/>
        </p:nvSpPr>
        <p:spPr>
          <a:xfrm>
            <a:off x="323528" y="1576537"/>
            <a:ext cx="18722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Kontra-H til S1: Marte er en lystløgner</a:t>
            </a:r>
            <a:endParaRPr lang="nb-NO" sz="1200" dirty="0"/>
          </a:p>
        </p:txBody>
      </p:sp>
      <p:cxnSp>
        <p:nvCxnSpPr>
          <p:cNvPr id="29" name="Rett pil 28"/>
          <p:cNvCxnSpPr/>
          <p:nvPr/>
        </p:nvCxnSpPr>
        <p:spPr bwMode="auto">
          <a:xfrm>
            <a:off x="1763688" y="2038202"/>
            <a:ext cx="0" cy="382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Rett pil 30"/>
          <p:cNvCxnSpPr>
            <a:stCxn id="18" idx="1"/>
          </p:cNvCxnSpPr>
          <p:nvPr/>
        </p:nvCxnSpPr>
        <p:spPr bwMode="auto">
          <a:xfrm flipH="1" flipV="1">
            <a:off x="1979712" y="3711515"/>
            <a:ext cx="244827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016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764704"/>
            <a:ext cx="7696200" cy="720080"/>
          </a:xfrm>
        </p:spPr>
        <p:txBody>
          <a:bodyPr/>
          <a:lstStyle/>
          <a:p>
            <a:r>
              <a:rPr lang="nb-NO" dirty="0" smtClean="0"/>
              <a:t>Normativt argument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627784" y="1772816"/>
            <a:ext cx="38884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Standpunkt: Straffene for sovevoldtekt er for strenge</a:t>
            </a:r>
            <a:endParaRPr lang="nb-NO" sz="1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27584" y="3284984"/>
            <a:ext cx="28443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S1: Det må differensieres tydeligere mellom forskjellige seksuallovbrudd</a:t>
            </a:r>
            <a:endParaRPr lang="nb-NO" sz="1200" dirty="0"/>
          </a:p>
        </p:txBody>
      </p:sp>
      <p:cxnSp>
        <p:nvCxnSpPr>
          <p:cNvPr id="7" name="Rett pil 6"/>
          <p:cNvCxnSpPr/>
          <p:nvPr/>
        </p:nvCxnSpPr>
        <p:spPr bwMode="auto">
          <a:xfrm flipV="1">
            <a:off x="2627784" y="2049815"/>
            <a:ext cx="792088" cy="1235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kstSylinder 7"/>
          <p:cNvSpPr txBox="1"/>
          <p:nvPr/>
        </p:nvSpPr>
        <p:spPr>
          <a:xfrm>
            <a:off x="395536" y="2204864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 til S1: Irrelevant, i så fall bør straffen bli strengere for grovere voldtekter</a:t>
            </a:r>
            <a:endParaRPr lang="nb-NO" sz="1200" dirty="0"/>
          </a:p>
        </p:txBody>
      </p:sp>
      <p:cxnSp>
        <p:nvCxnSpPr>
          <p:cNvPr id="10" name="Rett pil 9"/>
          <p:cNvCxnSpPr/>
          <p:nvPr/>
        </p:nvCxnSpPr>
        <p:spPr bwMode="auto">
          <a:xfrm>
            <a:off x="2483768" y="2667399"/>
            <a:ext cx="360040" cy="294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kstSylinder 10"/>
          <p:cNvSpPr txBox="1"/>
          <p:nvPr/>
        </p:nvSpPr>
        <p:spPr>
          <a:xfrm>
            <a:off x="971600" y="4725144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 til S1: Nei, alle seksuelle krenkelser er like straffverdige. </a:t>
            </a:r>
            <a:endParaRPr lang="nb-NO" sz="12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4932040" y="3284984"/>
            <a:ext cx="30963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S2: Det kan få alvorlige konsekvenser for gutten. </a:t>
            </a:r>
            <a:endParaRPr lang="nb-NO" sz="1200" dirty="0"/>
          </a:p>
        </p:txBody>
      </p:sp>
      <p:cxnSp>
        <p:nvCxnSpPr>
          <p:cNvPr id="16" name="Rett pil 15"/>
          <p:cNvCxnSpPr/>
          <p:nvPr/>
        </p:nvCxnSpPr>
        <p:spPr bwMode="auto">
          <a:xfrm flipV="1">
            <a:off x="2483768" y="3746649"/>
            <a:ext cx="0" cy="9784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ett pil 17"/>
          <p:cNvCxnSpPr/>
          <p:nvPr/>
        </p:nvCxnSpPr>
        <p:spPr bwMode="auto">
          <a:xfrm flipH="1" flipV="1">
            <a:off x="5292080" y="2049815"/>
            <a:ext cx="504056" cy="1235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kstSylinder 20"/>
          <p:cNvSpPr txBox="1"/>
          <p:nvPr/>
        </p:nvSpPr>
        <p:spPr>
          <a:xfrm>
            <a:off x="6372200" y="2205735"/>
            <a:ext cx="2160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 til S2: En irrelevant appell til følelser:</a:t>
            </a:r>
            <a:endParaRPr lang="nb-NO" sz="1200" dirty="0"/>
          </a:p>
        </p:txBody>
      </p:sp>
      <p:cxnSp>
        <p:nvCxnSpPr>
          <p:cNvPr id="23" name="Rett pil 22"/>
          <p:cNvCxnSpPr/>
          <p:nvPr/>
        </p:nvCxnSpPr>
        <p:spPr bwMode="auto">
          <a:xfrm>
            <a:off x="6948264" y="2667400"/>
            <a:ext cx="0" cy="617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kstSylinder 23"/>
          <p:cNvSpPr txBox="1"/>
          <p:nvPr/>
        </p:nvSpPr>
        <p:spPr>
          <a:xfrm>
            <a:off x="6264188" y="4263479"/>
            <a:ext cx="23762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H: Nei, straffens konsekvenser er relevante for straffenivået.</a:t>
            </a:r>
            <a:endParaRPr lang="nb-NO" sz="1200" dirty="0"/>
          </a:p>
        </p:txBody>
      </p:sp>
      <p:cxnSp>
        <p:nvCxnSpPr>
          <p:cNvPr id="28" name="Rett pil 27"/>
          <p:cNvCxnSpPr/>
          <p:nvPr/>
        </p:nvCxnSpPr>
        <p:spPr bwMode="auto">
          <a:xfrm flipV="1">
            <a:off x="8316416" y="2667400"/>
            <a:ext cx="0" cy="1568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kstSylinder 28"/>
          <p:cNvSpPr txBox="1"/>
          <p:nvPr/>
        </p:nvSpPr>
        <p:spPr>
          <a:xfrm>
            <a:off x="4427984" y="4955976"/>
            <a:ext cx="20522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R: Men det er viktigere å beskytte ofrene.</a:t>
            </a:r>
            <a:endParaRPr lang="nb-NO" sz="1200" dirty="0"/>
          </a:p>
        </p:txBody>
      </p:sp>
      <p:cxnSp>
        <p:nvCxnSpPr>
          <p:cNvPr id="31" name="Vinkel 30"/>
          <p:cNvCxnSpPr>
            <a:endCxn id="24" idx="1"/>
          </p:cNvCxnSpPr>
          <p:nvPr/>
        </p:nvCxnSpPr>
        <p:spPr bwMode="auto">
          <a:xfrm flipV="1">
            <a:off x="4716016" y="4494312"/>
            <a:ext cx="1548172" cy="46166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Sylinder 31"/>
          <p:cNvSpPr txBox="1"/>
          <p:nvPr/>
        </p:nvSpPr>
        <p:spPr>
          <a:xfrm>
            <a:off x="7020272" y="5186808"/>
            <a:ext cx="16201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R: OK, men slike overgrep er sjelden overlagte, og strengere straffer vil ikke ha noen effekt.</a:t>
            </a:r>
            <a:endParaRPr lang="nb-NO" sz="1200" dirty="0"/>
          </a:p>
        </p:txBody>
      </p:sp>
      <p:cxnSp>
        <p:nvCxnSpPr>
          <p:cNvPr id="36" name="Rett pil 35"/>
          <p:cNvCxnSpPr/>
          <p:nvPr/>
        </p:nvCxnSpPr>
        <p:spPr bwMode="auto">
          <a:xfrm flipH="1">
            <a:off x="6480212" y="5373216"/>
            <a:ext cx="5400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305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21" grpId="0" animBg="1"/>
      <p:bldP spid="24" grpId="0" animBg="1"/>
      <p:bldP spid="29" grpId="0" animBg="1"/>
      <p:bldP spid="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VII: Retorikk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Talekunst – røtter i antikken, særlig Aristoteles – «klassisk retorikk»</a:t>
            </a:r>
          </a:p>
          <a:p>
            <a:r>
              <a:rPr lang="nb-NO" dirty="0" smtClean="0"/>
              <a:t>Tre midler til overbevisning/overtalelse</a:t>
            </a:r>
          </a:p>
          <a:p>
            <a:pPr lvl="1"/>
            <a:r>
              <a:rPr lang="nb-NO" dirty="0" smtClean="0"/>
              <a:t>Logos: selve resonnementet</a:t>
            </a:r>
          </a:p>
          <a:p>
            <a:pPr lvl="1"/>
            <a:r>
              <a:rPr lang="nb-NO" dirty="0" err="1" smtClean="0"/>
              <a:t>Ethos</a:t>
            </a:r>
            <a:r>
              <a:rPr lang="nb-NO" dirty="0" smtClean="0"/>
              <a:t>: talerens (særlig moralske) karakter</a:t>
            </a:r>
          </a:p>
          <a:p>
            <a:pPr lvl="1"/>
            <a:r>
              <a:rPr lang="nb-NO" dirty="0" err="1" smtClean="0"/>
              <a:t>Pathos</a:t>
            </a:r>
            <a:r>
              <a:rPr lang="nb-NO" dirty="0" smtClean="0"/>
              <a:t>: appell til følelser</a:t>
            </a:r>
          </a:p>
          <a:p>
            <a:r>
              <a:rPr lang="nb-NO" dirty="0" err="1" smtClean="0"/>
              <a:t>Toposlæren</a:t>
            </a:r>
            <a:r>
              <a:rPr lang="nb-NO" dirty="0" smtClean="0"/>
              <a:t> – </a:t>
            </a:r>
            <a:r>
              <a:rPr lang="nb-NO" dirty="0" err="1" smtClean="0"/>
              <a:t>argumentkilder</a:t>
            </a:r>
            <a:r>
              <a:rPr lang="nb-NO" dirty="0" smtClean="0"/>
              <a:t> </a:t>
            </a:r>
          </a:p>
          <a:p>
            <a:r>
              <a:rPr lang="nb-NO" dirty="0" smtClean="0"/>
              <a:t>Rettsretorikk og juridisk metode</a:t>
            </a:r>
          </a:p>
          <a:p>
            <a:pPr lvl="1"/>
            <a:r>
              <a:rPr lang="nb-NO" dirty="0" smtClean="0"/>
              <a:t>Hans Petter Graver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81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648072"/>
          </a:xfrm>
        </p:spPr>
        <p:txBody>
          <a:bodyPr/>
          <a:lstStyle/>
          <a:p>
            <a:r>
              <a:rPr lang="nb-NO" dirty="0" smtClean="0"/>
              <a:t>Oversikt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71600" y="1268760"/>
            <a:ext cx="7696200" cy="4752528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Retorikk: overbevisning med logos, </a:t>
            </a:r>
            <a:r>
              <a:rPr lang="nb-NO" sz="2000" dirty="0" err="1" smtClean="0"/>
              <a:t>ethos</a:t>
            </a:r>
            <a:r>
              <a:rPr lang="nb-NO" sz="2000" dirty="0" smtClean="0"/>
              <a:t>, </a:t>
            </a:r>
            <a:r>
              <a:rPr lang="nb-NO" sz="2000" dirty="0" err="1" smtClean="0"/>
              <a:t>pathos</a:t>
            </a:r>
            <a:endParaRPr lang="nb-NO" sz="2000" dirty="0" smtClean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000" dirty="0" smtClean="0"/>
              <a:t>Argumentasjonsteori: begrunnelser for et standpunkt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000" dirty="0" smtClean="0"/>
              <a:t>Logiske slutningsformer: deduksjon, induksjon, abduksjon</a:t>
            </a:r>
          </a:p>
          <a:p>
            <a:pPr marL="0" indent="0">
              <a:buNone/>
            </a:pPr>
            <a:endParaRPr lang="nb-NO" sz="2000" dirty="0"/>
          </a:p>
          <a:p>
            <a:pPr marL="0" indent="0" algn="ctr">
              <a:buNone/>
            </a:pPr>
            <a:r>
              <a:rPr lang="nb-NO" sz="2000" dirty="0" smtClean="0"/>
              <a:t>All argumentasjon formulert i språket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Definisjoner				Tolkning og presisering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cxnSp>
        <p:nvCxnSpPr>
          <p:cNvPr id="7" name="Rett pil 6"/>
          <p:cNvCxnSpPr/>
          <p:nvPr/>
        </p:nvCxnSpPr>
        <p:spPr bwMode="auto">
          <a:xfrm>
            <a:off x="4716016" y="1551294"/>
            <a:ext cx="0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ett pil 8"/>
          <p:cNvCxnSpPr/>
          <p:nvPr/>
        </p:nvCxnSpPr>
        <p:spPr bwMode="auto">
          <a:xfrm>
            <a:off x="4355976" y="2306984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Rett pil 10"/>
          <p:cNvCxnSpPr/>
          <p:nvPr/>
        </p:nvCxnSpPr>
        <p:spPr bwMode="auto">
          <a:xfrm>
            <a:off x="4423016" y="2240868"/>
            <a:ext cx="1008112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ett pil 12"/>
          <p:cNvCxnSpPr/>
          <p:nvPr/>
        </p:nvCxnSpPr>
        <p:spPr bwMode="auto">
          <a:xfrm>
            <a:off x="4927072" y="2265088"/>
            <a:ext cx="1872208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742" y="4293096"/>
            <a:ext cx="3960468" cy="30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6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dirty="0" smtClean="0"/>
              <a:t>Semantikk, syntaks og pragmatikk II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0600" y="1484784"/>
            <a:ext cx="7696200" cy="4680520"/>
          </a:xfrm>
        </p:spPr>
        <p:txBody>
          <a:bodyPr/>
          <a:lstStyle/>
          <a:p>
            <a:r>
              <a:rPr lang="nb-NO" sz="2000" u="sng" dirty="0"/>
              <a:t>Spør dere selv:</a:t>
            </a:r>
            <a:r>
              <a:rPr lang="nb-NO" sz="2000" i="1" dirty="0"/>
              <a:t> Hva skaper meningsfulle ytringer og bidrar til vellykket kommunikasjon?</a:t>
            </a:r>
          </a:p>
          <a:p>
            <a:endParaRPr lang="nb-NO" sz="1400" dirty="0"/>
          </a:p>
          <a:p>
            <a:r>
              <a:rPr lang="nb-NO" sz="2000" b="1" dirty="0" smtClean="0"/>
              <a:t>Pragmatikk</a:t>
            </a:r>
          </a:p>
          <a:p>
            <a:pPr lvl="1"/>
            <a:r>
              <a:rPr lang="nb-NO" sz="1800" dirty="0" smtClean="0"/>
              <a:t>Eks. 1: «Det er grønt.» (ytret ved et trafikklys)</a:t>
            </a:r>
          </a:p>
          <a:p>
            <a:pPr lvl="1"/>
            <a:r>
              <a:rPr lang="nb-NO" sz="1800" dirty="0" smtClean="0"/>
              <a:t>Meningen avhenger også av konteksten!</a:t>
            </a:r>
          </a:p>
          <a:p>
            <a:pPr lvl="1"/>
            <a:r>
              <a:rPr lang="nb-NO" sz="1800" u="sng" dirty="0" smtClean="0"/>
              <a:t>Pragmatikken</a:t>
            </a:r>
            <a:r>
              <a:rPr lang="nb-NO" sz="1800" dirty="0" smtClean="0"/>
              <a:t> er læren om hvordan konteksten bidrar til meningsfulle ytringer</a:t>
            </a:r>
          </a:p>
          <a:p>
            <a:pPr lvl="1"/>
            <a:endParaRPr lang="nb-NO" sz="1800" dirty="0" smtClean="0"/>
          </a:p>
          <a:p>
            <a:pPr lvl="1"/>
            <a:r>
              <a:rPr lang="nb-NO" sz="1800" dirty="0" smtClean="0"/>
              <a:t>Eks. 2: «Det er en avtale!»</a:t>
            </a:r>
          </a:p>
          <a:p>
            <a:pPr lvl="1"/>
            <a:r>
              <a:rPr lang="nb-NO" sz="1800" dirty="0" smtClean="0"/>
              <a:t>Vi kan også bruke språket til å utføre visse handlinger, såkalte </a:t>
            </a:r>
            <a:r>
              <a:rPr lang="nb-NO" sz="1800" u="sng" dirty="0" smtClean="0"/>
              <a:t>talehandlinger</a:t>
            </a:r>
            <a:r>
              <a:rPr lang="nb-NO" sz="1800" dirty="0" smtClean="0"/>
              <a:t> (sentralt i pragmatikken): </a:t>
            </a:r>
          </a:p>
          <a:p>
            <a:pPr lvl="2"/>
            <a:r>
              <a:rPr lang="nb-NO" sz="1400" dirty="0" smtClean="0"/>
              <a:t>«Jeg erklærer dere herved for rette ektefolk å være.»</a:t>
            </a:r>
          </a:p>
          <a:p>
            <a:pPr lvl="2"/>
            <a:r>
              <a:rPr lang="nb-NO" sz="1400" dirty="0" smtClean="0"/>
              <a:t>«Jeg forbyr deg å gå ut.»</a:t>
            </a:r>
          </a:p>
          <a:p>
            <a:pPr lvl="1"/>
            <a:r>
              <a:rPr lang="nb-NO" sz="1800" dirty="0" smtClean="0"/>
              <a:t>Lovregler og rettsavgjørelser kan betraktes som en form for talehandlinger</a:t>
            </a:r>
          </a:p>
          <a:p>
            <a:pPr lvl="2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568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936104"/>
          </a:xfrm>
        </p:spPr>
        <p:txBody>
          <a:bodyPr/>
          <a:lstStyle/>
          <a:p>
            <a:r>
              <a:rPr lang="nb-NO" dirty="0" smtClean="0"/>
              <a:t>Deskriptive og normative utsagn 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824536"/>
          </a:xfrm>
        </p:spPr>
        <p:txBody>
          <a:bodyPr/>
          <a:lstStyle/>
          <a:p>
            <a:r>
              <a:rPr lang="nb-NO" sz="2400" u="sng" dirty="0" smtClean="0"/>
              <a:t>Spør dere selv</a:t>
            </a:r>
            <a:r>
              <a:rPr lang="nb-NO" sz="2400" dirty="0" smtClean="0"/>
              <a:t>: </a:t>
            </a:r>
            <a:r>
              <a:rPr lang="nb-NO" sz="2400" i="1" dirty="0" smtClean="0"/>
              <a:t>Hva gjør vi med språket? – Mener vi å beskrive virkeligheten, eller å påvirke den?</a:t>
            </a:r>
            <a:endParaRPr lang="nb-NO" sz="2400" u="sng" dirty="0" smtClean="0"/>
          </a:p>
          <a:p>
            <a:r>
              <a:rPr lang="nb-NO" sz="2400" dirty="0" smtClean="0"/>
              <a:t>I utgangspunktet et klart skille: Det er en forskjell mellom «er» og «bør»:</a:t>
            </a:r>
          </a:p>
          <a:p>
            <a:pPr lvl="1"/>
            <a:r>
              <a:rPr lang="nb-NO" sz="2000" dirty="0" smtClean="0"/>
              <a:t>Deskriptive utsagn</a:t>
            </a:r>
          </a:p>
          <a:p>
            <a:pPr lvl="2"/>
            <a:r>
              <a:rPr lang="nb-NO" sz="1800" dirty="0" smtClean="0"/>
              <a:t>«Oslo er en større by enn Bergen.»</a:t>
            </a:r>
          </a:p>
          <a:p>
            <a:pPr lvl="2"/>
            <a:r>
              <a:rPr lang="nb-NO" sz="1800" dirty="0" smtClean="0"/>
              <a:t>«Lovteksten er flertydig.»</a:t>
            </a:r>
          </a:p>
          <a:p>
            <a:pPr lvl="1"/>
            <a:r>
              <a:rPr lang="nb-NO" sz="2000" dirty="0" smtClean="0"/>
              <a:t>Normative utsagn</a:t>
            </a:r>
          </a:p>
          <a:p>
            <a:pPr lvl="2"/>
            <a:r>
              <a:rPr lang="nb-NO" sz="1800" dirty="0" smtClean="0"/>
              <a:t>«Du skal ikke ta liv.»</a:t>
            </a:r>
            <a:endParaRPr lang="nb-NO" sz="1800" dirty="0"/>
          </a:p>
          <a:p>
            <a:pPr lvl="2"/>
            <a:r>
              <a:rPr lang="nb-NO" sz="1800" dirty="0" smtClean="0"/>
              <a:t>«Stopp!»</a:t>
            </a:r>
          </a:p>
          <a:p>
            <a:r>
              <a:rPr lang="nb-NO" sz="2400" dirty="0" smtClean="0"/>
              <a:t>Noen ganger mer uklart</a:t>
            </a:r>
          </a:p>
          <a:p>
            <a:pPr lvl="1"/>
            <a:r>
              <a:rPr lang="nb-NO" sz="2000" dirty="0" smtClean="0"/>
              <a:t>Estetiske </a:t>
            </a:r>
            <a:r>
              <a:rPr lang="nb-NO" sz="2000" dirty="0"/>
              <a:t>og moralske utsagn</a:t>
            </a:r>
          </a:p>
          <a:p>
            <a:pPr lvl="1"/>
            <a:r>
              <a:rPr lang="nb-NO" sz="2000" dirty="0"/>
              <a:t>Utsagn om gjeldende rett (normdeskriptive utsagn</a:t>
            </a:r>
            <a:r>
              <a:rPr lang="nb-NO" sz="2000" dirty="0" smtClean="0"/>
              <a:t>)</a:t>
            </a:r>
            <a:endParaRPr lang="nb-NO" sz="1800" dirty="0" smtClean="0"/>
          </a:p>
          <a:p>
            <a:pPr lvl="2"/>
            <a:r>
              <a:rPr lang="nb-NO" sz="1600" dirty="0" smtClean="0"/>
              <a:t>Sammensmeltede </a:t>
            </a:r>
            <a:r>
              <a:rPr lang="nb-NO" sz="1600" dirty="0"/>
              <a:t>normative og deskriptive utsagn(?) </a:t>
            </a:r>
          </a:p>
          <a:p>
            <a:pPr lvl="1"/>
            <a:endParaRPr lang="nb-NO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0815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936104"/>
          </a:xfrm>
        </p:spPr>
        <p:txBody>
          <a:bodyPr/>
          <a:lstStyle/>
          <a:p>
            <a:r>
              <a:rPr lang="nb-NO" dirty="0" smtClean="0"/>
              <a:t>Deskriptive og normative utsagn II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824536"/>
          </a:xfrm>
        </p:spPr>
        <p:txBody>
          <a:bodyPr/>
          <a:lstStyle/>
          <a:p>
            <a:r>
              <a:rPr lang="nb-NO" sz="2400" dirty="0" smtClean="0"/>
              <a:t>Noen </a:t>
            </a:r>
            <a:r>
              <a:rPr lang="nb-NO" sz="2400" dirty="0"/>
              <a:t>ganger kan det by på tolkningsproblemer:</a:t>
            </a:r>
          </a:p>
          <a:p>
            <a:pPr lvl="1"/>
            <a:r>
              <a:rPr lang="nb-NO" sz="2000" dirty="0"/>
              <a:t>Grunnloven § 88: «Høyesterett dømmer i siste instans.»</a:t>
            </a:r>
          </a:p>
          <a:p>
            <a:pPr lvl="1"/>
            <a:r>
              <a:rPr lang="nb-NO" sz="2200" i="1" dirty="0" smtClean="0"/>
              <a:t>De </a:t>
            </a:r>
            <a:r>
              <a:rPr lang="nb-NO" sz="2200" i="1" dirty="0"/>
              <a:t>lege lata</a:t>
            </a:r>
            <a:r>
              <a:rPr lang="nb-NO" sz="2200" dirty="0"/>
              <a:t> eller </a:t>
            </a:r>
            <a:r>
              <a:rPr lang="nb-NO" sz="2200" i="1" dirty="0"/>
              <a:t>de lege </a:t>
            </a:r>
            <a:r>
              <a:rPr lang="nb-NO" sz="2200" i="1" dirty="0" err="1"/>
              <a:t>ferenda</a:t>
            </a:r>
            <a:endParaRPr lang="nb-NO" sz="2200" i="1" dirty="0"/>
          </a:p>
          <a:p>
            <a:r>
              <a:rPr lang="nb-NO" sz="2400" dirty="0" smtClean="0"/>
              <a:t>Sannhetskriteriet </a:t>
            </a:r>
          </a:p>
          <a:p>
            <a:pPr lvl="1"/>
            <a:r>
              <a:rPr lang="nb-NO" sz="2000" dirty="0" smtClean="0"/>
              <a:t>Deskriptive utsagn er sanne/usanne</a:t>
            </a:r>
          </a:p>
          <a:p>
            <a:pPr lvl="1"/>
            <a:r>
              <a:rPr lang="nb-NO" sz="2000" dirty="0" smtClean="0"/>
              <a:t>Men gir det mening å si at et normativt utsagn er (u)sant?</a:t>
            </a:r>
          </a:p>
          <a:p>
            <a:pPr lvl="2"/>
            <a:r>
              <a:rPr lang="nb-NO" sz="1600" dirty="0" smtClean="0"/>
              <a:t>Naturrettsteori</a:t>
            </a:r>
          </a:p>
          <a:p>
            <a:pPr lvl="2"/>
            <a:r>
              <a:rPr lang="nb-NO" sz="1600" dirty="0" smtClean="0"/>
              <a:t>Normdeskriptive utsagn</a:t>
            </a:r>
          </a:p>
          <a:p>
            <a:r>
              <a:rPr lang="nb-NO" sz="2400" dirty="0" smtClean="0"/>
              <a:t>Reaksjonskriteriet</a:t>
            </a:r>
            <a:endParaRPr lang="nb-NO" sz="2400" dirty="0"/>
          </a:p>
          <a:p>
            <a:pPr lvl="1"/>
            <a:r>
              <a:rPr lang="nb-NO" sz="2000" dirty="0" smtClean="0"/>
              <a:t>Ved uoverensstemmelse, hvor ligger feilen?</a:t>
            </a:r>
          </a:p>
          <a:p>
            <a:pPr lvl="2"/>
            <a:r>
              <a:rPr lang="nb-NO" sz="1800" dirty="0" smtClean="0"/>
              <a:t>I utsagnet – deskriptivt</a:t>
            </a:r>
          </a:p>
          <a:p>
            <a:pPr lvl="2"/>
            <a:r>
              <a:rPr lang="nb-NO" sz="1800" dirty="0" smtClean="0"/>
              <a:t>I virkeligheten – normativt</a:t>
            </a:r>
          </a:p>
          <a:p>
            <a:pPr lvl="1"/>
            <a:r>
              <a:rPr lang="nb-NO" sz="2000" dirty="0"/>
              <a:t>Mannen på handletur og detektiven (</a:t>
            </a:r>
            <a:r>
              <a:rPr lang="nb-NO" sz="2000" dirty="0" err="1"/>
              <a:t>Anscombe</a:t>
            </a:r>
            <a:r>
              <a:rPr lang="nb-NO" sz="2000" dirty="0"/>
              <a:t>)</a:t>
            </a:r>
          </a:p>
          <a:p>
            <a:pPr lvl="2"/>
            <a:r>
              <a:rPr lang="nb-NO" sz="1600" i="1" dirty="0" err="1"/>
              <a:t>Direction</a:t>
            </a:r>
            <a:r>
              <a:rPr lang="nb-NO" sz="1600" i="1" dirty="0"/>
              <a:t> </a:t>
            </a:r>
            <a:r>
              <a:rPr lang="nb-NO" sz="1600" i="1" dirty="0" err="1"/>
              <a:t>of</a:t>
            </a:r>
            <a:r>
              <a:rPr lang="nb-NO" sz="1600" i="1" dirty="0"/>
              <a:t> </a:t>
            </a:r>
            <a:r>
              <a:rPr lang="nb-NO" sz="1600" i="1" dirty="0" err="1"/>
              <a:t>fit</a:t>
            </a:r>
            <a:endParaRPr lang="nb-NO" sz="1600" i="1" dirty="0"/>
          </a:p>
          <a:p>
            <a:pPr lvl="1"/>
            <a:endParaRPr lang="nb-NO" sz="2200" dirty="0" smtClean="0"/>
          </a:p>
        </p:txBody>
      </p:sp>
    </p:spTree>
    <p:extLst>
      <p:ext uri="{BB962C8B-B14F-4D97-AF65-F5344CB8AC3E}">
        <p14:creationId xmlns:p14="http://schemas.microsoft.com/office/powerpoint/2010/main" val="18840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s-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jus-4</Template>
  <TotalTime>16833</TotalTime>
  <Words>5170</Words>
  <Application>Microsoft Office PowerPoint</Application>
  <PresentationFormat>Skjermfremvisning (4:3)</PresentationFormat>
  <Paragraphs>715</Paragraphs>
  <Slides>69</Slides>
  <Notes>69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69</vt:i4>
      </vt:variant>
    </vt:vector>
  </HeadingPairs>
  <TitlesOfParts>
    <vt:vector size="70" baseType="lpstr">
      <vt:lpstr>jus-4</vt:lpstr>
      <vt:lpstr>Forelesninger våren 2018  Markus Jerkø</vt:lpstr>
      <vt:lpstr>Læringskravene til del C</vt:lpstr>
      <vt:lpstr>Hovedlitteratur:</vt:lpstr>
      <vt:lpstr>Disposisjon</vt:lpstr>
      <vt:lpstr>I: Språkteori og noen elementære skiller</vt:lpstr>
      <vt:lpstr>Semantikk, syntaks og pragmatikk I</vt:lpstr>
      <vt:lpstr>Semantikk, syntaks og pragmatikk II</vt:lpstr>
      <vt:lpstr>Deskriptive og normative utsagn I</vt:lpstr>
      <vt:lpstr>Deskriptive og normative utsagn II</vt:lpstr>
      <vt:lpstr>II: Forholdet mellom språklige uttrykk, deres betydning og virkeligheten</vt:lpstr>
      <vt:lpstr>René Magritte: Bildenes forræderi</vt:lpstr>
      <vt:lpstr>Begrepet som bindeledd</vt:lpstr>
      <vt:lpstr>Tegntrekantens essens</vt:lpstr>
      <vt:lpstr>Eksempel: term, begrep, referanse</vt:lpstr>
      <vt:lpstr>Bruk av anførselstegn</vt:lpstr>
      <vt:lpstr>Juridisk eksempel: term, begrep, referanse</vt:lpstr>
      <vt:lpstr>Setning, påstand/utsagn, saksforhold</vt:lpstr>
      <vt:lpstr>Tegntrekantens tre elementer</vt:lpstr>
      <vt:lpstr>Ekstensjon og intensjon (denotasjon og konnotasjon)</vt:lpstr>
      <vt:lpstr>Implikasjoner av modellene</vt:lpstr>
      <vt:lpstr>Eksempel fra retten</vt:lpstr>
      <vt:lpstr>III: Tolkning og presisering</vt:lpstr>
      <vt:lpstr>Venn-diagram for tolkning</vt:lpstr>
      <vt:lpstr>Eksempel på tolkning</vt:lpstr>
      <vt:lpstr>Årsaker til tolkningsproblemer</vt:lpstr>
      <vt:lpstr>Årsaker (forts.)</vt:lpstr>
      <vt:lpstr>Tolkning og kontekst</vt:lpstr>
      <vt:lpstr>Presisering</vt:lpstr>
      <vt:lpstr>Eksempel på presisering</vt:lpstr>
      <vt:lpstr>Venn-diagram for presisering</vt:lpstr>
      <vt:lpstr>Det juridiske tolkningsbegrep</vt:lpstr>
      <vt:lpstr>Det juridiske presiseringsbegrep</vt:lpstr>
      <vt:lpstr>Eksempel, Rt. 2006 s. 179 Støvletthældommen</vt:lpstr>
      <vt:lpstr>Korrigerende tolkning mv. </vt:lpstr>
      <vt:lpstr>IV: Definisjonsteori</vt:lpstr>
      <vt:lpstr>Analytiske og syntetiske utsagn</vt:lpstr>
      <vt:lpstr>Definisjoner og karakteristikker I</vt:lpstr>
      <vt:lpstr>Definisjoner og karakteristikker II</vt:lpstr>
      <vt:lpstr>Eksempler på karakteristikker</vt:lpstr>
      <vt:lpstr>Relevant for subsumsjonen</vt:lpstr>
      <vt:lpstr>Sammenhengen mellom definisjoner, karakteristikker og analytiske utsagn </vt:lpstr>
      <vt:lpstr>Nærmere om definisjoner</vt:lpstr>
      <vt:lpstr>Definiendum og definiens</vt:lpstr>
      <vt:lpstr>Konnotasjonsangivelser og denotasjonsangivelser</vt:lpstr>
      <vt:lpstr>Legaldefinisjoner</vt:lpstr>
      <vt:lpstr>Legaldefinisjoner og forholdet til dagligtalen</vt:lpstr>
      <vt:lpstr>Definisjonstyper</vt:lpstr>
      <vt:lpstr>Definisjonstyper (forts.)</vt:lpstr>
      <vt:lpstr>Definisjonstyper (forts.)</vt:lpstr>
      <vt:lpstr>Om å formulere definisjoner</vt:lpstr>
      <vt:lpstr>Voldtektsdebatten</vt:lpstr>
      <vt:lpstr>V: Logikk</vt:lpstr>
      <vt:lpstr>Setningslogikk – deduksjon </vt:lpstr>
      <vt:lpstr>Logisk gyldighet</vt:lpstr>
      <vt:lpstr>Logisk gyldig form</vt:lpstr>
      <vt:lpstr>Modus ponens</vt:lpstr>
      <vt:lpstr>Modus tollens</vt:lpstr>
      <vt:lpstr>Ugyldig slutning 1 – bekreftelse av antecedenten ut fra en bekreftelse av konsekventen</vt:lpstr>
      <vt:lpstr>Ugyldig slutning 2 – benektelse av konsekventen ut fra en benektelse av antecedenten</vt:lpstr>
      <vt:lpstr>Logiske slutninger i rettsanvendelsen</vt:lpstr>
      <vt:lpstr>Induksjon</vt:lpstr>
      <vt:lpstr>Abduksjon</vt:lpstr>
      <vt:lpstr>VI: Argumentasjonsteori</vt:lpstr>
      <vt:lpstr>Argumenttyper</vt:lpstr>
      <vt:lpstr>Argumenttyper (forts.)</vt:lpstr>
      <vt:lpstr>Deskriptivt argument</vt:lpstr>
      <vt:lpstr>Normativt argument</vt:lpstr>
      <vt:lpstr>VII: Retorikk</vt:lpstr>
      <vt:lpstr>Oversikt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ExfacV15</dc:title>
  <dc:creator>Markus Jerkø</dc:creator>
  <cp:lastModifiedBy>Markus</cp:lastModifiedBy>
  <cp:revision>340</cp:revision>
  <cp:lastPrinted>2018-01-25T09:07:54Z</cp:lastPrinted>
  <dcterms:created xsi:type="dcterms:W3CDTF">2013-10-11T13:07:01Z</dcterms:created>
  <dcterms:modified xsi:type="dcterms:W3CDTF">2018-01-25T13:27:38Z</dcterms:modified>
</cp:coreProperties>
</file>