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3"/>
  </p:notesMasterIdLst>
  <p:handoutMasterIdLst>
    <p:handoutMasterId r:id="rId64"/>
  </p:handoutMasterIdLst>
  <p:sldIdLst>
    <p:sldId id="256" r:id="rId2"/>
    <p:sldId id="435" r:id="rId3"/>
    <p:sldId id="395" r:id="rId4"/>
    <p:sldId id="322" r:id="rId5"/>
    <p:sldId id="319" r:id="rId6"/>
    <p:sldId id="334" r:id="rId7"/>
    <p:sldId id="327" r:id="rId8"/>
    <p:sldId id="385" r:id="rId9"/>
    <p:sldId id="405" r:id="rId10"/>
    <p:sldId id="356" r:id="rId11"/>
    <p:sldId id="347" r:id="rId12"/>
    <p:sldId id="402" r:id="rId13"/>
    <p:sldId id="335" r:id="rId14"/>
    <p:sldId id="337" r:id="rId15"/>
    <p:sldId id="381" r:id="rId16"/>
    <p:sldId id="406" r:id="rId17"/>
    <p:sldId id="436" r:id="rId18"/>
    <p:sldId id="407" r:id="rId19"/>
    <p:sldId id="408" r:id="rId20"/>
    <p:sldId id="409" r:id="rId21"/>
    <p:sldId id="410" r:id="rId22"/>
    <p:sldId id="411" r:id="rId23"/>
    <p:sldId id="412" r:id="rId24"/>
    <p:sldId id="413" r:id="rId25"/>
    <p:sldId id="414" r:id="rId26"/>
    <p:sldId id="415" r:id="rId27"/>
    <p:sldId id="437" r:id="rId28"/>
    <p:sldId id="416" r:id="rId29"/>
    <p:sldId id="417" r:id="rId30"/>
    <p:sldId id="330" r:id="rId31"/>
    <p:sldId id="336" r:id="rId32"/>
    <p:sldId id="382" r:id="rId33"/>
    <p:sldId id="428" r:id="rId34"/>
    <p:sldId id="439" r:id="rId35"/>
    <p:sldId id="440" r:id="rId36"/>
    <p:sldId id="441" r:id="rId37"/>
    <p:sldId id="333" r:id="rId38"/>
    <p:sldId id="320" r:id="rId39"/>
    <p:sldId id="283" r:id="rId40"/>
    <p:sldId id="418" r:id="rId41"/>
    <p:sldId id="353" r:id="rId42"/>
    <p:sldId id="379" r:id="rId43"/>
    <p:sldId id="378" r:id="rId44"/>
    <p:sldId id="285" r:id="rId45"/>
    <p:sldId id="419" r:id="rId46"/>
    <p:sldId id="393" r:id="rId47"/>
    <p:sldId id="434" r:id="rId48"/>
    <p:sldId id="423" r:id="rId49"/>
    <p:sldId id="397" r:id="rId50"/>
    <p:sldId id="430" r:id="rId51"/>
    <p:sldId id="424" r:id="rId52"/>
    <p:sldId id="431" r:id="rId53"/>
    <p:sldId id="432" r:id="rId54"/>
    <p:sldId id="425" r:id="rId55"/>
    <p:sldId id="438" r:id="rId56"/>
    <p:sldId id="426" r:id="rId57"/>
    <p:sldId id="398" r:id="rId58"/>
    <p:sldId id="400" r:id="rId59"/>
    <p:sldId id="433" r:id="rId60"/>
    <p:sldId id="264" r:id="rId61"/>
    <p:sldId id="349" r:id="rId6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7484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839BF-BC4F-4226-834C-BA8705F0987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6116DC7-1CE6-4737-B7C6-3C08AF16EF3A}">
      <dgm:prSet phldrT="[Text]"/>
      <dgm:spPr/>
      <dgm:t>
        <a:bodyPr/>
        <a:lstStyle/>
        <a:p>
          <a:r>
            <a:rPr lang="nb-NO" dirty="0" smtClean="0"/>
            <a:t>Grunnloven</a:t>
          </a:r>
          <a:endParaRPr lang="nb-NO" dirty="0"/>
        </a:p>
      </dgm:t>
    </dgm:pt>
    <dgm:pt modelId="{C94666D7-06CD-4294-8290-7BFC78E2706F}" type="parTrans" cxnId="{9F2B6B99-675E-4E64-A5DC-DC2D23683B6D}">
      <dgm:prSet/>
      <dgm:spPr/>
    </dgm:pt>
    <dgm:pt modelId="{80132FCC-4E7B-4619-BC0A-695551317FFB}" type="sibTrans" cxnId="{9F2B6B99-675E-4E64-A5DC-DC2D23683B6D}">
      <dgm:prSet/>
      <dgm:spPr/>
    </dgm:pt>
    <dgm:pt modelId="{36B6DB7E-14E1-43F3-A79B-F53CAC019013}">
      <dgm:prSet phldrT="[Text]"/>
      <dgm:spPr/>
      <dgm:t>
        <a:bodyPr/>
        <a:lstStyle/>
        <a:p>
          <a:r>
            <a:rPr lang="nb-NO" dirty="0" smtClean="0"/>
            <a:t>Formelle lover</a:t>
          </a:r>
          <a:endParaRPr lang="nb-NO" dirty="0"/>
        </a:p>
      </dgm:t>
    </dgm:pt>
    <dgm:pt modelId="{ADDC3B32-9307-4658-9037-3A5E090A5A49}" type="parTrans" cxnId="{817393C3-7A20-4110-8124-AF6683F2DA6E}">
      <dgm:prSet/>
      <dgm:spPr/>
    </dgm:pt>
    <dgm:pt modelId="{96576E33-F774-4616-B989-D1F572B3FADF}" type="sibTrans" cxnId="{817393C3-7A20-4110-8124-AF6683F2DA6E}">
      <dgm:prSet/>
      <dgm:spPr/>
    </dgm:pt>
    <dgm:pt modelId="{B60D61D1-31DA-4632-8686-13EDEFEC6DE3}">
      <dgm:prSet phldrT="[Text]"/>
      <dgm:spPr/>
      <dgm:t>
        <a:bodyPr/>
        <a:lstStyle/>
        <a:p>
          <a:r>
            <a:rPr lang="nb-NO" dirty="0" smtClean="0"/>
            <a:t>Kongelige resolusjoner</a:t>
          </a:r>
          <a:endParaRPr lang="nb-NO" dirty="0"/>
        </a:p>
      </dgm:t>
    </dgm:pt>
    <dgm:pt modelId="{8E9EE11F-6CFA-4BD2-B68E-6EFE5359D315}" type="parTrans" cxnId="{A07E5DD1-D722-409E-8524-41A35A9FCC22}">
      <dgm:prSet/>
      <dgm:spPr/>
    </dgm:pt>
    <dgm:pt modelId="{6F34FE77-530E-474E-8460-2399022A772D}" type="sibTrans" cxnId="{A07E5DD1-D722-409E-8524-41A35A9FCC22}">
      <dgm:prSet/>
      <dgm:spPr/>
    </dgm:pt>
    <dgm:pt modelId="{2BA06E74-01AB-4FEB-B43D-7646E6C35A67}">
      <dgm:prSet phldrT="[Text]"/>
      <dgm:spPr/>
      <dgm:t>
        <a:bodyPr/>
        <a:lstStyle/>
        <a:p>
          <a:r>
            <a:rPr lang="nb-NO" dirty="0" smtClean="0"/>
            <a:t>Administrative forskrifter</a:t>
          </a:r>
          <a:endParaRPr lang="nb-NO" dirty="0"/>
        </a:p>
      </dgm:t>
    </dgm:pt>
    <dgm:pt modelId="{A9E9BDE2-4276-46C3-A0CC-FBCD946ADF91}" type="parTrans" cxnId="{63CA071E-1B72-49DA-A8C7-519D3B990BBE}">
      <dgm:prSet/>
      <dgm:spPr/>
    </dgm:pt>
    <dgm:pt modelId="{B86D6414-2F35-4A2F-B59C-8BC000756BDE}" type="sibTrans" cxnId="{63CA071E-1B72-49DA-A8C7-519D3B990BBE}">
      <dgm:prSet/>
      <dgm:spPr/>
    </dgm:pt>
    <dgm:pt modelId="{AE1B82FF-E701-4C92-BCCD-E23CC6E894D8}" type="pres">
      <dgm:prSet presAssocID="{EC6839BF-BC4F-4226-834C-BA8705F09878}" presName="Name0" presStyleCnt="0">
        <dgm:presLayoutVars>
          <dgm:dir/>
          <dgm:animLvl val="lvl"/>
          <dgm:resizeHandles val="exact"/>
        </dgm:presLayoutVars>
      </dgm:prSet>
      <dgm:spPr/>
    </dgm:pt>
    <dgm:pt modelId="{C6D8CCA7-C648-4B4A-B312-C18DBE386B59}" type="pres">
      <dgm:prSet presAssocID="{86116DC7-1CE6-4737-B7C6-3C08AF16EF3A}" presName="Name8" presStyleCnt="0"/>
      <dgm:spPr/>
    </dgm:pt>
    <dgm:pt modelId="{25B027C8-1B12-4F8A-B41C-1C99AC407059}" type="pres">
      <dgm:prSet presAssocID="{86116DC7-1CE6-4737-B7C6-3C08AF16EF3A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7CB4C22-994C-4A67-977D-2BC83275FAEA}" type="pres">
      <dgm:prSet presAssocID="{86116DC7-1CE6-4737-B7C6-3C08AF16EF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2A53E8B-5CFF-402E-9091-C8410BA2E3DB}" type="pres">
      <dgm:prSet presAssocID="{36B6DB7E-14E1-43F3-A79B-F53CAC019013}" presName="Name8" presStyleCnt="0"/>
      <dgm:spPr/>
    </dgm:pt>
    <dgm:pt modelId="{1017103F-BDE5-4C72-A82F-6835409895A6}" type="pres">
      <dgm:prSet presAssocID="{36B6DB7E-14E1-43F3-A79B-F53CAC019013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3D62E63-2E5F-4212-A55B-64CEA97A27F2}" type="pres">
      <dgm:prSet presAssocID="{36B6DB7E-14E1-43F3-A79B-F53CAC0190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81AABB4-866C-482F-B73C-9ED9ACCB03B7}" type="pres">
      <dgm:prSet presAssocID="{B60D61D1-31DA-4632-8686-13EDEFEC6DE3}" presName="Name8" presStyleCnt="0"/>
      <dgm:spPr/>
    </dgm:pt>
    <dgm:pt modelId="{4D30C836-22B9-4AD0-8C58-AEF9618993C6}" type="pres">
      <dgm:prSet presAssocID="{B60D61D1-31DA-4632-8686-13EDEFEC6DE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C67E822-2379-47CE-A611-F817716B6ED9}" type="pres">
      <dgm:prSet presAssocID="{B60D61D1-31DA-4632-8686-13EDEFEC6DE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7C4FCA8-2966-409B-8B11-60CFD85733FE}" type="pres">
      <dgm:prSet presAssocID="{2BA06E74-01AB-4FEB-B43D-7646E6C35A67}" presName="Name8" presStyleCnt="0"/>
      <dgm:spPr/>
    </dgm:pt>
    <dgm:pt modelId="{AEE9872C-5551-464A-B70E-785E2C8B2B02}" type="pres">
      <dgm:prSet presAssocID="{2BA06E74-01AB-4FEB-B43D-7646E6C35A67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F1BADC0-B4DB-4E97-8A6C-98F80738140B}" type="pres">
      <dgm:prSet presAssocID="{2BA06E74-01AB-4FEB-B43D-7646E6C35A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F2B6B99-675E-4E64-A5DC-DC2D23683B6D}" srcId="{EC6839BF-BC4F-4226-834C-BA8705F09878}" destId="{86116DC7-1CE6-4737-B7C6-3C08AF16EF3A}" srcOrd="0" destOrd="0" parTransId="{C94666D7-06CD-4294-8290-7BFC78E2706F}" sibTransId="{80132FCC-4E7B-4619-BC0A-695551317FFB}"/>
    <dgm:cxn modelId="{0279C2E9-DB84-4369-9E77-D96F4B33A6AC}" type="presOf" srcId="{36B6DB7E-14E1-43F3-A79B-F53CAC019013}" destId="{C3D62E63-2E5F-4212-A55B-64CEA97A27F2}" srcOrd="1" destOrd="0" presId="urn:microsoft.com/office/officeart/2005/8/layout/pyramid1"/>
    <dgm:cxn modelId="{7B564B1E-43B5-4DBA-A433-C8721DCA0B68}" type="presOf" srcId="{B60D61D1-31DA-4632-8686-13EDEFEC6DE3}" destId="{9C67E822-2379-47CE-A611-F817716B6ED9}" srcOrd="1" destOrd="0" presId="urn:microsoft.com/office/officeart/2005/8/layout/pyramid1"/>
    <dgm:cxn modelId="{80E0E529-CF87-4BEE-B4EA-9A165E25F7FF}" type="presOf" srcId="{B60D61D1-31DA-4632-8686-13EDEFEC6DE3}" destId="{4D30C836-22B9-4AD0-8C58-AEF9618993C6}" srcOrd="0" destOrd="0" presId="urn:microsoft.com/office/officeart/2005/8/layout/pyramid1"/>
    <dgm:cxn modelId="{8CF16094-79A2-4C65-8016-FD2F6511709D}" type="presOf" srcId="{EC6839BF-BC4F-4226-834C-BA8705F09878}" destId="{AE1B82FF-E701-4C92-BCCD-E23CC6E894D8}" srcOrd="0" destOrd="0" presId="urn:microsoft.com/office/officeart/2005/8/layout/pyramid1"/>
    <dgm:cxn modelId="{1A45B12C-A28F-4A5D-8BCB-D483A1CBAE19}" type="presOf" srcId="{86116DC7-1CE6-4737-B7C6-3C08AF16EF3A}" destId="{25B027C8-1B12-4F8A-B41C-1C99AC407059}" srcOrd="0" destOrd="0" presId="urn:microsoft.com/office/officeart/2005/8/layout/pyramid1"/>
    <dgm:cxn modelId="{817393C3-7A20-4110-8124-AF6683F2DA6E}" srcId="{EC6839BF-BC4F-4226-834C-BA8705F09878}" destId="{36B6DB7E-14E1-43F3-A79B-F53CAC019013}" srcOrd="1" destOrd="0" parTransId="{ADDC3B32-9307-4658-9037-3A5E090A5A49}" sibTransId="{96576E33-F774-4616-B989-D1F572B3FADF}"/>
    <dgm:cxn modelId="{A07E5DD1-D722-409E-8524-41A35A9FCC22}" srcId="{EC6839BF-BC4F-4226-834C-BA8705F09878}" destId="{B60D61D1-31DA-4632-8686-13EDEFEC6DE3}" srcOrd="2" destOrd="0" parTransId="{8E9EE11F-6CFA-4BD2-B68E-6EFE5359D315}" sibTransId="{6F34FE77-530E-474E-8460-2399022A772D}"/>
    <dgm:cxn modelId="{48D7A978-A3E2-4200-88D5-BCC86E05E0B0}" type="presOf" srcId="{2BA06E74-01AB-4FEB-B43D-7646E6C35A67}" destId="{0F1BADC0-B4DB-4E97-8A6C-98F80738140B}" srcOrd="1" destOrd="0" presId="urn:microsoft.com/office/officeart/2005/8/layout/pyramid1"/>
    <dgm:cxn modelId="{63CA071E-1B72-49DA-A8C7-519D3B990BBE}" srcId="{EC6839BF-BC4F-4226-834C-BA8705F09878}" destId="{2BA06E74-01AB-4FEB-B43D-7646E6C35A67}" srcOrd="3" destOrd="0" parTransId="{A9E9BDE2-4276-46C3-A0CC-FBCD946ADF91}" sibTransId="{B86D6414-2F35-4A2F-B59C-8BC000756BDE}"/>
    <dgm:cxn modelId="{F8765E94-6D97-4D83-93F0-97B1D258F224}" type="presOf" srcId="{86116DC7-1CE6-4737-B7C6-3C08AF16EF3A}" destId="{B7CB4C22-994C-4A67-977D-2BC83275FAEA}" srcOrd="1" destOrd="0" presId="urn:microsoft.com/office/officeart/2005/8/layout/pyramid1"/>
    <dgm:cxn modelId="{EF72C932-B0B8-4514-9843-11DC260B7DB0}" type="presOf" srcId="{36B6DB7E-14E1-43F3-A79B-F53CAC019013}" destId="{1017103F-BDE5-4C72-A82F-6835409895A6}" srcOrd="0" destOrd="0" presId="urn:microsoft.com/office/officeart/2005/8/layout/pyramid1"/>
    <dgm:cxn modelId="{6E78170E-80CE-4A73-999A-44E77883251F}" type="presOf" srcId="{2BA06E74-01AB-4FEB-B43D-7646E6C35A67}" destId="{AEE9872C-5551-464A-B70E-785E2C8B2B02}" srcOrd="0" destOrd="0" presId="urn:microsoft.com/office/officeart/2005/8/layout/pyramid1"/>
    <dgm:cxn modelId="{C55A64CC-3A65-44CF-B696-DDE958E3F8C3}" type="presParOf" srcId="{AE1B82FF-E701-4C92-BCCD-E23CC6E894D8}" destId="{C6D8CCA7-C648-4B4A-B312-C18DBE386B59}" srcOrd="0" destOrd="0" presId="urn:microsoft.com/office/officeart/2005/8/layout/pyramid1"/>
    <dgm:cxn modelId="{11B8B146-D2CC-4177-906E-62D538FA6357}" type="presParOf" srcId="{C6D8CCA7-C648-4B4A-B312-C18DBE386B59}" destId="{25B027C8-1B12-4F8A-B41C-1C99AC407059}" srcOrd="0" destOrd="0" presId="urn:microsoft.com/office/officeart/2005/8/layout/pyramid1"/>
    <dgm:cxn modelId="{BB7B4AC1-B0E7-45B2-8365-26B19D81907D}" type="presParOf" srcId="{C6D8CCA7-C648-4B4A-B312-C18DBE386B59}" destId="{B7CB4C22-994C-4A67-977D-2BC83275FAEA}" srcOrd="1" destOrd="0" presId="urn:microsoft.com/office/officeart/2005/8/layout/pyramid1"/>
    <dgm:cxn modelId="{BF3E915E-2961-4309-9B63-95903387FF20}" type="presParOf" srcId="{AE1B82FF-E701-4C92-BCCD-E23CC6E894D8}" destId="{62A53E8B-5CFF-402E-9091-C8410BA2E3DB}" srcOrd="1" destOrd="0" presId="urn:microsoft.com/office/officeart/2005/8/layout/pyramid1"/>
    <dgm:cxn modelId="{15650D61-6BE3-4D61-A818-CEB73C6DC96C}" type="presParOf" srcId="{62A53E8B-5CFF-402E-9091-C8410BA2E3DB}" destId="{1017103F-BDE5-4C72-A82F-6835409895A6}" srcOrd="0" destOrd="0" presId="urn:microsoft.com/office/officeart/2005/8/layout/pyramid1"/>
    <dgm:cxn modelId="{0A1B3A62-09E8-413D-BE6D-ED60E26B0C78}" type="presParOf" srcId="{62A53E8B-5CFF-402E-9091-C8410BA2E3DB}" destId="{C3D62E63-2E5F-4212-A55B-64CEA97A27F2}" srcOrd="1" destOrd="0" presId="urn:microsoft.com/office/officeart/2005/8/layout/pyramid1"/>
    <dgm:cxn modelId="{E4B9F193-4EC6-4A83-B474-E1F7DD72311E}" type="presParOf" srcId="{AE1B82FF-E701-4C92-BCCD-E23CC6E894D8}" destId="{D81AABB4-866C-482F-B73C-9ED9ACCB03B7}" srcOrd="2" destOrd="0" presId="urn:microsoft.com/office/officeart/2005/8/layout/pyramid1"/>
    <dgm:cxn modelId="{E5F88CAA-7302-4D0B-80B5-F1EF6E9DCFCF}" type="presParOf" srcId="{D81AABB4-866C-482F-B73C-9ED9ACCB03B7}" destId="{4D30C836-22B9-4AD0-8C58-AEF9618993C6}" srcOrd="0" destOrd="0" presId="urn:microsoft.com/office/officeart/2005/8/layout/pyramid1"/>
    <dgm:cxn modelId="{67C9B288-41FB-47AC-8E13-8430A6FD1986}" type="presParOf" srcId="{D81AABB4-866C-482F-B73C-9ED9ACCB03B7}" destId="{9C67E822-2379-47CE-A611-F817716B6ED9}" srcOrd="1" destOrd="0" presId="urn:microsoft.com/office/officeart/2005/8/layout/pyramid1"/>
    <dgm:cxn modelId="{6217D2CB-317B-4209-A7EC-FCBF79413493}" type="presParOf" srcId="{AE1B82FF-E701-4C92-BCCD-E23CC6E894D8}" destId="{57C4FCA8-2966-409B-8B11-60CFD85733FE}" srcOrd="3" destOrd="0" presId="urn:microsoft.com/office/officeart/2005/8/layout/pyramid1"/>
    <dgm:cxn modelId="{ECF52F42-2EEB-4310-B328-10F98D8CB3AB}" type="presParOf" srcId="{57C4FCA8-2966-409B-8B11-60CFD85733FE}" destId="{AEE9872C-5551-464A-B70E-785E2C8B2B02}" srcOrd="0" destOrd="0" presId="urn:microsoft.com/office/officeart/2005/8/layout/pyramid1"/>
    <dgm:cxn modelId="{A76F87C7-ED4B-4379-80A2-A3A06A351AC5}" type="presParOf" srcId="{57C4FCA8-2966-409B-8B11-60CFD85733FE}" destId="{0F1BADC0-B4DB-4E97-8A6C-98F80738140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D5949-4D9F-4340-850C-C290C7E7A79C}" type="datetimeFigureOut">
              <a:rPr lang="nb-NO" smtClean="0"/>
              <a:t>23.01.2014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F449B-C06E-4455-8D71-FFCEF13C3B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9941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B2E4E-7582-48A3-9295-44DF3BB5F127}" type="datetimeFigureOut">
              <a:rPr lang="nb-NO" smtClean="0"/>
              <a:t>23.01.2014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0A890-8F40-4BD1-A97D-824462C3AC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093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222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552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85339" y="1295400"/>
            <a:ext cx="1670538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3723" y="1295400"/>
            <a:ext cx="4870938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166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28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152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3723" y="2133600"/>
            <a:ext cx="3270738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5139" y="2133600"/>
            <a:ext cx="3270738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91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762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010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87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746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509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13" y="404814"/>
            <a:ext cx="64623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773723" y="1295400"/>
            <a:ext cx="668215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Slide Title</a:t>
            </a:r>
          </a:p>
        </p:txBody>
      </p:sp>
      <p:sp>
        <p:nvSpPr>
          <p:cNvPr id="1028" name="Rectangle 1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723" y="2133600"/>
            <a:ext cx="6682154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Body Text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029" name="Rectangle 113"/>
          <p:cNvSpPr>
            <a:spLocks noChangeArrowheads="1"/>
          </p:cNvSpPr>
          <p:nvPr/>
        </p:nvSpPr>
        <p:spPr bwMode="auto">
          <a:xfrm>
            <a:off x="146539" y="158750"/>
            <a:ext cx="8850923" cy="654050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0" name="Rectangle 115"/>
          <p:cNvSpPr>
            <a:spLocks noChangeArrowheads="1"/>
          </p:cNvSpPr>
          <p:nvPr/>
        </p:nvSpPr>
        <p:spPr bwMode="auto">
          <a:xfrm>
            <a:off x="8657492" y="1377950"/>
            <a:ext cx="339969" cy="2578100"/>
          </a:xfrm>
          <a:prstGeom prst="rect">
            <a:avLst/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Rectangle 116"/>
          <p:cNvSpPr>
            <a:spLocks noChangeArrowheads="1"/>
          </p:cNvSpPr>
          <p:nvPr/>
        </p:nvSpPr>
        <p:spPr bwMode="auto">
          <a:xfrm>
            <a:off x="282820" y="6305551"/>
            <a:ext cx="2149628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nb-NO" sz="1100" b="0">
                <a:latin typeface="B Concorde Bold" charset="0"/>
              </a:rPr>
              <a:t>© DET JURIDISKE FAKULTET</a:t>
            </a:r>
          </a:p>
        </p:txBody>
      </p:sp>
      <p:sp>
        <p:nvSpPr>
          <p:cNvPr id="1032" name="Rectangle 117"/>
          <p:cNvSpPr>
            <a:spLocks noChangeArrowheads="1"/>
          </p:cNvSpPr>
          <p:nvPr/>
        </p:nvSpPr>
        <p:spPr bwMode="auto">
          <a:xfrm>
            <a:off x="901212" y="404813"/>
            <a:ext cx="3547696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nb-NO" sz="1400" b="0">
                <a:latin typeface="B Concorde Bold" charset="0"/>
              </a:rPr>
              <a:t>UNIVERSITETET</a:t>
            </a:r>
          </a:p>
          <a:p>
            <a:r>
              <a:rPr lang="nb-NO" sz="1400" b="0">
                <a:latin typeface="B Concorde Bold" charset="0"/>
              </a:rPr>
              <a:t> I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 Concorde Bold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 Concorde Bold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 Concorde Bold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 Concorde Bold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 Concorde Bold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 Concorde Bold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 Concorde Bold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 Concorde Bold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3pPr>
      <a:lvl4pPr marL="1543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4pPr>
      <a:lvl5pPr marL="20002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5pPr>
      <a:lvl6pPr marL="24574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6pPr>
      <a:lvl7pPr marL="29146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7pPr>
      <a:lvl8pPr marL="33718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8pPr>
      <a:lvl9pPr marL="3829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vdata.no/pro#reference/lov/1997-02-28-19/&#167;3-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vdata.no/all/hl-19921127-109.html#map045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Rettskilder og juridisk metode 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Introduksjonsmøte med BA studenter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Førsteamanuensis Alla Pozdnakova</a:t>
            </a:r>
          </a:p>
          <a:p>
            <a:r>
              <a:rPr lang="nb-NO" dirty="0" smtClean="0"/>
              <a:t>Senter for europarett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29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1: Tolkning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Rettskildefaktorer (i en konkret oppgave)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Tolkning av lovtekst og andre kilder</a:t>
            </a:r>
          </a:p>
        </p:txBody>
      </p:sp>
      <p:pic>
        <p:nvPicPr>
          <p:cNvPr id="4" name="Picture 2" descr="C:\Users\allap\AppData\Local\Microsoft\Windows\Temporary Internet Files\Content.IE5\PP46311V\MP900385662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702" y="1"/>
            <a:ext cx="2363327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8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1" y="2133600"/>
            <a:ext cx="6556285" cy="3383632"/>
          </a:xfrm>
        </p:spPr>
        <p:txBody>
          <a:bodyPr/>
          <a:lstStyle/>
          <a:p>
            <a:r>
              <a:rPr lang="nb-NO" dirty="0" smtClean="0"/>
              <a:t>Gruppearbeid med oppgave 1  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4" descr="C:\Users\allap\AppData\Local\Microsoft\Windows\Temporary Internet Files\Content.IE5\0Z1031UP\MC9002309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814133"/>
            <a:ext cx="4608511" cy="257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1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2" y="1292482"/>
            <a:ext cx="7870711" cy="4422518"/>
          </a:xfrm>
        </p:spPr>
      </p:pic>
    </p:spTree>
    <p:extLst>
      <p:ext uri="{BB962C8B-B14F-4D97-AF65-F5344CB8AC3E}">
        <p14:creationId xmlns:p14="http://schemas.microsoft.com/office/powerpoint/2010/main" val="31233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3" y="1196752"/>
            <a:ext cx="6768753" cy="4680520"/>
          </a:xfrm>
        </p:spPr>
        <p:txBody>
          <a:bodyPr/>
          <a:lstStyle/>
          <a:p>
            <a:r>
              <a:rPr lang="nb-NO" dirty="0" smtClean="0"/>
              <a:t>Rettskildelæren gir anvisning på en </a:t>
            </a:r>
            <a:r>
              <a:rPr lang="nb-NO" u="sng" dirty="0" smtClean="0"/>
              <a:t>tolkningsprosess</a:t>
            </a:r>
          </a:p>
          <a:p>
            <a:r>
              <a:rPr lang="nb-NO" dirty="0" smtClean="0"/>
              <a:t>3 spørsmål:</a:t>
            </a:r>
          </a:p>
          <a:p>
            <a:pPr marL="800100" lvl="1" indent="-342900">
              <a:buAutoNum type="arabicPeriod"/>
            </a:pPr>
            <a:r>
              <a:rPr lang="nb-NO" sz="2400" dirty="0" smtClean="0"/>
              <a:t>Hvilken </a:t>
            </a:r>
            <a:r>
              <a:rPr lang="nb-NO" sz="2400" dirty="0" err="1" smtClean="0"/>
              <a:t>rettskildemessig</a:t>
            </a:r>
            <a:r>
              <a:rPr lang="nb-NO" sz="2400" dirty="0" smtClean="0"/>
              <a:t> status den enkelte faktor generelt sett har og bør ha (</a:t>
            </a:r>
            <a:r>
              <a:rPr lang="nb-NO" sz="2400" u="sng" dirty="0" smtClean="0"/>
              <a:t>relevans</a:t>
            </a:r>
            <a:r>
              <a:rPr lang="nb-NO" sz="2400" dirty="0" smtClean="0"/>
              <a:t>)</a:t>
            </a:r>
          </a:p>
          <a:p>
            <a:pPr marL="800100" lvl="1" indent="-342900">
              <a:buAutoNum type="arabicPeriod"/>
            </a:pPr>
            <a:r>
              <a:rPr lang="nb-NO" sz="2400" dirty="0" smtClean="0"/>
              <a:t>Hvilken veiledning den enkelte faktor gir i den aktuelle sak (</a:t>
            </a:r>
            <a:r>
              <a:rPr lang="nb-NO" sz="2400" u="sng" dirty="0" smtClean="0"/>
              <a:t>slutning</a:t>
            </a:r>
            <a:r>
              <a:rPr lang="nb-NO" sz="2400" dirty="0" smtClean="0"/>
              <a:t>)</a:t>
            </a:r>
          </a:p>
          <a:p>
            <a:pPr marL="800100" lvl="1" indent="-342900">
              <a:buAutoNum type="arabicPeriod"/>
            </a:pPr>
            <a:r>
              <a:rPr lang="nb-NO" sz="2400" dirty="0" smtClean="0"/>
              <a:t>Hvilken faktor (i tilfelle av motstrid) har størst gjennomslagskraft (</a:t>
            </a:r>
            <a:r>
              <a:rPr lang="nb-NO" sz="2400" u="sng" dirty="0" smtClean="0"/>
              <a:t>vekt</a:t>
            </a:r>
            <a:r>
              <a:rPr lang="nb-NO" sz="2400" dirty="0" smtClean="0"/>
              <a:t>)</a:t>
            </a:r>
          </a:p>
          <a:p>
            <a:pPr marL="457200" lvl="1" indent="0">
              <a:buNone/>
            </a:pPr>
            <a:endParaRPr lang="nb-NO" sz="2400" dirty="0" smtClean="0"/>
          </a:p>
          <a:p>
            <a:pPr marL="457200" lvl="1" indent="0">
              <a:buNone/>
            </a:pPr>
            <a:r>
              <a:rPr lang="nb-NO" sz="2400" u="sng" dirty="0" smtClean="0"/>
              <a:t>Relevans – slutning – vekt </a:t>
            </a:r>
            <a:endParaRPr lang="nb-NO" sz="2400" u="sng" dirty="0"/>
          </a:p>
        </p:txBody>
      </p:sp>
    </p:spTree>
    <p:extLst>
      <p:ext uri="{BB962C8B-B14F-4D97-AF65-F5344CB8AC3E}">
        <p14:creationId xmlns:p14="http://schemas.microsoft.com/office/powerpoint/2010/main" val="42934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Å anvende en rettsregel i en konkret situasjon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3600"/>
            <a:ext cx="6700301" cy="3959696"/>
          </a:xfrm>
        </p:spPr>
        <p:txBody>
          <a:bodyPr/>
          <a:lstStyle/>
          <a:p>
            <a:r>
              <a:rPr lang="nb-NO" dirty="0" smtClean="0"/>
              <a:t>Regelanvendelses tre ledd:</a:t>
            </a:r>
          </a:p>
          <a:p>
            <a:r>
              <a:rPr lang="nb-NO" dirty="0" smtClean="0"/>
              <a:t>1. </a:t>
            </a:r>
            <a:r>
              <a:rPr lang="nb-NO" u="sng" dirty="0" smtClean="0"/>
              <a:t>Tolkning</a:t>
            </a:r>
            <a:r>
              <a:rPr lang="nb-NO" dirty="0" smtClean="0"/>
              <a:t>: Å finne meningsinnholdet i en regel </a:t>
            </a:r>
          </a:p>
          <a:p>
            <a:endParaRPr lang="nb-NO" dirty="0" smtClean="0"/>
          </a:p>
          <a:p>
            <a:r>
              <a:rPr lang="nb-NO" dirty="0" smtClean="0"/>
              <a:t>2. </a:t>
            </a:r>
            <a:r>
              <a:rPr lang="nb-NO" u="sng" dirty="0" smtClean="0"/>
              <a:t>Bevisbedømmelse</a:t>
            </a:r>
            <a:r>
              <a:rPr lang="nb-NO" dirty="0" smtClean="0"/>
              <a:t>: hvordan bevisene vurderes for å få klarlagt fakta i saken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3. </a:t>
            </a:r>
            <a:r>
              <a:rPr lang="nb-NO" u="sng" dirty="0" smtClean="0"/>
              <a:t>Subsumsjon</a:t>
            </a:r>
            <a:r>
              <a:rPr lang="nb-NO" dirty="0" smtClean="0"/>
              <a:t>: å anvende regelen på konkrete saksforhold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20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8" name="Picture 4" descr="C:\Users\allap\AppData\Local\Microsoft\Windows\Temporary Internet Files\Content.IE5\PP46311V\MC9003243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2426568" cy="242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4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Tolkning </a:t>
            </a:r>
            <a:r>
              <a:rPr lang="nb-NO" dirty="0"/>
              <a:t>av </a:t>
            </a:r>
            <a:r>
              <a:rPr lang="nb-NO" dirty="0" smtClean="0"/>
              <a:t>lovtekst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6772309" cy="4248472"/>
          </a:xfrm>
        </p:spPr>
        <p:txBody>
          <a:bodyPr/>
          <a:lstStyle/>
          <a:p>
            <a:r>
              <a:rPr lang="nb-NO" dirty="0"/>
              <a:t>Lovteksten vil ha størst betydning hvis den språklige fortolkningen er klar</a:t>
            </a:r>
          </a:p>
          <a:p>
            <a:r>
              <a:rPr lang="nb-NO" dirty="0" smtClean="0"/>
              <a:t>Språklige </a:t>
            </a:r>
            <a:r>
              <a:rPr lang="nb-NO" dirty="0"/>
              <a:t>sammenheng og loven som </a:t>
            </a:r>
            <a:r>
              <a:rPr lang="nb-NO" dirty="0" smtClean="0"/>
              <a:t>helhet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Ordlyd: meningen med ord og uttrykk fastlegges ut fra vanlig språkbruk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Ved </a:t>
            </a:r>
            <a:r>
              <a:rPr lang="nb-NO" dirty="0"/>
              <a:t>valget mellom ulike tolkningsmuligheter velges den løsning som etter lovteksten er mest </a:t>
            </a:r>
            <a:r>
              <a:rPr lang="nb-NO" dirty="0" smtClean="0"/>
              <a:t>nærliggende</a:t>
            </a:r>
          </a:p>
          <a:p>
            <a:pPr marL="0" indent="0">
              <a:buNone/>
            </a:pPr>
            <a:endParaRPr lang="nb-NO" dirty="0"/>
          </a:p>
          <a:p>
            <a:endParaRPr lang="nb-NO" sz="2400" u="sng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74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Folketrygdloven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§ 12-3.</a:t>
            </a:r>
            <a:r>
              <a:rPr lang="nb-NO" i="1" dirty="0"/>
              <a:t>Fortsatt medlemskap</a:t>
            </a:r>
            <a:endParaRPr lang="nb-NO" dirty="0"/>
          </a:p>
          <a:p>
            <a:r>
              <a:rPr lang="nb-NO" dirty="0"/>
              <a:t>Det er et vilkår for rett til ytelser etter dette kapitlet at vedkommende fortsatt er medlem</a:t>
            </a:r>
            <a:r>
              <a:rPr lang="nb-NO" baseline="30000" dirty="0"/>
              <a:t>1</a:t>
            </a:r>
            <a:r>
              <a:rPr lang="nb-NO" dirty="0"/>
              <a:t> i trygden</a:t>
            </a:r>
            <a:r>
              <a:rPr lang="nb-NO" dirty="0" smtClean="0"/>
              <a:t>.(</a:t>
            </a:r>
            <a:r>
              <a:rPr lang="nb-NO" i="1" dirty="0" smtClean="0"/>
              <a:t>Hovedvilkår</a:t>
            </a:r>
            <a:r>
              <a:rPr lang="nb-NO" dirty="0" smtClean="0"/>
              <a:t>)</a:t>
            </a:r>
            <a:endParaRPr lang="nb-NO" dirty="0"/>
          </a:p>
          <a:p>
            <a:r>
              <a:rPr lang="nb-NO" dirty="0"/>
              <a:t>Den som ikke er medlem i trygden, får likevel uførepensjon dersom vedkommende har minst 20 års samlet botid, se </a:t>
            </a:r>
            <a:r>
              <a:rPr lang="nb-NO" dirty="0">
                <a:hlinkClick r:id="rId2"/>
              </a:rPr>
              <a:t>§ 3-5</a:t>
            </a:r>
            <a:r>
              <a:rPr lang="nb-NO" dirty="0"/>
              <a:t> åttende ledd. </a:t>
            </a:r>
            <a:r>
              <a:rPr lang="nb-NO" dirty="0" smtClean="0"/>
              <a:t>(</a:t>
            </a:r>
            <a:r>
              <a:rPr lang="nb-NO" i="1" dirty="0" smtClean="0"/>
              <a:t>Unntak</a:t>
            </a:r>
            <a:r>
              <a:rPr lang="nb-NO" dirty="0" smtClean="0"/>
              <a:t>) Til </a:t>
            </a:r>
            <a:r>
              <a:rPr lang="nb-NO" dirty="0"/>
              <a:t>den som har mindre enn 20 års botid, ytes </a:t>
            </a:r>
            <a:r>
              <a:rPr lang="nb-NO" dirty="0" smtClean="0"/>
              <a:t>det ….(</a:t>
            </a:r>
            <a:r>
              <a:rPr lang="nb-NO" i="1" dirty="0" smtClean="0"/>
              <a:t>Unntak fra unntak</a:t>
            </a:r>
            <a:r>
              <a:rPr lang="nb-NO" dirty="0" smtClean="0"/>
              <a:t>)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262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Tolkning av lovtekst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Utvidende/innskrenkende </a:t>
            </a:r>
            <a:r>
              <a:rPr lang="nb-NO" dirty="0" smtClean="0"/>
              <a:t>tolkning</a:t>
            </a:r>
          </a:p>
          <a:p>
            <a:r>
              <a:rPr lang="nb-NO" dirty="0" smtClean="0"/>
              <a:t>Presiserende tolkning</a:t>
            </a:r>
          </a:p>
          <a:p>
            <a:r>
              <a:rPr lang="nb-NO" dirty="0" smtClean="0"/>
              <a:t>Antitetisk tolkning (motsetningsslutning)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40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Tolkning av lovtekst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6682154" cy="3581400"/>
          </a:xfrm>
        </p:spPr>
        <p:txBody>
          <a:bodyPr/>
          <a:lstStyle/>
          <a:p>
            <a:r>
              <a:rPr lang="nb-NO" dirty="0" smtClean="0"/>
              <a:t>Forutsetter loven skjønnsmessig vurdering?</a:t>
            </a:r>
          </a:p>
          <a:p>
            <a:pPr lvl="1"/>
            <a:r>
              <a:rPr lang="nb-NO" sz="2400" dirty="0" smtClean="0"/>
              <a:t>Lovteksten angir bare vurderingsmålestokk: «ugrunnet», «vesentlig», «urimelig», «utilbørlig» </a:t>
            </a:r>
            <a:r>
              <a:rPr lang="nb-NO" sz="2400" dirty="0" err="1" smtClean="0"/>
              <a:t>osv</a:t>
            </a:r>
            <a:endParaRPr lang="nb-NO" sz="2400" dirty="0" smtClean="0"/>
          </a:p>
          <a:p>
            <a:pPr lvl="1"/>
            <a:r>
              <a:rPr lang="nb-NO" sz="2400" dirty="0" smtClean="0"/>
              <a:t>«kan» eller «skal»?</a:t>
            </a:r>
          </a:p>
          <a:p>
            <a:r>
              <a:rPr lang="nb-NO" dirty="0" smtClean="0"/>
              <a:t>Når lovteksten er uklar, må </a:t>
            </a:r>
            <a:r>
              <a:rPr lang="nb-NO" dirty="0" err="1" smtClean="0"/>
              <a:t>rettsanvenderen</a:t>
            </a:r>
            <a:r>
              <a:rPr lang="nb-NO" dirty="0" smtClean="0"/>
              <a:t> ta stilling til hvordan lovregelen skal presiseres på grunnlag av andre tolkningsfaktorer enn de rent språklige</a:t>
            </a:r>
          </a:p>
        </p:txBody>
      </p:sp>
    </p:spTree>
    <p:extLst>
      <p:ext uri="{BB962C8B-B14F-4D97-AF65-F5344CB8AC3E}">
        <p14:creationId xmlns:p14="http://schemas.microsoft.com/office/powerpoint/2010/main" val="4789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6772309" cy="4014192"/>
          </a:xfrm>
        </p:spPr>
        <p:txBody>
          <a:bodyPr/>
          <a:lstStyle/>
          <a:p>
            <a:r>
              <a:rPr lang="nb-NO" dirty="0" smtClean="0"/>
              <a:t>Målet </a:t>
            </a:r>
            <a:r>
              <a:rPr lang="nb-NO" dirty="0"/>
              <a:t>med rettsstudiet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endParaRPr lang="nb-NO" dirty="0"/>
          </a:p>
          <a:p>
            <a:pPr marL="742950" lvl="1" indent="-285750"/>
            <a:r>
              <a:rPr lang="nb-NO" sz="2400" dirty="0" smtClean="0"/>
              <a:t>Den </a:t>
            </a:r>
            <a:r>
              <a:rPr lang="nb-NO" sz="2400" dirty="0"/>
              <a:t>viktigste ferdigheten som skal oppøves er å lære å stille, analysere og løse spørsmål etter gjeldende rett</a:t>
            </a:r>
            <a:r>
              <a:rPr lang="nb-NO" sz="2400" dirty="0" smtClean="0"/>
              <a:t>.</a:t>
            </a:r>
          </a:p>
          <a:p>
            <a:pPr marL="457200" lvl="1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2809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Avveining mellom lovteksten og andre faktorer</a:t>
            </a:r>
          </a:p>
          <a:p>
            <a:pPr lvl="1"/>
            <a:r>
              <a:rPr lang="nb-NO" sz="2400" dirty="0" smtClean="0"/>
              <a:t>Forarbeider			</a:t>
            </a:r>
            <a:endParaRPr lang="nb-NO" sz="2400" dirty="0"/>
          </a:p>
          <a:p>
            <a:pPr lvl="1"/>
            <a:r>
              <a:rPr lang="nb-NO" sz="2400" dirty="0"/>
              <a:t>Reelle hensyn</a:t>
            </a:r>
          </a:p>
          <a:p>
            <a:pPr lvl="1"/>
            <a:r>
              <a:rPr lang="nb-NO" sz="2400" dirty="0" smtClean="0"/>
              <a:t>Rettspraksis</a:t>
            </a:r>
          </a:p>
          <a:p>
            <a:pPr lvl="1"/>
            <a:r>
              <a:rPr lang="nb-NO" sz="2400" dirty="0" smtClean="0"/>
              <a:t>Internasjonale regler</a:t>
            </a:r>
          </a:p>
          <a:p>
            <a:pPr lvl="1"/>
            <a:r>
              <a:rPr lang="nb-NO" sz="2400" dirty="0" smtClean="0"/>
              <a:t>Andre kilder (nemnder)</a:t>
            </a:r>
            <a:endParaRPr lang="nb-NO" sz="2400" dirty="0"/>
          </a:p>
          <a:p>
            <a:endParaRPr lang="nb-NO" dirty="0"/>
          </a:p>
        </p:txBody>
      </p:sp>
      <p:pic>
        <p:nvPicPr>
          <p:cNvPr id="1026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64561"/>
            <a:ext cx="1815084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7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Reelle hensyn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Generelle rettslige vurderinger</a:t>
            </a:r>
          </a:p>
          <a:p>
            <a:endParaRPr lang="nb-NO" dirty="0"/>
          </a:p>
          <a:p>
            <a:r>
              <a:rPr lang="nb-NO" dirty="0" smtClean="0"/>
              <a:t>Fagspesifikke vurderinger</a:t>
            </a:r>
          </a:p>
          <a:p>
            <a:endParaRPr lang="nb-NO" dirty="0"/>
          </a:p>
          <a:p>
            <a:r>
              <a:rPr lang="nb-NO" dirty="0" smtClean="0"/>
              <a:t>Har størst betydning for tolkningsspørsmål som en språklig fortolkning av teksten ikke gir noe sikkert svar på (og heller ikke lovforarbeider)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60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3600"/>
            <a:ext cx="6700301" cy="3743672"/>
          </a:xfrm>
        </p:spPr>
        <p:txBody>
          <a:bodyPr/>
          <a:lstStyle/>
          <a:p>
            <a:r>
              <a:rPr lang="nb-NO" dirty="0" smtClean="0"/>
              <a:t>Lovens forarbeider</a:t>
            </a:r>
          </a:p>
          <a:p>
            <a:pPr lvl="1"/>
            <a:r>
              <a:rPr lang="nb-NO" sz="2400" dirty="0" smtClean="0"/>
              <a:t>Størst betydning ved presiserende lovtolkning</a:t>
            </a:r>
          </a:p>
          <a:p>
            <a:pPr lvl="1"/>
            <a:r>
              <a:rPr lang="nb-NO" dirty="0" smtClean="0"/>
              <a:t>Norges Offentlige Utredninger (NOU) (ikke alltid)</a:t>
            </a:r>
          </a:p>
          <a:p>
            <a:pPr lvl="1"/>
            <a:r>
              <a:rPr lang="nb-NO" dirty="0" smtClean="0"/>
              <a:t>Proposisjon til Stortinget (lovvedtak) </a:t>
            </a:r>
            <a:r>
              <a:rPr lang="nb-NO" dirty="0" err="1" smtClean="0"/>
              <a:t>Prop.L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Innstilling til Stortinget (lovvedtak), </a:t>
            </a:r>
            <a:r>
              <a:rPr lang="nb-NO" dirty="0" err="1" smtClean="0"/>
              <a:t>Innst.L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Stortingsforhandlingene</a:t>
            </a:r>
            <a:endParaRPr lang="nb-NO" dirty="0"/>
          </a:p>
          <a:p>
            <a:r>
              <a:rPr lang="nb-NO" dirty="0" smtClean="0"/>
              <a:t>Lovens forhistorie –den faktiske og rettslige bakgrunn</a:t>
            </a:r>
          </a:p>
          <a:p>
            <a:r>
              <a:rPr lang="nb-NO" dirty="0" smtClean="0"/>
              <a:t>Lovens formål  (ratio </a:t>
            </a:r>
            <a:r>
              <a:rPr lang="nb-NO" dirty="0" err="1" smtClean="0"/>
              <a:t>legis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42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Rettspraksis </a:t>
            </a:r>
            <a:r>
              <a:rPr lang="nb-NO" dirty="0"/>
              <a:t>som rettskildefaktor  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Høyesterettspraksis</a:t>
            </a:r>
          </a:p>
          <a:p>
            <a:r>
              <a:rPr lang="nb-NO" dirty="0" smtClean="0"/>
              <a:t>Nest viktigste rettskilde på lovregulerte område</a:t>
            </a:r>
          </a:p>
          <a:p>
            <a:pPr lvl="1"/>
            <a:r>
              <a:rPr lang="nb-NO" sz="2400" dirty="0" smtClean="0"/>
              <a:t>lovtolkningen</a:t>
            </a:r>
          </a:p>
          <a:p>
            <a:r>
              <a:rPr lang="nb-NO" dirty="0" smtClean="0"/>
              <a:t>Viktigste rettskilde på </a:t>
            </a:r>
            <a:r>
              <a:rPr lang="nb-NO" dirty="0" err="1" smtClean="0"/>
              <a:t>ulovregulerte</a:t>
            </a:r>
            <a:r>
              <a:rPr lang="nb-NO" dirty="0" smtClean="0"/>
              <a:t> områder</a:t>
            </a:r>
          </a:p>
          <a:p>
            <a:pPr lvl="1"/>
            <a:r>
              <a:rPr lang="nb-NO" sz="2400" dirty="0" smtClean="0"/>
              <a:t>Selvstendig grunnlag for rettsreglene</a:t>
            </a:r>
          </a:p>
          <a:p>
            <a:endParaRPr lang="nb-NO" dirty="0" smtClean="0"/>
          </a:p>
          <a:p>
            <a:r>
              <a:rPr lang="nb-NO" dirty="0" smtClean="0"/>
              <a:t>Andre rettsavgjørelser kan også ha viss betydning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95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Prejudikat: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6844317" cy="4032448"/>
          </a:xfrm>
        </p:spPr>
        <p:txBody>
          <a:bodyPr/>
          <a:lstStyle/>
          <a:p>
            <a:r>
              <a:rPr lang="nb-NO" dirty="0" smtClean="0"/>
              <a:t>Avgjørelse av Høyesterett (5 dommere, </a:t>
            </a:r>
            <a:r>
              <a:rPr lang="nb-NO" dirty="0" err="1" smtClean="0"/>
              <a:t>storkammer</a:t>
            </a:r>
            <a:r>
              <a:rPr lang="nb-NO" dirty="0" smtClean="0"/>
              <a:t> eller plenum)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Tar standpunkt til innholdet av gjeldende rett, og kan ha betydning utover den konkrete sak (prinsipiell betydning)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Selvstendig </a:t>
            </a:r>
            <a:r>
              <a:rPr lang="nb-NO" dirty="0" smtClean="0"/>
              <a:t>rettskildefaktor (relevans)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22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Andre rettsavgjørelser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Høyesteretts ankeutvalg (tidligere Høyesteretts kjæremålsutvalg)</a:t>
            </a:r>
          </a:p>
          <a:p>
            <a:pPr lvl="1"/>
            <a:r>
              <a:rPr lang="nb-NO" sz="2400" dirty="0" smtClean="0"/>
              <a:t>3 dommere</a:t>
            </a:r>
          </a:p>
          <a:p>
            <a:pPr lvl="1"/>
            <a:r>
              <a:rPr lang="nb-NO" sz="2400" dirty="0" smtClean="0"/>
              <a:t>Presedensvirkningen beror på avgjørelsenes argumentasjonsverdi</a:t>
            </a:r>
          </a:p>
          <a:p>
            <a:r>
              <a:rPr lang="nb-NO" dirty="0" smtClean="0"/>
              <a:t>Lagmannsretts- og tingrettsavgjørelser</a:t>
            </a:r>
          </a:p>
          <a:p>
            <a:pPr lvl="1"/>
            <a:r>
              <a:rPr lang="nb-NO" sz="2400" dirty="0" smtClean="0"/>
              <a:t>Liten selvstendig rettskildeverdi for overordnede eller sideordnede domstoler</a:t>
            </a:r>
          </a:p>
          <a:p>
            <a:pPr lvl="1"/>
            <a:r>
              <a:rPr lang="nb-NO" sz="2400" dirty="0" smtClean="0"/>
              <a:t>Kan allikevel ha betydelig argumentasjonsverdi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2886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Annen praksis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Tvisteorganers avgjørelser</a:t>
            </a:r>
          </a:p>
          <a:p>
            <a:endParaRPr lang="nb-NO" dirty="0" smtClean="0"/>
          </a:p>
          <a:p>
            <a:r>
              <a:rPr lang="nb-NO" dirty="0" smtClean="0"/>
              <a:t>Utvalg, nemnder </a:t>
            </a:r>
            <a:r>
              <a:rPr lang="nb-NO" dirty="0" err="1" smtClean="0"/>
              <a:t>osv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Kan ha betydelig argumentasjonsverdi</a:t>
            </a:r>
          </a:p>
          <a:p>
            <a:endParaRPr lang="nb-NO" dirty="0" smtClean="0"/>
          </a:p>
          <a:p>
            <a:r>
              <a:rPr lang="nb-NO" dirty="0" smtClean="0"/>
              <a:t>Ikke selvstendig rettskildeverdi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82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Sivilombudsmannens uttalelser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Justisdepartementets Lovavdelingens uttalelser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12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Forvaltningsorganets skjønnsutøvelse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Skjønnsutøvelse </a:t>
            </a:r>
            <a:r>
              <a:rPr lang="nb-NO" i="1" dirty="0" smtClean="0"/>
              <a:t>versus</a:t>
            </a:r>
            <a:r>
              <a:rPr lang="nb-NO" dirty="0" smtClean="0"/>
              <a:t> lovtolkning og subsumsjon</a:t>
            </a:r>
          </a:p>
          <a:p>
            <a:endParaRPr lang="nb-NO" dirty="0" smtClean="0"/>
          </a:p>
          <a:p>
            <a:r>
              <a:rPr lang="nb-NO" dirty="0" smtClean="0"/>
              <a:t>Hva kan domstoler kontrollere?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16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6844317" cy="4446240"/>
          </a:xfrm>
        </p:spPr>
        <p:txBody>
          <a:bodyPr/>
          <a:lstStyle/>
          <a:p>
            <a:r>
              <a:rPr lang="nb-NO" dirty="0"/>
              <a:t>Det </a:t>
            </a:r>
            <a:r>
              <a:rPr lang="nb-NO" b="1" dirty="0"/>
              <a:t>kan</a:t>
            </a:r>
            <a:r>
              <a:rPr lang="nb-NO" dirty="0"/>
              <a:t> gis oppholdstillatelse selv om de øvrige vilkårene i loven ikke er oppfylt dersom det foreligger sterke menneskelige hensyn eller utlendingen</a:t>
            </a:r>
            <a:r>
              <a:rPr lang="nb-NO" baseline="30000" dirty="0"/>
              <a:t>1</a:t>
            </a:r>
            <a:r>
              <a:rPr lang="nb-NO" dirty="0"/>
              <a:t> har særlig tilknytning til riket</a:t>
            </a:r>
            <a:r>
              <a:rPr lang="nb-NO" dirty="0" smtClean="0"/>
              <a:t>. …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For å avgjøre om det foreligger sterke menneskelige hensyn </a:t>
            </a:r>
            <a:r>
              <a:rPr lang="nb-NO" b="1" dirty="0"/>
              <a:t>skal </a:t>
            </a:r>
            <a:r>
              <a:rPr lang="nb-NO" dirty="0"/>
              <a:t>det foretas en totalvurdering av saken. Det </a:t>
            </a:r>
            <a:r>
              <a:rPr lang="nb-NO" b="1" dirty="0"/>
              <a:t>kan</a:t>
            </a:r>
            <a:r>
              <a:rPr lang="nb-NO" dirty="0"/>
              <a:t> blant annet legges vekt på </a:t>
            </a:r>
            <a:r>
              <a:rPr lang="nb-NO" dirty="0" smtClean="0"/>
              <a:t>om …</a:t>
            </a:r>
          </a:p>
          <a:p>
            <a:endParaRPr lang="nb-NO" dirty="0" smtClean="0"/>
          </a:p>
          <a:p>
            <a:r>
              <a:rPr lang="nb-NO" dirty="0"/>
              <a:t>I saker som berører barn, </a:t>
            </a:r>
            <a:r>
              <a:rPr lang="nb-NO" b="1" dirty="0"/>
              <a:t>skal</a:t>
            </a:r>
            <a:r>
              <a:rPr lang="nb-NO" dirty="0"/>
              <a:t> barnets beste være et grunnleggende hensyn. </a:t>
            </a:r>
            <a:r>
              <a:rPr lang="nb-NO" dirty="0" smtClean="0"/>
              <a:t>…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31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nb-NO" sz="3600" dirty="0" smtClean="0"/>
          </a:p>
          <a:p>
            <a:pPr marL="1371600" lvl="3" indent="0">
              <a:buNone/>
            </a:pPr>
            <a:r>
              <a:rPr lang="nb-NO" sz="3600" dirty="0" smtClean="0">
                <a:solidFill>
                  <a:srgbClr val="002060"/>
                </a:solidFill>
              </a:rPr>
              <a:t>Hva er </a:t>
            </a:r>
            <a:r>
              <a:rPr lang="nb-NO" sz="5400" b="1" i="1" dirty="0" smtClean="0">
                <a:solidFill>
                  <a:srgbClr val="002060"/>
                </a:solidFill>
              </a:rPr>
              <a:t>rett </a:t>
            </a:r>
            <a:r>
              <a:rPr lang="nb-NO" sz="3600" dirty="0" smtClean="0">
                <a:solidFill>
                  <a:srgbClr val="002060"/>
                </a:solidFill>
              </a:rPr>
              <a:t>? </a:t>
            </a:r>
            <a:endParaRPr lang="nb-NO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3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Regelkonflikter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Hvilken regel skal ha forrang i tilfelle av motstrid</a:t>
            </a:r>
          </a:p>
          <a:p>
            <a:r>
              <a:rPr lang="nb-NO" dirty="0" smtClean="0"/>
              <a:t>Alminnelige </a:t>
            </a:r>
            <a:r>
              <a:rPr lang="nb-NO" dirty="0"/>
              <a:t>og spesielle </a:t>
            </a:r>
            <a:r>
              <a:rPr lang="nb-NO" dirty="0" smtClean="0"/>
              <a:t>regler </a:t>
            </a:r>
          </a:p>
          <a:p>
            <a:pPr lvl="1"/>
            <a:r>
              <a:rPr lang="nb-NO" sz="2400" i="1" dirty="0" smtClean="0"/>
              <a:t>Lex </a:t>
            </a:r>
            <a:r>
              <a:rPr lang="nb-NO" sz="2400" i="1" dirty="0" err="1" smtClean="0"/>
              <a:t>specialis</a:t>
            </a:r>
            <a:r>
              <a:rPr lang="nb-NO" sz="2400" i="1" dirty="0" smtClean="0"/>
              <a:t>- </a:t>
            </a:r>
            <a:r>
              <a:rPr lang="nb-NO" sz="2400" dirty="0" smtClean="0"/>
              <a:t>prinsippet ordner reglene etter hvor alminnelige eller spesielle reglene er</a:t>
            </a:r>
            <a:endParaRPr lang="nb-NO" sz="2400" dirty="0"/>
          </a:p>
          <a:p>
            <a:r>
              <a:rPr lang="nb-NO" dirty="0"/>
              <a:t>Rettsreglenes trinnhøyde (</a:t>
            </a:r>
            <a:r>
              <a:rPr lang="nb-NO" i="1" dirty="0"/>
              <a:t>Lex </a:t>
            </a:r>
            <a:r>
              <a:rPr lang="nb-NO" i="1" dirty="0" smtClean="0"/>
              <a:t>superior- </a:t>
            </a:r>
            <a:r>
              <a:rPr lang="nb-NO" dirty="0" smtClean="0"/>
              <a:t>prinsippet</a:t>
            </a:r>
            <a:r>
              <a:rPr lang="nb-NO" dirty="0"/>
              <a:t>)</a:t>
            </a:r>
          </a:p>
          <a:p>
            <a:r>
              <a:rPr lang="nb-NO" i="1" dirty="0"/>
              <a:t>Lex </a:t>
            </a:r>
            <a:r>
              <a:rPr lang="nb-NO" i="1" dirty="0" err="1"/>
              <a:t>posterior</a:t>
            </a:r>
            <a:r>
              <a:rPr lang="nb-NO" i="1" dirty="0"/>
              <a:t> </a:t>
            </a:r>
            <a:r>
              <a:rPr lang="nb-NO" dirty="0"/>
              <a:t>– prinsippet angår forholdet mellom to regler som kom på forskjellige tidspunkter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74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730638"/>
              </p:ext>
            </p:extLst>
          </p:nvPr>
        </p:nvGraphicFramePr>
        <p:xfrm>
          <a:off x="773113" y="2133600"/>
          <a:ext cx="6683375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86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8" name="Picture 4" descr="C:\Users\allap\AppData\Local\Microsoft\Windows\Temporary Internet Files\Content.IE5\PP46311V\MC9003243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2426568" cy="242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50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Folkerettens rettskilder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Art 38 </a:t>
            </a:r>
            <a:r>
              <a:rPr lang="nb-NO" dirty="0" err="1" smtClean="0"/>
              <a:t>Statutes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International Court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Justice</a:t>
            </a:r>
            <a:r>
              <a:rPr lang="nb-NO" dirty="0" smtClean="0"/>
              <a:t>:</a:t>
            </a:r>
          </a:p>
          <a:p>
            <a:r>
              <a:rPr lang="nb-NO" dirty="0" smtClean="0"/>
              <a:t>International </a:t>
            </a:r>
            <a:r>
              <a:rPr lang="nb-NO" dirty="0" err="1" smtClean="0"/>
              <a:t>conventions</a:t>
            </a:r>
            <a:endParaRPr lang="nb-NO" dirty="0" smtClean="0"/>
          </a:p>
          <a:p>
            <a:r>
              <a:rPr lang="nb-NO" dirty="0" smtClean="0"/>
              <a:t>International </a:t>
            </a:r>
            <a:r>
              <a:rPr lang="nb-NO" dirty="0" err="1" smtClean="0"/>
              <a:t>custom</a:t>
            </a:r>
            <a:r>
              <a:rPr lang="nb-NO" dirty="0" smtClean="0"/>
              <a:t>, as </a:t>
            </a:r>
            <a:r>
              <a:rPr lang="nb-NO" dirty="0" err="1" smtClean="0"/>
              <a:t>evidence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general </a:t>
            </a:r>
            <a:r>
              <a:rPr lang="nb-NO" dirty="0" err="1" smtClean="0"/>
              <a:t>practice</a:t>
            </a:r>
            <a:r>
              <a:rPr lang="nb-NO" dirty="0" smtClean="0"/>
              <a:t> </a:t>
            </a:r>
            <a:r>
              <a:rPr lang="nb-NO" dirty="0" err="1" smtClean="0"/>
              <a:t>accepted</a:t>
            </a:r>
            <a:r>
              <a:rPr lang="nb-NO" dirty="0" smtClean="0"/>
              <a:t> as </a:t>
            </a:r>
            <a:r>
              <a:rPr lang="nb-NO" dirty="0" err="1" smtClean="0"/>
              <a:t>law</a:t>
            </a:r>
            <a:r>
              <a:rPr lang="nb-NO" dirty="0" smtClean="0"/>
              <a:t> (</a:t>
            </a:r>
            <a:r>
              <a:rPr lang="nb-NO" dirty="0" err="1" smtClean="0"/>
              <a:t>opinio</a:t>
            </a:r>
            <a:r>
              <a:rPr lang="nb-NO" dirty="0" smtClean="0"/>
              <a:t> juris)</a:t>
            </a:r>
          </a:p>
          <a:p>
            <a:r>
              <a:rPr lang="nb-NO" dirty="0" smtClean="0"/>
              <a:t>General </a:t>
            </a:r>
            <a:r>
              <a:rPr lang="nb-NO" dirty="0" err="1" smtClean="0"/>
              <a:t>principles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law</a:t>
            </a:r>
            <a:r>
              <a:rPr lang="nb-NO" dirty="0" smtClean="0"/>
              <a:t> </a:t>
            </a:r>
            <a:r>
              <a:rPr lang="nb-NO" dirty="0" err="1" smtClean="0"/>
              <a:t>recognized</a:t>
            </a:r>
            <a:r>
              <a:rPr lang="nb-NO" dirty="0" smtClean="0"/>
              <a:t> by </a:t>
            </a:r>
            <a:r>
              <a:rPr lang="nb-NO" dirty="0" err="1" smtClean="0"/>
              <a:t>civilized</a:t>
            </a:r>
            <a:r>
              <a:rPr lang="nb-NO" dirty="0" smtClean="0"/>
              <a:t> </a:t>
            </a:r>
            <a:r>
              <a:rPr lang="nb-NO" dirty="0" err="1" smtClean="0"/>
              <a:t>nations</a:t>
            </a:r>
            <a:endParaRPr lang="nb-NO" dirty="0" smtClean="0"/>
          </a:p>
          <a:p>
            <a:r>
              <a:rPr lang="nb-NO" dirty="0" err="1" smtClean="0"/>
              <a:t>Judicial</a:t>
            </a:r>
            <a:r>
              <a:rPr lang="nb-NO" dirty="0" smtClean="0"/>
              <a:t> </a:t>
            </a:r>
            <a:r>
              <a:rPr lang="nb-NO" dirty="0" err="1" smtClean="0"/>
              <a:t>decisions</a:t>
            </a:r>
            <a:r>
              <a:rPr lang="nb-NO" dirty="0" smtClean="0"/>
              <a:t> and </a:t>
            </a:r>
            <a:r>
              <a:rPr lang="nb-NO" dirty="0" err="1" smtClean="0"/>
              <a:t>teachings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most </a:t>
            </a:r>
            <a:r>
              <a:rPr lang="nb-NO" dirty="0" err="1" smtClean="0"/>
              <a:t>highly</a:t>
            </a:r>
            <a:r>
              <a:rPr lang="nb-NO" dirty="0" smtClean="0"/>
              <a:t> </a:t>
            </a:r>
            <a:r>
              <a:rPr lang="nb-NO" dirty="0" err="1" smtClean="0"/>
              <a:t>qualified</a:t>
            </a:r>
            <a:r>
              <a:rPr lang="nb-NO" dirty="0" smtClean="0"/>
              <a:t> </a:t>
            </a:r>
            <a:r>
              <a:rPr lang="nb-NO" dirty="0" err="1" smtClean="0"/>
              <a:t>publicists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38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Tolkning av internasjonale regler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+mj-lt"/>
              </a:rPr>
              <a:t>Ved transformasjon</a:t>
            </a:r>
          </a:p>
          <a:p>
            <a:pPr lvl="1"/>
            <a:r>
              <a:rPr lang="nb-NO" sz="2400" dirty="0" smtClean="0">
                <a:latin typeface="+mj-lt"/>
              </a:rPr>
              <a:t>I utgangspunktet tolkes etter norsk lovtekst</a:t>
            </a:r>
          </a:p>
          <a:p>
            <a:pPr lvl="1"/>
            <a:r>
              <a:rPr lang="nb-NO" sz="2400" dirty="0" smtClean="0">
                <a:latin typeface="+mj-lt"/>
              </a:rPr>
              <a:t>Konvensjonskonform tolkning</a:t>
            </a:r>
          </a:p>
          <a:p>
            <a:pPr lvl="1"/>
            <a:r>
              <a:rPr lang="nb-NO" sz="2400" dirty="0" smtClean="0">
                <a:latin typeface="+mj-lt"/>
              </a:rPr>
              <a:t>Forrangsprinsippet ved motstrid</a:t>
            </a:r>
            <a:endParaRPr lang="nb-NO" sz="2400" dirty="0">
              <a:latin typeface="+mj-lt"/>
            </a:endParaRPr>
          </a:p>
          <a:p>
            <a:r>
              <a:rPr lang="nb-NO" dirty="0" smtClean="0">
                <a:latin typeface="+mj-lt"/>
              </a:rPr>
              <a:t>Ved inkorporasjon</a:t>
            </a:r>
          </a:p>
          <a:p>
            <a:pPr lvl="1"/>
            <a:r>
              <a:rPr lang="nb-NO" sz="2400" dirty="0" smtClean="0">
                <a:latin typeface="+mj-lt"/>
              </a:rPr>
              <a:t>Tolkning av lover som inkorporer konvensjon eller direktiv – etter tolkningsprinsippene om traktater</a:t>
            </a:r>
            <a:endParaRPr lang="nb-NO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53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Tolkning av traktater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Wien-konvensjonen om traktatretten (1969)</a:t>
            </a:r>
          </a:p>
          <a:p>
            <a:pPr lvl="1"/>
            <a:r>
              <a:rPr lang="nb-NO" sz="2400" dirty="0" smtClean="0"/>
              <a:t>Kodifiserer folkerettslig sedvanerett</a:t>
            </a:r>
          </a:p>
          <a:p>
            <a:r>
              <a:rPr lang="nb-NO" dirty="0" smtClean="0">
                <a:solidFill>
                  <a:srgbClr val="002060"/>
                </a:solidFill>
              </a:rPr>
              <a:t>Ordlyd</a:t>
            </a:r>
          </a:p>
          <a:p>
            <a:r>
              <a:rPr lang="nb-NO" dirty="0" smtClean="0">
                <a:solidFill>
                  <a:srgbClr val="002060"/>
                </a:solidFill>
              </a:rPr>
              <a:t>God tro</a:t>
            </a:r>
          </a:p>
          <a:p>
            <a:r>
              <a:rPr lang="nb-NO" dirty="0" smtClean="0">
                <a:solidFill>
                  <a:srgbClr val="002060"/>
                </a:solidFill>
              </a:rPr>
              <a:t>Formål</a:t>
            </a:r>
          </a:p>
          <a:p>
            <a:r>
              <a:rPr lang="nb-NO" dirty="0" smtClean="0"/>
              <a:t>Forarbeider og forhistorie</a:t>
            </a:r>
          </a:p>
          <a:p>
            <a:r>
              <a:rPr lang="nb-NO" dirty="0" smtClean="0"/>
              <a:t>Etterfølgende praksis</a:t>
            </a:r>
          </a:p>
          <a:p>
            <a:r>
              <a:rPr lang="nb-NO" dirty="0" smtClean="0"/>
              <a:t>Andre folkerettsregler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78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Jus </a:t>
            </a:r>
            <a:r>
              <a:rPr lang="nb-NO" dirty="0" err="1"/>
              <a:t>cogens</a:t>
            </a:r>
            <a:r>
              <a:rPr lang="nb-NO" dirty="0"/>
              <a:t> 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</a:t>
            </a:r>
            <a:r>
              <a:rPr lang="nb-NO" dirty="0"/>
              <a:t>tvingende folkerettslig norm som av det internasjonale samfunnet er akseptert og anerkjent som en norm det ikke kan gjøres unntak </a:t>
            </a:r>
            <a:r>
              <a:rPr lang="nb-NO" dirty="0" smtClean="0"/>
              <a:t>fra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Forbud mot folkemord, angrepskrig, sjørøveri, slaveri</a:t>
            </a:r>
          </a:p>
          <a:p>
            <a:r>
              <a:rPr lang="nb-NO" dirty="0" smtClean="0"/>
              <a:t>Selvbestemmelses rett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64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Forholdet mellom norsk rett og  folkerett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Det dualistiske prinsipp/dualisme:</a:t>
            </a:r>
          </a:p>
          <a:p>
            <a:pPr lvl="1"/>
            <a:r>
              <a:rPr lang="nb-NO" sz="2400" dirty="0" smtClean="0"/>
              <a:t>Folkeretten er et eget rettssystem og ikke uten videre en del av norsk rett</a:t>
            </a:r>
          </a:p>
          <a:p>
            <a:r>
              <a:rPr lang="nb-NO" dirty="0" smtClean="0"/>
              <a:t>Folkerettslige bestemmelser skal gjennomføres i intern norsk rett (gjennom transformasjon eller inkorporasjon)</a:t>
            </a:r>
          </a:p>
          <a:p>
            <a:r>
              <a:rPr lang="nb-NO" dirty="0" smtClean="0"/>
              <a:t>F.eks. Menneskerettsloven, EØS-loven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72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3200" dirty="0"/>
              <a:t/>
            </a:r>
            <a:br>
              <a:rPr lang="nb-NO" sz="3200" dirty="0"/>
            </a:b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6772309" cy="3942184"/>
          </a:xfrm>
        </p:spPr>
        <p:txBody>
          <a:bodyPr/>
          <a:lstStyle/>
          <a:p>
            <a:r>
              <a:rPr lang="nb-NO" u="sng" dirty="0"/>
              <a:t>Presumpsjonsprinsippe</a:t>
            </a:r>
            <a:r>
              <a:rPr lang="nb-NO" dirty="0"/>
              <a:t>t: norsk rett skal gjennom tolkning, så langt det er mulig, bringes i samsvar med folkeretten </a:t>
            </a:r>
          </a:p>
          <a:p>
            <a:pPr lvl="1"/>
            <a:r>
              <a:rPr lang="nb-NO" sz="2400" dirty="0"/>
              <a:t>Hensynet til å unngå folkerettsbrudd </a:t>
            </a:r>
          </a:p>
          <a:p>
            <a:pPr lvl="1"/>
            <a:r>
              <a:rPr lang="nb-NO" sz="2400" dirty="0"/>
              <a:t>Likner på EF-rettens prinsipp om direktivkonform tolkning</a:t>
            </a:r>
          </a:p>
          <a:p>
            <a:r>
              <a:rPr lang="nb-NO" u="sng" dirty="0" smtClean="0"/>
              <a:t>Forrangsprinsippet: </a:t>
            </a:r>
            <a:r>
              <a:rPr lang="nb-NO" dirty="0" smtClean="0"/>
              <a:t>norsk rett har forrang i tilfelle av motstrid mellom norsk rett og folkeretten som ikke kan unngås ved tolkning</a:t>
            </a:r>
          </a:p>
          <a:p>
            <a:r>
              <a:rPr lang="nb-NO" dirty="0" err="1" smtClean="0"/>
              <a:t>Finanger</a:t>
            </a:r>
            <a:r>
              <a:rPr lang="nb-NO" dirty="0" smtClean="0"/>
              <a:t> </a:t>
            </a:r>
            <a:r>
              <a:rPr lang="nb-NO" dirty="0"/>
              <a:t>I -</a:t>
            </a:r>
            <a:r>
              <a:rPr lang="nb-NO" dirty="0" smtClean="0"/>
              <a:t>saken </a:t>
            </a:r>
          </a:p>
        </p:txBody>
      </p:sp>
    </p:spTree>
    <p:extLst>
      <p:ext uri="{BB962C8B-B14F-4D97-AF65-F5344CB8AC3E}">
        <p14:creationId xmlns:p14="http://schemas.microsoft.com/office/powerpoint/2010/main" val="31760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EØS – avtale, EFTA og Norge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EFTA: fri handel og fri </a:t>
            </a:r>
            <a:r>
              <a:rPr lang="nb-NO" dirty="0" smtClean="0"/>
              <a:t>konkurranse</a:t>
            </a:r>
          </a:p>
          <a:p>
            <a:endParaRPr lang="nb-NO" dirty="0" smtClean="0"/>
          </a:p>
          <a:p>
            <a:r>
              <a:rPr lang="nb-NO" dirty="0" smtClean="0"/>
              <a:t>EØS-avtale: avtale mellom EFTA landene og EU</a:t>
            </a:r>
          </a:p>
          <a:p>
            <a:r>
              <a:rPr lang="nb-NO" dirty="0" smtClean="0">
                <a:solidFill>
                  <a:srgbClr val="002060"/>
                </a:solidFill>
              </a:rPr>
              <a:t>Fire friheter er med i EØS</a:t>
            </a:r>
          </a:p>
          <a:p>
            <a:pPr marL="0" indent="0">
              <a:buNone/>
            </a:pPr>
            <a:endParaRPr lang="nb-NO" dirty="0" smtClean="0">
              <a:solidFill>
                <a:srgbClr val="002060"/>
              </a:solidFill>
            </a:endParaRP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6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Rettsregel (rettsnorm)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6772309" cy="3798168"/>
          </a:xfrm>
        </p:spPr>
        <p:txBody>
          <a:bodyPr/>
          <a:lstStyle/>
          <a:p>
            <a:r>
              <a:rPr lang="nb-NO" dirty="0" smtClean="0"/>
              <a:t>Rettsnormer og andre normer (moral, politiske normer)</a:t>
            </a:r>
          </a:p>
          <a:p>
            <a:r>
              <a:rPr lang="nb-NO" dirty="0" smtClean="0"/>
              <a:t>En rettsnorm:</a:t>
            </a:r>
          </a:p>
          <a:p>
            <a:pPr lvl="1"/>
            <a:r>
              <a:rPr lang="nb-NO" sz="2400" dirty="0" smtClean="0"/>
              <a:t>Normerer adferd</a:t>
            </a:r>
          </a:p>
          <a:p>
            <a:pPr lvl="1"/>
            <a:r>
              <a:rPr lang="nb-NO" sz="2400" dirty="0" smtClean="0"/>
              <a:t>Løser rettskonflikter</a:t>
            </a:r>
          </a:p>
          <a:p>
            <a:endParaRPr lang="nb-NO" dirty="0" smtClean="0"/>
          </a:p>
          <a:p>
            <a:r>
              <a:rPr lang="nb-NO" dirty="0" smtClean="0"/>
              <a:t>Sanksjoner for brudd av rettsnormer</a:t>
            </a:r>
          </a:p>
          <a:p>
            <a:r>
              <a:rPr lang="nb-NO" dirty="0" smtClean="0"/>
              <a:t>Slått fast autoritativt av staten – av rett myndighet; i rette former; gitt i lov</a:t>
            </a:r>
          </a:p>
          <a:p>
            <a:r>
              <a:rPr lang="nb-NO" dirty="0" smtClean="0"/>
              <a:t>Håndheves med tvang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48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1" y="2133600"/>
            <a:ext cx="6556285" cy="3383632"/>
          </a:xfrm>
        </p:spPr>
        <p:txBody>
          <a:bodyPr/>
          <a:lstStyle/>
          <a:p>
            <a:r>
              <a:rPr lang="nb-NO" dirty="0"/>
              <a:t>Oppgave 2 </a:t>
            </a:r>
            <a:r>
              <a:rPr lang="nb-NO" dirty="0" err="1"/>
              <a:t>Finanger</a:t>
            </a:r>
            <a:r>
              <a:rPr lang="nb-NO" dirty="0"/>
              <a:t> I </a:t>
            </a:r>
            <a:r>
              <a:rPr lang="nb-NO" dirty="0" smtClean="0"/>
              <a:t>(Rt-2000-1811)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3075" name="Picture 3" descr="C:\Users\allap\AppData\Local\Microsoft\Windows\Temporary Internet Files\Content.IE5\2AAB16QM\MC9004339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2" y="2576512"/>
            <a:ext cx="17049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6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Betydning av EU rettspraksis for norske domstoler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EØS-avtalens art 6 </a:t>
            </a:r>
          </a:p>
          <a:p>
            <a:pPr lvl="1"/>
            <a:r>
              <a:rPr lang="nb-NO" sz="2000" dirty="0" smtClean="0"/>
              <a:t>Rettspraksis </a:t>
            </a:r>
            <a:r>
              <a:rPr lang="nb-NO" sz="2000" u="sng" dirty="0" smtClean="0"/>
              <a:t>etter</a:t>
            </a:r>
            <a:r>
              <a:rPr lang="nb-NO" sz="2000" dirty="0" smtClean="0"/>
              <a:t> inngåelsen av EØS-avtalen? </a:t>
            </a:r>
            <a:r>
              <a:rPr lang="nb-NO" sz="2000" dirty="0" err="1" smtClean="0"/>
              <a:t>Homogentitetsprinsippet</a:t>
            </a:r>
            <a:r>
              <a:rPr lang="nb-NO" sz="2000" dirty="0" smtClean="0"/>
              <a:t> taler for konformtolkning</a:t>
            </a:r>
            <a:endParaRPr lang="nb-NO" sz="2000" dirty="0"/>
          </a:p>
          <a:p>
            <a:pPr lvl="1"/>
            <a:r>
              <a:rPr lang="nb-NO" sz="2000" dirty="0" smtClean="0"/>
              <a:t>EFTA-domstolen følger generelt EU-domstolens rettspraksis (</a:t>
            </a:r>
            <a:r>
              <a:rPr lang="nb-NO" sz="2000" dirty="0"/>
              <a:t>O</a:t>
            </a:r>
            <a:r>
              <a:rPr lang="nb-NO" sz="2000" dirty="0" smtClean="0"/>
              <a:t>DA art 3)</a:t>
            </a:r>
          </a:p>
          <a:p>
            <a:pPr lvl="1"/>
            <a:r>
              <a:rPr lang="nb-NO" sz="2000" dirty="0">
                <a:hlinkClick r:id="rId2"/>
              </a:rPr>
              <a:t>Avtale mellom EFTA-statene om opprettelse av et Overvåkingsorgan og en </a:t>
            </a:r>
            <a:r>
              <a:rPr lang="nb-NO" sz="2000" dirty="0" smtClean="0">
                <a:hlinkClick r:id="rId2"/>
              </a:rPr>
              <a:t>Domstol (ODA). </a:t>
            </a:r>
            <a:endParaRPr lang="nb-NO" sz="2000" dirty="0" smtClean="0"/>
          </a:p>
          <a:p>
            <a:r>
              <a:rPr lang="nb-NO" dirty="0"/>
              <a:t>EFTA domstolens rådgivende uttalelser skal tillegges «vesentlig vekt» av norske domstoler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63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Generelle tolkningsmomenter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Ensartet EØS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Lojalitetsprinsippet (art 3 EØS)</a:t>
            </a:r>
          </a:p>
          <a:p>
            <a:endParaRPr lang="nb-NO" dirty="0" smtClean="0"/>
          </a:p>
          <a:p>
            <a:r>
              <a:rPr lang="nb-NO" dirty="0" smtClean="0"/>
              <a:t>Ikke-diskrimineringsprinsippet (art 4 EØS)</a:t>
            </a:r>
          </a:p>
          <a:p>
            <a:endParaRPr lang="nb-NO" dirty="0" smtClean="0"/>
          </a:p>
          <a:p>
            <a:r>
              <a:rPr lang="nb-NO" dirty="0" smtClean="0"/>
              <a:t>EU-konform tolkning (begrensninger)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44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Finanger</a:t>
            </a:r>
            <a:r>
              <a:rPr lang="nb-NO" dirty="0"/>
              <a:t> </a:t>
            </a:r>
            <a:r>
              <a:rPr lang="nb-NO" dirty="0" smtClean="0"/>
              <a:t>I </a:t>
            </a:r>
            <a:r>
              <a:rPr lang="nb-NO" dirty="0"/>
              <a:t>Rt-2000-1811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Har forordninger og direktiver </a:t>
            </a:r>
            <a:r>
              <a:rPr lang="nb-NO" i="1" dirty="0"/>
              <a:t>direkte virkning</a:t>
            </a:r>
            <a:r>
              <a:rPr lang="nb-NO" dirty="0"/>
              <a:t> i norsk rett</a:t>
            </a:r>
            <a:r>
              <a:rPr lang="nb-NO" dirty="0" smtClean="0"/>
              <a:t>?</a:t>
            </a:r>
          </a:p>
          <a:p>
            <a:pPr marL="0" lvl="0" indent="0">
              <a:buNone/>
            </a:pPr>
            <a:endParaRPr lang="nb-NO" dirty="0"/>
          </a:p>
          <a:p>
            <a:r>
              <a:rPr lang="nb-NO" i="1" dirty="0" smtClean="0"/>
              <a:t>Direktivkonform </a:t>
            </a:r>
            <a:r>
              <a:rPr lang="nb-NO" i="1" dirty="0"/>
              <a:t>tolkning</a:t>
            </a:r>
            <a:r>
              <a:rPr lang="nb-NO" dirty="0"/>
              <a:t> </a:t>
            </a:r>
            <a:r>
              <a:rPr lang="nb-NO" dirty="0" smtClean="0"/>
              <a:t>av EØS-regler; Gir </a:t>
            </a:r>
            <a:r>
              <a:rPr lang="nb-NO" dirty="0"/>
              <a:t>EØS-avtalen grunnlag for et tilsvarende prinsipp som det vi finner i fellesskapsretten? 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Forholdet </a:t>
            </a:r>
            <a:r>
              <a:rPr lang="nb-NO" dirty="0"/>
              <a:t>til </a:t>
            </a:r>
            <a:r>
              <a:rPr lang="nb-NO" i="1" dirty="0"/>
              <a:t>presumsjonsprinsippet</a:t>
            </a:r>
            <a:r>
              <a:rPr lang="nb-NO" dirty="0"/>
              <a:t> i norsk </a:t>
            </a:r>
            <a:r>
              <a:rPr lang="nb-NO" dirty="0" smtClean="0"/>
              <a:t>rett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52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EU-rettens forhold til nasjonale rettssystemer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nb-NO" dirty="0" smtClean="0">
                <a:latin typeface="+mj-lt"/>
              </a:rPr>
              <a:t>Et selvstendig, overnasjonalt rettssystem</a:t>
            </a:r>
          </a:p>
          <a:p>
            <a:r>
              <a:rPr lang="nb-NO" dirty="0" smtClean="0">
                <a:latin typeface="+mj-lt"/>
              </a:rPr>
              <a:t>Kompetansefordeling</a:t>
            </a:r>
          </a:p>
          <a:p>
            <a:r>
              <a:rPr lang="nb-NO" dirty="0" smtClean="0">
                <a:latin typeface="+mj-lt"/>
              </a:rPr>
              <a:t>Lojalitetsprinsippet</a:t>
            </a:r>
          </a:p>
          <a:p>
            <a:r>
              <a:rPr lang="nb-NO" dirty="0" smtClean="0">
                <a:latin typeface="+mj-lt"/>
              </a:rPr>
              <a:t>EU-rettens forrang og direkte virkning</a:t>
            </a:r>
          </a:p>
          <a:p>
            <a:r>
              <a:rPr lang="nb-NO" dirty="0" smtClean="0">
                <a:latin typeface="+mj-lt"/>
              </a:rPr>
              <a:t>Ekvivalensprinsippet</a:t>
            </a:r>
            <a:endParaRPr lang="nb-NO" dirty="0">
              <a:latin typeface="+mj-lt"/>
            </a:endParaRPr>
          </a:p>
          <a:p>
            <a:r>
              <a:rPr lang="nb-NO" dirty="0" smtClean="0">
                <a:latin typeface="+mj-lt"/>
              </a:rPr>
              <a:t>Effektivitetsprinsippet</a:t>
            </a:r>
            <a:endParaRPr lang="nb-N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587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	Oppgave </a:t>
            </a:r>
            <a:r>
              <a:rPr lang="nb-NO" dirty="0"/>
              <a:t>3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 descr="C:\Users\allap\AppData\Local\Microsoft\Windows\Temporary Internet Files\Content.IE5\2AAB16QM\MC9004339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2" y="2576512"/>
            <a:ext cx="17049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63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tips til eksamen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2050" name="Picture 2" descr="C:\Users\allap\AppData\Local\Microsoft\Windows\Temporary Internet Files\Content.IE5\2AAB16QM\MC900355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23286"/>
            <a:ext cx="2931081" cy="290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7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6772309" cy="4014192"/>
          </a:xfrm>
        </p:spPr>
        <p:txBody>
          <a:bodyPr/>
          <a:lstStyle/>
          <a:p>
            <a:r>
              <a:rPr lang="nb-NO" dirty="0" smtClean="0"/>
              <a:t>Målet </a:t>
            </a:r>
            <a:r>
              <a:rPr lang="nb-NO" dirty="0"/>
              <a:t>med rettsstudiet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endParaRPr lang="nb-NO" dirty="0"/>
          </a:p>
          <a:p>
            <a:pPr marL="742950" lvl="1" indent="-285750"/>
            <a:r>
              <a:rPr lang="nb-NO" sz="2400" dirty="0"/>
              <a:t>”Den viktigste ferdigheten som skal oppøves er å lære å stille, analysere og løse spørsmål etter gjeldende rett</a:t>
            </a:r>
            <a:r>
              <a:rPr lang="nb-NO" sz="2400" dirty="0" smtClean="0"/>
              <a:t>.”</a:t>
            </a:r>
          </a:p>
          <a:p>
            <a:pPr marL="457200" lvl="1" indent="0">
              <a:buNone/>
            </a:pPr>
            <a:endParaRPr lang="nb-NO" sz="2400" dirty="0"/>
          </a:p>
          <a:p>
            <a:pPr marL="742950" lvl="1" indent="-285750"/>
            <a:r>
              <a:rPr lang="nb-NO" sz="2400" dirty="0"/>
              <a:t>”evnen til kritisk å vurdere hvordan rettsspørsmål bør løses</a:t>
            </a:r>
            <a:r>
              <a:rPr lang="nb-NO" sz="24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9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Læringskrav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«God forståelse av» eller «kjennskap til»?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6670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Forskjellige typer eksamensoppgaver</a:t>
            </a:r>
          </a:p>
          <a:p>
            <a:pPr lvl="1"/>
            <a:r>
              <a:rPr lang="nb-NO" sz="2400" dirty="0" smtClean="0"/>
              <a:t>Teorispørsmål</a:t>
            </a:r>
          </a:p>
          <a:p>
            <a:pPr marL="457200" lvl="1" indent="0">
              <a:buNone/>
            </a:pPr>
            <a:endParaRPr lang="nb-NO" sz="2400" dirty="0" smtClean="0"/>
          </a:p>
          <a:p>
            <a:pPr lvl="1"/>
            <a:r>
              <a:rPr lang="nb-NO" sz="2400" dirty="0" smtClean="0"/>
              <a:t>Praktikumoppgaver</a:t>
            </a:r>
          </a:p>
          <a:p>
            <a:pPr lvl="1"/>
            <a:endParaRPr lang="nb-NO" sz="2400" dirty="0"/>
          </a:p>
          <a:p>
            <a:pPr lvl="1"/>
            <a:r>
              <a:rPr lang="nb-NO" sz="2400" dirty="0" smtClean="0"/>
              <a:t>(eller begge deler)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4923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smtClean="0"/>
              <a:t>Lovregler (lovbestemmelser)</a:t>
            </a:r>
          </a:p>
          <a:p>
            <a:endParaRPr lang="nb-NO" dirty="0" smtClean="0"/>
          </a:p>
          <a:p>
            <a:r>
              <a:rPr lang="nb-NO" dirty="0" smtClean="0"/>
              <a:t>Ulovfestete regler (uskreven rett)</a:t>
            </a:r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Regeltyper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06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Teorispørsmål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 eks å tolke en lovbestemmelse, analysere en rettsregel, vurdere et rettsspørsmål eller beskrive et juridisk begrep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Hvordan er spørsmålet formulert? 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54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3" y="1196752"/>
            <a:ext cx="6768753" cy="4680520"/>
          </a:xfrm>
        </p:spPr>
        <p:txBody>
          <a:bodyPr/>
          <a:lstStyle/>
          <a:p>
            <a:r>
              <a:rPr lang="nb-NO" dirty="0" smtClean="0"/>
              <a:t>Rettskildelæren gir anvisning på en </a:t>
            </a:r>
            <a:r>
              <a:rPr lang="nb-NO" u="sng" dirty="0" smtClean="0"/>
              <a:t>tolkningsprosess</a:t>
            </a:r>
          </a:p>
          <a:p>
            <a:r>
              <a:rPr lang="nb-NO" dirty="0" smtClean="0"/>
              <a:t>3 spørsmål:</a:t>
            </a:r>
          </a:p>
          <a:p>
            <a:pPr marL="800100" lvl="1" indent="-342900">
              <a:buAutoNum type="arabicPeriod"/>
            </a:pPr>
            <a:r>
              <a:rPr lang="nb-NO" sz="2400" dirty="0" smtClean="0"/>
              <a:t>Hvilken </a:t>
            </a:r>
            <a:r>
              <a:rPr lang="nb-NO" sz="2400" dirty="0" err="1" smtClean="0"/>
              <a:t>rettskildemessig</a:t>
            </a:r>
            <a:r>
              <a:rPr lang="nb-NO" sz="2400" dirty="0" smtClean="0"/>
              <a:t> status den enkelte faktor generelt sett har og bør ha (</a:t>
            </a:r>
            <a:r>
              <a:rPr lang="nb-NO" sz="2400" u="sng" dirty="0" smtClean="0"/>
              <a:t>relevans</a:t>
            </a:r>
            <a:r>
              <a:rPr lang="nb-NO" sz="2400" dirty="0" smtClean="0"/>
              <a:t>)</a:t>
            </a:r>
          </a:p>
          <a:p>
            <a:pPr marL="800100" lvl="1" indent="-342900">
              <a:buAutoNum type="arabicPeriod"/>
            </a:pPr>
            <a:r>
              <a:rPr lang="nb-NO" sz="2400" dirty="0" smtClean="0"/>
              <a:t>Hvilken veiledning den enkelte faktor gir i den aktuelle sak (</a:t>
            </a:r>
            <a:r>
              <a:rPr lang="nb-NO" sz="2400" u="sng" dirty="0" smtClean="0"/>
              <a:t>slutning</a:t>
            </a:r>
            <a:r>
              <a:rPr lang="nb-NO" sz="2400" dirty="0" smtClean="0"/>
              <a:t>)</a:t>
            </a:r>
          </a:p>
          <a:p>
            <a:pPr marL="800100" lvl="1" indent="-342900">
              <a:buAutoNum type="arabicPeriod"/>
            </a:pPr>
            <a:r>
              <a:rPr lang="nb-NO" sz="2400" dirty="0" smtClean="0"/>
              <a:t>Hvilken faktor (i tilfelle av motstrid) har størst gjennomslagskraft (</a:t>
            </a:r>
            <a:r>
              <a:rPr lang="nb-NO" sz="2400" u="sng" dirty="0" smtClean="0"/>
              <a:t>vekt</a:t>
            </a:r>
            <a:r>
              <a:rPr lang="nb-NO" sz="2400" dirty="0" smtClean="0"/>
              <a:t>)</a:t>
            </a:r>
          </a:p>
          <a:p>
            <a:pPr marL="457200" lvl="1" indent="0">
              <a:buNone/>
            </a:pPr>
            <a:endParaRPr lang="nb-NO" sz="2400" dirty="0" smtClean="0"/>
          </a:p>
          <a:p>
            <a:pPr marL="457200" lvl="1" indent="0">
              <a:buNone/>
            </a:pPr>
            <a:r>
              <a:rPr lang="nb-NO" sz="2400" u="sng" dirty="0" smtClean="0"/>
              <a:t>Relevans – slutning – vekt </a:t>
            </a:r>
            <a:endParaRPr lang="nb-NO" sz="2400" u="sng" dirty="0"/>
          </a:p>
        </p:txBody>
      </p:sp>
    </p:spTree>
    <p:extLst>
      <p:ext uri="{BB962C8B-B14F-4D97-AF65-F5344CB8AC3E}">
        <p14:creationId xmlns:p14="http://schemas.microsoft.com/office/powerpoint/2010/main" val="40407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6682154" cy="3581400"/>
          </a:xfrm>
        </p:spPr>
        <p:txBody>
          <a:bodyPr/>
          <a:lstStyle/>
          <a:p>
            <a:r>
              <a:rPr lang="nb-NO" i="1" dirty="0"/>
              <a:t>Hva er lovprinsippet? </a:t>
            </a:r>
            <a:endParaRPr lang="nb-NO" i="1" dirty="0" smtClean="0"/>
          </a:p>
          <a:p>
            <a:pPr marL="0" indent="0">
              <a:buNone/>
            </a:pPr>
            <a:endParaRPr lang="nb-NO" i="1" dirty="0" smtClean="0"/>
          </a:p>
          <a:p>
            <a:r>
              <a:rPr lang="nb-NO" i="1" dirty="0" smtClean="0"/>
              <a:t>Tariffavtalers </a:t>
            </a:r>
            <a:r>
              <a:rPr lang="nb-NO" i="1" dirty="0"/>
              <a:t>ufravikelighet: rettsgrunnlag og </a:t>
            </a:r>
            <a:r>
              <a:rPr lang="nb-NO" i="1" dirty="0" smtClean="0"/>
              <a:t>virkninger</a:t>
            </a:r>
          </a:p>
          <a:p>
            <a:pPr marL="0" indent="0">
              <a:buNone/>
            </a:pPr>
            <a:endParaRPr lang="nb-NO" i="1" u="sng" dirty="0" smtClean="0"/>
          </a:p>
          <a:p>
            <a:r>
              <a:rPr lang="nb-NO" i="1" u="sng" dirty="0" smtClean="0"/>
              <a:t>Gjør </a:t>
            </a:r>
            <a:r>
              <a:rPr lang="nb-NO" i="1" u="sng" dirty="0"/>
              <a:t>rede for </a:t>
            </a:r>
            <a:r>
              <a:rPr lang="nb-NO" i="1" dirty="0"/>
              <a:t>hva som skal til for at domstolene nekter samværsrett </a:t>
            </a:r>
            <a:r>
              <a:rPr lang="nb-NO" i="1" u="sng" dirty="0"/>
              <a:t>etter barneloven</a:t>
            </a:r>
            <a:r>
              <a:rPr lang="nb-NO" i="1" dirty="0"/>
              <a:t>, med </a:t>
            </a:r>
            <a:r>
              <a:rPr lang="nb-NO" i="1" u="sng" dirty="0"/>
              <a:t>særlig vekt </a:t>
            </a:r>
            <a:r>
              <a:rPr lang="nb-NO" i="1" dirty="0"/>
              <a:t>på betydningen av barnets egen mening. </a:t>
            </a:r>
            <a:r>
              <a:rPr lang="nb-NO" i="1" u="sng" dirty="0"/>
              <a:t>Foreta en vurdering </a:t>
            </a:r>
            <a:r>
              <a:rPr lang="nb-NO" i="1" dirty="0"/>
              <a:t>av rettstilstanden vedrørende nektelse av samværsrett.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14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Praktikumoppgave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 løse praktiske «cases»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Forstå faktum i oppgave og stille relevante rettslige spørsmål som oppgaven reiser</a:t>
            </a:r>
          </a:p>
          <a:p>
            <a:endParaRPr lang="nb-NO" dirty="0" smtClean="0"/>
          </a:p>
          <a:p>
            <a:r>
              <a:rPr lang="nb-NO" dirty="0" smtClean="0"/>
              <a:t>Skille mellom det vesentlige, mindre vesentlige og uvesentlige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Tolkning + konkret regelanvendelse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48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Å anvende en rettsregel i en konkret situasjon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3600"/>
            <a:ext cx="6700301" cy="3959696"/>
          </a:xfrm>
        </p:spPr>
        <p:txBody>
          <a:bodyPr/>
          <a:lstStyle/>
          <a:p>
            <a:r>
              <a:rPr lang="nb-NO" dirty="0" smtClean="0"/>
              <a:t>Regelanvendelses tre ledd:</a:t>
            </a:r>
          </a:p>
          <a:p>
            <a:r>
              <a:rPr lang="nb-NO" dirty="0" smtClean="0"/>
              <a:t>1. </a:t>
            </a:r>
            <a:r>
              <a:rPr lang="nb-NO" u="sng" dirty="0" smtClean="0"/>
              <a:t>Tolkning</a:t>
            </a:r>
            <a:r>
              <a:rPr lang="nb-NO" dirty="0" smtClean="0"/>
              <a:t>: Å finne meningsinnholdet i en regel </a:t>
            </a:r>
          </a:p>
          <a:p>
            <a:r>
              <a:rPr lang="nb-NO" dirty="0" smtClean="0"/>
              <a:t>2. </a:t>
            </a:r>
            <a:r>
              <a:rPr lang="nb-NO" u="sng" dirty="0" smtClean="0"/>
              <a:t>Bevisbedømmelse</a:t>
            </a:r>
            <a:r>
              <a:rPr lang="nb-NO" dirty="0" smtClean="0"/>
              <a:t>: hvordan bevisene vurderes for å få klarlagt fakta i saken</a:t>
            </a:r>
          </a:p>
          <a:p>
            <a:r>
              <a:rPr lang="nb-NO" dirty="0" smtClean="0"/>
              <a:t>3. </a:t>
            </a:r>
            <a:r>
              <a:rPr lang="nb-NO" u="sng" dirty="0" smtClean="0"/>
              <a:t>Subsumsjon</a:t>
            </a:r>
            <a:r>
              <a:rPr lang="nb-NO" dirty="0" smtClean="0"/>
              <a:t>: å anvende regelen på konkrete saksforhold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10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</a:t>
            </a:r>
            <a:r>
              <a:rPr lang="nb-NO" dirty="0" smtClean="0"/>
              <a:t>oble </a:t>
            </a:r>
            <a:r>
              <a:rPr lang="nb-NO" dirty="0"/>
              <a:t>sammen fakta i </a:t>
            </a:r>
            <a:r>
              <a:rPr lang="nb-NO" dirty="0" smtClean="0"/>
              <a:t>praktikumoppgaven </a:t>
            </a:r>
            <a:r>
              <a:rPr lang="nb-NO" dirty="0"/>
              <a:t>med rettsreglene og </a:t>
            </a:r>
            <a:r>
              <a:rPr lang="nb-NO" dirty="0" smtClean="0"/>
              <a:t>subsumere</a:t>
            </a:r>
          </a:p>
          <a:p>
            <a:endParaRPr lang="nb-NO" dirty="0"/>
          </a:p>
          <a:p>
            <a:r>
              <a:rPr lang="nb-NO" dirty="0" smtClean="0"/>
              <a:t>Fremstilling og logikk i besvarelsen, i tillegg til oversikt over </a:t>
            </a:r>
            <a:r>
              <a:rPr lang="nb-NO" dirty="0" err="1" smtClean="0"/>
              <a:t>bakgrunnstoffet</a:t>
            </a:r>
            <a:r>
              <a:rPr lang="nb-NO" dirty="0" smtClean="0"/>
              <a:t> og analytiske evner</a:t>
            </a:r>
          </a:p>
          <a:p>
            <a:endParaRPr lang="nb-NO" dirty="0"/>
          </a:p>
          <a:p>
            <a:r>
              <a:rPr lang="nb-NO" dirty="0" smtClean="0"/>
              <a:t>Øvelse gjør mester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725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Tidsplanlegging på eksamen og tidsnød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Alle spørsmål skal besvares men noen deler veier tyngre enn andre</a:t>
            </a:r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464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Tillatte </a:t>
            </a:r>
            <a:r>
              <a:rPr lang="nb-NO" dirty="0"/>
              <a:t>hjelpemidler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sz="2400" dirty="0" smtClean="0"/>
              <a:t>lovsamling</a:t>
            </a:r>
            <a:endParaRPr lang="nb-NO" sz="2400" dirty="0"/>
          </a:p>
          <a:p>
            <a:pPr lvl="1"/>
            <a:r>
              <a:rPr lang="nb-NO" sz="2400" dirty="0"/>
              <a:t>traktatsamling,</a:t>
            </a:r>
          </a:p>
          <a:p>
            <a:pPr lvl="1"/>
            <a:r>
              <a:rPr lang="nb-NO" sz="2400" dirty="0" smtClean="0"/>
              <a:t>domsamling </a:t>
            </a:r>
            <a:r>
              <a:rPr lang="nb-NO" sz="2400" dirty="0"/>
              <a:t>mfl </a:t>
            </a:r>
            <a:endParaRPr lang="nb-NO" sz="2400" dirty="0" smtClean="0"/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 smtClean="0"/>
              <a:t>Innarbeidelser (henvisninger og krysshenvisninger i hjelpemidler)</a:t>
            </a:r>
          </a:p>
          <a:p>
            <a:r>
              <a:rPr lang="nb-NO" dirty="0" smtClean="0"/>
              <a:t>http</a:t>
            </a:r>
            <a:r>
              <a:rPr lang="nb-NO" dirty="0"/>
              <a:t>://www.jus.uio.no/studier/regelverk/hjelpemidler-eksamen.html</a:t>
            </a:r>
          </a:p>
        </p:txBody>
      </p:sp>
      <p:pic>
        <p:nvPicPr>
          <p:cNvPr id="4099" name="Picture 3" descr="C:\Users\allap\AppData\Local\Microsoft\Windows\Temporary Internet Files\Content.IE5\N3VKDFT8\MC9004420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910" y="2570084"/>
            <a:ext cx="185737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7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04864"/>
            <a:ext cx="1998464" cy="2668053"/>
          </a:xfrm>
        </p:spPr>
      </p:pic>
    </p:spTree>
    <p:extLst>
      <p:ext uri="{BB962C8B-B14F-4D97-AF65-F5344CB8AC3E}">
        <p14:creationId xmlns:p14="http://schemas.microsoft.com/office/powerpoint/2010/main" val="36319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Karakterfastsettelsen – bli kjent med regler om </a:t>
            </a:r>
            <a:r>
              <a:rPr lang="nb-NO" dirty="0" smtClean="0"/>
              <a:t>karaktersystem</a:t>
            </a:r>
          </a:p>
          <a:p>
            <a:endParaRPr lang="nb-NO" dirty="0"/>
          </a:p>
          <a:p>
            <a:r>
              <a:rPr lang="nb-NO" dirty="0"/>
              <a:t>Helhetsvurdering av </a:t>
            </a:r>
            <a:r>
              <a:rPr lang="nb-NO" dirty="0" smtClean="0"/>
              <a:t>besvarelsen – hvilke aspekter tillegges vekt?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5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Rettskilder </a:t>
            </a:r>
            <a:r>
              <a:rPr lang="nb-NO" dirty="0"/>
              <a:t>(rettskildefaktorer) 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Lovtekst</a:t>
            </a:r>
          </a:p>
          <a:p>
            <a:r>
              <a:rPr lang="nb-NO" dirty="0" smtClean="0"/>
              <a:t>Lovforarbeider og etterarbeider</a:t>
            </a:r>
          </a:p>
          <a:p>
            <a:r>
              <a:rPr lang="nb-NO" dirty="0" smtClean="0"/>
              <a:t>Lovformålet</a:t>
            </a:r>
          </a:p>
          <a:p>
            <a:r>
              <a:rPr lang="nb-NO" dirty="0" smtClean="0"/>
              <a:t>Rettspraksis</a:t>
            </a:r>
          </a:p>
          <a:p>
            <a:r>
              <a:rPr lang="nb-NO" dirty="0" smtClean="0"/>
              <a:t>Annen praksis </a:t>
            </a:r>
          </a:p>
          <a:p>
            <a:r>
              <a:rPr lang="nb-NO" dirty="0" smtClean="0"/>
              <a:t>Sedvane</a:t>
            </a:r>
          </a:p>
          <a:p>
            <a:r>
              <a:rPr lang="nb-NO" dirty="0" smtClean="0"/>
              <a:t>Reelle hensyn</a:t>
            </a:r>
          </a:p>
          <a:p>
            <a:r>
              <a:rPr lang="nb-NO" dirty="0" smtClean="0"/>
              <a:t>Juridisk litteratur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04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3200" dirty="0">
              <a:solidFill>
                <a:srgbClr val="002060"/>
              </a:solidFill>
            </a:endParaRPr>
          </a:p>
        </p:txBody>
      </p:sp>
      <p:pic>
        <p:nvPicPr>
          <p:cNvPr id="1027" name="Picture 3" descr="C:\Users\allap\AppData\Local\Microsoft\Windows\Temporary Internet Files\Content.IE5\N3VKDFT8\MC90028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859" y="2575407"/>
            <a:ext cx="1802282" cy="170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 finner man lover, forskrifter mm, rettspraksis?</a:t>
            </a:r>
          </a:p>
          <a:p>
            <a:pPr lvl="1"/>
            <a:r>
              <a:rPr lang="nb-NO" dirty="0" smtClean="0"/>
              <a:t>Norsk Lovtidend (kunngjøring av lover)</a:t>
            </a:r>
            <a:endParaRPr lang="nb-NO" dirty="0"/>
          </a:p>
          <a:p>
            <a:pPr lvl="1"/>
            <a:r>
              <a:rPr lang="nb-NO" dirty="0" smtClean="0"/>
              <a:t>Norsk </a:t>
            </a:r>
            <a:r>
              <a:rPr lang="nb-NO" dirty="0" err="1" smtClean="0"/>
              <a:t>Rettstidende</a:t>
            </a:r>
            <a:r>
              <a:rPr lang="nb-NO" dirty="0" smtClean="0"/>
              <a:t> (Høyesterett)</a:t>
            </a:r>
          </a:p>
          <a:p>
            <a:pPr lvl="1"/>
            <a:r>
              <a:rPr lang="nb-NO" dirty="0" smtClean="0"/>
              <a:t>Rettens Gang (lagmannsrett, tingrett)</a:t>
            </a:r>
          </a:p>
          <a:p>
            <a:endParaRPr lang="nb-NO" dirty="0"/>
          </a:p>
          <a:p>
            <a:r>
              <a:rPr lang="nb-NO" dirty="0" smtClean="0"/>
              <a:t>Databaser</a:t>
            </a:r>
          </a:p>
          <a:p>
            <a:pPr lvl="1"/>
            <a:r>
              <a:rPr lang="nb-NO" dirty="0" smtClean="0"/>
              <a:t>Lovdata</a:t>
            </a:r>
          </a:p>
          <a:p>
            <a:pPr lvl="1"/>
            <a:r>
              <a:rPr lang="nb-NO" dirty="0" smtClean="0"/>
              <a:t>Gyldendal Rettsdata/Norsk lovkommentar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52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Enhver regel sier hvilke betingelser, eller vilkår, som må være oppfylt for at en bestemt rettsfølge eller rettsvirkning skal inntre  «</a:t>
            </a:r>
            <a:r>
              <a:rPr lang="nb-NO" dirty="0" err="1" smtClean="0"/>
              <a:t>Hvis-så</a:t>
            </a:r>
            <a:r>
              <a:rPr lang="nb-NO" dirty="0" smtClean="0"/>
              <a:t>»</a:t>
            </a:r>
          </a:p>
          <a:p>
            <a:endParaRPr lang="nb-NO" dirty="0"/>
          </a:p>
          <a:p>
            <a:r>
              <a:rPr lang="nb-NO" dirty="0" smtClean="0"/>
              <a:t>Reglenes fragmentariske karakter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Hovedregel – unntak (+ unntak fra unntak)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Lov og lovtekst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3600"/>
            <a:ext cx="6772309" cy="3887688"/>
          </a:xfrm>
        </p:spPr>
        <p:txBody>
          <a:bodyPr/>
          <a:lstStyle/>
          <a:p>
            <a:r>
              <a:rPr lang="nb-NO" dirty="0" smtClean="0"/>
              <a:t>Lover er avgjørende for løsningen på lovregulerte områder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Autoritetsargument (vedtatt av lovgiveren) og </a:t>
            </a:r>
            <a:r>
              <a:rPr lang="nb-NO" dirty="0"/>
              <a:t>hensyn til rettsikkerhet og forutberegnelighet  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3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Forholdet </a:t>
            </a:r>
            <a:r>
              <a:rPr lang="nb-NO" dirty="0" smtClean="0"/>
              <a:t>mellom lovtekst og </a:t>
            </a:r>
            <a:r>
              <a:rPr lang="nb-NO" dirty="0"/>
              <a:t>avtaler (kontrakter</a:t>
            </a:r>
            <a:r>
              <a:rPr lang="nb-NO" dirty="0" smtClean="0"/>
              <a:t>)</a:t>
            </a:r>
          </a:p>
          <a:p>
            <a:pPr marL="0" indent="0">
              <a:buNone/>
            </a:pPr>
            <a:endParaRPr lang="nb-NO" dirty="0"/>
          </a:p>
          <a:p>
            <a:pPr lvl="1"/>
            <a:r>
              <a:rPr lang="nb-NO" sz="2400" dirty="0"/>
              <a:t>Preseptoriske </a:t>
            </a:r>
            <a:r>
              <a:rPr lang="nb-NO" sz="2400" dirty="0" smtClean="0"/>
              <a:t>lovbestemmelser (</a:t>
            </a:r>
            <a:r>
              <a:rPr lang="nb-NO" sz="2400" i="1" dirty="0" smtClean="0"/>
              <a:t>ufravikelige</a:t>
            </a:r>
            <a:r>
              <a:rPr lang="nb-NO" sz="2400" dirty="0" smtClean="0"/>
              <a:t>)</a:t>
            </a:r>
          </a:p>
          <a:p>
            <a:pPr marL="457200" lvl="1" indent="0">
              <a:buNone/>
            </a:pPr>
            <a:endParaRPr lang="nb-NO" sz="2400" dirty="0"/>
          </a:p>
          <a:p>
            <a:pPr lvl="1"/>
            <a:r>
              <a:rPr lang="nb-NO" sz="2400" dirty="0"/>
              <a:t>Deklaratoriske </a:t>
            </a:r>
            <a:r>
              <a:rPr lang="nb-NO" sz="2400" dirty="0" smtClean="0"/>
              <a:t>lovbestemmelser</a:t>
            </a:r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88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T_jur_fak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IT_jur_fak">
      <a:majorFont>
        <a:latin typeface="B Concorde Bold"/>
        <a:ea typeface=""/>
        <a:cs typeface=""/>
      </a:majorFont>
      <a:minorFont>
        <a:latin typeface="R Concorde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IT_jur_f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_jur_fa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T_jur_fa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_jur_fa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_jur_fa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_jur_fa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_jur_fa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Rettskjelder til fots. Avslutning V12</Template>
  <TotalTime>2710</TotalTime>
  <Words>1590</Words>
  <Application>Microsoft Office PowerPoint</Application>
  <PresentationFormat>On-screen Show (4:3)</PresentationFormat>
  <Paragraphs>320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SIT_jur_fak</vt:lpstr>
      <vt:lpstr>  Rettskilder og juridisk metode   Introduksjonsmøte med BA studenter  </vt:lpstr>
      <vt:lpstr>PowerPoint Presentation</vt:lpstr>
      <vt:lpstr>PowerPoint Presentation</vt:lpstr>
      <vt:lpstr>Rettsregel (rettsnorm)</vt:lpstr>
      <vt:lpstr>Regeltyper</vt:lpstr>
      <vt:lpstr> Rettskilder (rettskildefaktorer)  </vt:lpstr>
      <vt:lpstr> </vt:lpstr>
      <vt:lpstr>Lov og lovtekst</vt:lpstr>
      <vt:lpstr>PowerPoint Presentation</vt:lpstr>
      <vt:lpstr>Oppgave 1: Tolkning</vt:lpstr>
      <vt:lpstr>PowerPoint Presentation</vt:lpstr>
      <vt:lpstr>PowerPoint Presentation</vt:lpstr>
      <vt:lpstr>PowerPoint Presentation</vt:lpstr>
      <vt:lpstr>Å anvende en rettsregel i en konkret situasjon</vt:lpstr>
      <vt:lpstr>PowerPoint Presentation</vt:lpstr>
      <vt:lpstr> Tolkning av lovtekst </vt:lpstr>
      <vt:lpstr>Folketrygdloven</vt:lpstr>
      <vt:lpstr>Tolkning av lovtekst</vt:lpstr>
      <vt:lpstr>Tolkning av lovtekst</vt:lpstr>
      <vt:lpstr>PowerPoint Presentation</vt:lpstr>
      <vt:lpstr>Reelle hensyn</vt:lpstr>
      <vt:lpstr>PowerPoint Presentation</vt:lpstr>
      <vt:lpstr> Rettspraksis som rettskildefaktor   </vt:lpstr>
      <vt:lpstr>Prejudikat: </vt:lpstr>
      <vt:lpstr>Andre rettsavgjørelser</vt:lpstr>
      <vt:lpstr>Annen praksis</vt:lpstr>
      <vt:lpstr>PowerPoint Presentation</vt:lpstr>
      <vt:lpstr>Forvaltningsorganets skjønnsutøvelse</vt:lpstr>
      <vt:lpstr>PowerPoint Presentation</vt:lpstr>
      <vt:lpstr>Regelkonflikter</vt:lpstr>
      <vt:lpstr>PowerPoint Presentation</vt:lpstr>
      <vt:lpstr>PowerPoint Presentation</vt:lpstr>
      <vt:lpstr>Folkerettens rettskilder </vt:lpstr>
      <vt:lpstr>Tolkning av internasjonale regler</vt:lpstr>
      <vt:lpstr>Tolkning av traktater</vt:lpstr>
      <vt:lpstr> Jus cogens  </vt:lpstr>
      <vt:lpstr>Forholdet mellom norsk rett og  folkerett</vt:lpstr>
      <vt:lpstr> </vt:lpstr>
      <vt:lpstr>EØS – avtale, EFTA og Norge</vt:lpstr>
      <vt:lpstr>PowerPoint Presentation</vt:lpstr>
      <vt:lpstr> Betydning av EU rettspraksis for norske domstoler  </vt:lpstr>
      <vt:lpstr>Generelle tolkningsmomenter</vt:lpstr>
      <vt:lpstr>Finanger I Rt-2000-1811 </vt:lpstr>
      <vt:lpstr>EU-rettens forhold til nasjonale rettssystemer</vt:lpstr>
      <vt:lpstr> Oppgave 3 </vt:lpstr>
      <vt:lpstr>Noen tips til eksamen</vt:lpstr>
      <vt:lpstr>PowerPoint Presentation</vt:lpstr>
      <vt:lpstr>  Læringskrav</vt:lpstr>
      <vt:lpstr>PowerPoint Presentation</vt:lpstr>
      <vt:lpstr>Teorispørsmål</vt:lpstr>
      <vt:lpstr>PowerPoint Presentation</vt:lpstr>
      <vt:lpstr>PowerPoint Presentation</vt:lpstr>
      <vt:lpstr>Praktikumoppgave</vt:lpstr>
      <vt:lpstr>Å anvende en rettsregel i en konkret situasjon</vt:lpstr>
      <vt:lpstr>PowerPoint Presentation</vt:lpstr>
      <vt:lpstr>PowerPoint Presentation</vt:lpstr>
      <vt:lpstr> Tillatte hjelpemidler 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Introduksjonsforelesninger til BA studenter</dc:title>
  <dc:creator>Alla Pozdnakova</dc:creator>
  <cp:lastModifiedBy>Anne-Brit Strandset</cp:lastModifiedBy>
  <cp:revision>261</cp:revision>
  <dcterms:created xsi:type="dcterms:W3CDTF">2013-01-21T10:22:15Z</dcterms:created>
  <dcterms:modified xsi:type="dcterms:W3CDTF">2014-01-23T12:32:07Z</dcterms:modified>
</cp:coreProperties>
</file>