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56" r:id="rId2"/>
    <p:sldId id="272" r:id="rId3"/>
    <p:sldId id="262" r:id="rId4"/>
    <p:sldId id="273" r:id="rId5"/>
    <p:sldId id="257" r:id="rId6"/>
    <p:sldId id="274" r:id="rId7"/>
    <p:sldId id="279" r:id="rId8"/>
    <p:sldId id="268" r:id="rId9"/>
    <p:sldId id="269" r:id="rId10"/>
    <p:sldId id="261" r:id="rId11"/>
    <p:sldId id="270" r:id="rId12"/>
    <p:sldId id="281" r:id="rId13"/>
    <p:sldId id="280" r:id="rId14"/>
    <p:sldId id="275" r:id="rId15"/>
    <p:sldId id="282" r:id="rId16"/>
    <p:sldId id="283" r:id="rId17"/>
    <p:sldId id="271" r:id="rId18"/>
    <p:sldId id="284" r:id="rId19"/>
    <p:sldId id="258" r:id="rId20"/>
    <p:sldId id="277" r:id="rId21"/>
  </p:sldIdLst>
  <p:sldSz cx="9144000" cy="6858000" type="screen4x3"/>
  <p:notesSz cx="6794500" cy="99314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extLst>
    <p:ext uri="{EFAFB233-063F-42B5-8137-9DF3F51BA10A}">
      <p15:sldGuideLst xmlns:p15="http://schemas.microsoft.com/office/powerpoint/2012/main">
        <p15:guide id="1" orient="horz" pos="2160">
          <p15:clr>
            <a:srgbClr val="A4A3A4"/>
          </p15:clr>
        </p15:guide>
        <p15:guide id="2" pos="672">
          <p15:clr>
            <a:srgbClr val="A4A3A4"/>
          </p15:clr>
        </p15:guide>
        <p15:guide id="3" pos="5472">
          <p15:clr>
            <a:srgbClr val="A4A3A4"/>
          </p15:clr>
        </p15:guide>
        <p15:guide id="4" pos="1008">
          <p15:clr>
            <a:srgbClr val="A4A3A4"/>
          </p15:clr>
        </p15:guide>
        <p15:guide id="5" pos="11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04" autoAdjust="0"/>
    <p:restoredTop sz="72653" autoAdjust="0"/>
  </p:normalViewPr>
  <p:slideViewPr>
    <p:cSldViewPr>
      <p:cViewPr varScale="1">
        <p:scale>
          <a:sx n="95" d="100"/>
          <a:sy n="95" d="100"/>
        </p:scale>
        <p:origin x="1890" y="90"/>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48646" y="0"/>
            <a:ext cx="2944283" cy="496570"/>
          </a:xfrm>
          <a:prstGeom prst="rect">
            <a:avLst/>
          </a:prstGeom>
        </p:spPr>
        <p:txBody>
          <a:bodyPr vert="horz" lIns="91440" tIns="45720" rIns="91440" bIns="45720" rtlCol="0"/>
          <a:lstStyle>
            <a:lvl1pPr algn="r">
              <a:defRPr sz="1200"/>
            </a:lvl1pPr>
          </a:lstStyle>
          <a:p>
            <a:pPr>
              <a:defRPr/>
            </a:pPr>
            <a:fld id="{B065BC5F-9DE2-894B-A149-7D348E338E3D}" type="datetime1">
              <a:rPr lang="nb-NO"/>
              <a:pPr>
                <a:defRPr/>
              </a:pPr>
              <a:t>28.02.2020</a:t>
            </a:fld>
            <a:endParaRPr lang="nb-NO"/>
          </a:p>
        </p:txBody>
      </p:sp>
      <p:sp>
        <p:nvSpPr>
          <p:cNvPr id="4" name="Footer Placeholder 3"/>
          <p:cNvSpPr>
            <a:spLocks noGrp="1"/>
          </p:cNvSpPr>
          <p:nvPr>
            <p:ph type="ftr" sz="quarter" idx="2"/>
          </p:nvPr>
        </p:nvSpPr>
        <p:spPr>
          <a:xfrm>
            <a:off x="1"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48646" y="9433107"/>
            <a:ext cx="2944283" cy="496570"/>
          </a:xfrm>
          <a:prstGeom prst="rect">
            <a:avLst/>
          </a:prstGeom>
        </p:spPr>
        <p:txBody>
          <a:bodyPr vert="horz" lIns="91440" tIns="45720" rIns="91440" bIns="45720" rtlCol="0" anchor="b"/>
          <a:lstStyle>
            <a:lvl1pPr algn="r">
              <a:defRPr sz="1200"/>
            </a:lvl1pPr>
          </a:lstStyle>
          <a:p>
            <a:pPr>
              <a:defRPr/>
            </a:pPr>
            <a:fld id="{F7239727-5715-0E45-B1C4-815F05AE3369}" type="slidenum">
              <a:rPr lang="nb-NO"/>
              <a:pPr>
                <a:defRPr/>
              </a:pPr>
              <a:t>‹#›</a:t>
            </a:fld>
            <a:endParaRPr lang="nb-NO"/>
          </a:p>
        </p:txBody>
      </p:sp>
    </p:spTree>
    <p:extLst>
      <p:ext uri="{BB962C8B-B14F-4D97-AF65-F5344CB8AC3E}">
        <p14:creationId xmlns:p14="http://schemas.microsoft.com/office/powerpoint/2010/main" val="77081620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4283" cy="49657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48646" y="0"/>
            <a:ext cx="2944283" cy="496570"/>
          </a:xfrm>
          <a:prstGeom prst="rect">
            <a:avLst/>
          </a:prstGeom>
        </p:spPr>
        <p:txBody>
          <a:bodyPr vert="horz" lIns="91440" tIns="45720" rIns="91440" bIns="45720" rtlCol="0"/>
          <a:lstStyle>
            <a:lvl1pPr algn="r">
              <a:defRPr sz="1200"/>
            </a:lvl1pPr>
          </a:lstStyle>
          <a:p>
            <a:pPr>
              <a:defRPr/>
            </a:pPr>
            <a:fld id="{3E9B823E-414F-0146-A4A7-A92155090D4A}" type="datetime1">
              <a:rPr lang="nb-NO"/>
              <a:pPr>
                <a:defRPr/>
              </a:pPr>
              <a:t>28.02.2020</a:t>
            </a:fld>
            <a:endParaRPr lang="nb-NO"/>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1" y="9433107"/>
            <a:ext cx="2944283" cy="49657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48646" y="9433107"/>
            <a:ext cx="2944283" cy="496570"/>
          </a:xfrm>
          <a:prstGeom prst="rect">
            <a:avLst/>
          </a:prstGeom>
        </p:spPr>
        <p:txBody>
          <a:bodyPr vert="horz" lIns="91440" tIns="45720" rIns="91440" bIns="45720" rtlCol="0" anchor="b"/>
          <a:lstStyle>
            <a:lvl1pPr algn="r">
              <a:defRPr sz="1200"/>
            </a:lvl1pPr>
          </a:lstStyle>
          <a:p>
            <a:pPr>
              <a:defRPr/>
            </a:pPr>
            <a:fld id="{7B5A9284-160E-3647-BDE8-A965B8E3D646}" type="slidenum">
              <a:rPr lang="nb-NO"/>
              <a:pPr>
                <a:defRPr/>
              </a:pPr>
              <a:t>‹#›</a:t>
            </a:fld>
            <a:endParaRPr lang="nb-NO"/>
          </a:p>
        </p:txBody>
      </p:sp>
    </p:spTree>
    <p:extLst>
      <p:ext uri="{BB962C8B-B14F-4D97-AF65-F5344CB8AC3E}">
        <p14:creationId xmlns:p14="http://schemas.microsoft.com/office/powerpoint/2010/main" val="594065051"/>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2230093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Oppgave 6</a:t>
            </a:r>
          </a:p>
          <a:p>
            <a:endParaRPr lang="nb-NO" dirty="0" smtClean="0"/>
          </a:p>
          <a:p>
            <a:endParaRPr lang="nb-NO" dirty="0" smtClean="0"/>
          </a:p>
          <a:p>
            <a:r>
              <a:rPr lang="nb-NO" dirty="0" smtClean="0"/>
              <a:t>Inndeling</a:t>
            </a:r>
            <a:r>
              <a:rPr lang="nb-NO" baseline="0" dirty="0" smtClean="0"/>
              <a:t> etter rettskilder – god ide? </a:t>
            </a:r>
            <a:endParaRPr lang="nb-NO" dirty="0"/>
          </a:p>
        </p:txBody>
      </p:sp>
    </p:spTree>
    <p:extLst>
      <p:ext uri="{BB962C8B-B14F-4D97-AF65-F5344CB8AC3E}">
        <p14:creationId xmlns:p14="http://schemas.microsoft.com/office/powerpoint/2010/main" val="2887956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3259215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063377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Det er ikke rettspolitikk selv om det ikke finnes klare svar</a:t>
            </a:r>
            <a:endParaRPr lang="nb-NO" dirty="0"/>
          </a:p>
        </p:txBody>
      </p:sp>
    </p:spTree>
    <p:extLst>
      <p:ext uri="{BB962C8B-B14F-4D97-AF65-F5344CB8AC3E}">
        <p14:creationId xmlns:p14="http://schemas.microsoft.com/office/powerpoint/2010/main" val="41472060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Må det være kun en problemstilling? </a:t>
            </a:r>
            <a:endParaRPr lang="nb-NO" dirty="0"/>
          </a:p>
        </p:txBody>
      </p:sp>
    </p:spTree>
    <p:extLst>
      <p:ext uri="{BB962C8B-B14F-4D97-AF65-F5344CB8AC3E}">
        <p14:creationId xmlns:p14="http://schemas.microsoft.com/office/powerpoint/2010/main" val="426238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Tree>
    <p:extLst>
      <p:ext uri="{BB962C8B-B14F-4D97-AF65-F5344CB8AC3E}">
        <p14:creationId xmlns:p14="http://schemas.microsoft.com/office/powerpoint/2010/main" val="118342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40 min</a:t>
            </a:r>
          </a:p>
          <a:p>
            <a:endParaRPr lang="nb-NO" dirty="0" smtClean="0"/>
          </a:p>
          <a:p>
            <a:r>
              <a:rPr lang="nb-NO" dirty="0" smtClean="0"/>
              <a:t>Oppgave 1</a:t>
            </a:r>
            <a:endParaRPr lang="nb-NO" dirty="0"/>
          </a:p>
        </p:txBody>
      </p:sp>
    </p:spTree>
    <p:extLst>
      <p:ext uri="{BB962C8B-B14F-4D97-AF65-F5344CB8AC3E}">
        <p14:creationId xmlns:p14="http://schemas.microsoft.com/office/powerpoint/2010/main" val="1789323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b-NO" dirty="0" smtClean="0"/>
              <a:t>Oppgave 2 og 3</a:t>
            </a:r>
          </a:p>
          <a:p>
            <a:endParaRPr lang="nb-NO" dirty="0" smtClean="0"/>
          </a:p>
          <a:p>
            <a:r>
              <a:rPr lang="nb-NO" dirty="0" smtClean="0"/>
              <a:t>FERDIG første kursdag</a:t>
            </a:r>
            <a:endParaRPr lang="nb-NO" dirty="0"/>
          </a:p>
        </p:txBody>
      </p:sp>
    </p:spTree>
    <p:extLst>
      <p:ext uri="{BB962C8B-B14F-4D97-AF65-F5344CB8AC3E}">
        <p14:creationId xmlns:p14="http://schemas.microsoft.com/office/powerpoint/2010/main" val="27211666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baseline="0" dirty="0" smtClean="0"/>
          </a:p>
        </p:txBody>
      </p:sp>
    </p:spTree>
    <p:extLst>
      <p:ext uri="{BB962C8B-B14F-4D97-AF65-F5344CB8AC3E}">
        <p14:creationId xmlns:p14="http://schemas.microsoft.com/office/powerpoint/2010/main" val="2981452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2362200"/>
            <a:ext cx="7315200" cy="685800"/>
          </a:xfrm>
        </p:spPr>
        <p:txBody>
          <a:bodyPr anchor="b"/>
          <a:lstStyle>
            <a:lvl1pPr>
              <a:defRPr sz="2000">
                <a:solidFill>
                  <a:schemeClr val="bg2"/>
                </a:solidFill>
              </a:defRPr>
            </a:lvl1pPr>
          </a:lstStyle>
          <a:p>
            <a:r>
              <a:rPr lang="en-US" smtClean="0"/>
              <a:t>Click to edit Master title style</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en-US" smtClean="0"/>
              <a:t>Click to edit Master title style</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nb-N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48BA70D8-7E08-8944-871A-C534CCC04867}"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A54929EB-3B9F-C549-A858-EF8052E95BA5}" type="datetime1">
              <a:rPr lang="nb-NO"/>
              <a:pPr>
                <a:defRPr/>
              </a:pPr>
              <a:t>28.02.2020</a:t>
            </a:fld>
            <a:endParaRPr lang="nb-NO" dirty="0"/>
          </a:p>
        </p:txBody>
      </p:sp>
      <p:pic>
        <p:nvPicPr>
          <p:cNvPr id="1031" name="Picture 10" descr="JUS_IFP_A.png"/>
          <p:cNvPicPr>
            <a:picLocks noChangeAspect="1"/>
          </p:cNvPicPr>
          <p:nvPr/>
        </p:nvPicPr>
        <p:blipFill>
          <a:blip r:embed="rId13"/>
          <a:srcRect/>
          <a:stretch>
            <a:fillRect/>
          </a:stretch>
        </p:blipFill>
        <p:spPr bwMode="auto">
          <a:xfrm>
            <a:off x="304800" y="228600"/>
            <a:ext cx="2349500" cy="342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73"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v.nrk.no/serie/kunnskapskanalen/MDDP17004216/18-12-201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lovdata.no/pro/#document/JUS/kjorven-me-2012-02?searchResultContext=3864&amp;rowNumber=4&amp;totalHits=1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universitetsforlaget.no/ytelse-av-investeringstjenester-til-forbruker" TargetMode="External"/><Relationship Id="rId2" Type="http://schemas.openxmlformats.org/officeDocument/2006/relationships/hyperlink" Target="https://lovdata.no/pro/#document/JUS/kjorven-me-2012-02?searchResultContext=4155&amp;rowNumber=4&amp;totalHits=1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ub.uio.no/skrive-publisere/skrivesenter/"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io.no/studier/emner/jus/jus/JUR5030/reglement/Reglementmasteroppgaverrettsvitenskap.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ubtitle 6"/>
          <p:cNvSpPr>
            <a:spLocks noGrp="1"/>
          </p:cNvSpPr>
          <p:nvPr>
            <p:ph type="subTitle" sz="quarter" idx="1"/>
          </p:nvPr>
        </p:nvSpPr>
        <p:spPr>
          <a:xfrm>
            <a:off x="1259632" y="3356992"/>
            <a:ext cx="7315200" cy="885056"/>
          </a:xfrm>
        </p:spPr>
        <p:txBody>
          <a:bodyPr/>
          <a:lstStyle/>
          <a:p>
            <a:pPr algn="ctr" eaLnBrk="1" hangingPunct="1"/>
            <a:r>
              <a:rPr lang="nb-NO" dirty="0" smtClean="0">
                <a:latin typeface="Arial" charset="0"/>
                <a:ea typeface="Arial" charset="0"/>
                <a:cs typeface="Arial" charset="0"/>
              </a:rPr>
              <a:t>Fellesveiledning  Jur5030</a:t>
            </a:r>
          </a:p>
        </p:txBody>
      </p:sp>
      <p:sp>
        <p:nvSpPr>
          <p:cNvPr id="4" name="Title 5"/>
          <p:cNvSpPr txBox="1">
            <a:spLocks/>
          </p:cNvSpPr>
          <p:nvPr/>
        </p:nvSpPr>
        <p:spPr bwMode="auto">
          <a:xfrm>
            <a:off x="2483768" y="4149080"/>
            <a:ext cx="5559152" cy="685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000" b="1">
                <a:solidFill>
                  <a:schemeClr val="bg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a:lstStyle>
          <a:p>
            <a:pPr algn="r"/>
            <a:r>
              <a:rPr lang="nb-NO" sz="1600" dirty="0" smtClean="0"/>
              <a:t>Førsteamanuensis </a:t>
            </a:r>
            <a:r>
              <a:rPr lang="nb-NO" sz="1600" dirty="0" err="1" smtClean="0"/>
              <a:t>ph.d</a:t>
            </a:r>
            <a:r>
              <a:rPr lang="nb-NO" sz="1600" dirty="0" smtClean="0"/>
              <a:t>. Marte Eidsand Kjørven</a:t>
            </a:r>
            <a:endParaRPr lang="nb-NO"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Forsker Grand Prix</a:t>
            </a:r>
            <a:endParaRPr lang="nb-NO" dirty="0"/>
          </a:p>
        </p:txBody>
      </p:sp>
      <p:sp>
        <p:nvSpPr>
          <p:cNvPr id="3" name="Content Placeholder 2"/>
          <p:cNvSpPr>
            <a:spLocks noGrp="1"/>
          </p:cNvSpPr>
          <p:nvPr>
            <p:ph idx="1"/>
          </p:nvPr>
        </p:nvSpPr>
        <p:spPr/>
        <p:txBody>
          <a:bodyPr/>
          <a:lstStyle/>
          <a:p>
            <a:r>
              <a:rPr lang="nb-NO" dirty="0">
                <a:hlinkClick r:id="rId3"/>
              </a:rPr>
              <a:t>https://</a:t>
            </a:r>
            <a:r>
              <a:rPr lang="nb-NO" dirty="0" smtClean="0">
                <a:hlinkClick r:id="rId3"/>
              </a:rPr>
              <a:t>tv.nrk.no/serie/kunnskapskanalen/MDDP17004216/18-12-2016</a:t>
            </a:r>
            <a:endParaRPr lang="nb-NO" dirty="0" smtClean="0"/>
          </a:p>
          <a:p>
            <a:pPr marL="0" indent="0">
              <a:buNone/>
            </a:pPr>
            <a:endParaRPr lang="nb-NO" dirty="0"/>
          </a:p>
        </p:txBody>
      </p:sp>
    </p:spTree>
    <p:extLst>
      <p:ext uri="{BB962C8B-B14F-4D97-AF65-F5344CB8AC3E}">
        <p14:creationId xmlns:p14="http://schemas.microsoft.com/office/powerpoint/2010/main" val="30063163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Første kapittel – noen praktiske tips</a:t>
            </a:r>
            <a:endParaRPr lang="nb-NO" dirty="0"/>
          </a:p>
        </p:txBody>
      </p:sp>
      <p:sp>
        <p:nvSpPr>
          <p:cNvPr id="3" name="Content Placeholder 2"/>
          <p:cNvSpPr>
            <a:spLocks noGrp="1"/>
          </p:cNvSpPr>
          <p:nvPr>
            <p:ph idx="1"/>
          </p:nvPr>
        </p:nvSpPr>
        <p:spPr>
          <a:xfrm>
            <a:off x="990600" y="1844824"/>
            <a:ext cx="7696200" cy="4251176"/>
          </a:xfrm>
        </p:spPr>
        <p:txBody>
          <a:bodyPr/>
          <a:lstStyle/>
          <a:p>
            <a:r>
              <a:rPr lang="nb-NO" dirty="0" smtClean="0"/>
              <a:t>Det viktigste kapittelet</a:t>
            </a:r>
          </a:p>
          <a:p>
            <a:r>
              <a:rPr lang="nb-NO" dirty="0" smtClean="0"/>
              <a:t>Hva må du ha med</a:t>
            </a:r>
          </a:p>
          <a:p>
            <a:pPr lvl="1"/>
            <a:r>
              <a:rPr lang="nb-NO" dirty="0" smtClean="0"/>
              <a:t>Tema og problemstilling(er)</a:t>
            </a:r>
          </a:p>
          <a:p>
            <a:r>
              <a:rPr lang="nb-NO" dirty="0" smtClean="0"/>
              <a:t>Hva er ofte lurt å ha med</a:t>
            </a:r>
          </a:p>
          <a:p>
            <a:pPr lvl="1"/>
            <a:r>
              <a:rPr lang="nb-NO" dirty="0" smtClean="0"/>
              <a:t>rettskildebildet</a:t>
            </a:r>
          </a:p>
          <a:p>
            <a:r>
              <a:rPr lang="nb-NO" dirty="0" smtClean="0"/>
              <a:t>Hva kan du ha med, men helst ikke hvis det blir en oppramsende øvelse</a:t>
            </a:r>
          </a:p>
          <a:p>
            <a:pPr lvl="1"/>
            <a:r>
              <a:rPr lang="nb-NO" dirty="0" smtClean="0"/>
              <a:t>Aktualitet, metode, avgrensninger,  begrepsavklaringer, veien videre</a:t>
            </a:r>
          </a:p>
          <a:p>
            <a:endParaRPr lang="nb-NO" dirty="0"/>
          </a:p>
        </p:txBody>
      </p:sp>
    </p:spTree>
    <p:extLst>
      <p:ext uri="{BB962C8B-B14F-4D97-AF65-F5344CB8AC3E}">
        <p14:creationId xmlns:p14="http://schemas.microsoft.com/office/powerpoint/2010/main" val="2400279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564904"/>
            <a:ext cx="7696200" cy="1143000"/>
          </a:xfrm>
        </p:spPr>
        <p:txBody>
          <a:bodyPr/>
          <a:lstStyle/>
          <a:p>
            <a:pPr algn="ctr"/>
            <a:r>
              <a:rPr lang="nb-NO" dirty="0" smtClean="0"/>
              <a:t>Metode</a:t>
            </a:r>
            <a:endParaRPr lang="nb-NO" dirty="0"/>
          </a:p>
        </p:txBody>
      </p:sp>
    </p:spTree>
    <p:extLst>
      <p:ext uri="{BB962C8B-B14F-4D97-AF65-F5344CB8AC3E}">
        <p14:creationId xmlns:p14="http://schemas.microsoft.com/office/powerpoint/2010/main" val="2519977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Metode – bruk av internasjonale kilder</a:t>
            </a:r>
            <a:endParaRPr lang="nb-NO" dirty="0"/>
          </a:p>
        </p:txBody>
      </p:sp>
      <p:sp>
        <p:nvSpPr>
          <p:cNvPr id="3" name="Content Placeholder 2"/>
          <p:cNvSpPr>
            <a:spLocks noGrp="1"/>
          </p:cNvSpPr>
          <p:nvPr>
            <p:ph idx="1"/>
          </p:nvPr>
        </p:nvSpPr>
        <p:spPr/>
        <p:txBody>
          <a:bodyPr/>
          <a:lstStyle/>
          <a:p>
            <a:r>
              <a:rPr lang="nb-NO" dirty="0" smtClean="0"/>
              <a:t>Viktig: MÅ bruke primærkildene</a:t>
            </a:r>
          </a:p>
          <a:p>
            <a:pPr lvl="1"/>
            <a:r>
              <a:rPr lang="nb-NO" dirty="0" smtClean="0"/>
              <a:t>Ikke bruk norske forarbeider for å fastlegge f.eks. EU-rett</a:t>
            </a:r>
            <a:endParaRPr lang="nb-NO" dirty="0"/>
          </a:p>
        </p:txBody>
      </p:sp>
    </p:spTree>
    <p:extLst>
      <p:ext uri="{BB962C8B-B14F-4D97-AF65-F5344CB8AC3E}">
        <p14:creationId xmlns:p14="http://schemas.microsoft.com/office/powerpoint/2010/main" val="3493832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04664"/>
            <a:ext cx="7696200" cy="1008112"/>
          </a:xfrm>
        </p:spPr>
        <p:txBody>
          <a:bodyPr/>
          <a:lstStyle/>
          <a:p>
            <a:r>
              <a:rPr lang="nb-NO" dirty="0" smtClean="0"/>
              <a:t>Metodiske grep – de lege lata</a:t>
            </a:r>
            <a:endParaRPr lang="nb-NO" dirty="0"/>
          </a:p>
        </p:txBody>
      </p:sp>
      <p:sp>
        <p:nvSpPr>
          <p:cNvPr id="3" name="Content Placeholder 2"/>
          <p:cNvSpPr>
            <a:spLocks noGrp="1"/>
          </p:cNvSpPr>
          <p:nvPr>
            <p:ph idx="1"/>
          </p:nvPr>
        </p:nvSpPr>
        <p:spPr>
          <a:xfrm>
            <a:off x="990600" y="1268760"/>
            <a:ext cx="7696200" cy="5328592"/>
          </a:xfrm>
        </p:spPr>
        <p:txBody>
          <a:bodyPr/>
          <a:lstStyle/>
          <a:p>
            <a:r>
              <a:rPr lang="nb-NO" dirty="0" smtClean="0"/>
              <a:t>Fastleggelse av ulovfestet rett</a:t>
            </a:r>
          </a:p>
          <a:p>
            <a:pPr lvl="1"/>
            <a:r>
              <a:rPr lang="nb-NO" dirty="0" smtClean="0"/>
              <a:t>Analogi, induksjon, regeldanning?</a:t>
            </a:r>
          </a:p>
          <a:p>
            <a:pPr lvl="1"/>
            <a:r>
              <a:rPr lang="nb-NO" dirty="0" smtClean="0"/>
              <a:t>Eks: subjektiv fastleggelse av prisavslag på ulovfestet område </a:t>
            </a:r>
          </a:p>
          <a:p>
            <a:r>
              <a:rPr lang="nb-NO" dirty="0" smtClean="0"/>
              <a:t>Momenter/retningslinjer/terskler</a:t>
            </a:r>
          </a:p>
          <a:p>
            <a:r>
              <a:rPr lang="nb-NO" dirty="0" smtClean="0"/>
              <a:t>Bruk av typetilfeller (bare ett, eller flere?)</a:t>
            </a:r>
          </a:p>
          <a:p>
            <a:pPr lvl="1"/>
            <a:r>
              <a:rPr lang="nb-NO" sz="1400" dirty="0" smtClean="0">
                <a:hlinkClick r:id="rId2"/>
              </a:rPr>
              <a:t>https</a:t>
            </a:r>
            <a:r>
              <a:rPr lang="nb-NO" sz="1400" dirty="0">
                <a:hlinkClick r:id="rId2"/>
              </a:rPr>
              <a:t>://lovdata.no/pro/#</a:t>
            </a:r>
            <a:r>
              <a:rPr lang="nb-NO" sz="1400" dirty="0" smtClean="0">
                <a:hlinkClick r:id="rId2"/>
              </a:rPr>
              <a:t>document/JUS/kjorven-me-2012-02?searchResultContext=3864&amp;rowNumber=4&amp;totalHits=19</a:t>
            </a:r>
            <a:r>
              <a:rPr lang="nb-NO" sz="1400" dirty="0" smtClean="0"/>
              <a:t> </a:t>
            </a:r>
          </a:p>
          <a:p>
            <a:r>
              <a:rPr lang="nb-NO" dirty="0" smtClean="0"/>
              <a:t>Undersøke faktiske avtaler, saker e.l.:</a:t>
            </a:r>
          </a:p>
          <a:p>
            <a:pPr lvl="1"/>
            <a:r>
              <a:rPr lang="nb-NO" sz="1600" dirty="0"/>
              <a:t>Eks: «I denne oppgaven ønsker jeg å se nærmere på hvordan gjeldende norsk rett regulerer behandling av personopplysninger i markedsføringssammenheng. For å konkretisere analysen vil oppgavens spørsmål være om </a:t>
            </a:r>
            <a:r>
              <a:rPr lang="nb-NO" sz="1600" dirty="0" err="1"/>
              <a:t>Facebook</a:t>
            </a:r>
            <a:r>
              <a:rPr lang="nb-NO" sz="1600" dirty="0"/>
              <a:t> sin </a:t>
            </a:r>
            <a:r>
              <a:rPr lang="nb-NO" sz="1600" dirty="0" err="1"/>
              <a:t>atferdsbaserte</a:t>
            </a:r>
            <a:r>
              <a:rPr lang="nb-NO" sz="1600" dirty="0"/>
              <a:t> markedsføring som er rettet mot norske </a:t>
            </a:r>
            <a:r>
              <a:rPr lang="nb-NO" sz="1600" dirty="0" err="1"/>
              <a:t>Facebook</a:t>
            </a:r>
            <a:r>
              <a:rPr lang="nb-NO" sz="1600" dirty="0"/>
              <a:t>-brukere er lovlig.»</a:t>
            </a:r>
          </a:p>
          <a:p>
            <a:pPr lvl="1"/>
            <a:endParaRPr lang="nb-NO" dirty="0"/>
          </a:p>
        </p:txBody>
      </p:sp>
    </p:spTree>
    <p:extLst>
      <p:ext uri="{BB962C8B-B14F-4D97-AF65-F5344CB8AC3E}">
        <p14:creationId xmlns:p14="http://schemas.microsoft.com/office/powerpoint/2010/main" val="241877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Metodiske grep – de lege </a:t>
            </a:r>
            <a:r>
              <a:rPr lang="nb-NO" dirty="0" err="1" smtClean="0"/>
              <a:t>ferenda</a:t>
            </a:r>
            <a:endParaRPr lang="nb-NO" dirty="0"/>
          </a:p>
        </p:txBody>
      </p:sp>
      <p:sp>
        <p:nvSpPr>
          <p:cNvPr id="3" name="Content Placeholder 2"/>
          <p:cNvSpPr>
            <a:spLocks noGrp="1"/>
          </p:cNvSpPr>
          <p:nvPr>
            <p:ph idx="1"/>
          </p:nvPr>
        </p:nvSpPr>
        <p:spPr>
          <a:xfrm>
            <a:off x="990600" y="1844824"/>
            <a:ext cx="7696200" cy="4251176"/>
          </a:xfrm>
        </p:spPr>
        <p:txBody>
          <a:bodyPr/>
          <a:lstStyle/>
          <a:p>
            <a:r>
              <a:rPr lang="nb-NO" dirty="0" smtClean="0"/>
              <a:t>Reglene vurderes </a:t>
            </a:r>
            <a:r>
              <a:rPr lang="nb-NO" dirty="0"/>
              <a:t>opp mot </a:t>
            </a:r>
            <a:r>
              <a:rPr lang="nb-NO" dirty="0" smtClean="0"/>
              <a:t>konkrete formål </a:t>
            </a:r>
            <a:r>
              <a:rPr lang="nb-NO" dirty="0"/>
              <a:t>eller </a:t>
            </a:r>
            <a:r>
              <a:rPr lang="nb-NO" dirty="0" smtClean="0"/>
              <a:t>hensyn</a:t>
            </a:r>
          </a:p>
          <a:p>
            <a:pPr lvl="1"/>
            <a:r>
              <a:rPr lang="nb-NO" dirty="0" smtClean="0"/>
              <a:t>Eks: «</a:t>
            </a:r>
            <a:r>
              <a:rPr lang="en-US" dirty="0" smtClean="0"/>
              <a:t>the </a:t>
            </a:r>
            <a:r>
              <a:rPr lang="en-US" dirty="0"/>
              <a:t>same level of safety and the same expectations in online dealings that they have in their day-to-day offline </a:t>
            </a:r>
            <a:r>
              <a:rPr lang="en-US" dirty="0" smtClean="0"/>
              <a:t>life”</a:t>
            </a:r>
            <a:endParaRPr lang="nb-NO" dirty="0"/>
          </a:p>
          <a:p>
            <a:r>
              <a:rPr lang="nb-NO" dirty="0"/>
              <a:t>U</a:t>
            </a:r>
            <a:r>
              <a:rPr lang="nb-NO" dirty="0" smtClean="0"/>
              <a:t>ndersøkelse av om det er samsvar mellom «</a:t>
            </a:r>
            <a:r>
              <a:rPr lang="nb-NO" dirty="0" err="1" smtClean="0"/>
              <a:t>law</a:t>
            </a:r>
            <a:r>
              <a:rPr lang="nb-NO" dirty="0" smtClean="0"/>
              <a:t> </a:t>
            </a:r>
            <a:r>
              <a:rPr lang="nb-NO" dirty="0" err="1" smtClean="0"/>
              <a:t>on</a:t>
            </a:r>
            <a:r>
              <a:rPr lang="nb-NO" dirty="0" smtClean="0"/>
              <a:t> </a:t>
            </a:r>
            <a:r>
              <a:rPr lang="nb-NO" dirty="0" err="1" smtClean="0"/>
              <a:t>the</a:t>
            </a:r>
            <a:r>
              <a:rPr lang="nb-NO" dirty="0" smtClean="0"/>
              <a:t> </a:t>
            </a:r>
            <a:r>
              <a:rPr lang="nb-NO" dirty="0" err="1" smtClean="0"/>
              <a:t>books</a:t>
            </a:r>
            <a:r>
              <a:rPr lang="nb-NO" dirty="0" smtClean="0"/>
              <a:t>» og «</a:t>
            </a:r>
            <a:r>
              <a:rPr lang="nb-NO" dirty="0" err="1" smtClean="0"/>
              <a:t>law</a:t>
            </a:r>
            <a:r>
              <a:rPr lang="nb-NO" dirty="0" smtClean="0"/>
              <a:t> in action»</a:t>
            </a:r>
            <a:endParaRPr lang="nb-NO" dirty="0"/>
          </a:p>
          <a:p>
            <a:pPr lvl="1"/>
            <a:r>
              <a:rPr lang="nb-NO" dirty="0"/>
              <a:t>Nemds- eller underrettspraksis som «empirisk» </a:t>
            </a:r>
            <a:r>
              <a:rPr lang="nb-NO" dirty="0" smtClean="0"/>
              <a:t>materiale</a:t>
            </a:r>
          </a:p>
          <a:p>
            <a:pPr marL="0" indent="0">
              <a:buNone/>
            </a:pPr>
            <a:endParaRPr lang="nb-NO" dirty="0"/>
          </a:p>
          <a:p>
            <a:endParaRPr lang="nb-NO" dirty="0"/>
          </a:p>
        </p:txBody>
      </p:sp>
    </p:spTree>
    <p:extLst>
      <p:ext uri="{BB962C8B-B14F-4D97-AF65-F5344CB8AC3E}">
        <p14:creationId xmlns:p14="http://schemas.microsoft.com/office/powerpoint/2010/main" val="10107354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Metodiske grep – de lege </a:t>
            </a:r>
            <a:r>
              <a:rPr lang="nb-NO" dirty="0" err="1" smtClean="0"/>
              <a:t>ferenda</a:t>
            </a:r>
            <a:endParaRPr lang="nb-NO" dirty="0"/>
          </a:p>
        </p:txBody>
      </p:sp>
      <p:sp>
        <p:nvSpPr>
          <p:cNvPr id="3" name="Content Placeholder 2"/>
          <p:cNvSpPr>
            <a:spLocks noGrp="1"/>
          </p:cNvSpPr>
          <p:nvPr>
            <p:ph idx="1"/>
          </p:nvPr>
        </p:nvSpPr>
        <p:spPr>
          <a:xfrm>
            <a:off x="990600" y="1844824"/>
            <a:ext cx="7696200" cy="4251176"/>
          </a:xfrm>
        </p:spPr>
        <p:txBody>
          <a:bodyPr/>
          <a:lstStyle/>
          <a:p>
            <a:pPr marL="0" indent="0">
              <a:buNone/>
            </a:pPr>
            <a:r>
              <a:rPr lang="nb-NO" dirty="0" smtClean="0"/>
              <a:t>«Artikkelen tar for seg reglene om virkningene for foreldelse av fordringshaverens skritt til inndrivelse som ikke fører til realitetsavgjørelse om fordringen, og den gir en rettssystematisk analyse av om reglene gir klare og forutsigbare løsninger. De norske reglene sammenholdes med anbefalte løsninger i DCFR og UNIDROIT.»</a:t>
            </a:r>
            <a:endParaRPr lang="nb-NO" dirty="0"/>
          </a:p>
        </p:txBody>
      </p:sp>
    </p:spTree>
    <p:extLst>
      <p:ext uri="{BB962C8B-B14F-4D97-AF65-F5344CB8AC3E}">
        <p14:creationId xmlns:p14="http://schemas.microsoft.com/office/powerpoint/2010/main" val="2842603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Praktisk juridisk metode</a:t>
            </a:r>
            <a:endParaRPr lang="nb-NO" dirty="0"/>
          </a:p>
        </p:txBody>
      </p:sp>
      <p:sp>
        <p:nvSpPr>
          <p:cNvPr id="3" name="Content Placeholder 2"/>
          <p:cNvSpPr>
            <a:spLocks noGrp="1"/>
          </p:cNvSpPr>
          <p:nvPr>
            <p:ph idx="1"/>
          </p:nvPr>
        </p:nvSpPr>
        <p:spPr/>
        <p:txBody>
          <a:bodyPr/>
          <a:lstStyle/>
          <a:p>
            <a:r>
              <a:rPr lang="nb-NO" dirty="0" smtClean="0"/>
              <a:t>Har du noen metodiske utfordringer? Hvilke metodiske grep tar du for å løse disse utfordringene?</a:t>
            </a:r>
          </a:p>
          <a:p>
            <a:r>
              <a:rPr lang="nb-NO" dirty="0" smtClean="0"/>
              <a:t>Hvilke praktisk metodiske spørsmål oppstår i din avhandling, som </a:t>
            </a:r>
          </a:p>
          <a:p>
            <a:pPr lvl="1"/>
            <a:r>
              <a:rPr lang="nb-NO" dirty="0" smtClean="0"/>
              <a:t>Må jeg belegge dette med kilder?</a:t>
            </a:r>
          </a:p>
          <a:p>
            <a:pPr lvl="1"/>
            <a:r>
              <a:rPr lang="nb-NO" dirty="0" smtClean="0"/>
              <a:t>Hvordan skal denne henvisningen se ut?</a:t>
            </a:r>
          </a:p>
          <a:p>
            <a:pPr lvl="1"/>
            <a:r>
              <a:rPr lang="nb-NO" dirty="0" smtClean="0"/>
              <a:t>Hvordan kan/bør jeg bruke internasjonale kilder?</a:t>
            </a:r>
          </a:p>
          <a:p>
            <a:pPr marL="0" indent="0">
              <a:buNone/>
            </a:pPr>
            <a:endParaRPr lang="nb-NO" dirty="0"/>
          </a:p>
        </p:txBody>
      </p:sp>
    </p:spTree>
    <p:extLst>
      <p:ext uri="{BB962C8B-B14F-4D97-AF65-F5344CB8AC3E}">
        <p14:creationId xmlns:p14="http://schemas.microsoft.com/office/powerpoint/2010/main" val="28373865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Oppgave</a:t>
            </a:r>
            <a:endParaRPr lang="nb-NO" dirty="0"/>
          </a:p>
        </p:txBody>
      </p:sp>
      <p:sp>
        <p:nvSpPr>
          <p:cNvPr id="3" name="Content Placeholder 2"/>
          <p:cNvSpPr>
            <a:spLocks noGrp="1"/>
          </p:cNvSpPr>
          <p:nvPr>
            <p:ph idx="1"/>
          </p:nvPr>
        </p:nvSpPr>
        <p:spPr>
          <a:xfrm>
            <a:off x="539552" y="1916832"/>
            <a:ext cx="8147248" cy="4179168"/>
          </a:xfrm>
        </p:spPr>
        <p:txBody>
          <a:bodyPr/>
          <a:lstStyle/>
          <a:p>
            <a:r>
              <a:rPr lang="nb-NO" dirty="0" smtClean="0"/>
              <a:t>Hvilke metodiske grep er nødvendig i din avhandling for å svare på forskningsspørsmålet?</a:t>
            </a:r>
          </a:p>
          <a:p>
            <a:r>
              <a:rPr lang="nb-NO" dirty="0"/>
              <a:t>H</a:t>
            </a:r>
            <a:r>
              <a:rPr lang="nb-NO" dirty="0" smtClean="0"/>
              <a:t>vilke </a:t>
            </a:r>
            <a:r>
              <a:rPr lang="nb-NO" dirty="0"/>
              <a:t>praktiske metodiske spørsmål som oppstår i din avhandling</a:t>
            </a:r>
          </a:p>
          <a:p>
            <a:pPr lvl="1"/>
            <a:r>
              <a:rPr lang="nb-NO" dirty="0" smtClean="0"/>
              <a:t>F.eks</a:t>
            </a:r>
            <a:r>
              <a:rPr lang="nb-NO" dirty="0"/>
              <a:t>. mht. hva som må belegges med rettskilder, hvordan henvisninger skal gjøres i praksis, bruk av internasjonale kilder osv. (Se tekstutdrag </a:t>
            </a:r>
            <a:r>
              <a:rPr lang="nb-NO" dirty="0" smtClean="0"/>
              <a:t>i kursopplegg </a:t>
            </a:r>
            <a:r>
              <a:rPr lang="nb-NO" dirty="0"/>
              <a:t>med spørsmål ved behov for inspirasjon for å finne de praktiske metodespørsmålene som er relevante for deg.)</a:t>
            </a:r>
          </a:p>
          <a:p>
            <a:endParaRPr lang="nb-NO" dirty="0"/>
          </a:p>
        </p:txBody>
      </p:sp>
    </p:spTree>
    <p:extLst>
      <p:ext uri="{BB962C8B-B14F-4D97-AF65-F5344CB8AC3E}">
        <p14:creationId xmlns:p14="http://schemas.microsoft.com/office/powerpoint/2010/main" val="2615414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Disposisjon</a:t>
            </a:r>
            <a:endParaRPr lang="nb-NO" dirty="0"/>
          </a:p>
        </p:txBody>
      </p:sp>
      <p:sp>
        <p:nvSpPr>
          <p:cNvPr id="3" name="Content Placeholder 2"/>
          <p:cNvSpPr>
            <a:spLocks noGrp="1"/>
          </p:cNvSpPr>
          <p:nvPr>
            <p:ph idx="1"/>
          </p:nvPr>
        </p:nvSpPr>
        <p:spPr/>
        <p:txBody>
          <a:bodyPr>
            <a:normAutofit fontScale="92500"/>
          </a:bodyPr>
          <a:lstStyle/>
          <a:p>
            <a:r>
              <a:rPr lang="nb-NO" dirty="0" smtClean="0"/>
              <a:t>En god disposisjon er viktig, men hva er en «god disposisjon»?</a:t>
            </a:r>
          </a:p>
          <a:p>
            <a:r>
              <a:rPr lang="nb-NO" dirty="0" smtClean="0"/>
              <a:t>Tre vanlige utfordringer:</a:t>
            </a:r>
            <a:endParaRPr lang="nb-NO" dirty="0"/>
          </a:p>
          <a:p>
            <a:pPr lvl="1"/>
            <a:r>
              <a:rPr lang="nb-NO" dirty="0" smtClean="0"/>
              <a:t>For oppramsende – «kommentarutgavepreg»</a:t>
            </a:r>
            <a:endParaRPr lang="nb-NO" dirty="0"/>
          </a:p>
          <a:p>
            <a:pPr lvl="1"/>
            <a:r>
              <a:rPr lang="nb-NO" dirty="0" smtClean="0"/>
              <a:t>For lineært – bredt – litt om alt (litt om metode, litt om historikk, litt om opplegg, litt om begreper, litt om tilgrensende ting …og litt om temaet)</a:t>
            </a:r>
          </a:p>
          <a:p>
            <a:pPr lvl="1"/>
            <a:r>
              <a:rPr lang="nb-NO" dirty="0" smtClean="0"/>
              <a:t>Inndeling etter rettskilder istedenfor problemstillinger</a:t>
            </a:r>
          </a:p>
          <a:p>
            <a:r>
              <a:rPr lang="nb-NO" dirty="0" err="1" smtClean="0"/>
              <a:t>Hovedoverskrifter</a:t>
            </a:r>
            <a:r>
              <a:rPr lang="nb-NO" dirty="0" smtClean="0"/>
              <a:t> bør reflektere spørsmål/problemstillinger</a:t>
            </a:r>
          </a:p>
          <a:p>
            <a:pPr marL="0" indent="0">
              <a:buNone/>
            </a:pPr>
            <a:endParaRPr lang="nb-NO" dirty="0" smtClean="0"/>
          </a:p>
        </p:txBody>
      </p:sp>
    </p:spTree>
    <p:extLst>
      <p:ext uri="{BB962C8B-B14F-4D97-AF65-F5344CB8AC3E}">
        <p14:creationId xmlns:p14="http://schemas.microsoft.com/office/powerpoint/2010/main" val="1352914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Formål</a:t>
            </a:r>
            <a:endParaRPr lang="nb-NO" dirty="0"/>
          </a:p>
        </p:txBody>
      </p:sp>
      <p:sp>
        <p:nvSpPr>
          <p:cNvPr id="3" name="Content Placeholder 2"/>
          <p:cNvSpPr>
            <a:spLocks noGrp="1"/>
          </p:cNvSpPr>
          <p:nvPr>
            <p:ph idx="1"/>
          </p:nvPr>
        </p:nvSpPr>
        <p:spPr/>
        <p:txBody>
          <a:bodyPr/>
          <a:lstStyle/>
          <a:p>
            <a:r>
              <a:rPr lang="nb-NO" dirty="0" smtClean="0"/>
              <a:t>Få innsikt i hva som kjennetegner en god masteroppgave</a:t>
            </a:r>
          </a:p>
          <a:p>
            <a:r>
              <a:rPr lang="nb-NO" dirty="0" smtClean="0"/>
              <a:t>Forum for diskusjon om små og store problemer</a:t>
            </a:r>
          </a:p>
          <a:p>
            <a:r>
              <a:rPr lang="nb-NO" dirty="0" smtClean="0"/>
              <a:t>Opprette skrivegrupper</a:t>
            </a:r>
          </a:p>
          <a:p>
            <a:endParaRPr lang="nb-NO" dirty="0" smtClean="0"/>
          </a:p>
        </p:txBody>
      </p:sp>
    </p:spTree>
    <p:extLst>
      <p:ext uri="{BB962C8B-B14F-4D97-AF65-F5344CB8AC3E}">
        <p14:creationId xmlns:p14="http://schemas.microsoft.com/office/powerpoint/2010/main" val="34193612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Eksempler</a:t>
            </a:r>
            <a:endParaRPr lang="nb-NO" dirty="0"/>
          </a:p>
        </p:txBody>
      </p:sp>
      <p:sp>
        <p:nvSpPr>
          <p:cNvPr id="3" name="Content Placeholder 2"/>
          <p:cNvSpPr>
            <a:spLocks noGrp="1"/>
          </p:cNvSpPr>
          <p:nvPr>
            <p:ph idx="1"/>
          </p:nvPr>
        </p:nvSpPr>
        <p:spPr/>
        <p:txBody>
          <a:bodyPr/>
          <a:lstStyle/>
          <a:p>
            <a:r>
              <a:rPr lang="nb-NO" dirty="0">
                <a:hlinkClick r:id="rId2"/>
              </a:rPr>
              <a:t>https://lovdata.no/pro/#</a:t>
            </a:r>
            <a:r>
              <a:rPr lang="nb-NO" dirty="0" smtClean="0">
                <a:hlinkClick r:id="rId2"/>
              </a:rPr>
              <a:t>document/JUS/kjorven-me-2012-02?searchResultContext=4155&amp;rowNumber=4&amp;totalHits=19</a:t>
            </a:r>
            <a:endParaRPr lang="nb-NO" dirty="0" smtClean="0"/>
          </a:p>
          <a:p>
            <a:r>
              <a:rPr lang="nb-NO" dirty="0">
                <a:hlinkClick r:id="rId3"/>
              </a:rPr>
              <a:t>https://</a:t>
            </a:r>
            <a:r>
              <a:rPr lang="nb-NO" dirty="0" smtClean="0">
                <a:hlinkClick r:id="rId3"/>
              </a:rPr>
              <a:t>www.universitetsforlaget.no/ytelse-av-investeringstjenester-til-forbruker</a:t>
            </a:r>
            <a:endParaRPr lang="nb-NO" dirty="0" smtClean="0"/>
          </a:p>
          <a:p>
            <a:pPr marL="0" indent="0">
              <a:buNone/>
            </a:pPr>
            <a:endParaRPr lang="nb-NO" dirty="0" smtClean="0"/>
          </a:p>
          <a:p>
            <a:pPr marL="0" indent="0">
              <a:buNone/>
            </a:pPr>
            <a:endParaRPr lang="nb-NO" dirty="0"/>
          </a:p>
        </p:txBody>
      </p:sp>
    </p:spTree>
    <p:extLst>
      <p:ext uri="{BB962C8B-B14F-4D97-AF65-F5344CB8AC3E}">
        <p14:creationId xmlns:p14="http://schemas.microsoft.com/office/powerpoint/2010/main" val="61890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Opplegg</a:t>
            </a:r>
            <a:endParaRPr lang="nb-NO" dirty="0"/>
          </a:p>
        </p:txBody>
      </p:sp>
      <p:sp>
        <p:nvSpPr>
          <p:cNvPr id="3" name="Content Placeholder 2"/>
          <p:cNvSpPr>
            <a:spLocks noGrp="1"/>
          </p:cNvSpPr>
          <p:nvPr>
            <p:ph idx="1"/>
          </p:nvPr>
        </p:nvSpPr>
        <p:spPr/>
        <p:txBody>
          <a:bodyPr/>
          <a:lstStyle/>
          <a:p>
            <a:r>
              <a:rPr lang="nb-NO" dirty="0" smtClean="0"/>
              <a:t>Tema I: Utforming av tittel/tema og problemstilling og valg av metode/perspektiv</a:t>
            </a:r>
          </a:p>
          <a:p>
            <a:r>
              <a:rPr lang="nb-NO" dirty="0" smtClean="0"/>
              <a:t>Tema II: Praktisk juridisk metode</a:t>
            </a:r>
          </a:p>
          <a:p>
            <a:r>
              <a:rPr lang="nb-NO" dirty="0" smtClean="0"/>
              <a:t>Tema III: Disposisjon</a:t>
            </a:r>
          </a:p>
          <a:p>
            <a:r>
              <a:rPr lang="nb-NO" dirty="0" smtClean="0"/>
              <a:t>Tema IV: Modeller for argumentasjon</a:t>
            </a:r>
          </a:p>
        </p:txBody>
      </p:sp>
    </p:spTree>
    <p:extLst>
      <p:ext uri="{BB962C8B-B14F-4D97-AF65-F5344CB8AC3E}">
        <p14:creationId xmlns:p14="http://schemas.microsoft.com/office/powerpoint/2010/main" val="4046319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Noen praktiske tips</a:t>
            </a:r>
            <a:endParaRPr lang="nb-NO" dirty="0"/>
          </a:p>
        </p:txBody>
      </p:sp>
      <p:sp>
        <p:nvSpPr>
          <p:cNvPr id="3" name="Content Placeholder 2"/>
          <p:cNvSpPr>
            <a:spLocks noGrp="1"/>
          </p:cNvSpPr>
          <p:nvPr>
            <p:ph idx="1"/>
          </p:nvPr>
        </p:nvSpPr>
        <p:spPr/>
        <p:txBody>
          <a:bodyPr/>
          <a:lstStyle/>
          <a:p>
            <a:r>
              <a:rPr lang="nb-NO" dirty="0" smtClean="0"/>
              <a:t>Veiledning</a:t>
            </a:r>
          </a:p>
          <a:p>
            <a:pPr lvl="1"/>
            <a:r>
              <a:rPr lang="nb-NO" dirty="0" smtClean="0"/>
              <a:t>Forventningsavklaring</a:t>
            </a:r>
          </a:p>
          <a:p>
            <a:pPr lvl="1"/>
            <a:r>
              <a:rPr lang="nb-NO" dirty="0" smtClean="0"/>
              <a:t>Ikke vent med å levere tekst til den er «ferdig»</a:t>
            </a:r>
          </a:p>
          <a:p>
            <a:r>
              <a:rPr lang="nb-NO" dirty="0" smtClean="0"/>
              <a:t>Akademisk skrivesenter på Blindern</a:t>
            </a:r>
          </a:p>
          <a:p>
            <a:pPr lvl="1"/>
            <a:r>
              <a:rPr lang="nb-NO" dirty="0">
                <a:hlinkClick r:id="rId2"/>
              </a:rPr>
              <a:t>https://www.ub.uio.no/skrive-publisere/skrivesenter</a:t>
            </a:r>
            <a:r>
              <a:rPr lang="nb-NO" dirty="0" smtClean="0">
                <a:hlinkClick r:id="rId2"/>
              </a:rPr>
              <a:t>/</a:t>
            </a:r>
            <a:endParaRPr lang="nb-NO" dirty="0" smtClean="0"/>
          </a:p>
          <a:p>
            <a:pPr lvl="1"/>
            <a:r>
              <a:rPr lang="nb-NO" dirty="0" smtClean="0"/>
              <a:t>«</a:t>
            </a:r>
            <a:r>
              <a:rPr lang="nb-NO" dirty="0" err="1" smtClean="0"/>
              <a:t>Shut</a:t>
            </a:r>
            <a:r>
              <a:rPr lang="nb-NO" dirty="0" smtClean="0"/>
              <a:t> up and </a:t>
            </a:r>
            <a:r>
              <a:rPr lang="nb-NO" dirty="0" err="1" smtClean="0"/>
              <a:t>write</a:t>
            </a:r>
            <a:r>
              <a:rPr lang="nb-NO" dirty="0" smtClean="0"/>
              <a:t>»</a:t>
            </a:r>
          </a:p>
          <a:p>
            <a:r>
              <a:rPr lang="nb-NO" dirty="0" smtClean="0"/>
              <a:t>Skrivegruppe (kollokviegruppe)</a:t>
            </a:r>
          </a:p>
          <a:p>
            <a:pPr marL="0" indent="0">
              <a:buNone/>
            </a:pPr>
            <a:endParaRPr lang="nb-NO" dirty="0"/>
          </a:p>
        </p:txBody>
      </p:sp>
    </p:spTree>
    <p:extLst>
      <p:ext uri="{BB962C8B-B14F-4D97-AF65-F5344CB8AC3E}">
        <p14:creationId xmlns:p14="http://schemas.microsoft.com/office/powerpoint/2010/main" val="654983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b-NO" dirty="0" smtClean="0"/>
              <a:t>Tema, problemstilling og metode</a:t>
            </a:r>
            <a:endParaRPr lang="nb-NO" dirty="0"/>
          </a:p>
        </p:txBody>
      </p:sp>
      <p:sp>
        <p:nvSpPr>
          <p:cNvPr id="3" name="Content Placeholder 2"/>
          <p:cNvSpPr>
            <a:spLocks noGrp="1"/>
          </p:cNvSpPr>
          <p:nvPr>
            <p:ph idx="1"/>
          </p:nvPr>
        </p:nvSpPr>
        <p:spPr>
          <a:xfrm>
            <a:off x="977861" y="1772816"/>
            <a:ext cx="7696200" cy="4114800"/>
          </a:xfrm>
        </p:spPr>
        <p:txBody>
          <a:bodyPr/>
          <a:lstStyle/>
          <a:p>
            <a:r>
              <a:rPr lang="nb-NO" dirty="0" smtClean="0"/>
              <a:t>Tema</a:t>
            </a:r>
          </a:p>
          <a:p>
            <a:pPr lvl="1"/>
            <a:r>
              <a:rPr lang="nb-NO" dirty="0" smtClean="0"/>
              <a:t>Hva handler oppgaven om? (tittel)</a:t>
            </a:r>
          </a:p>
          <a:p>
            <a:r>
              <a:rPr lang="nb-NO" dirty="0" smtClean="0"/>
              <a:t>Problemstilling</a:t>
            </a:r>
          </a:p>
          <a:p>
            <a:pPr lvl="1"/>
            <a:r>
              <a:rPr lang="nb-NO" dirty="0" smtClean="0"/>
              <a:t>Hva skal du finne ut?</a:t>
            </a:r>
          </a:p>
          <a:p>
            <a:r>
              <a:rPr lang="nb-NO" dirty="0" smtClean="0"/>
              <a:t>Metode</a:t>
            </a:r>
          </a:p>
          <a:p>
            <a:pPr lvl="1"/>
            <a:r>
              <a:rPr lang="nb-NO" dirty="0" smtClean="0"/>
              <a:t>Hvordan skal du gå frem for å finne svar på problemstillingen?</a:t>
            </a:r>
          </a:p>
        </p:txBody>
      </p:sp>
    </p:spTree>
    <p:extLst>
      <p:ext uri="{BB962C8B-B14F-4D97-AF65-F5344CB8AC3E}">
        <p14:creationId xmlns:p14="http://schemas.microsoft.com/office/powerpoint/2010/main" val="1568988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Må jeg ha en/flere problemstilling(er)?</a:t>
            </a:r>
            <a:endParaRPr lang="nb-NO" dirty="0"/>
          </a:p>
        </p:txBody>
      </p:sp>
      <p:sp>
        <p:nvSpPr>
          <p:cNvPr id="3" name="Content Placeholder 2"/>
          <p:cNvSpPr>
            <a:spLocks noGrp="1"/>
          </p:cNvSpPr>
          <p:nvPr>
            <p:ph idx="1"/>
          </p:nvPr>
        </p:nvSpPr>
        <p:spPr/>
        <p:txBody>
          <a:bodyPr/>
          <a:lstStyle/>
          <a:p>
            <a:r>
              <a:rPr lang="nb-NO" dirty="0" smtClean="0"/>
              <a:t>Læringsmål:</a:t>
            </a:r>
          </a:p>
          <a:p>
            <a:pPr lvl="1"/>
            <a:r>
              <a:rPr lang="nb-NO" dirty="0">
                <a:hlinkClick r:id="rId2"/>
              </a:rPr>
              <a:t>https://</a:t>
            </a:r>
            <a:r>
              <a:rPr lang="nb-NO" dirty="0" smtClean="0">
                <a:hlinkClick r:id="rId2"/>
              </a:rPr>
              <a:t>www.uio.no/studier/emner/jus/jus/JUR5030/reglement/Reglementmasteroppgaverrettsvitenskap.html</a:t>
            </a:r>
            <a:endParaRPr lang="nb-NO" dirty="0" smtClean="0"/>
          </a:p>
          <a:p>
            <a:pPr lvl="1"/>
            <a:r>
              <a:rPr lang="nb-NO" dirty="0" smtClean="0"/>
              <a:t>«Identifisere</a:t>
            </a:r>
            <a:r>
              <a:rPr lang="nb-NO" dirty="0"/>
              <a:t>, formulere og drøfte rettslige problemstillinger, herunder å disponere stoffet i hovedproblemstillinger, argumentasjon og konklusjoner</a:t>
            </a:r>
            <a:r>
              <a:rPr lang="nb-NO" dirty="0" smtClean="0"/>
              <a:t>.»</a:t>
            </a:r>
          </a:p>
        </p:txBody>
      </p:sp>
    </p:spTree>
    <p:extLst>
      <p:ext uri="{BB962C8B-B14F-4D97-AF65-F5344CB8AC3E}">
        <p14:creationId xmlns:p14="http://schemas.microsoft.com/office/powerpoint/2010/main" val="221038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Utforming av problemstilling</a:t>
            </a:r>
            <a:endParaRPr lang="nb-NO" dirty="0"/>
          </a:p>
        </p:txBody>
      </p:sp>
      <p:sp>
        <p:nvSpPr>
          <p:cNvPr id="3" name="Content Placeholder 2"/>
          <p:cNvSpPr>
            <a:spLocks noGrp="1"/>
          </p:cNvSpPr>
          <p:nvPr>
            <p:ph idx="1"/>
          </p:nvPr>
        </p:nvSpPr>
        <p:spPr/>
        <p:txBody>
          <a:bodyPr/>
          <a:lstStyle/>
          <a:p>
            <a:r>
              <a:rPr lang="nb-NO" dirty="0"/>
              <a:t>Redegjørelse vs. argumentasjon</a:t>
            </a:r>
          </a:p>
          <a:p>
            <a:r>
              <a:rPr lang="nb-NO" dirty="0" smtClean="0"/>
              <a:t>Åpne spørsmål vs. påstand/hypotese</a:t>
            </a:r>
          </a:p>
          <a:p>
            <a:r>
              <a:rPr lang="nb-NO" dirty="0" smtClean="0"/>
              <a:t>Eksempel:</a:t>
            </a:r>
          </a:p>
          <a:p>
            <a:pPr lvl="1"/>
            <a:r>
              <a:rPr lang="nb-NO" dirty="0" smtClean="0"/>
              <a:t>Tema: avbrytelse av foreldelsesfristen ved skyldners erkjennelse</a:t>
            </a:r>
          </a:p>
          <a:p>
            <a:pPr lvl="1"/>
            <a:r>
              <a:rPr lang="nb-NO" dirty="0" smtClean="0"/>
              <a:t>Påstand/hypotese: </a:t>
            </a:r>
          </a:p>
          <a:p>
            <a:pPr lvl="2"/>
            <a:r>
              <a:rPr lang="nb-NO" dirty="0" smtClean="0"/>
              <a:t>Handlingen virker fristavbrytende hvis fordringshaveren ikke har oppfordring til å ta andre fristavbrytende skritt</a:t>
            </a:r>
          </a:p>
          <a:p>
            <a:pPr lvl="2"/>
            <a:r>
              <a:rPr lang="nb-NO" dirty="0" smtClean="0"/>
              <a:t>erkjennelse av mangel virker fristavbrytende for krav om erstatning og prisavslag</a:t>
            </a:r>
            <a:endParaRPr lang="nb-NO" dirty="0"/>
          </a:p>
        </p:txBody>
      </p:sp>
    </p:spTree>
    <p:extLst>
      <p:ext uri="{BB962C8B-B14F-4D97-AF65-F5344CB8AC3E}">
        <p14:creationId xmlns:p14="http://schemas.microsoft.com/office/powerpoint/2010/main" val="897020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20688"/>
            <a:ext cx="7696200" cy="1294656"/>
          </a:xfrm>
        </p:spPr>
        <p:txBody>
          <a:bodyPr/>
          <a:lstStyle/>
          <a:p>
            <a:r>
              <a:rPr lang="nb-NO" dirty="0" smtClean="0"/>
              <a:t>NB: det må være samsvar mellom tittel, problemstilling og metode</a:t>
            </a:r>
            <a:endParaRPr lang="nb-NO" dirty="0"/>
          </a:p>
        </p:txBody>
      </p:sp>
      <p:sp>
        <p:nvSpPr>
          <p:cNvPr id="3" name="Content Placeholder 2"/>
          <p:cNvSpPr>
            <a:spLocks noGrp="1"/>
          </p:cNvSpPr>
          <p:nvPr>
            <p:ph idx="1"/>
          </p:nvPr>
        </p:nvSpPr>
        <p:spPr>
          <a:xfrm>
            <a:off x="990600" y="1772816"/>
            <a:ext cx="7696200" cy="3963144"/>
          </a:xfrm>
        </p:spPr>
        <p:txBody>
          <a:bodyPr/>
          <a:lstStyle/>
          <a:p>
            <a:r>
              <a:rPr lang="nb-NO" dirty="0" smtClean="0"/>
              <a:t>Eksempel 1:</a:t>
            </a:r>
          </a:p>
          <a:p>
            <a:pPr lvl="1"/>
            <a:r>
              <a:rPr lang="nb-NO" dirty="0" smtClean="0"/>
              <a:t>Tema: Avbrytelse av foreldelsesfristen ved rettslige skritt</a:t>
            </a:r>
          </a:p>
          <a:p>
            <a:pPr lvl="1"/>
            <a:r>
              <a:rPr lang="nb-NO" dirty="0" smtClean="0"/>
              <a:t>Hovedproblemstilling: </a:t>
            </a:r>
          </a:p>
          <a:p>
            <a:pPr lvl="2"/>
            <a:r>
              <a:rPr lang="nb-NO" dirty="0" smtClean="0"/>
              <a:t>Hvilke handlinger og uttalelser medfører at foreldelsesfristen avbrytes? </a:t>
            </a:r>
          </a:p>
          <a:p>
            <a:pPr lvl="1"/>
            <a:r>
              <a:rPr lang="nb-NO" dirty="0" smtClean="0"/>
              <a:t>Metode</a:t>
            </a:r>
          </a:p>
          <a:p>
            <a:pPr lvl="2"/>
            <a:r>
              <a:rPr lang="nb-NO" dirty="0" smtClean="0"/>
              <a:t>Juridisk metode</a:t>
            </a:r>
            <a:endParaRPr lang="nb-NO" dirty="0"/>
          </a:p>
        </p:txBody>
      </p:sp>
    </p:spTree>
    <p:extLst>
      <p:ext uri="{BB962C8B-B14F-4D97-AF65-F5344CB8AC3E}">
        <p14:creationId xmlns:p14="http://schemas.microsoft.com/office/powerpoint/2010/main" val="1319056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Eksempel 2</a:t>
            </a:r>
            <a:endParaRPr lang="nb-NO" dirty="0"/>
          </a:p>
        </p:txBody>
      </p:sp>
      <p:sp>
        <p:nvSpPr>
          <p:cNvPr id="3" name="Content Placeholder 2"/>
          <p:cNvSpPr>
            <a:spLocks noGrp="1"/>
          </p:cNvSpPr>
          <p:nvPr>
            <p:ph idx="1"/>
          </p:nvPr>
        </p:nvSpPr>
        <p:spPr/>
        <p:txBody>
          <a:bodyPr/>
          <a:lstStyle/>
          <a:p>
            <a:r>
              <a:rPr lang="nb-NO" dirty="0" smtClean="0"/>
              <a:t>Tittel </a:t>
            </a:r>
          </a:p>
          <a:p>
            <a:pPr lvl="1"/>
            <a:r>
              <a:rPr lang="nb-NO" sz="1600" dirty="0" smtClean="0"/>
              <a:t>Det blir (nesten) alltids en karakter – En case-studie av noen læreres anvendelse av fraværsreglene i videregående skole, sammenholdt med en juridisk lesning av de samme reglene</a:t>
            </a:r>
          </a:p>
          <a:p>
            <a:r>
              <a:rPr lang="nb-NO" dirty="0" smtClean="0"/>
              <a:t>Problemstilling</a:t>
            </a:r>
          </a:p>
          <a:p>
            <a:pPr lvl="1"/>
            <a:r>
              <a:rPr lang="nb-NO" sz="1600" dirty="0"/>
              <a:t>Hvordan anvender noen lærere i humaniora og samfunnsfag ved to videregående skoler i Oslo bestemmelsen i forskrift til opplæringsloven §3-3 som gir anledning til ikke å sette standpunktkarakter i enkelte tilfelle, og hvordan påvirkes dette av rettskildeanvendelsen deres?</a:t>
            </a:r>
            <a:endParaRPr lang="nb-NO" sz="1600" dirty="0" smtClean="0"/>
          </a:p>
          <a:p>
            <a:r>
              <a:rPr lang="nb-NO" dirty="0" smtClean="0"/>
              <a:t>Metode:</a:t>
            </a:r>
          </a:p>
          <a:p>
            <a:pPr lvl="1"/>
            <a:r>
              <a:rPr lang="nb-NO" sz="1600" dirty="0" smtClean="0"/>
              <a:t>Juridisk og </a:t>
            </a:r>
            <a:r>
              <a:rPr lang="nb-NO" sz="1600" dirty="0" err="1" smtClean="0"/>
              <a:t>rettssosiologisk</a:t>
            </a:r>
            <a:r>
              <a:rPr lang="nb-NO" sz="1600" dirty="0" smtClean="0"/>
              <a:t> (kvalitativ metode)</a:t>
            </a:r>
            <a:endParaRPr lang="nb-NO" sz="1600" dirty="0"/>
          </a:p>
        </p:txBody>
      </p:sp>
    </p:spTree>
    <p:extLst>
      <p:ext uri="{BB962C8B-B14F-4D97-AF65-F5344CB8AC3E}">
        <p14:creationId xmlns:p14="http://schemas.microsoft.com/office/powerpoint/2010/main" val="149763225"/>
      </p:ext>
    </p:extLst>
  </p:cSld>
  <p:clrMapOvr>
    <a:masterClrMapping/>
  </p:clrMapOvr>
</p:sld>
</file>

<file path=ppt/theme/theme1.xml><?xml version="1.0" encoding="utf-8"?>
<a:theme xmlns:a="http://schemas.openxmlformats.org/drawingml/2006/main" name="ifp_presentasjon_no">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ifp_presentasjon_no</Template>
  <TotalTime>6270</TotalTime>
  <Words>858</Words>
  <Application>Microsoft Office PowerPoint</Application>
  <PresentationFormat>On-screen Show (4:3)</PresentationFormat>
  <Paragraphs>114</Paragraphs>
  <Slides>20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ＭＳ Ｐゴシック</vt:lpstr>
      <vt:lpstr>Arial</vt:lpstr>
      <vt:lpstr>Calibri</vt:lpstr>
      <vt:lpstr>ヒラギノ角ゴ Pro W3</vt:lpstr>
      <vt:lpstr>ifp_presentasjon_no</vt:lpstr>
      <vt:lpstr>PowerPoint Presentation</vt:lpstr>
      <vt:lpstr>Formål</vt:lpstr>
      <vt:lpstr>Opplegg</vt:lpstr>
      <vt:lpstr>Noen praktiske tips</vt:lpstr>
      <vt:lpstr>Tema, problemstilling og metode</vt:lpstr>
      <vt:lpstr>Må jeg ha en/flere problemstilling(er)?</vt:lpstr>
      <vt:lpstr>Utforming av problemstilling</vt:lpstr>
      <vt:lpstr>NB: det må være samsvar mellom tittel, problemstilling og metode</vt:lpstr>
      <vt:lpstr>Eksempel 2</vt:lpstr>
      <vt:lpstr>Forsker Grand Prix</vt:lpstr>
      <vt:lpstr>Første kapittel – noen praktiske tips</vt:lpstr>
      <vt:lpstr>Metode</vt:lpstr>
      <vt:lpstr>Metode – bruk av internasjonale kilder</vt:lpstr>
      <vt:lpstr>Metodiske grep – de lege lata</vt:lpstr>
      <vt:lpstr>Metodiske grep – de lege ferenda</vt:lpstr>
      <vt:lpstr>Metodiske grep – de lege ferenda</vt:lpstr>
      <vt:lpstr>Praktisk juridisk metode</vt:lpstr>
      <vt:lpstr>Oppgave</vt:lpstr>
      <vt:lpstr>Disposisjon</vt:lpstr>
      <vt:lpstr>Eksempler</vt:lpstr>
    </vt:vector>
  </TitlesOfParts>
  <Company>Universitetet i Oslo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Kurs 2 i avtale- og kjøpsrett – dag 1, 3. september 2012</dc:title>
  <dc:creator>Herman Bruserud</dc:creator>
  <cp:lastModifiedBy>Anne-Brit Strandset</cp:lastModifiedBy>
  <cp:revision>297</cp:revision>
  <cp:lastPrinted>2018-08-24T07:45:14Z</cp:lastPrinted>
  <dcterms:created xsi:type="dcterms:W3CDTF">2012-08-16T09:03:15Z</dcterms:created>
  <dcterms:modified xsi:type="dcterms:W3CDTF">2020-02-28T07:35:07Z</dcterms:modified>
</cp:coreProperties>
</file>