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68" r:id="rId3"/>
    <p:sldId id="269" r:id="rId4"/>
    <p:sldId id="270" r:id="rId5"/>
    <p:sldId id="260" r:id="rId6"/>
    <p:sldId id="261" r:id="rId7"/>
    <p:sldId id="262" r:id="rId8"/>
    <p:sldId id="263" r:id="rId9"/>
    <p:sldId id="265" r:id="rId10"/>
    <p:sldId id="271" r:id="rId11"/>
    <p:sldId id="266" r:id="rId12"/>
    <p:sldId id="273" r:id="rId13"/>
    <p:sldId id="272" r:id="rId14"/>
    <p:sldId id="267" r:id="rId15"/>
  </p:sldIdLst>
  <p:sldSz cx="9144000" cy="6858000" type="screen4x3"/>
  <p:notesSz cx="6735763" cy="98663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30530-857B-4A8A-B58F-75291019C772}" type="datetimeFigureOut">
              <a:rPr lang="nb-NO" smtClean="0"/>
              <a:t>03.10.2016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13493-5E95-4E91-BBD8-82BD164EAE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6013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0D29-EB92-4CB1-B69D-EF4CAB515FE7}" type="datetimeFigureOut">
              <a:rPr lang="nb-NO" smtClean="0"/>
              <a:pPr/>
              <a:t>03.10.2016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1A34-21C1-4D7D-B858-B30A61312F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046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0D29-EB92-4CB1-B69D-EF4CAB515FE7}" type="datetimeFigureOut">
              <a:rPr lang="nb-NO" smtClean="0"/>
              <a:pPr/>
              <a:t>03.10.2016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1A34-21C1-4D7D-B858-B30A61312F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152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0D29-EB92-4CB1-B69D-EF4CAB515FE7}" type="datetimeFigureOut">
              <a:rPr lang="nb-NO" smtClean="0"/>
              <a:pPr/>
              <a:t>03.10.2016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1A34-21C1-4D7D-B858-B30A61312F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686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0D29-EB92-4CB1-B69D-EF4CAB515FE7}" type="datetimeFigureOut">
              <a:rPr lang="nb-NO" smtClean="0"/>
              <a:pPr/>
              <a:t>03.10.2016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1A34-21C1-4D7D-B858-B30A61312F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940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0D29-EB92-4CB1-B69D-EF4CAB515FE7}" type="datetimeFigureOut">
              <a:rPr lang="nb-NO" smtClean="0"/>
              <a:pPr/>
              <a:t>03.10.2016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1A34-21C1-4D7D-B858-B30A61312F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695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0D29-EB92-4CB1-B69D-EF4CAB515FE7}" type="datetimeFigureOut">
              <a:rPr lang="nb-NO" smtClean="0"/>
              <a:pPr/>
              <a:t>03.10.2016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1A34-21C1-4D7D-B858-B30A61312F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559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0D29-EB92-4CB1-B69D-EF4CAB515FE7}" type="datetimeFigureOut">
              <a:rPr lang="nb-NO" smtClean="0"/>
              <a:pPr/>
              <a:t>03.10.2016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1A34-21C1-4D7D-B858-B30A61312F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771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0D29-EB92-4CB1-B69D-EF4CAB515FE7}" type="datetimeFigureOut">
              <a:rPr lang="nb-NO" smtClean="0"/>
              <a:pPr/>
              <a:t>03.10.2016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1A34-21C1-4D7D-B858-B30A61312F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740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0D29-EB92-4CB1-B69D-EF4CAB515FE7}" type="datetimeFigureOut">
              <a:rPr lang="nb-NO" smtClean="0"/>
              <a:pPr/>
              <a:t>03.10.2016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1A34-21C1-4D7D-B858-B30A61312F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031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0D29-EB92-4CB1-B69D-EF4CAB515FE7}" type="datetimeFigureOut">
              <a:rPr lang="nb-NO" smtClean="0"/>
              <a:pPr/>
              <a:t>03.10.2016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1A34-21C1-4D7D-B858-B30A61312F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8824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0D29-EB92-4CB1-B69D-EF4CAB515FE7}" type="datetimeFigureOut">
              <a:rPr lang="nb-NO" smtClean="0"/>
              <a:pPr/>
              <a:t>03.10.2016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1A34-21C1-4D7D-B858-B30A61312F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817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D0D29-EB92-4CB1-B69D-EF4CAB515FE7}" type="datetimeFigureOut">
              <a:rPr lang="nb-NO" smtClean="0"/>
              <a:pPr/>
              <a:t>03.10.2016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F1A34-21C1-4D7D-B858-B30A61312F8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049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Hva er et "vedtak", og </a:t>
            </a:r>
            <a:br>
              <a:rPr lang="nb-NO" dirty="0" smtClean="0"/>
            </a:br>
            <a:r>
              <a:rPr lang="nb-NO" dirty="0" smtClean="0"/>
              <a:t>hvem er "part" i en sak?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Av Marius </a:t>
            </a:r>
            <a:r>
              <a:rPr lang="nb-NO" dirty="0" err="1" smtClean="0"/>
              <a:t>Stub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745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2. "Enkeltvedtak" eller "forskrift"?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Det finner som nevnt to typer vedtak:</a:t>
            </a:r>
          </a:p>
          <a:p>
            <a:pPr lvl="1"/>
            <a:r>
              <a:rPr lang="nb-NO" dirty="0" smtClean="0"/>
              <a:t>"Enkeltvedtak", jf. § 2 første ledd bokstav b</a:t>
            </a:r>
          </a:p>
          <a:p>
            <a:pPr lvl="2"/>
            <a:r>
              <a:rPr lang="nb-NO" dirty="0" smtClean="0"/>
              <a:t>Et "vedtak" som gjelder "en eller flere bestemte personer"</a:t>
            </a:r>
          </a:p>
          <a:p>
            <a:pPr lvl="3"/>
            <a:r>
              <a:rPr lang="nb-NO" dirty="0" smtClean="0"/>
              <a:t>Eks.: En skjenkebevilling</a:t>
            </a:r>
          </a:p>
          <a:p>
            <a:pPr lvl="2"/>
            <a:r>
              <a:rPr lang="nb-NO" dirty="0" smtClean="0"/>
              <a:t>Husk særreglene i 2 annet og tredje ledd</a:t>
            </a:r>
          </a:p>
          <a:p>
            <a:pPr lvl="1"/>
            <a:r>
              <a:rPr lang="nb-NO" dirty="0" smtClean="0"/>
              <a:t>"Forskrift", jf. § 2 første ledd bokstav c</a:t>
            </a:r>
          </a:p>
          <a:p>
            <a:pPr lvl="2"/>
            <a:r>
              <a:rPr lang="nb-NO" dirty="0" smtClean="0"/>
              <a:t>Et "vedtak" som gjelder "et bestemt antall eller en ubestemt krets av personer"</a:t>
            </a:r>
          </a:p>
          <a:p>
            <a:pPr lvl="3"/>
            <a:r>
              <a:rPr lang="nb-NO" dirty="0" smtClean="0"/>
              <a:t>Eks.: En fartsgrense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2267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3</a:t>
            </a:r>
            <a:r>
              <a:rPr lang="nb-NO" dirty="0"/>
              <a:t>.</a:t>
            </a:r>
            <a:r>
              <a:rPr lang="nb-NO" dirty="0" smtClean="0"/>
              <a:t> Hvem </a:t>
            </a:r>
            <a:r>
              <a:rPr lang="nb-NO" dirty="0"/>
              <a:t>er </a:t>
            </a:r>
            <a:r>
              <a:rPr lang="nb-NO" dirty="0" smtClean="0"/>
              <a:t>"part"?</a:t>
            </a:r>
            <a:endParaRPr lang="nb-NO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b-NO" dirty="0" smtClean="0"/>
              <a:t>En part er en fysisk eller juridisk person som omfattes av definisjonen i § </a:t>
            </a:r>
            <a:r>
              <a:rPr lang="nb-NO" dirty="0"/>
              <a:t>2 første ledd bokstav e</a:t>
            </a:r>
          </a:p>
          <a:p>
            <a:pPr lvl="1">
              <a:lnSpc>
                <a:spcPct val="90000"/>
              </a:lnSpc>
            </a:pPr>
            <a:r>
              <a:rPr lang="nb-NO" dirty="0" smtClean="0"/>
              <a:t>Lovens oppstiller to alternativer</a:t>
            </a:r>
          </a:p>
          <a:p>
            <a:pPr lvl="2">
              <a:lnSpc>
                <a:spcPct val="90000"/>
              </a:lnSpc>
            </a:pPr>
            <a:r>
              <a:rPr lang="nb-NO" dirty="0" smtClean="0"/>
              <a:t>"retter seg mot"</a:t>
            </a:r>
          </a:p>
          <a:p>
            <a:pPr lvl="2">
              <a:lnSpc>
                <a:spcPct val="90000"/>
              </a:lnSpc>
            </a:pPr>
            <a:r>
              <a:rPr lang="nb-NO" dirty="0" smtClean="0"/>
              <a:t>"ellers direkte gjelder"</a:t>
            </a:r>
          </a:p>
          <a:p>
            <a:pPr lvl="2">
              <a:lnSpc>
                <a:spcPct val="90000"/>
              </a:lnSpc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38652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3. Hvem er "part"?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Hvorfor er det viktig å avklare om person eller et foretak er "part"?</a:t>
            </a:r>
          </a:p>
          <a:p>
            <a:pPr lvl="1"/>
            <a:r>
              <a:rPr lang="nb-NO" dirty="0" smtClean="0"/>
              <a:t>Parter har større rettigheter under behandlingen av saken enn det andre har</a:t>
            </a:r>
          </a:p>
          <a:p>
            <a:pPr lvl="2"/>
            <a:r>
              <a:rPr lang="nb-NO" dirty="0" smtClean="0"/>
              <a:t>Rett til forhåndsvarsel, jf. § 16</a:t>
            </a:r>
          </a:p>
          <a:p>
            <a:pPr lvl="2"/>
            <a:r>
              <a:rPr lang="nb-NO" dirty="0" smtClean="0"/>
              <a:t>Rett til innsyn i sakens dokumenter, jf. § 18</a:t>
            </a:r>
          </a:p>
          <a:p>
            <a:pPr lvl="2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0950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3. Hvem er "part"?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nb-NO" dirty="0" smtClean="0"/>
              <a:t>"retter seg mot"</a:t>
            </a:r>
          </a:p>
          <a:p>
            <a:pPr lvl="2">
              <a:lnSpc>
                <a:spcPct val="90000"/>
              </a:lnSpc>
            </a:pPr>
            <a:r>
              <a:rPr lang="nb-NO" dirty="0" smtClean="0"/>
              <a:t>En formell avgrensning – omfatter adressaten for vedtaket</a:t>
            </a:r>
          </a:p>
          <a:p>
            <a:pPr lvl="3">
              <a:lnSpc>
                <a:spcPct val="90000"/>
              </a:lnSpc>
            </a:pPr>
            <a:r>
              <a:rPr lang="nb-NO" dirty="0" smtClean="0"/>
              <a:t>Før vedtak treffes, omfattes dem som vedtaket kan rette seg mot (f.eks. den som kan bli pålagt en plikt eller fratatt en rettighet)</a:t>
            </a:r>
          </a:p>
          <a:p>
            <a:pPr lvl="3">
              <a:lnSpc>
                <a:spcPct val="90000"/>
              </a:lnSpc>
            </a:pP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5455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3</a:t>
            </a:r>
            <a:r>
              <a:rPr lang="nb-NO" dirty="0" smtClean="0"/>
              <a:t>. Hvem er "part"?</a:t>
            </a:r>
            <a:endParaRPr lang="nb-NO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nb-NO" dirty="0" smtClean="0"/>
              <a:t>"ellers direkte gjelder"</a:t>
            </a:r>
          </a:p>
          <a:p>
            <a:pPr lvl="2"/>
            <a:r>
              <a:rPr lang="nb-NO" dirty="0" smtClean="0"/>
              <a:t>En materiell avgrensning – omfatter dem som i vesentlig grad berøres av vedtaket</a:t>
            </a:r>
          </a:p>
          <a:p>
            <a:pPr lvl="3"/>
            <a:r>
              <a:rPr lang="nb-NO" dirty="0" smtClean="0"/>
              <a:t>Sammenhengen med klageregelen i § 28</a:t>
            </a:r>
          </a:p>
          <a:p>
            <a:pPr lvl="3"/>
            <a:r>
              <a:rPr lang="nb-NO" dirty="0" smtClean="0"/>
              <a:t>Dette alternativet er aktuelt for personer som rammes </a:t>
            </a:r>
            <a:r>
              <a:rPr lang="nb-NO" dirty="0"/>
              <a:t>av vedtakets faktiske virkninger, </a:t>
            </a:r>
            <a:r>
              <a:rPr lang="nb-NO" dirty="0" smtClean="0"/>
              <a:t>men det skal nokså mye til </a:t>
            </a:r>
          </a:p>
          <a:p>
            <a:pPr lvl="4"/>
            <a:r>
              <a:rPr lang="nb-NO" dirty="0"/>
              <a:t>S</a:t>
            </a:r>
            <a:r>
              <a:rPr lang="nb-NO" dirty="0" smtClean="0"/>
              <a:t>tikkord: «vesentlige </a:t>
            </a:r>
            <a:r>
              <a:rPr lang="nb-NO" dirty="0"/>
              <a:t>skadevirkninger</a:t>
            </a:r>
            <a:r>
              <a:rPr lang="nb-NO" dirty="0" smtClean="0"/>
              <a:t>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5302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1. Hva er et "vedtak"?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Et "vedtak" er en forvaltningsavgjørelse som omfattes av § 2 første ledd bokstav a</a:t>
            </a:r>
          </a:p>
          <a:p>
            <a:pPr lvl="1"/>
            <a:r>
              <a:rPr lang="nb-NO" dirty="0" smtClean="0"/>
              <a:t>Loven oppstiller fire vilkår:</a:t>
            </a:r>
          </a:p>
          <a:p>
            <a:pPr lvl="2"/>
            <a:r>
              <a:rPr lang="nb-NO" dirty="0" smtClean="0"/>
              <a:t>"avgjørelse"</a:t>
            </a:r>
          </a:p>
          <a:p>
            <a:pPr lvl="2"/>
            <a:r>
              <a:rPr lang="nb-NO" dirty="0" smtClean="0"/>
              <a:t>"som treffes under utøving av offentlig myndighet"</a:t>
            </a:r>
          </a:p>
          <a:p>
            <a:pPr lvl="2"/>
            <a:r>
              <a:rPr lang="nb-NO" dirty="0" smtClean="0"/>
              <a:t>"og som generelt eller konkret er bestemmende for rettigheter og plikter"</a:t>
            </a:r>
          </a:p>
          <a:p>
            <a:pPr lvl="2"/>
            <a:r>
              <a:rPr lang="nb-NO" dirty="0" smtClean="0"/>
              <a:t>"til private personer"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264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1. Hva er et "vedtak"?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Det finner to typer vedtak:</a:t>
            </a:r>
          </a:p>
          <a:p>
            <a:pPr lvl="1"/>
            <a:r>
              <a:rPr lang="nb-NO" dirty="0" smtClean="0"/>
              <a:t>"Enkeltvedtak", jf. § 2 første ledd bokstav b</a:t>
            </a:r>
          </a:p>
          <a:p>
            <a:pPr lvl="2"/>
            <a:r>
              <a:rPr lang="nb-NO" dirty="0" smtClean="0"/>
              <a:t>Et "vedtak" som gjelder "en eller flere bestemte personer"</a:t>
            </a:r>
          </a:p>
          <a:p>
            <a:pPr lvl="1"/>
            <a:r>
              <a:rPr lang="nb-NO" dirty="0" smtClean="0"/>
              <a:t>"Forskrift", jf. § 2 første ledd bokstav c</a:t>
            </a:r>
          </a:p>
          <a:p>
            <a:pPr lvl="2"/>
            <a:r>
              <a:rPr lang="nb-NO" dirty="0" smtClean="0"/>
              <a:t>Et "vedtak" som gjelder "et bestemt antall eller en ubestemt krets av personer"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1366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1. Hva er et "vedtak"?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Hvorfor er det viktig å skille mellom ulike typer av avgjørelser?</a:t>
            </a:r>
          </a:p>
          <a:p>
            <a:pPr lvl="1"/>
            <a:r>
              <a:rPr lang="nb-NO" dirty="0" smtClean="0"/>
              <a:t>Skillet er avgjørende for hvilke deler av loven som kommer til anvendelse, jf. § 3 første ledd</a:t>
            </a:r>
          </a:p>
          <a:p>
            <a:pPr lvl="2"/>
            <a:r>
              <a:rPr lang="nb-NO" dirty="0" smtClean="0"/>
              <a:t>Kapittel II og III gjelder generelt (innenfor lovens anvendelsesområde)</a:t>
            </a:r>
          </a:p>
          <a:p>
            <a:pPr lvl="2"/>
            <a:r>
              <a:rPr lang="nb-NO" dirty="0" smtClean="0"/>
              <a:t>Kapittel IV-VI gjelder bare i saker om enkeltvedtak</a:t>
            </a:r>
          </a:p>
          <a:p>
            <a:pPr lvl="2"/>
            <a:r>
              <a:rPr lang="nb-NO" dirty="0" smtClean="0"/>
              <a:t>Kapittel VII gjelder bare i saker om forskrifter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7334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1. Hva </a:t>
            </a:r>
            <a:r>
              <a:rPr lang="nb-NO" dirty="0"/>
              <a:t>er et </a:t>
            </a:r>
            <a:r>
              <a:rPr lang="nb-NO" dirty="0" smtClean="0"/>
              <a:t>"vedtak"?</a:t>
            </a:r>
            <a:endParaRPr lang="nb-NO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"avgjørelse"</a:t>
            </a:r>
            <a:endParaRPr lang="nb-NO" dirty="0"/>
          </a:p>
          <a:p>
            <a:pPr lvl="1"/>
            <a:r>
              <a:rPr lang="nb-NO" dirty="0"/>
              <a:t>Skal det foreligge et vedtak, må det være fattet en avgjørelse </a:t>
            </a:r>
          </a:p>
          <a:p>
            <a:pPr lvl="1"/>
            <a:r>
              <a:rPr lang="nb-NO" dirty="0"/>
              <a:t>Det må derfor avgrenses mot</a:t>
            </a:r>
          </a:p>
          <a:p>
            <a:pPr lvl="2"/>
            <a:r>
              <a:rPr lang="nb-NO" dirty="0"/>
              <a:t>råd, veiledning, henstillinger og forslag</a:t>
            </a:r>
          </a:p>
          <a:p>
            <a:pPr lvl="2"/>
            <a:r>
              <a:rPr lang="nb-NO" dirty="0"/>
              <a:t>faktiske handlinger</a:t>
            </a:r>
          </a:p>
        </p:txBody>
      </p:sp>
    </p:spTree>
    <p:extLst>
      <p:ext uri="{BB962C8B-B14F-4D97-AF65-F5344CB8AC3E}">
        <p14:creationId xmlns:p14="http://schemas.microsoft.com/office/powerpoint/2010/main" val="171681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1. Hva er et "vedtak"?</a:t>
            </a:r>
            <a:endParaRPr lang="nb-NO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"under </a:t>
            </a:r>
            <a:r>
              <a:rPr lang="nb-NO" dirty="0"/>
              <a:t>utøving av offentlig </a:t>
            </a:r>
            <a:r>
              <a:rPr lang="nb-NO" dirty="0" smtClean="0"/>
              <a:t>myndighet"</a:t>
            </a:r>
            <a:endParaRPr lang="nb-NO" dirty="0"/>
          </a:p>
          <a:p>
            <a:pPr lvl="1"/>
            <a:r>
              <a:rPr lang="nb-NO" dirty="0"/>
              <a:t>Kjerneområde: Avgjørelser som er truffet under utøvelse av statens såkalte </a:t>
            </a:r>
            <a:r>
              <a:rPr lang="nb-NO" dirty="0" smtClean="0"/>
              <a:t>"høyhetsrett"</a:t>
            </a:r>
            <a:endParaRPr lang="nb-NO" dirty="0"/>
          </a:p>
          <a:p>
            <a:pPr lvl="2"/>
            <a:r>
              <a:rPr lang="nb-NO" dirty="0"/>
              <a:t>Når staten opptrer som </a:t>
            </a:r>
            <a:r>
              <a:rPr lang="nb-NO" dirty="0" smtClean="0"/>
              <a:t>stat</a:t>
            </a:r>
          </a:p>
          <a:p>
            <a:pPr lvl="2"/>
            <a:r>
              <a:rPr lang="nb-NO" dirty="0" smtClean="0"/>
              <a:t>Eks.: Vedtak om utvisning eller ekspropriasjon</a:t>
            </a:r>
            <a:endParaRPr lang="nb-NO" dirty="0"/>
          </a:p>
          <a:p>
            <a:pPr lvl="1"/>
            <a:r>
              <a:rPr lang="nb-NO" dirty="0" smtClean="0"/>
              <a:t>Utenfor </a:t>
            </a:r>
            <a:r>
              <a:rPr lang="nb-NO" dirty="0"/>
              <a:t>faller rene privatrettslige disposisjoner</a:t>
            </a:r>
          </a:p>
          <a:p>
            <a:pPr lvl="2"/>
            <a:r>
              <a:rPr lang="nb-NO" dirty="0" smtClean="0"/>
              <a:t>Når staten opptrer som du og jeg</a:t>
            </a:r>
          </a:p>
          <a:p>
            <a:pPr lvl="2"/>
            <a:r>
              <a:rPr lang="nb-NO" dirty="0" smtClean="0"/>
              <a:t>Eks.: Avtaler </a:t>
            </a:r>
            <a:r>
              <a:rPr lang="nb-NO" dirty="0"/>
              <a:t>om kjøp eller leie</a:t>
            </a:r>
          </a:p>
        </p:txBody>
      </p:sp>
    </p:spTree>
    <p:extLst>
      <p:ext uri="{BB962C8B-B14F-4D97-AF65-F5344CB8AC3E}">
        <p14:creationId xmlns:p14="http://schemas.microsoft.com/office/powerpoint/2010/main" val="291116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1. Hva er et "vedtak"?</a:t>
            </a:r>
            <a:endParaRPr lang="nb-NO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dirty="0" smtClean="0"/>
              <a:t>"bestemmende </a:t>
            </a:r>
            <a:r>
              <a:rPr lang="nb-NO" dirty="0"/>
              <a:t>for rettigheter eller </a:t>
            </a:r>
            <a:r>
              <a:rPr lang="nb-NO" dirty="0" smtClean="0"/>
              <a:t>plikter"</a:t>
            </a:r>
            <a:endParaRPr lang="nb-NO" dirty="0"/>
          </a:p>
          <a:p>
            <a:pPr lvl="1">
              <a:lnSpc>
                <a:spcPct val="90000"/>
              </a:lnSpc>
            </a:pPr>
            <a:r>
              <a:rPr lang="nb-NO" dirty="0"/>
              <a:t>Kjerneområde: Avgjørelser som stifter, opphever eller begrenser en rett </a:t>
            </a:r>
            <a:r>
              <a:rPr lang="nb-NO" dirty="0" smtClean="0"/>
              <a:t>("rettsstilling"), </a:t>
            </a:r>
            <a:r>
              <a:rPr lang="nb-NO" dirty="0"/>
              <a:t>plikt eller kompetanse</a:t>
            </a:r>
          </a:p>
          <a:p>
            <a:pPr lvl="2">
              <a:lnSpc>
                <a:spcPct val="90000"/>
              </a:lnSpc>
            </a:pPr>
            <a:r>
              <a:rPr lang="nb-NO" dirty="0" smtClean="0"/>
              <a:t>Både innvilgelser og avslag omfattes</a:t>
            </a:r>
          </a:p>
          <a:p>
            <a:pPr lvl="2">
              <a:lnSpc>
                <a:spcPct val="90000"/>
              </a:lnSpc>
            </a:pPr>
            <a:r>
              <a:rPr lang="nb-NO" dirty="0" smtClean="0"/>
              <a:t>Omfatter </a:t>
            </a:r>
            <a:r>
              <a:rPr lang="nb-NO" dirty="0"/>
              <a:t>også </a:t>
            </a:r>
            <a:r>
              <a:rPr lang="nb-NO" dirty="0" smtClean="0"/>
              <a:t>avgjørelser som gjelder ytelser </a:t>
            </a:r>
            <a:r>
              <a:rPr lang="nb-NO" dirty="0"/>
              <a:t>som det beror på forvaltningens frie skjønn om man skal få</a:t>
            </a:r>
          </a:p>
          <a:p>
            <a:pPr lvl="1">
              <a:lnSpc>
                <a:spcPct val="90000"/>
              </a:lnSpc>
            </a:pPr>
            <a:r>
              <a:rPr lang="nb-NO" dirty="0"/>
              <a:t>Utenfor faller råd, </a:t>
            </a:r>
            <a:r>
              <a:rPr lang="nb-NO" dirty="0" smtClean="0"/>
              <a:t>veiledning og </a:t>
            </a:r>
            <a:r>
              <a:rPr lang="nb-NO" dirty="0"/>
              <a:t>forslag</a:t>
            </a:r>
          </a:p>
        </p:txBody>
      </p:sp>
    </p:spTree>
    <p:extLst>
      <p:ext uri="{BB962C8B-B14F-4D97-AF65-F5344CB8AC3E}">
        <p14:creationId xmlns:p14="http://schemas.microsoft.com/office/powerpoint/2010/main" val="318633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1. Hva er et "vedtak"?</a:t>
            </a:r>
            <a:endParaRPr lang="nb-NO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"private personer"</a:t>
            </a:r>
            <a:endParaRPr lang="nb-NO" dirty="0"/>
          </a:p>
          <a:p>
            <a:pPr lvl="1"/>
            <a:r>
              <a:rPr lang="nb-NO" dirty="0"/>
              <a:t>Både fysiske og juridiske personer</a:t>
            </a:r>
          </a:p>
          <a:p>
            <a:pPr lvl="1"/>
            <a:r>
              <a:rPr lang="nb-NO" dirty="0"/>
              <a:t>Også offentlige organer omfattes i den utstrekning den utstrekning organet </a:t>
            </a:r>
            <a:r>
              <a:rPr lang="nb-NO" dirty="0" smtClean="0"/>
              <a:t>"har </a:t>
            </a:r>
            <a:r>
              <a:rPr lang="nb-NO" dirty="0"/>
              <a:t>samme interesse eller stilling i saken som private parter kan </a:t>
            </a:r>
            <a:r>
              <a:rPr lang="nb-NO" dirty="0" smtClean="0"/>
              <a:t>ha", </a:t>
            </a:r>
            <a:r>
              <a:rPr lang="nb-NO" dirty="0"/>
              <a:t>jf. § 2 siste ledd</a:t>
            </a:r>
          </a:p>
          <a:p>
            <a:pPr lvl="2"/>
            <a:r>
              <a:rPr lang="nb-NO" dirty="0"/>
              <a:t>Uttrykket må avgrenses mot beslutninger som gjelder forvaltningen selv, f.eks. interne instrukser</a:t>
            </a:r>
          </a:p>
        </p:txBody>
      </p:sp>
    </p:spTree>
    <p:extLst>
      <p:ext uri="{BB962C8B-B14F-4D97-AF65-F5344CB8AC3E}">
        <p14:creationId xmlns:p14="http://schemas.microsoft.com/office/powerpoint/2010/main" val="313081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1. Hva er et "vedtak"?</a:t>
            </a:r>
            <a:endParaRPr lang="nb-NO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nb-NO" dirty="0"/>
              <a:t>Eksamenstips: Vær kort der du kan være det – det er sjelden nødvendig å drøfte alle vilkårene like grundig</a:t>
            </a:r>
          </a:p>
          <a:p>
            <a:pPr lvl="2"/>
            <a:r>
              <a:rPr lang="nb-NO" dirty="0"/>
              <a:t>Dersom det eneste tvilsomme i oppgaven er om avgjørelsen er truffet </a:t>
            </a:r>
            <a:r>
              <a:rPr lang="nb-NO" dirty="0" smtClean="0"/>
              <a:t>"under </a:t>
            </a:r>
            <a:r>
              <a:rPr lang="nb-NO" dirty="0"/>
              <a:t>utøving av offentlig </a:t>
            </a:r>
            <a:r>
              <a:rPr lang="nb-NO" dirty="0" smtClean="0"/>
              <a:t>myndighet", </a:t>
            </a:r>
            <a:r>
              <a:rPr lang="nb-NO" dirty="0"/>
              <a:t>kan du gjøre det slik:</a:t>
            </a:r>
          </a:p>
          <a:p>
            <a:pPr lvl="3"/>
            <a:r>
              <a:rPr lang="nb-NO" dirty="0" smtClean="0"/>
              <a:t>"Det </a:t>
            </a:r>
            <a:r>
              <a:rPr lang="nb-NO" dirty="0"/>
              <a:t>er på det rene at det er truffet en avgjørelse som er bestemmende for Holms rettigheter. Spørsmålet blir da om avgjørelsen er truffet ’under utøving av offentlig myndighet’, slik loven krever</a:t>
            </a:r>
            <a:r>
              <a:rPr lang="nb-NO" dirty="0" smtClean="0"/>
              <a:t>."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9767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789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Office-tema</vt:lpstr>
      <vt:lpstr>Hva er et "vedtak", og  hvem er "part" i en sak?</vt:lpstr>
      <vt:lpstr>1. Hva er et "vedtak"?</vt:lpstr>
      <vt:lpstr>1. Hva er et "vedtak"?</vt:lpstr>
      <vt:lpstr>1. Hva er et "vedtak"?</vt:lpstr>
      <vt:lpstr>1. Hva er et "vedtak"?</vt:lpstr>
      <vt:lpstr>1. Hva er et "vedtak"?</vt:lpstr>
      <vt:lpstr>1. Hva er et "vedtak"?</vt:lpstr>
      <vt:lpstr>1. Hva er et "vedtak"?</vt:lpstr>
      <vt:lpstr>1. Hva er et "vedtak"?</vt:lpstr>
      <vt:lpstr>2. "Enkeltvedtak" eller "forskrift"?</vt:lpstr>
      <vt:lpstr>3. Hvem er "part"?</vt:lpstr>
      <vt:lpstr>3. Hvem er "part"?</vt:lpstr>
      <vt:lpstr>3. Hvem er "part"?</vt:lpstr>
      <vt:lpstr>3. Hvem er "part"?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Hva er et «vedtak», og  hvem er «part» i en sak?</dc:title>
  <dc:creator>Marius</dc:creator>
  <cp:lastModifiedBy>Anne-Brit Strandset</cp:lastModifiedBy>
  <cp:revision>10</cp:revision>
  <cp:lastPrinted>2016-10-03T08:53:09Z</cp:lastPrinted>
  <dcterms:created xsi:type="dcterms:W3CDTF">2011-10-05T18:25:06Z</dcterms:created>
  <dcterms:modified xsi:type="dcterms:W3CDTF">2016-10-03T09:10:02Z</dcterms:modified>
</cp:coreProperties>
</file>