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4"/>
  </p:sldMasterIdLst>
  <p:notesMasterIdLst>
    <p:notesMasterId r:id="rId84"/>
  </p:notesMasterIdLst>
  <p:handoutMasterIdLst>
    <p:handoutMasterId r:id="rId85"/>
  </p:handoutMasterIdLst>
  <p:sldIdLst>
    <p:sldId id="256" r:id="rId5"/>
    <p:sldId id="772" r:id="rId6"/>
    <p:sldId id="897" r:id="rId7"/>
    <p:sldId id="901" r:id="rId8"/>
    <p:sldId id="902" r:id="rId9"/>
    <p:sldId id="903" r:id="rId10"/>
    <p:sldId id="900" r:id="rId11"/>
    <p:sldId id="899" r:id="rId12"/>
    <p:sldId id="809" r:id="rId13"/>
    <p:sldId id="898" r:id="rId14"/>
    <p:sldId id="763" r:id="rId15"/>
    <p:sldId id="886" r:id="rId16"/>
    <p:sldId id="771" r:id="rId17"/>
    <p:sldId id="770" r:id="rId18"/>
    <p:sldId id="817" r:id="rId19"/>
    <p:sldId id="853" r:id="rId20"/>
    <p:sldId id="858" r:id="rId21"/>
    <p:sldId id="854" r:id="rId22"/>
    <p:sldId id="864" r:id="rId23"/>
    <p:sldId id="843" r:id="rId24"/>
    <p:sldId id="865" r:id="rId25"/>
    <p:sldId id="866" r:id="rId26"/>
    <p:sldId id="867" r:id="rId27"/>
    <p:sldId id="855" r:id="rId28"/>
    <p:sldId id="896" r:id="rId29"/>
    <p:sldId id="856" r:id="rId30"/>
    <p:sldId id="857" r:id="rId31"/>
    <p:sldId id="871" r:id="rId32"/>
    <p:sldId id="859" r:id="rId33"/>
    <p:sldId id="881" r:id="rId34"/>
    <p:sldId id="860" r:id="rId35"/>
    <p:sldId id="882" r:id="rId36"/>
    <p:sldId id="872" r:id="rId37"/>
    <p:sldId id="873" r:id="rId38"/>
    <p:sldId id="887" r:id="rId39"/>
    <p:sldId id="888" r:id="rId40"/>
    <p:sldId id="889" r:id="rId41"/>
    <p:sldId id="890" r:id="rId42"/>
    <p:sldId id="892" r:id="rId43"/>
    <p:sldId id="874" r:id="rId44"/>
    <p:sldId id="875" r:id="rId45"/>
    <p:sldId id="876" r:id="rId46"/>
    <p:sldId id="818" r:id="rId47"/>
    <p:sldId id="819" r:id="rId48"/>
    <p:sldId id="820" r:id="rId49"/>
    <p:sldId id="822" r:id="rId50"/>
    <p:sldId id="821" r:id="rId51"/>
    <p:sldId id="823" r:id="rId52"/>
    <p:sldId id="824" r:id="rId53"/>
    <p:sldId id="825" r:id="rId54"/>
    <p:sldId id="828" r:id="rId55"/>
    <p:sldId id="826" r:id="rId56"/>
    <p:sldId id="840" r:id="rId57"/>
    <p:sldId id="841" r:id="rId58"/>
    <p:sldId id="829" r:id="rId59"/>
    <p:sldId id="830" r:id="rId60"/>
    <p:sldId id="831" r:id="rId61"/>
    <p:sldId id="832" r:id="rId62"/>
    <p:sldId id="833" r:id="rId63"/>
    <p:sldId id="834" r:id="rId64"/>
    <p:sldId id="835" r:id="rId65"/>
    <p:sldId id="836" r:id="rId66"/>
    <p:sldId id="885" r:id="rId67"/>
    <p:sldId id="847" r:id="rId68"/>
    <p:sldId id="893" r:id="rId69"/>
    <p:sldId id="842" r:id="rId70"/>
    <p:sldId id="849" r:id="rId71"/>
    <p:sldId id="850" r:id="rId72"/>
    <p:sldId id="851" r:id="rId73"/>
    <p:sldId id="852" r:id="rId74"/>
    <p:sldId id="753" r:id="rId75"/>
    <p:sldId id="756" r:id="rId76"/>
    <p:sldId id="755" r:id="rId77"/>
    <p:sldId id="757" r:id="rId78"/>
    <p:sldId id="758" r:id="rId79"/>
    <p:sldId id="759" r:id="rId80"/>
    <p:sldId id="760" r:id="rId81"/>
    <p:sldId id="761" r:id="rId82"/>
    <p:sldId id="904" r:id="rId83"/>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5" initials="A" lastIdx="2" clrIdx="0"/>
  <p:cmAuthor id="1" name="Admin" initials="A" lastIdx="7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38A"/>
    <a:srgbClr val="3C3E84"/>
    <a:srgbClr val="514884"/>
    <a:srgbClr val="333399"/>
    <a:srgbClr val="29087A"/>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6" autoAdjust="0"/>
    <p:restoredTop sz="96774" autoAdjust="0"/>
  </p:normalViewPr>
  <p:slideViewPr>
    <p:cSldViewPr>
      <p:cViewPr varScale="1">
        <p:scale>
          <a:sx n="92" d="100"/>
          <a:sy n="92" d="100"/>
        </p:scale>
        <p:origin x="108" y="2874"/>
      </p:cViewPr>
      <p:guideLst>
        <p:guide orient="horz" pos="2160"/>
        <p:guide pos="672"/>
        <p:guide pos="5472"/>
        <p:guide pos="1008"/>
        <p:guide pos="1152"/>
      </p:guideLst>
    </p:cSldViewPr>
  </p:slideViewPr>
  <p:outlineViewPr>
    <p:cViewPr>
      <p:scale>
        <a:sx n="33" d="100"/>
        <a:sy n="33" d="100"/>
      </p:scale>
      <p:origin x="0" y="34968"/>
    </p:cViewPr>
  </p:outlineViewPr>
  <p:notesTextViewPr>
    <p:cViewPr>
      <p:scale>
        <a:sx n="100" d="100"/>
        <a:sy n="100" d="100"/>
      </p:scale>
      <p:origin x="0" y="0"/>
    </p:cViewPr>
  </p:notesTextViewPr>
  <p:sorterViewPr>
    <p:cViewPr>
      <p:scale>
        <a:sx n="66" d="100"/>
        <a:sy n="66" d="100"/>
      </p:scale>
      <p:origin x="0" y="14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8" y="0"/>
            <a:ext cx="2944283" cy="496570"/>
          </a:xfrm>
          <a:prstGeom prst="rect">
            <a:avLst/>
          </a:prstGeom>
        </p:spPr>
        <p:txBody>
          <a:bodyPr vert="horz" lIns="91440" tIns="45720" rIns="91440" bIns="45720" rtlCol="0"/>
          <a:lstStyle>
            <a:lvl1pPr algn="r">
              <a:defRPr sz="1200"/>
            </a:lvl1pPr>
          </a:lstStyle>
          <a:p>
            <a:pPr>
              <a:defRPr/>
            </a:pPr>
            <a:fld id="{F4CDC5AD-F604-4582-924B-411A4EB26EBB}" type="datetime1">
              <a:rPr lang="nb-NO" smtClean="0"/>
              <a:t>12.03.2023</a:t>
            </a:fld>
            <a:endParaRPr lang="nb-NO"/>
          </a:p>
        </p:txBody>
      </p:sp>
      <p:sp>
        <p:nvSpPr>
          <p:cNvPr id="4" name="Footer Placeholder 3"/>
          <p:cNvSpPr>
            <a:spLocks noGrp="1"/>
          </p:cNvSpPr>
          <p:nvPr>
            <p:ph type="ftr" sz="quarter" idx="2"/>
          </p:nvPr>
        </p:nvSpPr>
        <p:spPr>
          <a:xfrm>
            <a:off x="3"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8" y="9433107"/>
            <a:ext cx="2944283" cy="496570"/>
          </a:xfrm>
          <a:prstGeom prst="rect">
            <a:avLst/>
          </a:prstGeom>
        </p:spPr>
        <p:txBody>
          <a:bodyPr vert="horz" lIns="91440" tIns="45720" rIns="91440" bIns="45720" rtlCol="0" anchor="b"/>
          <a:lstStyle>
            <a:lvl1pPr algn="r">
              <a:defRPr sz="1200"/>
            </a:lvl1pPr>
          </a:lstStyle>
          <a:p>
            <a:pPr>
              <a:defRPr/>
            </a:pPr>
            <a:fld id="{83D298F3-64BD-8046-99BC-2FBC0E2DA358}" type="slidenum">
              <a:rPr lang="nb-NO"/>
              <a:pPr>
                <a:defRPr/>
              </a:pPr>
              <a:t>‹#›</a:t>
            </a:fld>
            <a:endParaRPr lang="nb-NO"/>
          </a:p>
        </p:txBody>
      </p:sp>
    </p:spTree>
    <p:extLst>
      <p:ext uri="{BB962C8B-B14F-4D97-AF65-F5344CB8AC3E}">
        <p14:creationId xmlns:p14="http://schemas.microsoft.com/office/powerpoint/2010/main" val="512675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8" y="0"/>
            <a:ext cx="2944283" cy="496570"/>
          </a:xfrm>
          <a:prstGeom prst="rect">
            <a:avLst/>
          </a:prstGeom>
        </p:spPr>
        <p:txBody>
          <a:bodyPr vert="horz" lIns="91440" tIns="45720" rIns="91440" bIns="45720" rtlCol="0"/>
          <a:lstStyle>
            <a:lvl1pPr algn="r">
              <a:defRPr sz="1200"/>
            </a:lvl1pPr>
          </a:lstStyle>
          <a:p>
            <a:pPr>
              <a:defRPr/>
            </a:pPr>
            <a:fld id="{7B0B0288-A468-4F7C-8B75-1C9071F55EA9}" type="datetime1">
              <a:rPr lang="nb-NO" smtClean="0"/>
              <a:t>12.03.2023</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3"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8" y="9433107"/>
            <a:ext cx="2944283" cy="496570"/>
          </a:xfrm>
          <a:prstGeom prst="rect">
            <a:avLst/>
          </a:prstGeom>
        </p:spPr>
        <p:txBody>
          <a:bodyPr vert="horz" lIns="91440" tIns="45720" rIns="91440" bIns="45720" rtlCol="0" anchor="b"/>
          <a:lstStyle>
            <a:lvl1pPr algn="r">
              <a:defRPr sz="1200"/>
            </a:lvl1pPr>
          </a:lstStyle>
          <a:p>
            <a:pPr>
              <a:defRPr/>
            </a:pPr>
            <a:fld id="{4C11B3EB-9E3C-3044-97BE-B76F4706F0D6}" type="slidenum">
              <a:rPr lang="nb-NO"/>
              <a:pPr>
                <a:defRPr/>
              </a:pPr>
              <a:t>‹#›</a:t>
            </a:fld>
            <a:endParaRPr lang="nb-NO"/>
          </a:p>
        </p:txBody>
      </p:sp>
    </p:spTree>
    <p:extLst>
      <p:ext uri="{BB962C8B-B14F-4D97-AF65-F5344CB8AC3E}">
        <p14:creationId xmlns:p14="http://schemas.microsoft.com/office/powerpoint/2010/main" val="3397303981"/>
      </p:ext>
    </p:extLst>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Date Placeholder 3"/>
          <p:cNvSpPr>
            <a:spLocks noGrp="1"/>
          </p:cNvSpPr>
          <p:nvPr>
            <p:ph type="dt" idx="10"/>
          </p:nvPr>
        </p:nvSpPr>
        <p:spPr/>
        <p:txBody>
          <a:bodyPr/>
          <a:lstStyle/>
          <a:p>
            <a:pPr>
              <a:defRPr/>
            </a:pPr>
            <a:fld id="{328FF31D-E7A7-4EC3-AFFB-3F36C4EA3C5B}" type="datetime1">
              <a:rPr lang="nb-NO" smtClean="0"/>
              <a:t>12.03.2023</a:t>
            </a:fld>
            <a:endParaRPr lang="nb-NO"/>
          </a:p>
        </p:txBody>
      </p:sp>
      <p:sp>
        <p:nvSpPr>
          <p:cNvPr id="5" name="Slide Number Placeholder 4"/>
          <p:cNvSpPr>
            <a:spLocks noGrp="1"/>
          </p:cNvSpPr>
          <p:nvPr>
            <p:ph type="sldNum" sz="quarter" idx="11"/>
          </p:nvPr>
        </p:nvSpPr>
        <p:spPr/>
        <p:txBody>
          <a:bodyPr/>
          <a:lstStyle/>
          <a:p>
            <a:pPr>
              <a:defRPr/>
            </a:pPr>
            <a:fld id="{4C11B3EB-9E3C-3044-97BE-B76F4706F0D6}" type="slidenum">
              <a:rPr lang="nb-NO" smtClean="0"/>
              <a:pPr>
                <a:defRPr/>
              </a:pPr>
              <a:t>1</a:t>
            </a:fld>
            <a:endParaRPr lang="nb-NO"/>
          </a:p>
        </p:txBody>
      </p:sp>
    </p:spTree>
    <p:extLst>
      <p:ext uri="{BB962C8B-B14F-4D97-AF65-F5344CB8AC3E}">
        <p14:creationId xmlns:p14="http://schemas.microsoft.com/office/powerpoint/2010/main" val="697808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BE2E892B-C93E-5A4F-BBDB-57A5C25CA854}"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D5696D72-66AA-EC4E-B12B-C69C1ACCF4C1}" type="datetime1">
              <a:rPr lang="nb-NO"/>
              <a:pPr>
                <a:defRPr/>
              </a:pPr>
              <a:t>12.03.2023</a:t>
            </a:fld>
            <a:endParaRPr lang="nb-NO" dirty="0"/>
          </a:p>
        </p:txBody>
      </p:sp>
      <p:pic>
        <p:nvPicPr>
          <p:cNvPr id="1031" name="Picture 10" descr="UiO_JUS_A_ENG.png"/>
          <p:cNvPicPr>
            <a:picLocks noChangeAspect="1"/>
          </p:cNvPicPr>
          <p:nvPr/>
        </p:nvPicPr>
        <p:blipFill>
          <a:blip r:embed="rId13"/>
          <a:srcRect/>
          <a:stretch>
            <a:fillRect/>
          </a:stretch>
        </p:blipFill>
        <p:spPr bwMode="auto">
          <a:xfrm>
            <a:off x="304800" y="228600"/>
            <a:ext cx="1885950" cy="363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heguardian.com/world/2021/oct/08/clean-environment-is-a-human-right-un-council-agre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echr.coe.int/Documents/FS_Climate_change_ENG.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udoc.echr.coe.int/eng?i=001-206535" TargetMode="External"/><Relationship Id="rId2" Type="http://schemas.openxmlformats.org/officeDocument/2006/relationships/hyperlink" Target="https://hudoc.echr.coe.int/eng#{%22appno%22:[%2239371/20%2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hchr.org/en/press-releases/2022/09/australia-violated-torres-strait-islanders-rights-enjoy-culture-and-famil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jiltalk.org/childrens-rights-and-climate-change-at-the-un-committee-on-the-rights-of-the-child-pragmatism-and-principle-in-sacchi-v-argentina" TargetMode="External"/><Relationship Id="rId2" Type="http://schemas.openxmlformats.org/officeDocument/2006/relationships/hyperlink" Target="https://www.ejiltalk.org/childrens-rights-and-climate-change-at-the-un-committee-on-the-rights-of-the-child-pragmatism-and-principle-in-sacchi-v-argentin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undesverfassungsgericht.de/SharedDocs/Pressemitteilungen/EN/2021/bvg21-031.html" TargetMode="External"/><Relationship Id="rId2" Type="http://schemas.openxmlformats.org/officeDocument/2006/relationships/hyperlink" Target="http://www.bverfg.de/e/rs20210324_1bvr265618.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uments-dds-ny.un.org/doc/UNDOC/GEN/G19/223/65/PDF/G1922365.pdf" TargetMode="External"/><Relationship Id="rId2" Type="http://schemas.openxmlformats.org/officeDocument/2006/relationships/hyperlink" Target="https://documents-dds-ny.un.org/doc/UNDOC/LTD/G21/270/15/PDF/G2127015.pdf" TargetMode="External"/><Relationship Id="rId1" Type="http://schemas.openxmlformats.org/officeDocument/2006/relationships/slideLayout" Target="../slideLayouts/slideLayout2.xml"/><Relationship Id="rId4" Type="http://schemas.openxmlformats.org/officeDocument/2006/relationships/hyperlink" Target="https://www.un.org/en/climatechang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onseil-etat.fr/en/news/greenhouse-gas-emissions-the-conseil-d-etat-annuls-the-government-s-refusal-to-take-additional-measures-and-orders-it-to-take-these-measures-befo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climatecasechart.com/climate-change-litigation/non-us-case/notre-affaire-a-tous-and-others-v-franc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limatechangenews.com/2020/02/26/netherlands-faces-pressure-global-test-case-deep-emissions-cuts-2020/" TargetMode="External"/><Relationship Id="rId2" Type="http://schemas.openxmlformats.org/officeDocument/2006/relationships/hyperlink" Target="http://climatecasechart.com/climate-change-litigation/non-us-case/urgenda-foundation-v-kingdom-of-the-netherland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limatechangenews.com/2020/02/26/netherlands-faces-pressure-global-test-case-deep-emissions-cuts-2020/" TargetMode="External"/><Relationship Id="rId2" Type="http://schemas.openxmlformats.org/officeDocument/2006/relationships/hyperlink" Target="http://climatecasechart.com/climate-change-litigation/non-us-case/urgenda-foundation-v-kingdom-of-the-netherland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clearygottlieb.com/-/media/files/alert-memos-2021/dutch-court-orders-shell-to-reduce-emissions-in-first-climate-change-ruling-against-company.pdf" TargetMode="External"/><Relationship Id="rId2" Type="http://schemas.openxmlformats.org/officeDocument/2006/relationships/hyperlink" Target="https://www.shell.nl/media/persberichten/media-releases-2021/reactie-shell-op-uitspraak-klimaatzaak.html#english"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uments-dds-ny.un.org/doc/UNDOC/LTD/N23/063/82/PDF/N2306382.pdf" TargetMode="External"/><Relationship Id="rId2" Type="http://schemas.openxmlformats.org/officeDocument/2006/relationships/hyperlink" Target="https://www.vanuatuicj.com/resolutio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idunn.no/lor/2021/05/den_eoes-rettslige_reparasjonsplikten_som_en_del_av_norsk_re" TargetMode="External"/><Relationship Id="rId2" Type="http://schemas.openxmlformats.org/officeDocument/2006/relationships/hyperlink" Target="https://www.idunn.no/lor/2021/0320"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nam12.safelinks.protection.outlook.com/?url=https%3A%2F%2Fhudoc.echr.coe.int%2Feng%23%257B%2522appno%2522%3A%5B%252247621%2F13%2522%5D%257D&amp;data=05%7C01%7C%7C067bbaedbc4045072afa08dab1296957%7C84df9e7fe9f640afb435aaaaaaaaaaaa%7C1%7C0%7C638017088653887288%7CUnknown%7CTWFpbGZsb3d8eyJWIjoiMC4wLjAwMDAiLCJQIjoiV2luMzIiLCJBTiI6Ik1haWwiLCJXVCI6Mn0%3D%7C3000%7C%7C%7C&amp;sdata=MA1LUq2XccF20Y6frUcWWY0Q8Cet%2BWASSmcA7GoZweQ%3D&amp;reserved=0"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a:xfrm>
            <a:off x="1763688" y="4941168"/>
            <a:ext cx="7380312" cy="2088232"/>
          </a:xfrm>
        </p:spPr>
        <p:txBody>
          <a:bodyPr/>
          <a:lstStyle/>
          <a:p>
            <a:pPr>
              <a:lnSpc>
                <a:spcPct val="107000"/>
              </a:lnSpc>
              <a:spcAft>
                <a:spcPts val="800"/>
              </a:spcAft>
            </a:pP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JUS2111 </a:t>
            </a: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Vår</a:t>
            </a: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en 2023</a:t>
            </a:r>
            <a: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
            </a:r>
            <a:br>
              <a:rPr lang="nb-NO" sz="2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br>
            <a:r>
              <a:rPr lang="nb-NO" sz="4400" dirty="0" smtClean="0">
                <a:solidFill>
                  <a:srgbClr val="5B9BD5"/>
                </a:solidFill>
                <a:latin typeface="Times New Roman" panose="02020603050405020304" pitchFamily="18" charset="0"/>
                <a:ea typeface="Calibri" panose="020F0502020204030204" pitchFamily="34" charset="0"/>
                <a:cs typeface="Times New Roman" panose="02020603050405020304" pitchFamily="18" charset="0"/>
              </a:rPr>
              <a:t>Mads Andenæs</a:t>
            </a:r>
            <a:r>
              <a:rPr lang="en-GB" sz="1400" dirty="0">
                <a:latin typeface="Calibri" panose="020F0502020204030204" pitchFamily="34" charset="0"/>
                <a:ea typeface="Calibri" panose="020F0502020204030204" pitchFamily="34" charset="0"/>
                <a:cs typeface="Times New Roman" panose="02020603050405020304" pitchFamily="18" charset="0"/>
              </a:rPr>
              <a:t/>
            </a:r>
            <a:br>
              <a:rPr lang="en-GB" sz="1400" dirty="0">
                <a:latin typeface="Calibri" panose="020F0502020204030204" pitchFamily="34" charset="0"/>
                <a:ea typeface="Calibri" panose="020F0502020204030204" pitchFamily="34" charset="0"/>
                <a:cs typeface="Times New Roman" panose="02020603050405020304" pitchFamily="18" charset="0"/>
              </a:rPr>
            </a:br>
            <a:endParaRPr lang="nb-NO" sz="2400" dirty="0"/>
          </a:p>
        </p:txBody>
      </p:sp>
      <p:sp>
        <p:nvSpPr>
          <p:cNvPr id="15363" name="Subtitle 6"/>
          <p:cNvSpPr>
            <a:spLocks noGrp="1"/>
          </p:cNvSpPr>
          <p:nvPr>
            <p:ph type="subTitle" sz="quarter" idx="1"/>
          </p:nvPr>
        </p:nvSpPr>
        <p:spPr>
          <a:xfrm>
            <a:off x="1000100" y="2420888"/>
            <a:ext cx="7315200" cy="2952328"/>
          </a:xfrm>
        </p:spPr>
        <p:txBody>
          <a:bodyPr/>
          <a:lstStyle/>
          <a:p>
            <a:r>
              <a:rPr lang="nb-NO" sz="5400" dirty="0" smtClean="0"/>
              <a:t>KLIMA OG MENNESKERETTER</a:t>
            </a:r>
            <a:endParaRPr lang="nb-NO" sz="4000" dirty="0" smtClean="0"/>
          </a:p>
          <a:p>
            <a:r>
              <a:rPr lang="nb-NO" sz="3200" dirty="0" err="1" smtClean="0"/>
              <a:t>PPTs</a:t>
            </a:r>
            <a:r>
              <a:rPr lang="nb-NO" sz="3200" dirty="0" smtClean="0"/>
              <a:t> og tilleggsmateriale</a:t>
            </a:r>
          </a:p>
          <a:p>
            <a:endParaRPr lang="nb-NO"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err="1" smtClean="0"/>
              <a:t>Hvordan</a:t>
            </a:r>
            <a:r>
              <a:rPr lang="en-GB" sz="5400" dirty="0" smtClean="0"/>
              <a:t> </a:t>
            </a:r>
            <a:r>
              <a:rPr lang="en-GB" sz="5400" dirty="0" err="1" smtClean="0"/>
              <a:t>bryter</a:t>
            </a:r>
            <a:r>
              <a:rPr lang="en-GB" sz="5400" dirty="0" smtClean="0"/>
              <a:t> </a:t>
            </a:r>
            <a:r>
              <a:rPr lang="en-GB" sz="5400" dirty="0" err="1"/>
              <a:t>utslipp</a:t>
            </a:r>
            <a:r>
              <a:rPr lang="en-GB" sz="5400" dirty="0" smtClean="0"/>
              <a:t> </a:t>
            </a:r>
            <a:r>
              <a:rPr lang="en-GB" sz="5400" dirty="0" err="1" smtClean="0"/>
              <a:t>menneskerettene</a:t>
            </a:r>
            <a:r>
              <a:rPr lang="en-GB" sz="5400" dirty="0" smtClean="0"/>
              <a:t>?</a:t>
            </a:r>
            <a:endParaRPr lang="en-GB" sz="5400" dirty="0"/>
          </a:p>
        </p:txBody>
      </p:sp>
      <p:sp>
        <p:nvSpPr>
          <p:cNvPr id="3" name="Content Placeholder 2"/>
          <p:cNvSpPr>
            <a:spLocks noGrp="1"/>
          </p:cNvSpPr>
          <p:nvPr>
            <p:ph idx="1"/>
          </p:nvPr>
        </p:nvSpPr>
        <p:spPr>
          <a:xfrm>
            <a:off x="990600" y="2204864"/>
            <a:ext cx="7696200" cy="4392488"/>
          </a:xfrm>
        </p:spPr>
        <p:txBody>
          <a:bodyPr/>
          <a:lstStyle/>
          <a:p>
            <a:endParaRPr lang="en-GB" dirty="0"/>
          </a:p>
        </p:txBody>
      </p:sp>
    </p:spTree>
    <p:extLst>
      <p:ext uri="{BB962C8B-B14F-4D97-AF65-F5344CB8AC3E}">
        <p14:creationId xmlns:p14="http://schemas.microsoft.com/office/powerpoint/2010/main" val="127785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1</a:t>
            </a:r>
            <a:r>
              <a:rPr lang="nb-NO" dirty="0" smtClean="0"/>
              <a:t>.1 Grunnloven</a:t>
            </a:r>
            <a:endParaRPr lang="nb-NO" dirty="0"/>
          </a:p>
        </p:txBody>
      </p:sp>
      <p:sp>
        <p:nvSpPr>
          <p:cNvPr id="3" name="Content Placeholder 2"/>
          <p:cNvSpPr>
            <a:spLocks noGrp="1"/>
          </p:cNvSpPr>
          <p:nvPr>
            <p:ph idx="1"/>
          </p:nvPr>
        </p:nvSpPr>
        <p:spPr/>
        <p:txBody>
          <a:bodyPr/>
          <a:lstStyle/>
          <a:p>
            <a:pPr marL="0" indent="0">
              <a:buNone/>
            </a:pPr>
            <a:r>
              <a:rPr lang="nb-NO" dirty="0" smtClean="0"/>
              <a:t>Grunnloven § 112 om retten til </a:t>
            </a:r>
            <a:r>
              <a:rPr lang="nb-NO" dirty="0" smtClean="0"/>
              <a:t>miljø er en menneskerettsbestemmelse.</a:t>
            </a:r>
            <a:endParaRPr lang="nb-NO" dirty="0" smtClean="0"/>
          </a:p>
          <a:p>
            <a:pPr marL="0" indent="0">
              <a:buNone/>
            </a:pPr>
            <a:r>
              <a:rPr lang="nb-NO" dirty="0" smtClean="0"/>
              <a:t>Andre menneskerettsbestemmelser: § 92 (</a:t>
            </a:r>
            <a:r>
              <a:rPr lang="nb-NO" dirty="0"/>
              <a:t>Statens myndigheter skal respektere og sikre </a:t>
            </a:r>
            <a:r>
              <a:rPr lang="nb-NO" dirty="0" smtClean="0"/>
              <a:t>menneskerettighetene), § 93 (liv, helse), § 102 (privatliv, bolig), § 104 (barn), § 108 (samisk folkegruppes retter),  og om domstolenes rolle:§ 95 og 89 (domstolsprøving) </a:t>
            </a:r>
          </a:p>
        </p:txBody>
      </p:sp>
    </p:spTree>
    <p:extLst>
      <p:ext uri="{BB962C8B-B14F-4D97-AF65-F5344CB8AC3E}">
        <p14:creationId xmlns:p14="http://schemas.microsoft.com/office/powerpoint/2010/main" val="141292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4664"/>
            <a:ext cx="7696200" cy="1296144"/>
          </a:xfrm>
        </p:spPr>
        <p:txBody>
          <a:bodyPr/>
          <a:lstStyle/>
          <a:p>
            <a:r>
              <a:rPr lang="nb-NO" dirty="0" smtClean="0"/>
              <a:t>Grunnloven </a:t>
            </a:r>
            <a:r>
              <a:rPr lang="nb-NO" dirty="0"/>
              <a:t>§ </a:t>
            </a:r>
            <a:r>
              <a:rPr lang="nb-NO" dirty="0" smtClean="0"/>
              <a:t>112</a:t>
            </a:r>
            <a:r>
              <a:rPr lang="nb-NO" dirty="0"/>
              <a:t> </a:t>
            </a:r>
            <a:r>
              <a:rPr lang="nb-NO" dirty="0" smtClean="0"/>
              <a:t>i kapittel E</a:t>
            </a:r>
            <a:r>
              <a:rPr lang="nb-NO" dirty="0"/>
              <a:t>. </a:t>
            </a:r>
            <a:r>
              <a:rPr lang="nb-NO" dirty="0" smtClean="0"/>
              <a:t>Menneskerettigheter</a:t>
            </a:r>
            <a:endParaRPr lang="nb-NO" dirty="0"/>
          </a:p>
        </p:txBody>
      </p:sp>
      <p:sp>
        <p:nvSpPr>
          <p:cNvPr id="3" name="Content Placeholder 2"/>
          <p:cNvSpPr>
            <a:spLocks noGrp="1"/>
          </p:cNvSpPr>
          <p:nvPr>
            <p:ph idx="1"/>
          </p:nvPr>
        </p:nvSpPr>
        <p:spPr>
          <a:xfrm>
            <a:off x="323528" y="1556792"/>
            <a:ext cx="8712968" cy="5112568"/>
          </a:xfrm>
        </p:spPr>
        <p:txBody>
          <a:bodyPr/>
          <a:lstStyle/>
          <a:p>
            <a:pPr marL="0" indent="0">
              <a:buNone/>
            </a:pPr>
            <a:r>
              <a:rPr lang="nb-NO" dirty="0" smtClean="0"/>
              <a:t>«Enhver </a:t>
            </a:r>
            <a:r>
              <a:rPr lang="nb-NO" dirty="0"/>
              <a:t>har rett til et miljø som sikrer helsen, og til en natur der produksjonsevne og mangfold bevares. Naturens ressurser skal disponeres ut fra en langsiktig og allsidig betraktning som ivaretar denne rett også for etterslekten.</a:t>
            </a:r>
          </a:p>
          <a:p>
            <a:pPr marL="0" indent="0">
              <a:buNone/>
            </a:pPr>
            <a:r>
              <a:rPr lang="nb-NO" dirty="0"/>
              <a:t>Borgerne har rett til kunnskap om naturmiljøets tilstand og om virkningene av planlagte og iverksatte inngrep i naturen, slik at de kan ivareta den rett de har etter foregående ledd.</a:t>
            </a:r>
          </a:p>
          <a:p>
            <a:pPr marL="0" indent="0">
              <a:buNone/>
            </a:pPr>
            <a:r>
              <a:rPr lang="nb-NO" dirty="0"/>
              <a:t>Statens myndigheter skal iverksette tiltak som gjennomfører disse grunnsetninger</a:t>
            </a:r>
            <a:r>
              <a:rPr lang="nb-NO" dirty="0" smtClean="0"/>
              <a:t>.»</a:t>
            </a:r>
            <a:endParaRPr lang="nb-NO" dirty="0"/>
          </a:p>
          <a:p>
            <a:endParaRPr lang="nb-NO" dirty="0"/>
          </a:p>
        </p:txBody>
      </p:sp>
    </p:spTree>
    <p:extLst>
      <p:ext uri="{BB962C8B-B14F-4D97-AF65-F5344CB8AC3E}">
        <p14:creationId xmlns:p14="http://schemas.microsoft.com/office/powerpoint/2010/main" val="67791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nb-NO" dirty="0"/>
              <a:t>1</a:t>
            </a:r>
            <a:r>
              <a:rPr lang="nb-NO" dirty="0" smtClean="0"/>
              <a:t>.2 </a:t>
            </a:r>
            <a:r>
              <a:rPr lang="nb-NO" dirty="0" smtClean="0"/>
              <a:t>Klassiske menneskerettstraktater: </a:t>
            </a:r>
            <a:r>
              <a:rPr lang="nb-NO" dirty="0" smtClean="0"/>
              <a:t>EMK</a:t>
            </a:r>
            <a:r>
              <a:rPr lang="nb-NO" dirty="0" smtClean="0"/>
              <a:t>, SP, BK</a:t>
            </a:r>
            <a:endParaRPr lang="nb-NO" dirty="0"/>
          </a:p>
        </p:txBody>
      </p:sp>
      <p:sp>
        <p:nvSpPr>
          <p:cNvPr id="3" name="Content Placeholder 2"/>
          <p:cNvSpPr>
            <a:spLocks noGrp="1"/>
          </p:cNvSpPr>
          <p:nvPr>
            <p:ph idx="1"/>
          </p:nvPr>
        </p:nvSpPr>
        <p:spPr/>
        <p:txBody>
          <a:bodyPr/>
          <a:lstStyle/>
          <a:p>
            <a:pPr marL="0" indent="0">
              <a:buNone/>
            </a:pPr>
            <a:r>
              <a:rPr lang="nb-NO" dirty="0" smtClean="0"/>
              <a:t>EMK Art 2 (liv), 3 (tortur), 8 (privatliv </a:t>
            </a:r>
            <a:r>
              <a:rPr lang="nb-NO" dirty="0"/>
              <a:t>og hjem</a:t>
            </a:r>
            <a:r>
              <a:rPr lang="nb-NO" dirty="0" smtClean="0"/>
              <a:t>), 14 (diskriminering) og TP 1 art 1(eiendom).</a:t>
            </a:r>
          </a:p>
          <a:p>
            <a:pPr marL="0" indent="0">
              <a:buNone/>
            </a:pPr>
            <a:r>
              <a:rPr lang="nb-NO" dirty="0" smtClean="0"/>
              <a:t>SP art 1 (selvråderett), art 6 (liv), art 7 (tortur), art 17 (privatliv og hjem), art 27 (minoriteter)</a:t>
            </a:r>
          </a:p>
          <a:p>
            <a:pPr marL="0" indent="0">
              <a:buNone/>
            </a:pPr>
            <a:r>
              <a:rPr lang="nb-NO" dirty="0" smtClean="0"/>
              <a:t>BK</a:t>
            </a:r>
          </a:p>
          <a:p>
            <a:pPr marL="0" indent="0">
              <a:buNone/>
            </a:pPr>
            <a:endParaRPr lang="nb-NO" dirty="0" smtClean="0"/>
          </a:p>
        </p:txBody>
      </p:sp>
    </p:spTree>
    <p:extLst>
      <p:ext uri="{BB962C8B-B14F-4D97-AF65-F5344CB8AC3E}">
        <p14:creationId xmlns:p14="http://schemas.microsoft.com/office/powerpoint/2010/main" val="2299814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1</a:t>
            </a:r>
            <a:r>
              <a:rPr lang="nb-NO" dirty="0" smtClean="0"/>
              <a:t>.3 FN om menneskerettene og klima</a:t>
            </a:r>
            <a:endParaRPr lang="nb-NO" dirty="0"/>
          </a:p>
        </p:txBody>
      </p:sp>
      <p:sp>
        <p:nvSpPr>
          <p:cNvPr id="3" name="Content Placeholder 2"/>
          <p:cNvSpPr>
            <a:spLocks noGrp="1"/>
          </p:cNvSpPr>
          <p:nvPr>
            <p:ph idx="1"/>
          </p:nvPr>
        </p:nvSpPr>
        <p:spPr>
          <a:xfrm>
            <a:off x="467544" y="1628800"/>
            <a:ext cx="8219256" cy="5040560"/>
          </a:xfrm>
        </p:spPr>
        <p:txBody>
          <a:bodyPr/>
          <a:lstStyle/>
          <a:p>
            <a:pPr marL="0" indent="0">
              <a:buNone/>
            </a:pPr>
            <a:r>
              <a:rPr lang="nb-NO" sz="2400" dirty="0" smtClean="0"/>
              <a:t>FNs generalforsamling (2022): «</a:t>
            </a:r>
            <a:r>
              <a:rPr lang="en-US" sz="2400" dirty="0" smtClean="0"/>
              <a:t>With </a:t>
            </a:r>
            <a:r>
              <a:rPr lang="en-US" sz="2400" dirty="0"/>
              <a:t>161 Votes in </a:t>
            </a:r>
            <a:r>
              <a:rPr lang="en-US" sz="2400" dirty="0" err="1"/>
              <a:t>Favour</a:t>
            </a:r>
            <a:r>
              <a:rPr lang="en-US" sz="2400" dirty="0"/>
              <a:t>, 8 Abstentions, General Assembly Adopts Landmark Resolution Recognizing Clean, Healthy, Sustainable Environment as Human </a:t>
            </a:r>
            <a:r>
              <a:rPr lang="en-US" sz="2400" dirty="0" smtClean="0"/>
              <a:t>Right”</a:t>
            </a:r>
            <a:endParaRPr lang="nb-NO" sz="2400" dirty="0" smtClean="0"/>
          </a:p>
          <a:p>
            <a:pPr marL="0" indent="0">
              <a:buNone/>
            </a:pPr>
            <a:r>
              <a:rPr lang="nb-NO" sz="2400" dirty="0" err="1" smtClean="0"/>
              <a:t>Clean</a:t>
            </a:r>
            <a:r>
              <a:rPr lang="nb-NO" sz="2400" dirty="0" smtClean="0"/>
              <a:t> </a:t>
            </a:r>
            <a:r>
              <a:rPr lang="nb-NO" sz="2400" dirty="0" err="1"/>
              <a:t>environment</a:t>
            </a:r>
            <a:r>
              <a:rPr lang="nb-NO" sz="2400" dirty="0"/>
              <a:t> is a human right, UN </a:t>
            </a:r>
            <a:r>
              <a:rPr lang="nb-NO" sz="2400" dirty="0" smtClean="0"/>
              <a:t>Human Rights Council </a:t>
            </a:r>
            <a:r>
              <a:rPr lang="nb-NO" sz="2400" dirty="0" err="1"/>
              <a:t>agrees</a:t>
            </a:r>
            <a:r>
              <a:rPr lang="nb-NO" sz="2400" dirty="0"/>
              <a:t> </a:t>
            </a:r>
            <a:r>
              <a:rPr lang="nb-NO" sz="2400" dirty="0" smtClean="0"/>
              <a:t>(2022)</a:t>
            </a:r>
          </a:p>
          <a:p>
            <a:pPr marL="0" indent="0">
              <a:buNone/>
            </a:pPr>
            <a:r>
              <a:rPr lang="en-US" sz="2400" b="1" dirty="0"/>
              <a:t>Human rights council also appoints special rapporteur to monitor impact of climate crisis on rights </a:t>
            </a:r>
            <a:r>
              <a:rPr lang="nb-NO" sz="2400" u="sng" dirty="0" smtClean="0">
                <a:hlinkClick r:id="rId2"/>
              </a:rPr>
              <a:t>https</a:t>
            </a:r>
            <a:r>
              <a:rPr lang="nb-NO" sz="2400" u="sng" dirty="0">
                <a:hlinkClick r:id="rId2"/>
              </a:rPr>
              <a:t>://</a:t>
            </a:r>
            <a:r>
              <a:rPr lang="nb-NO" sz="2400" u="sng" dirty="0" smtClean="0">
                <a:hlinkClick r:id="rId2"/>
              </a:rPr>
              <a:t>www.theguardian.com/world/2021/oct/08/clean-environment-is-a-human-right-un-council-agrees</a:t>
            </a:r>
            <a:r>
              <a:rPr lang="nb-NO" sz="2400" u="sng" dirty="0" smtClean="0"/>
              <a:t>? </a:t>
            </a:r>
          </a:p>
          <a:p>
            <a:pPr marL="0" indent="0">
              <a:buNone/>
            </a:pPr>
            <a:r>
              <a:rPr lang="nb-NO" sz="2400" u="sng" dirty="0" err="1" smtClean="0"/>
              <a:t>Tidl</a:t>
            </a:r>
            <a:r>
              <a:rPr lang="nb-NO" sz="2400" u="sng" dirty="0" smtClean="0"/>
              <a:t> uttalelser av flere av FNs menneskerettsrapportører om miljø og MR</a:t>
            </a:r>
            <a:endParaRPr lang="nb-NO" sz="2400" dirty="0"/>
          </a:p>
        </p:txBody>
      </p:sp>
    </p:spTree>
    <p:extLst>
      <p:ext uri="{BB962C8B-B14F-4D97-AF65-F5344CB8AC3E}">
        <p14:creationId xmlns:p14="http://schemas.microsoft.com/office/powerpoint/2010/main" val="309135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1</a:t>
            </a:r>
            <a:r>
              <a:rPr lang="nb-NO" dirty="0" smtClean="0"/>
              <a:t>.5 EMK og klima </a:t>
            </a:r>
            <a:endParaRPr lang="nb-NO" dirty="0"/>
          </a:p>
        </p:txBody>
      </p:sp>
      <p:sp>
        <p:nvSpPr>
          <p:cNvPr id="3" name="Content Placeholder 2"/>
          <p:cNvSpPr>
            <a:spLocks noGrp="1"/>
          </p:cNvSpPr>
          <p:nvPr>
            <p:ph idx="1"/>
          </p:nvPr>
        </p:nvSpPr>
        <p:spPr/>
        <p:txBody>
          <a:bodyPr/>
          <a:lstStyle/>
          <a:p>
            <a:pPr marL="0" indent="0">
              <a:buNone/>
            </a:pPr>
            <a:r>
              <a:rPr lang="nb-NO" dirty="0" smtClean="0"/>
              <a:t>Ingen miljøparagraf men EMK </a:t>
            </a:r>
            <a:r>
              <a:rPr lang="nb-NO" dirty="0"/>
              <a:t>a</a:t>
            </a:r>
            <a:r>
              <a:rPr lang="nb-NO" dirty="0" smtClean="0"/>
              <a:t>rt </a:t>
            </a:r>
            <a:r>
              <a:rPr lang="nb-NO" dirty="0"/>
              <a:t>2 (liv), 3 (tortur), 8 (privatliv og hjem), 14 (diskriminering) og TP 1 art </a:t>
            </a:r>
            <a:r>
              <a:rPr lang="nb-NO" dirty="0" smtClean="0"/>
              <a:t>1 (</a:t>
            </a:r>
            <a:r>
              <a:rPr lang="nb-NO" dirty="0"/>
              <a:t>eiendom</a:t>
            </a:r>
            <a:r>
              <a:rPr lang="nb-NO" dirty="0" smtClean="0"/>
              <a:t>).</a:t>
            </a:r>
          </a:p>
          <a:p>
            <a:pPr marL="0" indent="0">
              <a:buNone/>
            </a:pPr>
            <a:r>
              <a:rPr lang="nb-NO" dirty="0" smtClean="0"/>
              <a:t>En av de norske klimaklagene til EMD (BKA og individer):</a:t>
            </a:r>
            <a:endParaRPr lang="nb-NO" dirty="0"/>
          </a:p>
          <a:p>
            <a:pPr marL="0" indent="0">
              <a:buNone/>
            </a:pPr>
            <a:r>
              <a:rPr lang="en-GB" dirty="0" smtClean="0"/>
              <a:t>“The </a:t>
            </a:r>
            <a:r>
              <a:rPr lang="en-GB" dirty="0"/>
              <a:t>climate crisis interferes with the rights of members of the applicant organisation and the individual applicants and will do so increasingly</a:t>
            </a:r>
            <a:r>
              <a:rPr lang="en-GB" dirty="0" smtClean="0"/>
              <a:t>.” </a:t>
            </a:r>
            <a:endParaRPr lang="nb-NO" dirty="0"/>
          </a:p>
        </p:txBody>
      </p:sp>
    </p:spTree>
    <p:extLst>
      <p:ext uri="{BB962C8B-B14F-4D97-AF65-F5344CB8AC3E}">
        <p14:creationId xmlns:p14="http://schemas.microsoft.com/office/powerpoint/2010/main" val="3470791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a:t>
            </a:r>
            <a:r>
              <a:rPr lang="en-GB" dirty="0" smtClean="0"/>
              <a:t>. </a:t>
            </a:r>
            <a:r>
              <a:rPr lang="nb-NO" dirty="0"/>
              <a:t>Klimasakene for internasjonale og nasjonale </a:t>
            </a:r>
            <a:r>
              <a:rPr lang="nb-NO" dirty="0" smtClean="0"/>
              <a:t>domstoler</a:t>
            </a:r>
            <a:endParaRPr lang="en-GB" dirty="0"/>
          </a:p>
        </p:txBody>
      </p:sp>
      <p:sp>
        <p:nvSpPr>
          <p:cNvPr id="3" name="Content Placeholder 2"/>
          <p:cNvSpPr>
            <a:spLocks noGrp="1"/>
          </p:cNvSpPr>
          <p:nvPr>
            <p:ph idx="1"/>
          </p:nvPr>
        </p:nvSpPr>
        <p:spPr>
          <a:xfrm>
            <a:off x="990600" y="1844824"/>
            <a:ext cx="7696200" cy="4690864"/>
          </a:xfrm>
        </p:spPr>
        <p:txBody>
          <a:bodyPr/>
          <a:lstStyle/>
          <a:p>
            <a:pPr marL="0" indent="0">
              <a:buNone/>
            </a:pPr>
            <a:r>
              <a:rPr lang="en-GB" dirty="0" err="1" smtClean="0"/>
              <a:t>Hva</a:t>
            </a:r>
            <a:r>
              <a:rPr lang="en-GB" dirty="0" smtClean="0"/>
              <a:t> </a:t>
            </a:r>
            <a:r>
              <a:rPr lang="en-GB" dirty="0" err="1" smtClean="0"/>
              <a:t>er</a:t>
            </a:r>
            <a:r>
              <a:rPr lang="en-GB" dirty="0" smtClean="0"/>
              <a:t> </a:t>
            </a:r>
            <a:r>
              <a:rPr lang="en-GB" dirty="0" err="1" smtClean="0"/>
              <a:t>hindrene</a:t>
            </a:r>
            <a:r>
              <a:rPr lang="en-GB" dirty="0" smtClean="0"/>
              <a:t> for </a:t>
            </a:r>
            <a:r>
              <a:rPr lang="en-GB" dirty="0" err="1" smtClean="0"/>
              <a:t>for</a:t>
            </a:r>
            <a:r>
              <a:rPr lang="en-GB" dirty="0" smtClean="0"/>
              <a:t> å </a:t>
            </a:r>
            <a:r>
              <a:rPr lang="en-GB" dirty="0" err="1" smtClean="0"/>
              <a:t>få</a:t>
            </a:r>
            <a:r>
              <a:rPr lang="en-GB" dirty="0" smtClean="0"/>
              <a:t> </a:t>
            </a:r>
            <a:r>
              <a:rPr lang="en-GB" dirty="0" err="1" smtClean="0"/>
              <a:t>sakene</a:t>
            </a:r>
            <a:r>
              <a:rPr lang="en-GB" dirty="0" smtClean="0"/>
              <a:t> inn </a:t>
            </a:r>
            <a:r>
              <a:rPr lang="en-GB" dirty="0" err="1" smtClean="0"/>
              <a:t>til</a:t>
            </a:r>
            <a:r>
              <a:rPr lang="en-GB" dirty="0" smtClean="0"/>
              <a:t> </a:t>
            </a:r>
            <a:r>
              <a:rPr lang="en-GB" dirty="0" err="1" smtClean="0"/>
              <a:t>behandling</a:t>
            </a:r>
            <a:r>
              <a:rPr lang="en-GB" dirty="0" smtClean="0"/>
              <a:t>?</a:t>
            </a:r>
          </a:p>
          <a:p>
            <a:r>
              <a:rPr lang="en-GB" dirty="0" err="1"/>
              <a:t>U</a:t>
            </a:r>
            <a:r>
              <a:rPr lang="en-GB" dirty="0" err="1" smtClean="0"/>
              <a:t>ttømme</a:t>
            </a:r>
            <a:r>
              <a:rPr lang="en-GB" dirty="0" smtClean="0"/>
              <a:t> </a:t>
            </a:r>
            <a:r>
              <a:rPr lang="en-GB" dirty="0" err="1" smtClean="0"/>
              <a:t>nasjonale</a:t>
            </a:r>
            <a:r>
              <a:rPr lang="en-GB" dirty="0" smtClean="0"/>
              <a:t> </a:t>
            </a:r>
            <a:r>
              <a:rPr lang="en-GB" dirty="0" err="1" smtClean="0"/>
              <a:t>rettsmidler</a:t>
            </a:r>
            <a:r>
              <a:rPr lang="en-GB" dirty="0" smtClean="0"/>
              <a:t> (EMD/MRK); </a:t>
            </a:r>
            <a:r>
              <a:rPr lang="en-GB" dirty="0" err="1" smtClean="0"/>
              <a:t>krenkelsene</a:t>
            </a:r>
            <a:r>
              <a:rPr lang="en-GB" dirty="0" smtClean="0"/>
              <a:t> </a:t>
            </a:r>
            <a:r>
              <a:rPr lang="en-GB" dirty="0" err="1" smtClean="0"/>
              <a:t>vil</a:t>
            </a:r>
            <a:r>
              <a:rPr lang="en-GB" dirty="0" smtClean="0"/>
              <a:t> </a:t>
            </a:r>
            <a:r>
              <a:rPr lang="en-GB" dirty="0" err="1" smtClean="0"/>
              <a:t>få</a:t>
            </a:r>
            <a:r>
              <a:rPr lang="en-GB" dirty="0" smtClean="0"/>
              <a:t> </a:t>
            </a:r>
            <a:r>
              <a:rPr lang="en-GB" dirty="0" err="1" smtClean="0"/>
              <a:t>betydning</a:t>
            </a:r>
            <a:r>
              <a:rPr lang="en-GB" dirty="0" smtClean="0"/>
              <a:t> for </a:t>
            </a:r>
            <a:r>
              <a:rPr lang="en-GB" dirty="0" err="1" smtClean="0"/>
              <a:t>klageren</a:t>
            </a:r>
            <a:r>
              <a:rPr lang="en-GB" dirty="0" smtClean="0"/>
              <a:t> </a:t>
            </a:r>
            <a:r>
              <a:rPr lang="en-GB" dirty="0" err="1" smtClean="0"/>
              <a:t>direkte</a:t>
            </a:r>
            <a:endParaRPr lang="en-GB" dirty="0" smtClean="0"/>
          </a:p>
          <a:p>
            <a:pPr marL="0" indent="0">
              <a:buNone/>
            </a:pPr>
            <a:r>
              <a:rPr lang="en-GB" dirty="0" err="1"/>
              <a:t>Hva</a:t>
            </a:r>
            <a:r>
              <a:rPr lang="en-GB" dirty="0"/>
              <a:t> </a:t>
            </a:r>
            <a:r>
              <a:rPr lang="en-GB" dirty="0" err="1"/>
              <a:t>er</a:t>
            </a:r>
            <a:r>
              <a:rPr lang="en-GB" dirty="0"/>
              <a:t> de </a:t>
            </a:r>
            <a:r>
              <a:rPr lang="en-GB" dirty="0" err="1"/>
              <a:t>materielle</a:t>
            </a:r>
            <a:r>
              <a:rPr lang="en-GB" dirty="0"/>
              <a:t> </a:t>
            </a:r>
            <a:r>
              <a:rPr lang="en-GB" dirty="0" err="1"/>
              <a:t>hindrene</a:t>
            </a:r>
            <a:r>
              <a:rPr lang="en-GB" dirty="0"/>
              <a:t>?  </a:t>
            </a:r>
          </a:p>
          <a:p>
            <a:r>
              <a:rPr lang="en-GB" dirty="0" err="1" smtClean="0"/>
              <a:t>Påvise</a:t>
            </a:r>
            <a:r>
              <a:rPr lang="en-GB" dirty="0" smtClean="0"/>
              <a:t> </a:t>
            </a:r>
            <a:r>
              <a:rPr lang="en-GB" dirty="0" err="1" smtClean="0"/>
              <a:t>brudd</a:t>
            </a:r>
            <a:r>
              <a:rPr lang="en-GB" dirty="0" smtClean="0"/>
              <a:t> </a:t>
            </a:r>
            <a:r>
              <a:rPr lang="en-GB" dirty="0" err="1" smtClean="0"/>
              <a:t>på</a:t>
            </a:r>
            <a:r>
              <a:rPr lang="en-GB" dirty="0" smtClean="0"/>
              <a:t> </a:t>
            </a:r>
            <a:r>
              <a:rPr lang="en-GB" dirty="0" err="1" smtClean="0"/>
              <a:t>menneskerettsbestemmelser</a:t>
            </a:r>
            <a:r>
              <a:rPr lang="en-GB" dirty="0" smtClean="0"/>
              <a:t>/</a:t>
            </a:r>
            <a:r>
              <a:rPr lang="en-GB" dirty="0" err="1" smtClean="0"/>
              <a:t>retten</a:t>
            </a:r>
            <a:r>
              <a:rPr lang="en-GB" dirty="0" smtClean="0"/>
              <a:t> </a:t>
            </a:r>
            <a:r>
              <a:rPr lang="en-GB" dirty="0" err="1" smtClean="0"/>
              <a:t>til</a:t>
            </a:r>
            <a:r>
              <a:rPr lang="en-GB" dirty="0" smtClean="0"/>
              <a:t> </a:t>
            </a:r>
            <a:r>
              <a:rPr lang="en-GB" dirty="0" err="1" smtClean="0"/>
              <a:t>miljø</a:t>
            </a:r>
            <a:r>
              <a:rPr lang="en-GB" dirty="0" smtClean="0"/>
              <a:t>/</a:t>
            </a:r>
            <a:r>
              <a:rPr lang="en-GB" dirty="0" err="1" smtClean="0"/>
              <a:t>klima</a:t>
            </a:r>
            <a:r>
              <a:rPr lang="en-GB" dirty="0" smtClean="0"/>
              <a:t>/</a:t>
            </a:r>
            <a:r>
              <a:rPr lang="en-GB" dirty="0" err="1" smtClean="0"/>
              <a:t>andre</a:t>
            </a:r>
            <a:r>
              <a:rPr lang="en-GB" dirty="0" smtClean="0"/>
              <a:t> </a:t>
            </a:r>
            <a:r>
              <a:rPr lang="en-GB" dirty="0" err="1" smtClean="0"/>
              <a:t>forvaltningsrettslige</a:t>
            </a:r>
            <a:r>
              <a:rPr lang="en-GB" dirty="0" smtClean="0"/>
              <a:t> </a:t>
            </a:r>
            <a:r>
              <a:rPr lang="en-GB" dirty="0" err="1" smtClean="0"/>
              <a:t>krav</a:t>
            </a:r>
            <a:endParaRPr lang="en-GB" dirty="0" smtClean="0"/>
          </a:p>
          <a:p>
            <a:r>
              <a:rPr lang="en-GB" dirty="0" err="1" smtClean="0"/>
              <a:t>Flere</a:t>
            </a:r>
            <a:r>
              <a:rPr lang="en-GB" dirty="0" smtClean="0"/>
              <a:t> </a:t>
            </a:r>
            <a:r>
              <a:rPr lang="en-GB" dirty="0" err="1" smtClean="0"/>
              <a:t>skadevoldere</a:t>
            </a:r>
            <a:r>
              <a:rPr lang="en-GB" dirty="0" smtClean="0"/>
              <a:t>, </a:t>
            </a:r>
            <a:r>
              <a:rPr lang="en-GB" dirty="0" err="1" smtClean="0"/>
              <a:t>årsakssammenheng</a:t>
            </a:r>
            <a:r>
              <a:rPr lang="en-GB" dirty="0" smtClean="0"/>
              <a:t>  </a:t>
            </a:r>
          </a:p>
          <a:p>
            <a:pPr marL="0" indent="0">
              <a:buNone/>
            </a:pPr>
            <a:endParaRPr lang="en-GB" dirty="0" smtClean="0"/>
          </a:p>
          <a:p>
            <a:endParaRPr lang="en-GB" dirty="0"/>
          </a:p>
        </p:txBody>
      </p:sp>
    </p:spTree>
    <p:extLst>
      <p:ext uri="{BB962C8B-B14F-4D97-AF65-F5344CB8AC3E}">
        <p14:creationId xmlns:p14="http://schemas.microsoft.com/office/powerpoint/2010/main" val="366436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2.1 </a:t>
            </a:r>
            <a:r>
              <a:rPr lang="en-GB" dirty="0" err="1" smtClean="0"/>
              <a:t>Mer</a:t>
            </a:r>
            <a:r>
              <a:rPr lang="en-GB" dirty="0" smtClean="0"/>
              <a:t> om </a:t>
            </a:r>
            <a:r>
              <a:rPr lang="en-GB" dirty="0" err="1" smtClean="0"/>
              <a:t>hindrene</a:t>
            </a:r>
            <a:endParaRPr lang="en-GB" dirty="0"/>
          </a:p>
        </p:txBody>
      </p:sp>
      <p:sp>
        <p:nvSpPr>
          <p:cNvPr id="3" name="Content Placeholder 2"/>
          <p:cNvSpPr>
            <a:spLocks noGrp="1"/>
          </p:cNvSpPr>
          <p:nvPr>
            <p:ph idx="1"/>
          </p:nvPr>
        </p:nvSpPr>
        <p:spPr>
          <a:xfrm>
            <a:off x="990600" y="2348880"/>
            <a:ext cx="7696200" cy="3747120"/>
          </a:xfrm>
        </p:spPr>
        <p:txBody>
          <a:bodyPr/>
          <a:lstStyle/>
          <a:p>
            <a:pPr marL="0" indent="0">
              <a:buNone/>
            </a:pPr>
            <a:r>
              <a:rPr lang="en-GB" dirty="0" err="1" smtClean="0"/>
              <a:t>Felles</a:t>
            </a:r>
            <a:r>
              <a:rPr lang="en-GB" dirty="0" smtClean="0"/>
              <a:t>: </a:t>
            </a:r>
            <a:r>
              <a:rPr lang="en-GB" dirty="0" err="1" smtClean="0"/>
              <a:t>Tid</a:t>
            </a:r>
            <a:r>
              <a:rPr lang="en-GB" dirty="0" smtClean="0"/>
              <a:t> og </a:t>
            </a:r>
            <a:r>
              <a:rPr lang="en-GB" dirty="0" err="1" smtClean="0"/>
              <a:t>aktualitet</a:t>
            </a:r>
            <a:r>
              <a:rPr lang="en-GB" dirty="0" smtClean="0"/>
              <a:t>.</a:t>
            </a:r>
          </a:p>
          <a:p>
            <a:pPr marL="0" indent="0">
              <a:buNone/>
            </a:pPr>
            <a:r>
              <a:rPr lang="en-GB" dirty="0" err="1"/>
              <a:t>M</a:t>
            </a:r>
            <a:r>
              <a:rPr lang="en-GB" dirty="0" err="1" smtClean="0"/>
              <a:t>å</a:t>
            </a:r>
            <a:r>
              <a:rPr lang="en-GB" dirty="0" smtClean="0"/>
              <a:t> </a:t>
            </a:r>
            <a:r>
              <a:rPr lang="en-GB" dirty="0" err="1" smtClean="0"/>
              <a:t>etablere</a:t>
            </a:r>
            <a:r>
              <a:rPr lang="en-GB" dirty="0" smtClean="0"/>
              <a:t> </a:t>
            </a:r>
            <a:r>
              <a:rPr lang="en-GB" dirty="0" err="1" smtClean="0"/>
              <a:t>tilstrekkelig</a:t>
            </a:r>
            <a:r>
              <a:rPr lang="en-GB" dirty="0" smtClean="0"/>
              <a:t> </a:t>
            </a:r>
            <a:r>
              <a:rPr lang="en-GB" dirty="0" err="1" smtClean="0"/>
              <a:t>rettslig</a:t>
            </a:r>
            <a:r>
              <a:rPr lang="en-GB" dirty="0" smtClean="0"/>
              <a:t> </a:t>
            </a:r>
            <a:r>
              <a:rPr lang="en-GB" dirty="0" err="1" smtClean="0"/>
              <a:t>forbindelse</a:t>
            </a:r>
            <a:r>
              <a:rPr lang="en-GB" dirty="0" smtClean="0"/>
              <a:t> </a:t>
            </a:r>
            <a:r>
              <a:rPr lang="en-GB" dirty="0" err="1" smtClean="0"/>
              <a:t>mellom</a:t>
            </a:r>
            <a:r>
              <a:rPr lang="en-GB" dirty="0" smtClean="0"/>
              <a:t> </a:t>
            </a:r>
            <a:r>
              <a:rPr lang="en-GB" dirty="0" err="1" smtClean="0"/>
              <a:t>offentliges</a:t>
            </a:r>
            <a:r>
              <a:rPr lang="en-GB" dirty="0" smtClean="0"/>
              <a:t> </a:t>
            </a:r>
            <a:r>
              <a:rPr lang="en-GB" dirty="0" err="1" smtClean="0"/>
              <a:t>handlinger</a:t>
            </a:r>
            <a:r>
              <a:rPr lang="en-GB" dirty="0" smtClean="0"/>
              <a:t> </a:t>
            </a:r>
            <a:r>
              <a:rPr lang="en-GB" dirty="0" err="1" smtClean="0"/>
              <a:t>eller</a:t>
            </a:r>
            <a:r>
              <a:rPr lang="en-GB" dirty="0" smtClean="0"/>
              <a:t> </a:t>
            </a:r>
            <a:r>
              <a:rPr lang="en-GB" dirty="0" err="1" smtClean="0"/>
              <a:t>unnlatelser</a:t>
            </a:r>
            <a:r>
              <a:rPr lang="en-GB" dirty="0" smtClean="0"/>
              <a:t> i dag og </a:t>
            </a:r>
            <a:r>
              <a:rPr lang="en-GB" dirty="0" err="1" smtClean="0"/>
              <a:t>klimakrisen</a:t>
            </a:r>
            <a:r>
              <a:rPr lang="en-GB" dirty="0" smtClean="0"/>
              <a:t> i </a:t>
            </a:r>
            <a:r>
              <a:rPr lang="en-GB" dirty="0" err="1" smtClean="0"/>
              <a:t>fremtiden</a:t>
            </a:r>
            <a:r>
              <a:rPr lang="en-GB" dirty="0" smtClean="0"/>
              <a:t>. </a:t>
            </a:r>
            <a:r>
              <a:rPr lang="en-GB" dirty="0" err="1" smtClean="0"/>
              <a:t>Kommer</a:t>
            </a:r>
            <a:r>
              <a:rPr lang="en-GB" dirty="0" smtClean="0"/>
              <a:t> </a:t>
            </a:r>
            <a:r>
              <a:rPr lang="en-GB" dirty="0" err="1" smtClean="0"/>
              <a:t>igjen</a:t>
            </a:r>
            <a:r>
              <a:rPr lang="en-GB" dirty="0" smtClean="0"/>
              <a:t> under </a:t>
            </a:r>
            <a:r>
              <a:rPr lang="en-GB" dirty="0" err="1" smtClean="0"/>
              <a:t>årsakssammenheng</a:t>
            </a:r>
            <a:r>
              <a:rPr lang="en-GB" dirty="0" smtClean="0"/>
              <a:t>, </a:t>
            </a:r>
            <a:r>
              <a:rPr lang="en-GB" dirty="0" err="1" smtClean="0"/>
              <a:t>flere</a:t>
            </a:r>
            <a:r>
              <a:rPr lang="en-GB" dirty="0" smtClean="0"/>
              <a:t> </a:t>
            </a:r>
            <a:r>
              <a:rPr lang="en-GB" dirty="0" err="1" smtClean="0"/>
              <a:t>skadevoldere</a:t>
            </a:r>
            <a:r>
              <a:rPr lang="en-GB" dirty="0" smtClean="0"/>
              <a:t>, </a:t>
            </a:r>
            <a:r>
              <a:rPr lang="en-GB" dirty="0" err="1" smtClean="0"/>
              <a:t>skadelidte</a:t>
            </a:r>
            <a:r>
              <a:rPr lang="en-GB" dirty="0" smtClean="0"/>
              <a:t>/</a:t>
            </a:r>
            <a:r>
              <a:rPr lang="en-GB" dirty="0" err="1" smtClean="0"/>
              <a:t>grupper</a:t>
            </a:r>
            <a:r>
              <a:rPr lang="en-GB" dirty="0" smtClean="0"/>
              <a:t> </a:t>
            </a:r>
            <a:r>
              <a:rPr lang="en-GB" dirty="0" err="1" smtClean="0"/>
              <a:t>av</a:t>
            </a:r>
            <a:r>
              <a:rPr lang="en-GB" dirty="0" smtClean="0"/>
              <a:t> </a:t>
            </a:r>
            <a:r>
              <a:rPr lang="en-GB" dirty="0" err="1" smtClean="0"/>
              <a:t>skadelidte</a:t>
            </a: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184667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2.2 EMD: Tre </a:t>
            </a:r>
            <a:r>
              <a:rPr lang="en-GB" dirty="0" err="1" smtClean="0"/>
              <a:t>saker</a:t>
            </a:r>
            <a:r>
              <a:rPr lang="en-GB" dirty="0" smtClean="0"/>
              <a:t> </a:t>
            </a:r>
            <a:r>
              <a:rPr lang="en-GB" dirty="0" err="1" smtClean="0"/>
              <a:t>til</a:t>
            </a:r>
            <a:r>
              <a:rPr lang="en-GB" dirty="0" smtClean="0"/>
              <a:t> </a:t>
            </a:r>
            <a:r>
              <a:rPr lang="en-GB" dirty="0" err="1" smtClean="0"/>
              <a:t>storkammer</a:t>
            </a:r>
            <a:r>
              <a:rPr lang="en-GB" dirty="0" smtClean="0"/>
              <a:t> i 2023</a:t>
            </a:r>
            <a:endParaRPr lang="en-GB" dirty="0"/>
          </a:p>
        </p:txBody>
      </p:sp>
      <p:sp>
        <p:nvSpPr>
          <p:cNvPr id="3" name="Content Placeholder 2"/>
          <p:cNvSpPr>
            <a:spLocks noGrp="1"/>
          </p:cNvSpPr>
          <p:nvPr>
            <p:ph idx="1"/>
          </p:nvPr>
        </p:nvSpPr>
        <p:spPr/>
        <p:txBody>
          <a:bodyPr/>
          <a:lstStyle/>
          <a:p>
            <a:r>
              <a:rPr lang="fr-FR" i="1" dirty="0" smtClean="0"/>
              <a:t>Duarte </a:t>
            </a:r>
            <a:r>
              <a:rPr lang="fr-FR" dirty="0"/>
              <a:t>(39371/20</a:t>
            </a:r>
            <a:r>
              <a:rPr lang="fr-FR" dirty="0" smtClean="0"/>
              <a:t>)</a:t>
            </a:r>
          </a:p>
          <a:p>
            <a:r>
              <a:rPr lang="fr-FR" i="1" dirty="0" smtClean="0"/>
              <a:t>Carême v France </a:t>
            </a:r>
            <a:r>
              <a:rPr lang="fr-FR" dirty="0" smtClean="0"/>
              <a:t>(7189/21)</a:t>
            </a:r>
          </a:p>
          <a:p>
            <a:r>
              <a:rPr lang="de-DE" i="1" dirty="0"/>
              <a:t>Verein </a:t>
            </a:r>
            <a:r>
              <a:rPr lang="de-DE" i="1" dirty="0" err="1"/>
              <a:t>KlimaSeniorinnen</a:t>
            </a:r>
            <a:r>
              <a:rPr lang="de-DE" i="1" dirty="0"/>
              <a:t> and </a:t>
            </a:r>
            <a:r>
              <a:rPr lang="de-DE" i="1" dirty="0" err="1"/>
              <a:t>Others</a:t>
            </a:r>
            <a:r>
              <a:rPr lang="de-DE" i="1" dirty="0"/>
              <a:t> </a:t>
            </a:r>
            <a:r>
              <a:rPr lang="de-DE" i="1" dirty="0" smtClean="0"/>
              <a:t>v </a:t>
            </a:r>
            <a:r>
              <a:rPr lang="de-DE" i="1" dirty="0" err="1" smtClean="0"/>
              <a:t>Switzerland</a:t>
            </a:r>
            <a:r>
              <a:rPr lang="de-DE" i="1" dirty="0" smtClean="0"/>
              <a:t> </a:t>
            </a:r>
            <a:r>
              <a:rPr lang="de-DE" dirty="0"/>
              <a:t>(53600/20</a:t>
            </a:r>
            <a:r>
              <a:rPr lang="de-DE" dirty="0" smtClean="0"/>
              <a:t>)</a:t>
            </a:r>
          </a:p>
          <a:p>
            <a:pPr marL="0" indent="0">
              <a:buNone/>
            </a:pPr>
            <a:r>
              <a:rPr lang="de-DE" dirty="0" err="1" smtClean="0"/>
              <a:t>Dessuten</a:t>
            </a:r>
            <a:r>
              <a:rPr lang="de-DE" dirty="0" smtClean="0"/>
              <a:t> </a:t>
            </a:r>
            <a:r>
              <a:rPr lang="de-DE" dirty="0" err="1" smtClean="0"/>
              <a:t>to</a:t>
            </a:r>
            <a:r>
              <a:rPr lang="de-DE" dirty="0" smtClean="0"/>
              <a:t> </a:t>
            </a:r>
            <a:r>
              <a:rPr lang="de-DE" dirty="0" err="1" smtClean="0"/>
              <a:t>norske</a:t>
            </a:r>
            <a:r>
              <a:rPr lang="de-DE" dirty="0" smtClean="0"/>
              <a:t> </a:t>
            </a:r>
            <a:r>
              <a:rPr lang="de-DE" dirty="0" err="1" smtClean="0"/>
              <a:t>klager</a:t>
            </a:r>
            <a:r>
              <a:rPr lang="de-DE" dirty="0" smtClean="0"/>
              <a:t>: </a:t>
            </a:r>
            <a:r>
              <a:rPr lang="de-DE" i="1" dirty="0" smtClean="0"/>
              <a:t>Greenpeace</a:t>
            </a:r>
            <a:r>
              <a:rPr lang="de-DE" dirty="0" smtClean="0"/>
              <a:t> og </a:t>
            </a:r>
            <a:r>
              <a:rPr lang="de-DE" i="1" dirty="0" smtClean="0"/>
              <a:t>BKA</a:t>
            </a:r>
            <a:r>
              <a:rPr lang="de-DE" dirty="0" smtClean="0"/>
              <a:t> </a:t>
            </a:r>
            <a:r>
              <a:rPr lang="de-DE" dirty="0" err="1" smtClean="0"/>
              <a:t>om</a:t>
            </a:r>
            <a:r>
              <a:rPr lang="de-DE" dirty="0" smtClean="0"/>
              <a:t> </a:t>
            </a:r>
            <a:r>
              <a:rPr lang="de-DE" dirty="0" err="1" smtClean="0"/>
              <a:t>oljeutvinningen</a:t>
            </a:r>
            <a:r>
              <a:rPr lang="de-DE" dirty="0" smtClean="0"/>
              <a:t> i </a:t>
            </a:r>
            <a:r>
              <a:rPr lang="de-DE" dirty="0" smtClean="0"/>
              <a:t>Arktis</a:t>
            </a:r>
          </a:p>
          <a:p>
            <a:pPr marL="0" indent="0">
              <a:buNone/>
            </a:pPr>
            <a:r>
              <a:rPr lang="de-DE" dirty="0">
                <a:hlinkClick r:id="rId2"/>
              </a:rPr>
              <a:t>https://</a:t>
            </a:r>
            <a:r>
              <a:rPr lang="de-DE" dirty="0" smtClean="0">
                <a:hlinkClick r:id="rId2"/>
              </a:rPr>
              <a:t>www.echr.coe.int/Documents/FS_Climate_change_ENG.pdf</a:t>
            </a:r>
            <a:r>
              <a:rPr lang="de-DE" dirty="0" smtClean="0"/>
              <a:t> </a:t>
            </a:r>
            <a:endParaRPr lang="de-DE" dirty="0"/>
          </a:p>
          <a:p>
            <a:endParaRPr lang="en-GB" dirty="0"/>
          </a:p>
        </p:txBody>
      </p:sp>
    </p:spTree>
    <p:extLst>
      <p:ext uri="{BB962C8B-B14F-4D97-AF65-F5344CB8AC3E}">
        <p14:creationId xmlns:p14="http://schemas.microsoft.com/office/powerpoint/2010/main" val="4251030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smtClean="0"/>
              <a:t>Duarte</a:t>
            </a:r>
            <a:r>
              <a:rPr lang="nb-NO" i="1" dirty="0" smtClean="0"/>
              <a:t> </a:t>
            </a:r>
            <a:r>
              <a:rPr lang="fr-FR" sz="2800" dirty="0"/>
              <a:t>(39371/20</a:t>
            </a:r>
            <a:r>
              <a:rPr lang="fr-FR" sz="2800" dirty="0" smtClean="0"/>
              <a:t>)</a:t>
            </a:r>
            <a:endParaRPr lang="en-GB" sz="2800" dirty="0"/>
          </a:p>
        </p:txBody>
      </p:sp>
      <p:sp>
        <p:nvSpPr>
          <p:cNvPr id="3" name="Content Placeholder 2"/>
          <p:cNvSpPr>
            <a:spLocks noGrp="1"/>
          </p:cNvSpPr>
          <p:nvPr>
            <p:ph idx="1"/>
          </p:nvPr>
        </p:nvSpPr>
        <p:spPr/>
        <p:txBody>
          <a:bodyPr/>
          <a:lstStyle/>
          <a:p>
            <a:pPr marL="0" indent="0">
              <a:buNone/>
            </a:pPr>
            <a:r>
              <a:rPr lang="nb-NO" dirty="0" smtClean="0"/>
              <a:t>Seks </a:t>
            </a:r>
            <a:r>
              <a:rPr lang="nb-NO" dirty="0"/>
              <a:t>portugisiske barn og </a:t>
            </a:r>
            <a:r>
              <a:rPr lang="nb-NO" dirty="0" smtClean="0"/>
              <a:t>ungdommer. Klimagassutslipp </a:t>
            </a:r>
            <a:r>
              <a:rPr lang="nb-NO" dirty="0"/>
              <a:t>fra 33 europeiske stater medfører hetebølger og skogbranner som truer deres rett til liv (artikkel 2) og helse (artikkel 8) med diskriminerende virkning på grunn av alder (artikkel 14).</a:t>
            </a:r>
          </a:p>
          <a:p>
            <a:endParaRPr lang="en-GB" dirty="0"/>
          </a:p>
        </p:txBody>
      </p:sp>
    </p:spTree>
    <p:extLst>
      <p:ext uri="{BB962C8B-B14F-4D97-AF65-F5344CB8AC3E}">
        <p14:creationId xmlns:p14="http://schemas.microsoft.com/office/powerpoint/2010/main" val="156548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Klima og menneskeretter: Oversikt</a:t>
            </a:r>
            <a:endParaRPr lang="nb-NO" dirty="0"/>
          </a:p>
        </p:txBody>
      </p:sp>
      <p:sp>
        <p:nvSpPr>
          <p:cNvPr id="3" name="Content Placeholder 2"/>
          <p:cNvSpPr>
            <a:spLocks noGrp="1"/>
          </p:cNvSpPr>
          <p:nvPr>
            <p:ph idx="1"/>
          </p:nvPr>
        </p:nvSpPr>
        <p:spPr>
          <a:xfrm>
            <a:off x="611560" y="1981200"/>
            <a:ext cx="8352928" cy="4544144"/>
          </a:xfrm>
        </p:spPr>
        <p:txBody>
          <a:bodyPr/>
          <a:lstStyle/>
          <a:p>
            <a:pPr marL="514350" indent="-514350">
              <a:buFont typeface="+mj-lt"/>
              <a:buAutoNum type="arabicPeriod"/>
            </a:pPr>
            <a:r>
              <a:rPr lang="nb-NO" dirty="0"/>
              <a:t>Hva har klima </a:t>
            </a:r>
            <a:r>
              <a:rPr lang="nb-NO" dirty="0" smtClean="0"/>
              <a:t>og utslipp å </a:t>
            </a:r>
            <a:r>
              <a:rPr lang="nb-NO" dirty="0"/>
              <a:t>gjøre med </a:t>
            </a:r>
            <a:r>
              <a:rPr lang="nb-NO" dirty="0" smtClean="0"/>
              <a:t>menneskerettene? (Og vårt pensum i MR og </a:t>
            </a:r>
            <a:r>
              <a:rPr lang="nb-NO" dirty="0"/>
              <a:t>statsrett). </a:t>
            </a:r>
            <a:r>
              <a:rPr lang="nb-NO" sz="2000" dirty="0"/>
              <a:t>Grunnloven og menneskerettskonvensjonene. (</a:t>
            </a:r>
            <a:r>
              <a:rPr lang="nb-NO" sz="2000" dirty="0" err="1"/>
              <a:t>Grl</a:t>
            </a:r>
            <a:r>
              <a:rPr lang="nb-NO" sz="2000" dirty="0"/>
              <a:t> § 112, og §§ 92, 93, 102, 104, 108, EMK art 2, 3, 8, 13, 14 og Protokoll 1 art 1, SP art 1, 2, 3, 6, 7, 17, 24, 27, BK</a:t>
            </a:r>
            <a:r>
              <a:rPr lang="nb-NO" sz="2000" dirty="0" smtClean="0"/>
              <a:t>)</a:t>
            </a:r>
          </a:p>
          <a:p>
            <a:pPr marL="514350" indent="-514350">
              <a:buFont typeface="+mj-lt"/>
              <a:buAutoNum type="arabicPeriod"/>
            </a:pPr>
            <a:r>
              <a:rPr lang="nb-NO" dirty="0" smtClean="0"/>
              <a:t>Klimasakene for internasjonale og nasjonale domstoler</a:t>
            </a:r>
          </a:p>
          <a:p>
            <a:pPr marL="514350" indent="-514350">
              <a:buFont typeface="+mj-lt"/>
              <a:buAutoNum type="arabicPeriod"/>
            </a:pPr>
            <a:r>
              <a:rPr lang="nb-NO" dirty="0" smtClean="0"/>
              <a:t>Norsk klimaklage til EMD</a:t>
            </a:r>
          </a:p>
          <a:p>
            <a:pPr marL="0" indent="0">
              <a:buNone/>
            </a:pPr>
            <a:endParaRPr lang="nb-NO" dirty="0"/>
          </a:p>
        </p:txBody>
      </p:sp>
    </p:spTree>
    <p:extLst>
      <p:ext uri="{BB962C8B-B14F-4D97-AF65-F5344CB8AC3E}">
        <p14:creationId xmlns:p14="http://schemas.microsoft.com/office/powerpoint/2010/main" val="346114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smtClean="0"/>
              <a:t>Duarte</a:t>
            </a:r>
            <a:r>
              <a:rPr lang="nb-NO" dirty="0" smtClean="0"/>
              <a:t> (</a:t>
            </a:r>
            <a:r>
              <a:rPr lang="nb-NO" b="0" u="sng" dirty="0" smtClean="0">
                <a:hlinkClick r:id="rId2"/>
              </a:rPr>
              <a:t>39371/20</a:t>
            </a:r>
            <a:r>
              <a:rPr lang="nb-NO" b="0" u="sng" dirty="0"/>
              <a:t>). </a:t>
            </a:r>
            <a:r>
              <a:rPr lang="nb-NO" sz="2800" b="0" u="sng" dirty="0">
                <a:hlinkClick r:id="rId3"/>
              </a:rPr>
              <a:t>https://</a:t>
            </a:r>
            <a:r>
              <a:rPr lang="nb-NO" sz="2800" b="0" u="sng" dirty="0" smtClean="0">
                <a:hlinkClick r:id="rId3"/>
              </a:rPr>
              <a:t>hudoc.echr.coe.int/eng?i=001-206535</a:t>
            </a:r>
            <a:r>
              <a:rPr lang="nb-NO" sz="2800" b="0" u="sng" dirty="0" smtClean="0"/>
              <a:t> </a:t>
            </a:r>
            <a:endParaRPr lang="en-GB" sz="2800" dirty="0"/>
          </a:p>
        </p:txBody>
      </p:sp>
      <p:sp>
        <p:nvSpPr>
          <p:cNvPr id="3" name="Content Placeholder 2"/>
          <p:cNvSpPr>
            <a:spLocks noGrp="1"/>
          </p:cNvSpPr>
          <p:nvPr>
            <p:ph idx="1"/>
          </p:nvPr>
        </p:nvSpPr>
        <p:spPr/>
        <p:txBody>
          <a:bodyPr/>
          <a:lstStyle/>
          <a:p>
            <a:pPr marL="0" indent="0">
              <a:buNone/>
            </a:pPr>
            <a:r>
              <a:rPr lang="nb-NO" dirty="0"/>
              <a:t>EMD </a:t>
            </a:r>
            <a:r>
              <a:rPr lang="nb-NO" dirty="0" smtClean="0"/>
              <a:t>reiste </a:t>
            </a:r>
            <a:r>
              <a:rPr lang="nb-NO" dirty="0"/>
              <a:t>spørsmål om klimaendringer kan krenke flere rettigheter i EMK (artikkel </a:t>
            </a:r>
            <a:r>
              <a:rPr lang="nb-NO" dirty="0">
                <a:solidFill>
                  <a:srgbClr val="FFC000"/>
                </a:solidFill>
              </a:rPr>
              <a:t>2</a:t>
            </a:r>
            <a:r>
              <a:rPr lang="nb-NO" dirty="0"/>
              <a:t>, 3, 8, 14 og P1-1) i behandlingen av sin første </a:t>
            </a:r>
            <a:r>
              <a:rPr lang="nb-NO" dirty="0" smtClean="0"/>
              <a:t>klimaklage.</a:t>
            </a:r>
          </a:p>
          <a:p>
            <a:endParaRPr lang="en-GB" dirty="0"/>
          </a:p>
        </p:txBody>
      </p:sp>
    </p:spTree>
    <p:extLst>
      <p:ext uri="{BB962C8B-B14F-4D97-AF65-F5344CB8AC3E}">
        <p14:creationId xmlns:p14="http://schemas.microsoft.com/office/powerpoint/2010/main" val="4045273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a:t>Carême v France </a:t>
            </a:r>
            <a:r>
              <a:rPr lang="fr-FR" dirty="0"/>
              <a:t>(7189/21</a:t>
            </a:r>
            <a:r>
              <a:rPr lang="fr-FR" dirty="0" smtClean="0"/>
              <a:t>)</a:t>
            </a:r>
            <a:endParaRPr lang="en-GB" dirty="0"/>
          </a:p>
        </p:txBody>
      </p:sp>
      <p:sp>
        <p:nvSpPr>
          <p:cNvPr id="3" name="Content Placeholder 2"/>
          <p:cNvSpPr>
            <a:spLocks noGrp="1"/>
          </p:cNvSpPr>
          <p:nvPr>
            <p:ph idx="1"/>
          </p:nvPr>
        </p:nvSpPr>
        <p:spPr>
          <a:xfrm>
            <a:off x="990600" y="1981200"/>
            <a:ext cx="7696200" cy="4114800"/>
          </a:xfrm>
        </p:spPr>
        <p:txBody>
          <a:bodyPr/>
          <a:lstStyle/>
          <a:p>
            <a:pPr marL="0" indent="0">
              <a:buNone/>
            </a:pPr>
            <a:r>
              <a:rPr lang="en-US" dirty="0" smtClean="0"/>
              <a:t>A </a:t>
            </a:r>
            <a:r>
              <a:rPr lang="en-US" dirty="0"/>
              <a:t>resident and former mayor of the municipality of </a:t>
            </a:r>
            <a:r>
              <a:rPr lang="en-US" dirty="0" smtClean="0"/>
              <a:t>Grande-</a:t>
            </a:r>
            <a:r>
              <a:rPr lang="en-US" dirty="0" err="1" smtClean="0"/>
              <a:t>Synthe</a:t>
            </a:r>
            <a:r>
              <a:rPr lang="en-US" dirty="0" smtClean="0"/>
              <a:t>.</a:t>
            </a:r>
          </a:p>
          <a:p>
            <a:pPr marL="0" indent="0">
              <a:buNone/>
            </a:pPr>
            <a:r>
              <a:rPr lang="en-US" dirty="0" smtClean="0"/>
              <a:t>France </a:t>
            </a:r>
            <a:r>
              <a:rPr lang="en-US" dirty="0"/>
              <a:t>has taken insufficient steps to prevent climate change and that this failure entails a violation of the right to life (Article </a:t>
            </a:r>
            <a:r>
              <a:rPr lang="en-US" dirty="0" smtClean="0"/>
              <a:t>2) </a:t>
            </a:r>
            <a:r>
              <a:rPr lang="en-US" dirty="0"/>
              <a:t>and the right to respect for private and family life (Article </a:t>
            </a:r>
            <a:r>
              <a:rPr lang="en-US" dirty="0" smtClean="0"/>
              <a:t>8).</a:t>
            </a:r>
            <a:endParaRPr lang="en-GB" dirty="0"/>
          </a:p>
        </p:txBody>
      </p:sp>
    </p:spTree>
    <p:extLst>
      <p:ext uri="{BB962C8B-B14F-4D97-AF65-F5344CB8AC3E}">
        <p14:creationId xmlns:p14="http://schemas.microsoft.com/office/powerpoint/2010/main" val="251376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i="1" dirty="0"/>
              <a:t>Verein </a:t>
            </a:r>
            <a:r>
              <a:rPr lang="de-DE" i="1" dirty="0" err="1"/>
              <a:t>KlimaSeniorinnen</a:t>
            </a:r>
            <a:r>
              <a:rPr lang="de-DE" i="1" dirty="0"/>
              <a:t> and </a:t>
            </a:r>
            <a:r>
              <a:rPr lang="de-DE" i="1" dirty="0" err="1"/>
              <a:t>Others</a:t>
            </a:r>
            <a:r>
              <a:rPr lang="de-DE" i="1" dirty="0"/>
              <a:t> v </a:t>
            </a:r>
            <a:r>
              <a:rPr lang="de-DE" i="1" dirty="0" err="1"/>
              <a:t>Switzerland</a:t>
            </a:r>
            <a:r>
              <a:rPr lang="de-DE" i="1" dirty="0"/>
              <a:t> </a:t>
            </a:r>
            <a:r>
              <a:rPr lang="de-DE" dirty="0"/>
              <a:t>(53600/20)</a:t>
            </a:r>
          </a:p>
        </p:txBody>
      </p:sp>
      <p:sp>
        <p:nvSpPr>
          <p:cNvPr id="3" name="Content Placeholder 2"/>
          <p:cNvSpPr>
            <a:spLocks noGrp="1"/>
          </p:cNvSpPr>
          <p:nvPr>
            <p:ph idx="1"/>
          </p:nvPr>
        </p:nvSpPr>
        <p:spPr>
          <a:xfrm>
            <a:off x="467544" y="1981200"/>
            <a:ext cx="8424936" cy="4114800"/>
          </a:xfrm>
        </p:spPr>
        <p:txBody>
          <a:bodyPr/>
          <a:lstStyle/>
          <a:p>
            <a:pPr marL="0" indent="0">
              <a:buNone/>
            </a:pPr>
            <a:r>
              <a:rPr lang="en-US" dirty="0" smtClean="0"/>
              <a:t>Swiss </a:t>
            </a:r>
            <a:r>
              <a:rPr lang="en-US" dirty="0"/>
              <a:t>association and its members, a group of elderly people concerned with the consequences of global warming on their living conditions and </a:t>
            </a:r>
            <a:r>
              <a:rPr lang="en-US" dirty="0" smtClean="0"/>
              <a:t>health,</a:t>
            </a:r>
          </a:p>
          <a:p>
            <a:pPr marL="0" indent="0">
              <a:buNone/>
            </a:pPr>
            <a:r>
              <a:rPr lang="en-US" dirty="0" smtClean="0"/>
              <a:t>Failed </a:t>
            </a:r>
            <a:r>
              <a:rPr lang="en-US" dirty="0"/>
              <a:t>to fulfil its positive obligations to protect life effectively (Article </a:t>
            </a:r>
            <a:r>
              <a:rPr lang="en-US" dirty="0" smtClean="0"/>
              <a:t>2), to </a:t>
            </a:r>
            <a:r>
              <a:rPr lang="en-US" dirty="0"/>
              <a:t>ensure respect for their private and family life, including their home (Article </a:t>
            </a:r>
            <a:r>
              <a:rPr lang="en-US" dirty="0" smtClean="0"/>
              <a:t>8), access </a:t>
            </a:r>
            <a:r>
              <a:rPr lang="en-US" dirty="0"/>
              <a:t>to a court within the meaning of Article 6 (right to a fair trial</a:t>
            </a:r>
            <a:r>
              <a:rPr lang="en-US" dirty="0" smtClean="0"/>
              <a:t>) Article </a:t>
            </a:r>
            <a:r>
              <a:rPr lang="en-US" dirty="0"/>
              <a:t>13 (right to an effective remedy</a:t>
            </a:r>
            <a:r>
              <a:rPr lang="en-US" dirty="0" smtClean="0"/>
              <a:t>).</a:t>
            </a:r>
            <a:endParaRPr lang="en-GB" dirty="0"/>
          </a:p>
        </p:txBody>
      </p:sp>
    </p:spTree>
    <p:extLst>
      <p:ext uri="{BB962C8B-B14F-4D97-AF65-F5344CB8AC3E}">
        <p14:creationId xmlns:p14="http://schemas.microsoft.com/office/powerpoint/2010/main" val="3249773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To</a:t>
            </a:r>
            <a:r>
              <a:rPr lang="de-DE" dirty="0"/>
              <a:t> </a:t>
            </a:r>
            <a:r>
              <a:rPr lang="de-DE" dirty="0" err="1"/>
              <a:t>norske</a:t>
            </a:r>
            <a:r>
              <a:rPr lang="de-DE" dirty="0"/>
              <a:t> </a:t>
            </a:r>
            <a:r>
              <a:rPr lang="de-DE" dirty="0" err="1"/>
              <a:t>klager</a:t>
            </a:r>
            <a:r>
              <a:rPr lang="de-DE" dirty="0"/>
              <a:t>: </a:t>
            </a:r>
            <a:r>
              <a:rPr lang="de-DE" i="1" dirty="0"/>
              <a:t>Greenpeace</a:t>
            </a:r>
            <a:r>
              <a:rPr lang="de-DE" dirty="0"/>
              <a:t> og </a:t>
            </a:r>
            <a:r>
              <a:rPr lang="de-DE" i="1" dirty="0"/>
              <a:t>BKA</a:t>
            </a:r>
            <a:r>
              <a:rPr lang="de-DE" dirty="0"/>
              <a:t> </a:t>
            </a:r>
            <a:r>
              <a:rPr lang="de-DE" dirty="0" err="1"/>
              <a:t>om</a:t>
            </a:r>
            <a:r>
              <a:rPr lang="de-DE" dirty="0"/>
              <a:t> </a:t>
            </a:r>
            <a:r>
              <a:rPr lang="de-DE" dirty="0" err="1"/>
              <a:t>oljeutvinningen</a:t>
            </a:r>
            <a:r>
              <a:rPr lang="de-DE" dirty="0"/>
              <a:t> i Arktis</a:t>
            </a:r>
          </a:p>
        </p:txBody>
      </p:sp>
      <p:sp>
        <p:nvSpPr>
          <p:cNvPr id="3" name="Content Placeholder 2"/>
          <p:cNvSpPr>
            <a:spLocks noGrp="1"/>
          </p:cNvSpPr>
          <p:nvPr>
            <p:ph idx="1"/>
          </p:nvPr>
        </p:nvSpPr>
        <p:spPr>
          <a:xfrm>
            <a:off x="990600" y="1981200"/>
            <a:ext cx="7696200" cy="4114800"/>
          </a:xfrm>
        </p:spPr>
        <p:txBody>
          <a:bodyPr/>
          <a:lstStyle/>
          <a:p>
            <a:pPr marL="0" indent="0">
              <a:buNone/>
            </a:pPr>
            <a:r>
              <a:rPr lang="en-US" dirty="0"/>
              <a:t>Norwegian </a:t>
            </a:r>
            <a:r>
              <a:rPr lang="en-US" dirty="0" smtClean="0"/>
              <a:t>Government granted </a:t>
            </a:r>
            <a:r>
              <a:rPr lang="en-US" dirty="0"/>
              <a:t>petroleum exploration </a:t>
            </a:r>
            <a:r>
              <a:rPr lang="en-US" dirty="0" err="1"/>
              <a:t>licences</a:t>
            </a:r>
            <a:r>
              <a:rPr lang="en-US" dirty="0"/>
              <a:t> for the Norwegian continental </a:t>
            </a:r>
            <a:r>
              <a:rPr lang="en-US" dirty="0" smtClean="0"/>
              <a:t>shelf: Articles </a:t>
            </a:r>
            <a:r>
              <a:rPr lang="en-US" dirty="0"/>
              <a:t>2 (right to life), 8 (right to respect for private and family life), 13 (right to an effective remedy) and 14 (prohibition of discrimination</a:t>
            </a:r>
            <a:r>
              <a:rPr lang="en-US" dirty="0" smtClean="0"/>
              <a:t>).</a:t>
            </a:r>
          </a:p>
          <a:p>
            <a:pPr marL="0" indent="0">
              <a:buNone/>
            </a:pPr>
            <a:r>
              <a:rPr lang="en-US" dirty="0" err="1" smtClean="0"/>
              <a:t>Besteforeldrenes</a:t>
            </a:r>
            <a:r>
              <a:rPr lang="en-US" dirty="0" smtClean="0"/>
              <a:t> </a:t>
            </a:r>
            <a:r>
              <a:rPr lang="en-US" dirty="0" err="1" smtClean="0"/>
              <a:t>klimaaksjon</a:t>
            </a:r>
            <a:r>
              <a:rPr lang="en-US" dirty="0" smtClean="0"/>
              <a:t> BKA also allege breach of Article 3.</a:t>
            </a:r>
            <a:endParaRPr lang="en-GB" dirty="0"/>
          </a:p>
        </p:txBody>
      </p:sp>
    </p:spTree>
    <p:extLst>
      <p:ext uri="{BB962C8B-B14F-4D97-AF65-F5344CB8AC3E}">
        <p14:creationId xmlns:p14="http://schemas.microsoft.com/office/powerpoint/2010/main" val="2265248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2.3 Den </a:t>
            </a:r>
            <a:r>
              <a:rPr lang="en-GB" dirty="0" err="1" smtClean="0"/>
              <a:t>internasjonale</a:t>
            </a:r>
            <a:r>
              <a:rPr lang="en-GB" dirty="0" smtClean="0"/>
              <a:t> </a:t>
            </a:r>
            <a:r>
              <a:rPr lang="en-GB" dirty="0" err="1" smtClean="0"/>
              <a:t>domstol</a:t>
            </a:r>
            <a:r>
              <a:rPr lang="en-GB" dirty="0" smtClean="0"/>
              <a:t> i Haag</a:t>
            </a:r>
            <a:endParaRPr lang="en-GB" dirty="0"/>
          </a:p>
        </p:txBody>
      </p:sp>
      <p:sp>
        <p:nvSpPr>
          <p:cNvPr id="3" name="Content Placeholder 2"/>
          <p:cNvSpPr>
            <a:spLocks noGrp="1"/>
          </p:cNvSpPr>
          <p:nvPr>
            <p:ph idx="1"/>
          </p:nvPr>
        </p:nvSpPr>
        <p:spPr/>
        <p:txBody>
          <a:bodyPr/>
          <a:lstStyle/>
          <a:p>
            <a:pPr marL="0" indent="0">
              <a:buNone/>
            </a:pPr>
            <a:r>
              <a:rPr lang="en-US" dirty="0"/>
              <a:t>Vanuatu’s Request for an </a:t>
            </a:r>
            <a:r>
              <a:rPr lang="en-US" dirty="0" smtClean="0"/>
              <a:t>Advisory Opinion from the International </a:t>
            </a:r>
            <a:r>
              <a:rPr lang="en-US" dirty="0"/>
              <a:t>Court of Justice (</a:t>
            </a:r>
            <a:r>
              <a:rPr lang="en-US" dirty="0" smtClean="0"/>
              <a:t>ICJ) 2022</a:t>
            </a:r>
          </a:p>
          <a:p>
            <a:pPr marL="0" indent="0">
              <a:buNone/>
            </a:pPr>
            <a:r>
              <a:rPr lang="en-US" dirty="0" err="1" smtClean="0"/>
              <a:t>Voteres</a:t>
            </a:r>
            <a:r>
              <a:rPr lang="en-US" dirty="0" smtClean="0"/>
              <a:t> over i FNs </a:t>
            </a:r>
            <a:r>
              <a:rPr lang="en-US" dirty="0" err="1" smtClean="0"/>
              <a:t>generalforsamling</a:t>
            </a:r>
            <a:r>
              <a:rPr lang="en-US" dirty="0" smtClean="0"/>
              <a:t> i 2023</a:t>
            </a:r>
            <a:endParaRPr lang="en-GB" dirty="0"/>
          </a:p>
        </p:txBody>
      </p:sp>
    </p:spTree>
    <p:extLst>
      <p:ext uri="{BB962C8B-B14F-4D97-AF65-F5344CB8AC3E}">
        <p14:creationId xmlns:p14="http://schemas.microsoft.com/office/powerpoint/2010/main" val="2977089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FNs </a:t>
            </a:r>
            <a:r>
              <a:rPr lang="en-GB" dirty="0" err="1"/>
              <a:t>traktatorganer</a:t>
            </a:r>
            <a:r>
              <a:rPr lang="en-GB" dirty="0"/>
              <a:t>: </a:t>
            </a:r>
            <a:r>
              <a:rPr lang="nb-NO" dirty="0" smtClean="0"/>
              <a:t>EMD og FN-organenes rolle i overvåkningen av nasjonale myndigheter</a:t>
            </a:r>
            <a:endParaRPr lang="nb-NO" dirty="0"/>
          </a:p>
        </p:txBody>
      </p:sp>
      <p:sp>
        <p:nvSpPr>
          <p:cNvPr id="3" name="Content Placeholder 2"/>
          <p:cNvSpPr>
            <a:spLocks noGrp="1"/>
          </p:cNvSpPr>
          <p:nvPr>
            <p:ph idx="1"/>
          </p:nvPr>
        </p:nvSpPr>
        <p:spPr/>
        <p:txBody>
          <a:bodyPr/>
          <a:lstStyle/>
          <a:p>
            <a:pPr marL="0" indent="0">
              <a:buNone/>
            </a:pPr>
            <a:endParaRPr lang="nb-NO" dirty="0" smtClean="0"/>
          </a:p>
          <a:p>
            <a:pPr marL="0" indent="0">
              <a:buNone/>
            </a:pPr>
            <a:r>
              <a:rPr lang="nb-NO" dirty="0" smtClean="0"/>
              <a:t>Den nasjonale domstolskontrollen, EMD og FN-organene</a:t>
            </a:r>
          </a:p>
        </p:txBody>
      </p:sp>
    </p:spTree>
    <p:extLst>
      <p:ext uri="{BB962C8B-B14F-4D97-AF65-F5344CB8AC3E}">
        <p14:creationId xmlns:p14="http://schemas.microsoft.com/office/powerpoint/2010/main" val="2339782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1224136"/>
          </a:xfrm>
        </p:spPr>
        <p:txBody>
          <a:bodyPr/>
          <a:lstStyle/>
          <a:p>
            <a:r>
              <a:rPr lang="en-GB" dirty="0" smtClean="0"/>
              <a:t>2. </a:t>
            </a:r>
            <a:r>
              <a:rPr lang="en-GB" dirty="0" err="1" smtClean="0"/>
              <a:t>Menneskerettskomiteen</a:t>
            </a:r>
            <a:endParaRPr lang="en-GB" dirty="0"/>
          </a:p>
        </p:txBody>
      </p:sp>
      <p:sp>
        <p:nvSpPr>
          <p:cNvPr id="3" name="Content Placeholder 2"/>
          <p:cNvSpPr>
            <a:spLocks noGrp="1"/>
          </p:cNvSpPr>
          <p:nvPr>
            <p:ph idx="1"/>
          </p:nvPr>
        </p:nvSpPr>
        <p:spPr>
          <a:xfrm>
            <a:off x="990600" y="1628800"/>
            <a:ext cx="7696200" cy="4752528"/>
          </a:xfrm>
        </p:spPr>
        <p:txBody>
          <a:bodyPr/>
          <a:lstStyle/>
          <a:p>
            <a:pPr marL="0" indent="0">
              <a:buNone/>
            </a:pPr>
            <a:r>
              <a:rPr lang="en-GB" dirty="0" smtClean="0"/>
              <a:t>FNs </a:t>
            </a:r>
            <a:r>
              <a:rPr lang="en-GB" dirty="0" err="1" smtClean="0"/>
              <a:t>menneskerettskomité</a:t>
            </a:r>
            <a:r>
              <a:rPr lang="en-GB" dirty="0" smtClean="0"/>
              <a:t>, </a:t>
            </a:r>
            <a:r>
              <a:rPr lang="en-GB" i="1" dirty="0"/>
              <a:t>Daniel Billy et al. (represented </a:t>
            </a:r>
            <a:r>
              <a:rPr lang="en-GB" i="1" dirty="0" smtClean="0"/>
              <a:t>by </a:t>
            </a:r>
            <a:r>
              <a:rPr lang="en-GB" i="1" dirty="0" err="1"/>
              <a:t>ClientEarth</a:t>
            </a:r>
            <a:r>
              <a:rPr lang="en-GB" i="1" dirty="0" smtClean="0"/>
              <a:t>) mot Australia,</a:t>
            </a:r>
            <a:r>
              <a:rPr lang="en-GB" dirty="0" smtClean="0"/>
              <a:t> CCPR/C/135/D/3624/2019 </a:t>
            </a:r>
            <a:r>
              <a:rPr lang="en-GB" dirty="0"/>
              <a:t>(2022)</a:t>
            </a:r>
          </a:p>
          <a:p>
            <a:pPr marL="0" indent="0">
              <a:buNone/>
            </a:pPr>
            <a:r>
              <a:rPr lang="en-GB" dirty="0" err="1" smtClean="0"/>
              <a:t>Brudd</a:t>
            </a:r>
            <a:r>
              <a:rPr lang="en-GB" dirty="0" smtClean="0"/>
              <a:t> </a:t>
            </a:r>
            <a:r>
              <a:rPr lang="en-GB" dirty="0" err="1"/>
              <a:t>på</a:t>
            </a:r>
            <a:r>
              <a:rPr lang="en-GB" dirty="0"/>
              <a:t> SP 17 (</a:t>
            </a:r>
            <a:r>
              <a:rPr lang="en-GB" dirty="0" err="1"/>
              <a:t>familie</a:t>
            </a:r>
            <a:r>
              <a:rPr lang="en-GB" dirty="0"/>
              <a:t> og </a:t>
            </a:r>
            <a:r>
              <a:rPr lang="en-GB" dirty="0" err="1"/>
              <a:t>privatliv</a:t>
            </a:r>
            <a:r>
              <a:rPr lang="en-GB" dirty="0"/>
              <a:t>) og 27 (</a:t>
            </a:r>
            <a:r>
              <a:rPr lang="en-GB" dirty="0" err="1"/>
              <a:t>beskyttelse</a:t>
            </a:r>
            <a:r>
              <a:rPr lang="en-GB" dirty="0"/>
              <a:t> </a:t>
            </a:r>
            <a:r>
              <a:rPr lang="en-GB" dirty="0" err="1"/>
              <a:t>av</a:t>
            </a:r>
            <a:r>
              <a:rPr lang="en-GB" dirty="0"/>
              <a:t> </a:t>
            </a:r>
            <a:r>
              <a:rPr lang="en-GB" dirty="0" err="1"/>
              <a:t>minoriteter</a:t>
            </a:r>
            <a:r>
              <a:rPr lang="en-GB" dirty="0"/>
              <a:t>)</a:t>
            </a:r>
          </a:p>
          <a:p>
            <a:pPr marL="0" indent="0">
              <a:buNone/>
            </a:pPr>
            <a:r>
              <a:rPr lang="en-GB" dirty="0" err="1"/>
              <a:t>Tiltakene</a:t>
            </a:r>
            <a:r>
              <a:rPr lang="en-GB" dirty="0"/>
              <a:t> mot </a:t>
            </a:r>
            <a:r>
              <a:rPr lang="en-GB" dirty="0" err="1"/>
              <a:t>klimaendringene</a:t>
            </a:r>
            <a:r>
              <a:rPr lang="en-GB" dirty="0"/>
              <a:t> </a:t>
            </a:r>
            <a:r>
              <a:rPr lang="en-GB" dirty="0" err="1"/>
              <a:t>på</a:t>
            </a:r>
            <a:r>
              <a:rPr lang="en-GB" dirty="0"/>
              <a:t> Torres-</a:t>
            </a:r>
            <a:r>
              <a:rPr lang="en-GB" dirty="0" err="1"/>
              <a:t>øyene</a:t>
            </a:r>
            <a:r>
              <a:rPr lang="en-GB" dirty="0"/>
              <a:t> </a:t>
            </a:r>
            <a:r>
              <a:rPr lang="en-GB" dirty="0" err="1"/>
              <a:t>var</a:t>
            </a:r>
            <a:r>
              <a:rPr lang="en-GB" dirty="0"/>
              <a:t> </a:t>
            </a:r>
            <a:r>
              <a:rPr lang="en-GB" dirty="0" err="1"/>
              <a:t>ikke</a:t>
            </a:r>
            <a:r>
              <a:rPr lang="en-GB" dirty="0"/>
              <a:t> </a:t>
            </a:r>
            <a:r>
              <a:rPr lang="en-GB" dirty="0" err="1" smtClean="0"/>
              <a:t>tilstrekkelige</a:t>
            </a:r>
            <a:r>
              <a:rPr lang="en-GB" dirty="0" smtClean="0"/>
              <a:t> </a:t>
            </a:r>
            <a:r>
              <a:rPr lang="en-GB" dirty="0" err="1"/>
              <a:t>til</a:t>
            </a:r>
            <a:r>
              <a:rPr lang="en-GB" dirty="0"/>
              <a:t> å </a:t>
            </a:r>
            <a:r>
              <a:rPr lang="en-GB" dirty="0" err="1"/>
              <a:t>beskytte</a:t>
            </a:r>
            <a:r>
              <a:rPr lang="en-GB" dirty="0"/>
              <a:t> </a:t>
            </a:r>
            <a:r>
              <a:rPr lang="en-GB" dirty="0" err="1"/>
              <a:t>urfolket</a:t>
            </a:r>
            <a:r>
              <a:rPr lang="en-GB" dirty="0"/>
              <a:t> der.</a:t>
            </a:r>
          </a:p>
          <a:p>
            <a:pPr marL="0" indent="0">
              <a:buNone/>
            </a:pPr>
            <a:r>
              <a:rPr lang="en-GB" sz="2000" dirty="0">
                <a:hlinkClick r:id="rId2"/>
              </a:rPr>
              <a:t>https://</a:t>
            </a:r>
            <a:r>
              <a:rPr lang="en-GB" sz="2000" dirty="0" smtClean="0">
                <a:hlinkClick r:id="rId2"/>
              </a:rPr>
              <a:t>www.ohchr.org/en/press-releases/2022/09/australia-violated-torres-strait-islanders-rights-enjoy-culture-and-family</a:t>
            </a:r>
            <a:endParaRPr lang="en-GB" sz="2000" dirty="0"/>
          </a:p>
        </p:txBody>
      </p:sp>
    </p:spTree>
    <p:extLst>
      <p:ext uri="{BB962C8B-B14F-4D97-AF65-F5344CB8AC3E}">
        <p14:creationId xmlns:p14="http://schemas.microsoft.com/office/powerpoint/2010/main" val="345256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FNs </a:t>
            </a:r>
            <a:r>
              <a:rPr lang="en-GB" dirty="0" err="1" smtClean="0"/>
              <a:t>traktatorganer</a:t>
            </a:r>
            <a:r>
              <a:rPr lang="en-GB" dirty="0" smtClean="0"/>
              <a:t>: </a:t>
            </a:r>
            <a:r>
              <a:rPr lang="en-GB" dirty="0" err="1" smtClean="0"/>
              <a:t>Barnekomitéen</a:t>
            </a:r>
            <a:endParaRPr lang="en-GB" dirty="0"/>
          </a:p>
        </p:txBody>
      </p:sp>
      <p:sp>
        <p:nvSpPr>
          <p:cNvPr id="3" name="Content Placeholder 2"/>
          <p:cNvSpPr>
            <a:spLocks noGrp="1"/>
          </p:cNvSpPr>
          <p:nvPr>
            <p:ph idx="1"/>
          </p:nvPr>
        </p:nvSpPr>
        <p:spPr>
          <a:xfrm>
            <a:off x="990600" y="1772816"/>
            <a:ext cx="7696200" cy="4323184"/>
          </a:xfrm>
        </p:spPr>
        <p:txBody>
          <a:bodyPr/>
          <a:lstStyle/>
          <a:p>
            <a:pPr marL="0" indent="0">
              <a:buNone/>
            </a:pPr>
            <a:r>
              <a:rPr lang="nb-NO" dirty="0"/>
              <a:t>Barnekomiteens beslutninger 11 oktober 2021. Rett til liv og helse</a:t>
            </a:r>
          </a:p>
          <a:p>
            <a:pPr marL="0" indent="0">
              <a:buNone/>
            </a:pPr>
            <a:r>
              <a:rPr lang="nb-NO" sz="2400" dirty="0">
                <a:hlinkClick r:id="rId2"/>
              </a:rPr>
              <a:t>https://tbinternet.ohchr.org/_layouts/15/treatybodyexternal/SessionDetails1.aspx?SessionID=1351&amp;Lang=en https://www.ejiltalk.org/childrens-rights-and-climate-change-at-the-un-committee-on-the-rights-of-the-child-pragmatism-and-principle-in-sacchi-v-argentina </a:t>
            </a:r>
            <a:r>
              <a:rPr lang="nb-NO" sz="2400" dirty="0" smtClean="0">
                <a:hlinkClick r:id="rId3"/>
              </a:rPr>
              <a:t>https</a:t>
            </a:r>
            <a:r>
              <a:rPr lang="nb-NO" sz="2400" dirty="0">
                <a:hlinkClick r:id="rId3"/>
              </a:rPr>
              <a:t>://www.ejiltalk.org/childrens-rights-and-climate-change-at-the-un-committee-on-the-rights-of-the-child-pragmatism-and-principle-in-sacchi-v-argentina</a:t>
            </a:r>
            <a:endParaRPr lang="en-GB" sz="2400" dirty="0"/>
          </a:p>
        </p:txBody>
      </p:sp>
    </p:spTree>
    <p:extLst>
      <p:ext uri="{BB962C8B-B14F-4D97-AF65-F5344CB8AC3E}">
        <p14:creationId xmlns:p14="http://schemas.microsoft.com/office/powerpoint/2010/main" val="1737632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2.5 Nasjonale høyesteretter: </a:t>
            </a:r>
            <a:r>
              <a:rPr lang="nb-NO" dirty="0" smtClean="0">
                <a:solidFill>
                  <a:srgbClr val="FF0000"/>
                </a:solidFill>
              </a:rPr>
              <a:t>Tysklands forfatningsdomstol</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nb-NO" i="1" dirty="0" smtClean="0"/>
              <a:t>Kjennelse </a:t>
            </a:r>
            <a:r>
              <a:rPr lang="nb-NO" i="1" dirty="0" smtClean="0"/>
              <a:t>fra</a:t>
            </a:r>
            <a:r>
              <a:rPr lang="nb-NO" i="1" dirty="0" smtClean="0"/>
              <a:t> </a:t>
            </a:r>
            <a:r>
              <a:rPr lang="nb-NO" i="1" dirty="0"/>
              <a:t>den tyske forfatningsdomstolen i </a:t>
            </a:r>
            <a:r>
              <a:rPr lang="nb-NO" i="1" dirty="0" smtClean="0"/>
              <a:t>et klimasøksmål </a:t>
            </a:r>
            <a:r>
              <a:rPr lang="nb-NO" i="1" dirty="0"/>
              <a:t>24. mars 2021 Nr. </a:t>
            </a:r>
            <a:r>
              <a:rPr lang="nb-NO" i="1" dirty="0" smtClean="0"/>
              <a:t>31/2021.</a:t>
            </a:r>
          </a:p>
          <a:p>
            <a:pPr marL="0" indent="0">
              <a:buNone/>
            </a:pPr>
            <a:r>
              <a:rPr lang="nb-NO" i="1" dirty="0" smtClean="0">
                <a:hlinkClick r:id="rId2"/>
              </a:rPr>
              <a:t>http</a:t>
            </a:r>
            <a:r>
              <a:rPr lang="nb-NO" i="1" dirty="0">
                <a:hlinkClick r:id="rId2"/>
              </a:rPr>
              <a:t>://</a:t>
            </a:r>
            <a:r>
              <a:rPr lang="nb-NO" i="1" dirty="0" smtClean="0">
                <a:hlinkClick r:id="rId2"/>
              </a:rPr>
              <a:t>www.bverfg.de/e/rs20210324_1bvr265618.html</a:t>
            </a:r>
            <a:r>
              <a:rPr lang="nb-NO" i="1" dirty="0" smtClean="0"/>
              <a:t> </a:t>
            </a:r>
            <a:r>
              <a:rPr lang="nb-NO" u="sng" dirty="0">
                <a:hlinkClick r:id="rId3"/>
              </a:rPr>
              <a:t>https://www.bundesverfassungsgericht.de/SharedDocs/Pressemitteilungen/EN/2021/bvg21-031.html</a:t>
            </a:r>
            <a:endParaRPr lang="nb-NO" u="sng" dirty="0"/>
          </a:p>
          <a:p>
            <a:pPr marL="0" indent="0">
              <a:buNone/>
            </a:pPr>
            <a:endParaRPr lang="nb-NO" i="1" dirty="0"/>
          </a:p>
        </p:txBody>
      </p:sp>
    </p:spTree>
    <p:extLst>
      <p:ext uri="{BB962C8B-B14F-4D97-AF65-F5344CB8AC3E}">
        <p14:creationId xmlns:p14="http://schemas.microsoft.com/office/powerpoint/2010/main" val="296267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0" dirty="0"/>
              <a:t>The Federal Climate Change Act 2019 (</a:t>
            </a:r>
            <a:r>
              <a:rPr lang="en-US" sz="2000" b="0" dirty="0" err="1"/>
              <a:t>Bundes-Klimaschutzgesetz</a:t>
            </a:r>
            <a:r>
              <a:rPr lang="en-US" sz="2000" b="0" dirty="0"/>
              <a:t> – KSG) governing national climate targets and the annual emission amounts allowed until 2030 are incompatible with fundamental rights. </a:t>
            </a:r>
            <a:endParaRPr lang="en-GB" sz="2000" b="0" dirty="0"/>
          </a:p>
        </p:txBody>
      </p:sp>
      <p:sp>
        <p:nvSpPr>
          <p:cNvPr id="3" name="Content Placeholder 2"/>
          <p:cNvSpPr>
            <a:spLocks noGrp="1"/>
          </p:cNvSpPr>
          <p:nvPr>
            <p:ph idx="1"/>
          </p:nvPr>
        </p:nvSpPr>
        <p:spPr/>
        <p:txBody>
          <a:bodyPr/>
          <a:lstStyle/>
          <a:p>
            <a:pPr marL="0" indent="0">
              <a:buNone/>
            </a:pPr>
            <a:r>
              <a:rPr lang="en-GB" sz="2000" dirty="0" smtClean="0"/>
              <a:t>They </a:t>
            </a:r>
            <a:r>
              <a:rPr lang="en-GB" sz="2000" dirty="0"/>
              <a:t>lack sufficient specifications for further emission reductions from 2031 </a:t>
            </a:r>
            <a:r>
              <a:rPr lang="en-GB" sz="2000" dirty="0" smtClean="0"/>
              <a:t>onwards and violate </a:t>
            </a:r>
            <a:r>
              <a:rPr lang="en-GB" sz="2000" dirty="0"/>
              <a:t>the freedoms of the complainants, some of whom are still very young. The provisions irreversibly offload major emission reduction burdens onto periods after 2030. The fact that greenhouse gas emissions must be reduced follows from the Basic </a:t>
            </a:r>
            <a:r>
              <a:rPr lang="en-GB" sz="2000" dirty="0" smtClean="0"/>
              <a:t>Law. </a:t>
            </a:r>
            <a:r>
              <a:rPr lang="en-GB" sz="2000" dirty="0"/>
              <a:t>The constitutional climate goal arising from Article 20a GG is more closely defined in accordance with the Paris target as being to limit the increase in the global average temperature to well below 2°C and preferably to 1.5°C above pre-industrial levels. For this target to be reached, the reductions still necessary after 2030 will have to be achieved with ever greater speed and urgency. These future obligations to reduce emissions have an impact on practically every type of freedom because virtually all aspects of human life still involve the emission of greenhouse gases and are thus potentially threatened by drastic restrictions after 2030. </a:t>
            </a:r>
            <a:endParaRPr lang="en-GB" dirty="0"/>
          </a:p>
        </p:txBody>
      </p:sp>
    </p:spTree>
    <p:extLst>
      <p:ext uri="{BB962C8B-B14F-4D97-AF65-F5344CB8AC3E}">
        <p14:creationId xmlns:p14="http://schemas.microsoft.com/office/powerpoint/2010/main" val="20646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838200"/>
            <a:ext cx="8028384" cy="1143000"/>
          </a:xfrm>
        </p:spPr>
        <p:txBody>
          <a:bodyPr/>
          <a:lstStyle/>
          <a:p>
            <a:r>
              <a:rPr lang="en-GB" sz="5400" dirty="0" err="1" smtClean="0"/>
              <a:t>Bryter</a:t>
            </a:r>
            <a:r>
              <a:rPr lang="en-GB" sz="5400" dirty="0" smtClean="0"/>
              <a:t> </a:t>
            </a:r>
            <a:r>
              <a:rPr lang="en-GB" sz="5400" dirty="0" err="1" smtClean="0"/>
              <a:t>utslipp</a:t>
            </a:r>
            <a:r>
              <a:rPr lang="en-GB" sz="5400" dirty="0"/>
              <a:t> </a:t>
            </a:r>
            <a:r>
              <a:rPr lang="en-GB" sz="5400" dirty="0" err="1" smtClean="0"/>
              <a:t>menneskerettene</a:t>
            </a:r>
            <a:r>
              <a:rPr lang="en-GB" sz="5400" dirty="0" smtClean="0"/>
              <a:t>?</a:t>
            </a:r>
            <a:endParaRPr lang="en-GB" sz="5400" dirty="0"/>
          </a:p>
        </p:txBody>
      </p:sp>
      <p:sp>
        <p:nvSpPr>
          <p:cNvPr id="3" name="Content Placeholder 2"/>
          <p:cNvSpPr>
            <a:spLocks noGrp="1"/>
          </p:cNvSpPr>
          <p:nvPr>
            <p:ph idx="1"/>
          </p:nvPr>
        </p:nvSpPr>
        <p:spPr>
          <a:xfrm>
            <a:off x="990600" y="2204864"/>
            <a:ext cx="8045896" cy="4392488"/>
          </a:xfrm>
        </p:spPr>
        <p:txBody>
          <a:bodyPr/>
          <a:lstStyle/>
          <a:p>
            <a:r>
              <a:rPr lang="en-GB" b="1" dirty="0" err="1" smtClean="0"/>
              <a:t>Resolusjon</a:t>
            </a:r>
            <a:r>
              <a:rPr lang="en-GB" b="1" dirty="0" smtClean="0"/>
              <a:t> </a:t>
            </a:r>
            <a:r>
              <a:rPr lang="en-GB" b="1" dirty="0"/>
              <a:t>fra FNs </a:t>
            </a:r>
            <a:r>
              <a:rPr lang="en-GB" b="1" dirty="0" err="1"/>
              <a:t>menneskerettsråd</a:t>
            </a:r>
            <a:r>
              <a:rPr lang="en-GB" b="1" dirty="0"/>
              <a:t> </a:t>
            </a:r>
            <a:r>
              <a:rPr lang="en-GB" b="1" dirty="0" smtClean="0"/>
              <a:t>2021: </a:t>
            </a:r>
          </a:p>
          <a:p>
            <a:pPr marL="0" indent="0">
              <a:buNone/>
            </a:pPr>
            <a:r>
              <a:rPr lang="en-GB" dirty="0" smtClean="0">
                <a:hlinkClick r:id="rId2"/>
              </a:rPr>
              <a:t>https://documents-dds-ny.un.org/doc/UNDOC/LTD/G21/270/15/PDF/G2127015.pdf</a:t>
            </a:r>
            <a:r>
              <a:rPr lang="en-GB" dirty="0" smtClean="0"/>
              <a:t> </a:t>
            </a:r>
            <a:endParaRPr lang="en-GB" dirty="0" smtClean="0">
              <a:hlinkClick r:id="rId3"/>
            </a:endParaRPr>
          </a:p>
          <a:p>
            <a:pPr marL="0" indent="0">
              <a:buNone/>
            </a:pPr>
            <a:r>
              <a:rPr lang="en-GB" dirty="0" smtClean="0">
                <a:hlinkClick r:id="rId3"/>
              </a:rPr>
              <a:t>https</a:t>
            </a:r>
            <a:r>
              <a:rPr lang="en-GB" dirty="0">
                <a:hlinkClick r:id="rId3"/>
              </a:rPr>
              <a:t>://</a:t>
            </a:r>
            <a:r>
              <a:rPr lang="en-GB" dirty="0" smtClean="0">
                <a:hlinkClick r:id="rId3"/>
              </a:rPr>
              <a:t>news.un.org/en/story/2021/10/1103082</a:t>
            </a:r>
            <a:endParaRPr lang="en-GB" dirty="0" smtClean="0"/>
          </a:p>
          <a:p>
            <a:r>
              <a:rPr lang="en-GB" b="1" dirty="0" err="1" smtClean="0"/>
              <a:t>Resolusjon</a:t>
            </a:r>
            <a:r>
              <a:rPr lang="en-GB" b="1" dirty="0" smtClean="0"/>
              <a:t> fra FNs </a:t>
            </a:r>
            <a:r>
              <a:rPr lang="en-GB" b="1" dirty="0" err="1" smtClean="0"/>
              <a:t>generalforsamling</a:t>
            </a:r>
            <a:r>
              <a:rPr lang="en-GB" b="1" dirty="0" smtClean="0"/>
              <a:t> 2022</a:t>
            </a:r>
            <a:r>
              <a:rPr lang="en-GB" dirty="0" smtClean="0"/>
              <a:t>:</a:t>
            </a:r>
          </a:p>
          <a:p>
            <a:pPr marL="0" indent="0">
              <a:buNone/>
            </a:pPr>
            <a:r>
              <a:rPr lang="en-GB" dirty="0">
                <a:hlinkClick r:id="rId4"/>
              </a:rPr>
              <a:t>https://</a:t>
            </a:r>
            <a:r>
              <a:rPr lang="en-GB" dirty="0" smtClean="0">
                <a:hlinkClick r:id="rId4"/>
              </a:rPr>
              <a:t>www.un.org/en/climatechange</a:t>
            </a:r>
            <a:endParaRPr lang="en-GB" dirty="0" smtClean="0"/>
          </a:p>
          <a:p>
            <a:pPr marL="0" indent="0">
              <a:buNone/>
            </a:pPr>
            <a:r>
              <a:rPr lang="en-US" dirty="0" err="1" smtClean="0"/>
              <a:t>Enstemmig</a:t>
            </a:r>
            <a:r>
              <a:rPr lang="en-US" dirty="0" smtClean="0"/>
              <a:t>: “a </a:t>
            </a:r>
            <a:r>
              <a:rPr lang="en-US" dirty="0"/>
              <a:t>clean, healthy, and sustainable environment </a:t>
            </a:r>
            <a:r>
              <a:rPr lang="en-US" dirty="0" smtClean="0"/>
              <a:t>is </a:t>
            </a:r>
            <a:r>
              <a:rPr lang="en-US" dirty="0"/>
              <a:t>a human </a:t>
            </a:r>
            <a:r>
              <a:rPr lang="en-US" dirty="0" smtClean="0"/>
              <a:t>right”</a:t>
            </a:r>
            <a:r>
              <a:rPr lang="en-US" dirty="0"/>
              <a:t/>
            </a:r>
            <a:br>
              <a:rPr lang="en-US" dirty="0"/>
            </a:br>
            <a:endParaRPr lang="en-GB" dirty="0" smtClean="0"/>
          </a:p>
          <a:p>
            <a:endParaRPr lang="en-GB" dirty="0"/>
          </a:p>
        </p:txBody>
      </p:sp>
    </p:spTree>
    <p:extLst>
      <p:ext uri="{BB962C8B-B14F-4D97-AF65-F5344CB8AC3E}">
        <p14:creationId xmlns:p14="http://schemas.microsoft.com/office/powerpoint/2010/main" val="1261114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The legislator should have taken precautionary steps to mitigate these major burdens in order to safeguard the freedom guaranteed by fundamental rights.</a:t>
            </a:r>
            <a:endParaRPr lang="en-GB" sz="2000" b="0" dirty="0"/>
          </a:p>
        </p:txBody>
      </p:sp>
      <p:sp>
        <p:nvSpPr>
          <p:cNvPr id="3" name="Content Placeholder 2"/>
          <p:cNvSpPr>
            <a:spLocks noGrp="1"/>
          </p:cNvSpPr>
          <p:nvPr>
            <p:ph idx="1"/>
          </p:nvPr>
        </p:nvSpPr>
        <p:spPr/>
        <p:txBody>
          <a:bodyPr/>
          <a:lstStyle/>
          <a:p>
            <a:pPr marL="0" indent="0">
              <a:buNone/>
            </a:pPr>
            <a:r>
              <a:rPr lang="en-GB" sz="2000" dirty="0" smtClean="0"/>
              <a:t>The </a:t>
            </a:r>
            <a:r>
              <a:rPr lang="en-GB" sz="2000" dirty="0"/>
              <a:t>statutory provisions on adjusting the reduction pathway for greenhouse gas emissions from 2031 onwards are not sufficient to ensure that the necessary transition to climate neutrality is achieved in time. The legislator must enact provisions by 31 December 2022 that specify in greater detail how the reduction targets for greenhouse gas emissions are to be adjusted for periods after 2030.</a:t>
            </a:r>
            <a:endParaRPr lang="nb-NO" sz="2000" dirty="0"/>
          </a:p>
          <a:p>
            <a:pPr marL="0" indent="0">
              <a:buNone/>
            </a:pPr>
            <a:r>
              <a:rPr lang="en-GB" dirty="0" smtClean="0"/>
              <a:t>Den </a:t>
            </a:r>
            <a:r>
              <a:rPr lang="en-GB" dirty="0" err="1" smtClean="0"/>
              <a:t>tyske</a:t>
            </a:r>
            <a:r>
              <a:rPr lang="en-GB" dirty="0" smtClean="0"/>
              <a:t> </a:t>
            </a:r>
            <a:r>
              <a:rPr lang="en-GB" dirty="0" err="1" smtClean="0"/>
              <a:t>forbundsregjeringen</a:t>
            </a:r>
            <a:r>
              <a:rPr lang="en-GB" dirty="0" smtClean="0"/>
              <a:t> </a:t>
            </a:r>
            <a:r>
              <a:rPr lang="en-GB" dirty="0" err="1" smtClean="0"/>
              <a:t>foreslo</a:t>
            </a:r>
            <a:r>
              <a:rPr lang="en-GB" dirty="0" smtClean="0"/>
              <a:t> </a:t>
            </a:r>
            <a:r>
              <a:rPr lang="en-GB" dirty="0" err="1" smtClean="0"/>
              <a:t>så</a:t>
            </a:r>
            <a:r>
              <a:rPr lang="en-GB" dirty="0" smtClean="0"/>
              <a:t> </a:t>
            </a:r>
            <a:r>
              <a:rPr lang="en-GB" dirty="0" err="1" smtClean="0"/>
              <a:t>ny</a:t>
            </a:r>
            <a:r>
              <a:rPr lang="en-GB" dirty="0" smtClean="0"/>
              <a:t> </a:t>
            </a:r>
            <a:r>
              <a:rPr lang="en-GB" dirty="0" err="1" smtClean="0"/>
              <a:t>lov</a:t>
            </a:r>
            <a:r>
              <a:rPr lang="en-GB" dirty="0" smtClean="0"/>
              <a:t> for å </a:t>
            </a:r>
            <a:r>
              <a:rPr lang="en-GB" dirty="0" err="1" smtClean="0"/>
              <a:t>oppfylle</a:t>
            </a:r>
            <a:r>
              <a:rPr lang="en-GB" dirty="0" smtClean="0"/>
              <a:t> </a:t>
            </a:r>
            <a:r>
              <a:rPr lang="en-GB" dirty="0" err="1" smtClean="0"/>
              <a:t>forfatningsdomstolens</a:t>
            </a:r>
            <a:r>
              <a:rPr lang="en-GB" dirty="0" smtClean="0"/>
              <a:t> </a:t>
            </a:r>
            <a:r>
              <a:rPr lang="en-GB" dirty="0" err="1" smtClean="0"/>
              <a:t>krav</a:t>
            </a:r>
            <a:r>
              <a:rPr lang="en-GB" dirty="0" smtClean="0"/>
              <a:t>, og </a:t>
            </a:r>
            <a:r>
              <a:rPr lang="en-GB" dirty="0" err="1" smtClean="0"/>
              <a:t>denne</a:t>
            </a:r>
            <a:r>
              <a:rPr lang="en-GB" dirty="0" smtClean="0"/>
              <a:t> </a:t>
            </a:r>
            <a:r>
              <a:rPr lang="en-GB" dirty="0" err="1" smtClean="0"/>
              <a:t>ble</a:t>
            </a:r>
            <a:r>
              <a:rPr lang="en-GB" dirty="0" smtClean="0"/>
              <a:t> </a:t>
            </a:r>
            <a:r>
              <a:rPr lang="en-GB" dirty="0" err="1" smtClean="0"/>
              <a:t>vedtatt</a:t>
            </a:r>
            <a:r>
              <a:rPr lang="en-GB" dirty="0" smtClean="0"/>
              <a:t> </a:t>
            </a:r>
            <a:r>
              <a:rPr lang="en-GB" dirty="0" err="1" smtClean="0"/>
              <a:t>kort</a:t>
            </a:r>
            <a:r>
              <a:rPr lang="en-GB" dirty="0" smtClean="0"/>
              <a:t> </a:t>
            </a:r>
            <a:r>
              <a:rPr lang="en-GB" dirty="0" err="1" smtClean="0"/>
              <a:t>tid</a:t>
            </a:r>
            <a:r>
              <a:rPr lang="en-GB" dirty="0" smtClean="0"/>
              <a:t> </a:t>
            </a:r>
            <a:r>
              <a:rPr lang="en-GB" dirty="0" err="1" smtClean="0"/>
              <a:t>etter</a:t>
            </a:r>
            <a:r>
              <a:rPr lang="en-GB" dirty="0" smtClean="0"/>
              <a:t> </a:t>
            </a:r>
            <a:r>
              <a:rPr lang="en-GB" dirty="0" err="1" smtClean="0"/>
              <a:t>dommen</a:t>
            </a:r>
            <a:r>
              <a:rPr lang="en-GB" dirty="0" smtClean="0"/>
              <a:t>.</a:t>
            </a:r>
            <a:endParaRPr lang="en-GB" dirty="0"/>
          </a:p>
        </p:txBody>
      </p:sp>
    </p:spTree>
    <p:extLst>
      <p:ext uri="{BB962C8B-B14F-4D97-AF65-F5344CB8AC3E}">
        <p14:creationId xmlns:p14="http://schemas.microsoft.com/office/powerpoint/2010/main" val="4275271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2.6	</a:t>
            </a:r>
            <a:r>
              <a:rPr lang="en-GB" dirty="0" err="1" smtClean="0"/>
              <a:t>Frankrikes</a:t>
            </a:r>
            <a:r>
              <a:rPr lang="en-GB" dirty="0" smtClean="0"/>
              <a:t> </a:t>
            </a:r>
            <a:r>
              <a:rPr lang="en-GB" dirty="0" err="1" smtClean="0"/>
              <a:t>forvaltningshøyesterett</a:t>
            </a:r>
            <a:r>
              <a:rPr lang="en-GB" dirty="0" smtClean="0"/>
              <a:t> og </a:t>
            </a:r>
            <a:r>
              <a:rPr lang="en-GB" dirty="0" err="1" smtClean="0"/>
              <a:t>forfatningsdomstol</a:t>
            </a:r>
            <a:endParaRPr lang="en-GB" dirty="0"/>
          </a:p>
        </p:txBody>
      </p:sp>
      <p:sp>
        <p:nvSpPr>
          <p:cNvPr id="3" name="Content Placeholder 2"/>
          <p:cNvSpPr>
            <a:spLocks noGrp="1"/>
          </p:cNvSpPr>
          <p:nvPr>
            <p:ph idx="1"/>
          </p:nvPr>
        </p:nvSpPr>
        <p:spPr>
          <a:xfrm>
            <a:off x="990600" y="2204864"/>
            <a:ext cx="7696200" cy="3891136"/>
          </a:xfrm>
        </p:spPr>
        <p:txBody>
          <a:bodyPr/>
          <a:lstStyle/>
          <a:p>
            <a:pPr marL="0" indent="0">
              <a:buNone/>
            </a:pPr>
            <a:r>
              <a:rPr lang="nb-NO" dirty="0"/>
              <a:t>Den franske forvaltningshøyesteretten i </a:t>
            </a:r>
            <a:r>
              <a:rPr lang="nb-NO" i="1" dirty="0"/>
              <a:t>Grande-</a:t>
            </a:r>
            <a:r>
              <a:rPr lang="nb-NO" i="1" dirty="0" err="1"/>
              <a:t>Synthe</a:t>
            </a:r>
            <a:r>
              <a:rPr lang="nb-NO" dirty="0"/>
              <a:t> </a:t>
            </a:r>
            <a:r>
              <a:rPr lang="nb-NO" dirty="0" smtClean="0"/>
              <a:t>(2020):  </a:t>
            </a:r>
            <a:r>
              <a:rPr lang="nb-NO" u="sng" dirty="0">
                <a:hlinkClick r:id="rId2"/>
              </a:rPr>
              <a:t>https://</a:t>
            </a:r>
            <a:r>
              <a:rPr lang="nb-NO" u="sng" dirty="0" smtClean="0">
                <a:hlinkClick r:id="rId2"/>
              </a:rPr>
              <a:t>www.conseil-etat.fr/en/news/greenhouse-gas-emissions-the-conseil-d-etat-annuls-the-government-s-refusal-to-take-additional-measures-and-orders-it-to-take-these-measures-befor</a:t>
            </a:r>
            <a:endParaRPr lang="nb-NO" u="sng" dirty="0" smtClean="0"/>
          </a:p>
          <a:p>
            <a:pPr marL="0" indent="0">
              <a:buNone/>
            </a:pPr>
            <a:endParaRPr lang="en-GB" dirty="0"/>
          </a:p>
        </p:txBody>
      </p:sp>
    </p:spTree>
    <p:extLst>
      <p:ext uri="{BB962C8B-B14F-4D97-AF65-F5344CB8AC3E}">
        <p14:creationId xmlns:p14="http://schemas.microsoft.com/office/powerpoint/2010/main" val="1600416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a:t>Grande-</a:t>
            </a:r>
            <a:r>
              <a:rPr lang="nb-NO" i="1" dirty="0" err="1"/>
              <a:t>Synthe</a:t>
            </a:r>
            <a:r>
              <a:rPr lang="nb-NO" dirty="0"/>
              <a:t> (2020)</a:t>
            </a:r>
            <a:endParaRPr lang="en-GB" dirty="0"/>
          </a:p>
        </p:txBody>
      </p:sp>
      <p:sp>
        <p:nvSpPr>
          <p:cNvPr id="3" name="Content Placeholder 2"/>
          <p:cNvSpPr>
            <a:spLocks noGrp="1"/>
          </p:cNvSpPr>
          <p:nvPr>
            <p:ph idx="1"/>
          </p:nvPr>
        </p:nvSpPr>
        <p:spPr/>
        <p:txBody>
          <a:bodyPr/>
          <a:lstStyle/>
          <a:p>
            <a:pPr marL="0" indent="0">
              <a:buNone/>
            </a:pPr>
            <a:r>
              <a:rPr lang="en-GB" dirty="0" smtClean="0"/>
              <a:t>The </a:t>
            </a:r>
            <a:r>
              <a:rPr lang="en-GB" dirty="0"/>
              <a:t>concrete consequences of climate change are only likely to have their full effect on the territory of the municipality by 2030 or </a:t>
            </a:r>
            <a:r>
              <a:rPr lang="en-GB" dirty="0" smtClean="0"/>
              <a:t>2040. Their </a:t>
            </a:r>
            <a:r>
              <a:rPr lang="en-GB" dirty="0"/>
              <a:t>inescapable nature, in the absence of effective measures taken quickly to prevent their causes and in view of the timeframe for action by public policies in this area, is such as to justify the need to act without delay to this end</a:t>
            </a:r>
            <a:r>
              <a:rPr lang="en-GB" dirty="0" smtClean="0"/>
              <a:t>.</a:t>
            </a:r>
            <a:endParaRPr lang="en-GB" dirty="0"/>
          </a:p>
        </p:txBody>
      </p:sp>
    </p:spTree>
    <p:extLst>
      <p:ext uri="{BB962C8B-B14F-4D97-AF65-F5344CB8AC3E}">
        <p14:creationId xmlns:p14="http://schemas.microsoft.com/office/powerpoint/2010/main" val="1875691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solidFill>
                  <a:srgbClr val="FF0000"/>
                </a:solidFill>
              </a:rPr>
              <a:t>Frankrikes forfatningsdomstol: Conseil </a:t>
            </a:r>
            <a:r>
              <a:rPr lang="nb-NO" dirty="0" err="1" smtClean="0">
                <a:solidFill>
                  <a:srgbClr val="FF0000"/>
                </a:solidFill>
              </a:rPr>
              <a:t>constitutionnel</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a:t>
            </a:r>
            <a:r>
              <a:rPr lang="en-GB" i="1" dirty="0" smtClean="0"/>
              <a:t>It </a:t>
            </a:r>
            <a:r>
              <a:rPr lang="en-GB" i="1" dirty="0"/>
              <a:t>follows from the preamble to the Charter of the Environment that the preservation of the environment must be sought in the same way as the other fundamental interests of the Nation and that the choices intended to meet the needs of the present must not compromise the ability of future generations to satisfy their own needs</a:t>
            </a:r>
            <a:r>
              <a:rPr lang="en-GB" dirty="0" smtClean="0"/>
              <a:t>.» </a:t>
            </a:r>
            <a:r>
              <a:rPr lang="fr-FR" dirty="0" smtClean="0"/>
              <a:t>Conseil </a:t>
            </a:r>
            <a:r>
              <a:rPr lang="fr-FR" dirty="0"/>
              <a:t>constitutionnel, décision n° 2022-843 DC du 12 août 2022, points 22 et 24.</a:t>
            </a:r>
            <a:endParaRPr lang="nb-NO" dirty="0"/>
          </a:p>
          <a:p>
            <a:pPr marL="0" indent="0">
              <a:buNone/>
            </a:pPr>
            <a:endParaRPr lang="nb-NO" dirty="0"/>
          </a:p>
        </p:txBody>
      </p:sp>
    </p:spTree>
    <p:extLst>
      <p:ext uri="{BB962C8B-B14F-4D97-AF65-F5344CB8AC3E}">
        <p14:creationId xmlns:p14="http://schemas.microsoft.com/office/powerpoint/2010/main" val="3248717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fr-FR" i="1" dirty="0"/>
              <a:t>Association Oxfam France, </a:t>
            </a:r>
            <a:r>
              <a:rPr lang="fr-FR" dirty="0"/>
              <a:t>TA Paris (2021)</a:t>
            </a:r>
            <a:endParaRPr lang="nb-NO" dirty="0"/>
          </a:p>
          <a:p>
            <a:pPr marL="0" indent="0">
              <a:buNone/>
            </a:pPr>
            <a:endParaRPr lang="nb-NO" dirty="0" smtClean="0"/>
          </a:p>
          <a:p>
            <a:pPr marL="0" indent="0">
              <a:buNone/>
            </a:pPr>
            <a:r>
              <a:rPr lang="nb-NO" dirty="0" smtClean="0"/>
              <a:t>Førsteinstansdomstolen </a:t>
            </a:r>
            <a:r>
              <a:rPr lang="nb-NO" dirty="0"/>
              <a:t>i Paris i </a:t>
            </a:r>
            <a:r>
              <a:rPr lang="nb-NO" i="1" dirty="0" err="1"/>
              <a:t>Notre</a:t>
            </a:r>
            <a:r>
              <a:rPr lang="nb-NO" i="1" dirty="0"/>
              <a:t> </a:t>
            </a:r>
            <a:r>
              <a:rPr lang="nb-NO" i="1" dirty="0" err="1"/>
              <a:t>Affaire</a:t>
            </a:r>
            <a:r>
              <a:rPr lang="nb-NO" i="1" dirty="0"/>
              <a:t> à </a:t>
            </a:r>
            <a:r>
              <a:rPr lang="nb-NO" i="1" dirty="0" err="1"/>
              <a:t>Tous</a:t>
            </a:r>
            <a:r>
              <a:rPr lang="nb-NO" dirty="0"/>
              <a:t> </a:t>
            </a:r>
            <a:r>
              <a:rPr lang="nb-NO" dirty="0" smtClean="0"/>
              <a:t>(2021), dagmulkt betalt til </a:t>
            </a:r>
            <a:r>
              <a:rPr lang="nb-NO" dirty="0" err="1" smtClean="0"/>
              <a:t>NGOer</a:t>
            </a:r>
            <a:r>
              <a:rPr lang="nb-NO" dirty="0" smtClean="0"/>
              <a:t>:</a:t>
            </a:r>
            <a:endParaRPr lang="nb-NO" dirty="0"/>
          </a:p>
          <a:p>
            <a:pPr marL="0" indent="0">
              <a:buNone/>
            </a:pPr>
            <a:r>
              <a:rPr lang="nb-NO" u="sng" dirty="0">
                <a:hlinkClick r:id="rId2"/>
              </a:rPr>
              <a:t>http://climatecasechart.com/climate-change-litigation/non-us-case/notre-affaire-a-tous-and-others-v-france</a:t>
            </a:r>
            <a:r>
              <a:rPr lang="nb-NO" u="sng" dirty="0" smtClean="0">
                <a:hlinkClick r:id="rId2"/>
              </a:rPr>
              <a:t>/</a:t>
            </a:r>
            <a:endParaRPr lang="nb-NO" u="sng" dirty="0"/>
          </a:p>
          <a:p>
            <a:endParaRPr lang="nb-NO" dirty="0"/>
          </a:p>
          <a:p>
            <a:pPr marL="0" indent="0">
              <a:buNone/>
            </a:pPr>
            <a:endParaRPr lang="nb-NO" dirty="0"/>
          </a:p>
        </p:txBody>
      </p:sp>
    </p:spTree>
    <p:extLst>
      <p:ext uri="{BB962C8B-B14F-4D97-AF65-F5344CB8AC3E}">
        <p14:creationId xmlns:p14="http://schemas.microsoft.com/office/powerpoint/2010/main" val="2693534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2.7 Dommer fra europeiske høyesteretter:</a:t>
            </a:r>
            <a:br>
              <a:rPr lang="nb-NO" dirty="0" smtClean="0"/>
            </a:br>
            <a:r>
              <a:rPr lang="nb-NO" dirty="0" smtClean="0">
                <a:solidFill>
                  <a:srgbClr val="FF0000"/>
                </a:solidFill>
              </a:rPr>
              <a:t>Nederland</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nb-NO" i="1" dirty="0" err="1" smtClean="0"/>
              <a:t>Urgenda</a:t>
            </a:r>
            <a:r>
              <a:rPr lang="nb-NO" dirty="0" smtClean="0"/>
              <a:t> 2019, Nederlands høyesterett, </a:t>
            </a:r>
          </a:p>
          <a:p>
            <a:pPr marL="0" indent="0">
              <a:buNone/>
            </a:pPr>
            <a:r>
              <a:rPr lang="nb-NO" dirty="0" smtClean="0">
                <a:hlinkClick r:id="rId2"/>
              </a:rPr>
              <a:t>http</a:t>
            </a:r>
            <a:r>
              <a:rPr lang="nb-NO" dirty="0">
                <a:hlinkClick r:id="rId2"/>
              </a:rPr>
              <a:t>://climatecasechart.com/climate-change-litigation/non-us-case/urgenda-foundation-v-kingdom-of-the-netherlands</a:t>
            </a:r>
            <a:r>
              <a:rPr lang="nb-NO" dirty="0" smtClean="0">
                <a:hlinkClick r:id="rId2"/>
              </a:rPr>
              <a:t>/</a:t>
            </a:r>
            <a:endParaRPr lang="nb-NO" dirty="0" smtClean="0"/>
          </a:p>
          <a:p>
            <a:r>
              <a:rPr lang="en-US" dirty="0"/>
              <a:t>In December 2019, the Supreme Court in the Netherlands ordered the Dutch government to cut </a:t>
            </a:r>
            <a:r>
              <a:rPr lang="en-US" dirty="0">
                <a:hlinkClick r:id="rId3"/>
              </a:rPr>
              <a:t>its greenhouse gas emissions 25% by the end of 2020</a:t>
            </a:r>
            <a:r>
              <a:rPr lang="en-US" dirty="0"/>
              <a:t>, compared to 1990 levels, as its fair share to tackle climate change.</a:t>
            </a:r>
          </a:p>
          <a:p>
            <a:r>
              <a:rPr lang="en-US" dirty="0"/>
              <a:t>The court ruled that the Dutch government was causing an “unacceptable danger” to its citizens and violated its duty of care to them by continuing to pollute. </a:t>
            </a:r>
          </a:p>
          <a:p>
            <a:pPr marL="0" indent="0">
              <a:buNone/>
            </a:pPr>
            <a:endParaRPr lang="nb-NO" dirty="0"/>
          </a:p>
        </p:txBody>
      </p:sp>
    </p:spTree>
    <p:extLst>
      <p:ext uri="{BB962C8B-B14F-4D97-AF65-F5344CB8AC3E}">
        <p14:creationId xmlns:p14="http://schemas.microsoft.com/office/powerpoint/2010/main" val="1720045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a:t>Urgenda</a:t>
            </a:r>
            <a:r>
              <a:rPr lang="nb-NO" dirty="0"/>
              <a:t> 2019, Nederlands høyesterett</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nb-NO" dirty="0" smtClean="0">
                <a:hlinkClick r:id="rId2"/>
              </a:rPr>
              <a:t>http</a:t>
            </a:r>
            <a:r>
              <a:rPr lang="nb-NO" dirty="0">
                <a:hlinkClick r:id="rId2"/>
              </a:rPr>
              <a:t>://</a:t>
            </a:r>
            <a:r>
              <a:rPr lang="nb-NO" dirty="0" smtClean="0">
                <a:hlinkClick r:id="rId2"/>
              </a:rPr>
              <a:t>climatecasechart.com/climate-change-litigation/non-us-case/urgenda-foundation-v-kingdom-of-the-netherlands/</a:t>
            </a:r>
            <a:endParaRPr lang="nb-NO" dirty="0"/>
          </a:p>
          <a:p>
            <a:pPr marL="0" indent="0">
              <a:buNone/>
            </a:pPr>
            <a:r>
              <a:rPr lang="en-US" dirty="0" smtClean="0"/>
              <a:t>In </a:t>
            </a:r>
            <a:r>
              <a:rPr lang="en-US" dirty="0"/>
              <a:t>December 2019, the Supreme Court in the Netherlands ordered the Dutch government to cut </a:t>
            </a:r>
            <a:r>
              <a:rPr lang="en-US" dirty="0">
                <a:hlinkClick r:id="rId3"/>
              </a:rPr>
              <a:t>its greenhouse gas emissions 25% by the end of 2020</a:t>
            </a:r>
            <a:r>
              <a:rPr lang="en-US" dirty="0"/>
              <a:t>, compared to 1990 levels, as its fair share to tackle climate change</a:t>
            </a:r>
            <a:r>
              <a:rPr lang="en-US" dirty="0" smtClean="0"/>
              <a:t>.</a:t>
            </a:r>
            <a:endParaRPr lang="nb-NO" dirty="0"/>
          </a:p>
        </p:txBody>
      </p:sp>
    </p:spTree>
    <p:extLst>
      <p:ext uri="{BB962C8B-B14F-4D97-AF65-F5344CB8AC3E}">
        <p14:creationId xmlns:p14="http://schemas.microsoft.com/office/powerpoint/2010/main" val="3591508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a:t>Urgenda</a:t>
            </a:r>
            <a:r>
              <a:rPr lang="nb-NO" dirty="0"/>
              <a:t> </a:t>
            </a:r>
            <a:r>
              <a:rPr lang="nb-NO" dirty="0" smtClean="0"/>
              <a:t>2019</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a:t>
            </a:r>
            <a:r>
              <a:rPr lang="en-US" dirty="0"/>
              <a:t>court ruled that the Dutch government was causing an “unacceptable danger” to its citizens and violated its duty of care to them by continuing to pollute. </a:t>
            </a:r>
          </a:p>
          <a:p>
            <a:pPr marL="0" indent="0">
              <a:buNone/>
            </a:pPr>
            <a:endParaRPr lang="nb-NO" dirty="0"/>
          </a:p>
        </p:txBody>
      </p:sp>
    </p:spTree>
    <p:extLst>
      <p:ext uri="{BB962C8B-B14F-4D97-AF65-F5344CB8AC3E}">
        <p14:creationId xmlns:p14="http://schemas.microsoft.com/office/powerpoint/2010/main" val="3207454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288032"/>
          </a:xfrm>
        </p:spPr>
        <p:txBody>
          <a:bodyPr/>
          <a:lstStyle/>
          <a:p>
            <a:r>
              <a:rPr lang="nb-NO" dirty="0" smtClean="0">
                <a:solidFill>
                  <a:srgbClr val="FF0000"/>
                </a:solidFill>
              </a:rPr>
              <a:t>Nederland, </a:t>
            </a:r>
            <a:r>
              <a:rPr lang="nb-NO" i="1" dirty="0"/>
              <a:t>Shell</a:t>
            </a:r>
            <a:r>
              <a:rPr lang="nb-NO" dirty="0"/>
              <a:t> </a:t>
            </a:r>
            <a:r>
              <a:rPr lang="nb-NO" dirty="0" smtClean="0"/>
              <a:t>2019</a:t>
            </a:r>
            <a:endParaRPr lang="nb-NO" dirty="0">
              <a:solidFill>
                <a:srgbClr val="FF0000"/>
              </a:solidFill>
            </a:endParaRPr>
          </a:p>
        </p:txBody>
      </p:sp>
      <p:sp>
        <p:nvSpPr>
          <p:cNvPr id="3" name="Content Placeholder 2"/>
          <p:cNvSpPr>
            <a:spLocks noGrp="1"/>
          </p:cNvSpPr>
          <p:nvPr>
            <p:ph idx="1"/>
          </p:nvPr>
        </p:nvSpPr>
        <p:spPr>
          <a:xfrm>
            <a:off x="990600" y="980728"/>
            <a:ext cx="7696200" cy="5115272"/>
          </a:xfrm>
        </p:spPr>
        <p:txBody>
          <a:bodyPr/>
          <a:lstStyle/>
          <a:p>
            <a:pPr marL="0" indent="0">
              <a:buNone/>
            </a:pPr>
            <a:r>
              <a:rPr lang="nb-NO" dirty="0" smtClean="0"/>
              <a:t>http</a:t>
            </a:r>
            <a:r>
              <a:rPr lang="nb-NO" dirty="0"/>
              <a:t>://climatecasechart.com/climate-change-litigation/non-us-case/milieudefensie-et-al-v-royal-dutch-shell-plc/  </a:t>
            </a:r>
            <a:endParaRPr lang="nb-NO" dirty="0" smtClean="0"/>
          </a:p>
          <a:p>
            <a:pPr marL="0" indent="0">
              <a:buNone/>
            </a:pPr>
            <a:r>
              <a:rPr lang="nb-NO" dirty="0"/>
              <a:t>Shells svar: </a:t>
            </a:r>
            <a:endParaRPr lang="nb-NO" dirty="0" smtClean="0"/>
          </a:p>
          <a:p>
            <a:pPr marL="0" indent="0">
              <a:buNone/>
            </a:pPr>
            <a:r>
              <a:rPr lang="nb-NO" sz="2000" dirty="0">
                <a:hlinkClick r:id="rId2"/>
              </a:rPr>
              <a:t>https://www.shell.nl/media/persberichten/media-releases-2021/reactie-shell-op-uitspraak-klimaatzaak/_</a:t>
            </a:r>
            <a:r>
              <a:rPr lang="nb-NO" sz="2000" dirty="0" smtClean="0">
                <a:hlinkClick r:id="rId2"/>
              </a:rPr>
              <a:t>jcr_content/par/textimage.stream/1622813425539/1d68d004623aeb05f8a627730bc6089f09fb6025/faq-dutch-district-court-legal-case.pdf</a:t>
            </a:r>
          </a:p>
          <a:p>
            <a:pPr marL="0" indent="0">
              <a:buNone/>
            </a:pPr>
            <a:r>
              <a:rPr lang="nb-NO" sz="2000" dirty="0" smtClean="0">
                <a:hlinkClick r:id="rId2"/>
              </a:rPr>
              <a:t>https</a:t>
            </a:r>
            <a:r>
              <a:rPr lang="nb-NO" sz="2000" dirty="0">
                <a:hlinkClick r:id="rId2"/>
              </a:rPr>
              <a:t>://</a:t>
            </a:r>
            <a:r>
              <a:rPr lang="nb-NO" sz="2000" dirty="0" smtClean="0">
                <a:hlinkClick r:id="rId2"/>
              </a:rPr>
              <a:t>www.shell.nl/media/persberichten/media-releases-2021/reactie-shell-op-uitspraak-klimaatzaak.html#english</a:t>
            </a:r>
            <a:r>
              <a:rPr lang="nb-NO" sz="2000" dirty="0" smtClean="0"/>
              <a:t> </a:t>
            </a:r>
          </a:p>
          <a:p>
            <a:pPr marL="0" indent="0">
              <a:buNone/>
            </a:pPr>
            <a:r>
              <a:rPr lang="nb-NO" sz="2000" dirty="0">
                <a:hlinkClick r:id="rId3"/>
              </a:rPr>
              <a:t>https://www.clearygottlieb.com/-/</a:t>
            </a:r>
            <a:r>
              <a:rPr lang="nb-NO" sz="2000" dirty="0" smtClean="0">
                <a:hlinkClick r:id="rId3"/>
              </a:rPr>
              <a:t>media/files/alert-memos-2021/dutch-court-orders-shell-to-reduce-emissions-in-first-climate-change-ruling-against-company.pdf</a:t>
            </a:r>
            <a:endParaRPr lang="nb-NO" sz="2000" dirty="0" smtClean="0"/>
          </a:p>
          <a:p>
            <a:pPr marL="0" indent="0">
              <a:buNone/>
            </a:pPr>
            <a:endParaRPr lang="nb-NO" dirty="0" smtClean="0"/>
          </a:p>
        </p:txBody>
      </p:sp>
    </p:spTree>
    <p:extLst>
      <p:ext uri="{BB962C8B-B14F-4D97-AF65-F5344CB8AC3E}">
        <p14:creationId xmlns:p14="http://schemas.microsoft.com/office/powerpoint/2010/main" val="1761346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2.8	Andre land, USA, Australia og New Zealand</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388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FN-</a:t>
            </a:r>
            <a:r>
              <a:rPr lang="nb-NO" dirty="0" smtClean="0"/>
              <a:t>generalforsamlingen</a:t>
            </a:r>
            <a:r>
              <a:rPr lang="en-GB" dirty="0" smtClean="0"/>
              <a:t> sender </a:t>
            </a:r>
            <a:r>
              <a:rPr lang="en-GB" dirty="0" err="1" smtClean="0"/>
              <a:t>folkerett</a:t>
            </a:r>
            <a:r>
              <a:rPr lang="en-GB" dirty="0" smtClean="0"/>
              <a:t>, </a:t>
            </a:r>
            <a:r>
              <a:rPr lang="en-GB" dirty="0" err="1" smtClean="0"/>
              <a:t>klima</a:t>
            </a:r>
            <a:r>
              <a:rPr lang="en-GB" dirty="0" smtClean="0"/>
              <a:t> og </a:t>
            </a:r>
            <a:r>
              <a:rPr lang="en-GB" dirty="0" err="1" smtClean="0"/>
              <a:t>menneskeretter</a:t>
            </a:r>
            <a:r>
              <a:rPr lang="en-GB" dirty="0" smtClean="0"/>
              <a:t> </a:t>
            </a:r>
            <a:r>
              <a:rPr lang="en-GB" dirty="0" err="1" smtClean="0"/>
              <a:t>til</a:t>
            </a:r>
            <a:r>
              <a:rPr lang="en-GB" dirty="0" smtClean="0"/>
              <a:t> Den </a:t>
            </a:r>
            <a:r>
              <a:rPr lang="en-GB" dirty="0" err="1" smtClean="0"/>
              <a:t>internasjonale</a:t>
            </a:r>
            <a:r>
              <a:rPr lang="en-GB" dirty="0" smtClean="0"/>
              <a:t> </a:t>
            </a:r>
            <a:r>
              <a:rPr lang="en-GB" dirty="0" err="1" smtClean="0"/>
              <a:t>domstol</a:t>
            </a:r>
            <a:r>
              <a:rPr lang="en-GB" dirty="0" smtClean="0"/>
              <a:t> (ICJ) </a:t>
            </a:r>
            <a:endParaRPr lang="en-GB" dirty="0"/>
          </a:p>
        </p:txBody>
      </p:sp>
      <p:sp>
        <p:nvSpPr>
          <p:cNvPr id="3" name="Content Placeholder 2"/>
          <p:cNvSpPr>
            <a:spLocks noGrp="1"/>
          </p:cNvSpPr>
          <p:nvPr>
            <p:ph idx="1"/>
          </p:nvPr>
        </p:nvSpPr>
        <p:spPr/>
        <p:txBody>
          <a:bodyPr/>
          <a:lstStyle/>
          <a:p>
            <a:endParaRPr lang="en-US" dirty="0"/>
          </a:p>
          <a:p>
            <a:pPr marL="0" indent="0">
              <a:buNone/>
            </a:pPr>
            <a:r>
              <a:rPr lang="en-US" dirty="0"/>
              <a:t>Request for an advisory opinion of the International Court of Justice on the obligations of States in respect of climate change</a:t>
            </a:r>
            <a:endParaRPr lang="en-GB" dirty="0" smtClean="0"/>
          </a:p>
          <a:p>
            <a:r>
              <a:rPr lang="en-GB" dirty="0">
                <a:hlinkClick r:id="rId2"/>
              </a:rPr>
              <a:t>https://</a:t>
            </a:r>
            <a:r>
              <a:rPr lang="en-GB" dirty="0" smtClean="0">
                <a:hlinkClick r:id="rId2"/>
              </a:rPr>
              <a:t>www.vanuatuicj.com/resolution</a:t>
            </a:r>
            <a:endParaRPr lang="en-GB" dirty="0" smtClean="0"/>
          </a:p>
          <a:p>
            <a:r>
              <a:rPr lang="en-GB" dirty="0">
                <a:hlinkClick r:id="rId3"/>
              </a:rPr>
              <a:t>https://</a:t>
            </a:r>
            <a:r>
              <a:rPr lang="en-GB" dirty="0" smtClean="0">
                <a:hlinkClick r:id="rId3"/>
              </a:rPr>
              <a:t>documents-dds-ny.un.org/doc/UNDOC/LTD/N23/063/82/PDF/N2306382.pdf</a:t>
            </a:r>
            <a:r>
              <a:rPr lang="en-GB" dirty="0" smtClean="0"/>
              <a:t> </a:t>
            </a:r>
          </a:p>
          <a:p>
            <a:endParaRPr lang="en-GB" dirty="0"/>
          </a:p>
        </p:txBody>
      </p:sp>
    </p:spTree>
    <p:extLst>
      <p:ext uri="{BB962C8B-B14F-4D97-AF65-F5344CB8AC3E}">
        <p14:creationId xmlns:p14="http://schemas.microsoft.com/office/powerpoint/2010/main" val="3351228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2.9 Dommer fra europeiske høyesteretter: </a:t>
            </a:r>
            <a:r>
              <a:rPr lang="nb-NO" dirty="0" smtClean="0">
                <a:solidFill>
                  <a:srgbClr val="FF0000"/>
                </a:solidFill>
              </a:rPr>
              <a:t>Norges høyesterett</a:t>
            </a:r>
            <a:endParaRPr lang="nb-NO" dirty="0">
              <a:solidFill>
                <a:srgbClr val="FF0000"/>
              </a:solidFill>
            </a:endParaRPr>
          </a:p>
        </p:txBody>
      </p:sp>
      <p:sp>
        <p:nvSpPr>
          <p:cNvPr id="3" name="Content Placeholder 2"/>
          <p:cNvSpPr>
            <a:spLocks noGrp="1"/>
          </p:cNvSpPr>
          <p:nvPr>
            <p:ph idx="1"/>
          </p:nvPr>
        </p:nvSpPr>
        <p:spPr/>
        <p:txBody>
          <a:bodyPr/>
          <a:lstStyle/>
          <a:p>
            <a:pPr marL="0" indent="0">
              <a:buNone/>
            </a:pPr>
            <a:r>
              <a:rPr lang="nb-NO" dirty="0" smtClean="0"/>
              <a:t>HR-2020-2472-P </a:t>
            </a:r>
            <a:r>
              <a:rPr lang="nb-NO" dirty="0"/>
              <a:t>(klimasaken</a:t>
            </a:r>
            <a:r>
              <a:rPr lang="nb-NO" dirty="0" smtClean="0"/>
              <a:t>) </a:t>
            </a:r>
            <a:r>
              <a:rPr lang="en-GB" dirty="0" err="1"/>
              <a:t>Oljeleting</a:t>
            </a:r>
            <a:r>
              <a:rPr lang="en-GB" dirty="0"/>
              <a:t> i </a:t>
            </a:r>
            <a:r>
              <a:rPr lang="en-GB" dirty="0" err="1"/>
              <a:t>Arktis</a:t>
            </a:r>
            <a:r>
              <a:rPr lang="en-GB" dirty="0"/>
              <a:t>/</a:t>
            </a:r>
            <a:r>
              <a:rPr lang="en-GB" dirty="0" err="1"/>
              <a:t>Barentshavet</a:t>
            </a:r>
            <a:endParaRPr lang="en-GB" dirty="0"/>
          </a:p>
          <a:p>
            <a:pPr marL="0" indent="0">
              <a:buNone/>
            </a:pPr>
            <a:endParaRPr lang="nb-NO" dirty="0" smtClean="0"/>
          </a:p>
          <a:p>
            <a:pPr marL="0" indent="0">
              <a:buNone/>
            </a:pPr>
            <a:r>
              <a:rPr lang="nb-NO" dirty="0" smtClean="0"/>
              <a:t>Artikler i </a:t>
            </a:r>
            <a:r>
              <a:rPr lang="nb-NO" dirty="0" err="1" smtClean="0"/>
              <a:t>LoR</a:t>
            </a:r>
            <a:r>
              <a:rPr lang="nb-NO" dirty="0"/>
              <a:t>: </a:t>
            </a:r>
            <a:r>
              <a:rPr lang="nb-NO" dirty="0">
                <a:hlinkClick r:id="rId2"/>
              </a:rPr>
              <a:t>https://</a:t>
            </a:r>
            <a:r>
              <a:rPr lang="nb-NO" dirty="0" smtClean="0">
                <a:hlinkClick r:id="rId2"/>
              </a:rPr>
              <a:t>www.idunn.no/lor/2021/0320</a:t>
            </a:r>
            <a:endParaRPr lang="nb-NO" dirty="0" smtClean="0"/>
          </a:p>
          <a:p>
            <a:pPr marL="0" indent="0">
              <a:buNone/>
            </a:pPr>
            <a:r>
              <a:rPr lang="nb-NO" dirty="0" smtClean="0">
                <a:hlinkClick r:id="rId3"/>
              </a:rPr>
              <a:t>https</a:t>
            </a:r>
            <a:r>
              <a:rPr lang="nb-NO" dirty="0">
                <a:hlinkClick r:id="rId3"/>
              </a:rPr>
              <a:t>://</a:t>
            </a:r>
            <a:r>
              <a:rPr lang="nb-NO" dirty="0" smtClean="0">
                <a:hlinkClick r:id="rId3"/>
              </a:rPr>
              <a:t>www.idunn.no/lor/2021/05/den_eoes-rettslige_reparasjonsplikten_som_en_del_av_norsk_re</a:t>
            </a:r>
            <a:r>
              <a:rPr lang="nb-NO" dirty="0" smtClean="0"/>
              <a:t> </a:t>
            </a:r>
            <a:endParaRPr lang="nb-NO" dirty="0"/>
          </a:p>
        </p:txBody>
      </p:sp>
    </p:spTree>
    <p:extLst>
      <p:ext uri="{BB962C8B-B14F-4D97-AF65-F5344CB8AC3E}">
        <p14:creationId xmlns:p14="http://schemas.microsoft.com/office/powerpoint/2010/main" val="1865561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CB9B-E260-4EC2-9414-1435808D8125}"/>
              </a:ext>
            </a:extLst>
          </p:cNvPr>
          <p:cNvSpPr>
            <a:spLocks noGrp="1"/>
          </p:cNvSpPr>
          <p:nvPr>
            <p:ph type="title"/>
          </p:nvPr>
        </p:nvSpPr>
        <p:spPr>
          <a:xfrm>
            <a:off x="972914" y="692696"/>
            <a:ext cx="7365504" cy="1044035"/>
          </a:xfrm>
        </p:spPr>
        <p:txBody>
          <a:bodyPr/>
          <a:lstStyle/>
          <a:p>
            <a:r>
              <a:rPr lang="nb-NO" dirty="0"/>
              <a:t>Høyesterett avklarer </a:t>
            </a:r>
            <a:r>
              <a:rPr lang="nb-NO" dirty="0" smtClean="0"/>
              <a:t>i </a:t>
            </a:r>
            <a:r>
              <a:rPr lang="nb-NO" dirty="0"/>
              <a:t/>
            </a:r>
            <a:br>
              <a:rPr lang="nb-NO" dirty="0"/>
            </a:br>
            <a:r>
              <a:rPr lang="en-GB" dirty="0" smtClean="0"/>
              <a:t>HR-2020-2472-P </a:t>
            </a:r>
            <a:r>
              <a:rPr lang="en-GB" dirty="0"/>
              <a:t>(</a:t>
            </a:r>
            <a:r>
              <a:rPr lang="en-GB" dirty="0" err="1"/>
              <a:t>klimasaken</a:t>
            </a:r>
            <a:r>
              <a:rPr lang="en-GB" dirty="0"/>
              <a:t>)</a:t>
            </a:r>
          </a:p>
        </p:txBody>
      </p:sp>
      <p:sp>
        <p:nvSpPr>
          <p:cNvPr id="3" name="Content Placeholder 2">
            <a:extLst>
              <a:ext uri="{FF2B5EF4-FFF2-40B4-BE49-F238E27FC236}">
                <a16:creationId xmlns:a16="http://schemas.microsoft.com/office/drawing/2014/main" id="{0459AD83-2815-47D2-AA65-178BC38F15B2}"/>
              </a:ext>
            </a:extLst>
          </p:cNvPr>
          <p:cNvSpPr>
            <a:spLocks noGrp="1"/>
          </p:cNvSpPr>
          <p:nvPr>
            <p:ph idx="1"/>
          </p:nvPr>
        </p:nvSpPr>
        <p:spPr>
          <a:xfrm>
            <a:off x="687164" y="1834455"/>
            <a:ext cx="7365504" cy="4009133"/>
          </a:xfrm>
        </p:spPr>
        <p:txBody>
          <a:bodyPr>
            <a:normAutofit/>
          </a:bodyPr>
          <a:lstStyle/>
          <a:p>
            <a:r>
              <a:rPr lang="nb-NO" dirty="0" smtClean="0"/>
              <a:t>Grunnloven </a:t>
            </a:r>
            <a:r>
              <a:rPr lang="nb-NO" dirty="0"/>
              <a:t>§ 112 gjelder klima, </a:t>
            </a:r>
          </a:p>
          <a:p>
            <a:r>
              <a:rPr lang="nb-NO" dirty="0" smtClean="0"/>
              <a:t>omfatter </a:t>
            </a:r>
            <a:r>
              <a:rPr lang="nb-NO" dirty="0"/>
              <a:t>eksporterte utslipp fra norsk olje og gass, </a:t>
            </a:r>
            <a:endParaRPr lang="nb-NO" dirty="0" smtClean="0"/>
          </a:p>
          <a:p>
            <a:r>
              <a:rPr lang="nb-NO" dirty="0"/>
              <a:t>k</a:t>
            </a:r>
            <a:r>
              <a:rPr lang="nb-NO" dirty="0" smtClean="0"/>
              <a:t>an gi </a:t>
            </a:r>
            <a:r>
              <a:rPr lang="nb-NO" dirty="0"/>
              <a:t>plikt til å nekte utvinning av lokalisert olje og gass av hensyn til klima, </a:t>
            </a:r>
            <a:endParaRPr lang="nb-NO" dirty="0" smtClean="0"/>
          </a:p>
          <a:p>
            <a:r>
              <a:rPr lang="nb-NO" dirty="0" smtClean="0"/>
              <a:t>domstolene </a:t>
            </a:r>
            <a:r>
              <a:rPr lang="nb-NO" dirty="0"/>
              <a:t>i en viss utstrekning kan overprøve selv Stortingets skjønn. </a:t>
            </a:r>
            <a:endParaRPr lang="en-GB" dirty="0"/>
          </a:p>
        </p:txBody>
      </p:sp>
    </p:spTree>
    <p:extLst>
      <p:ext uri="{BB962C8B-B14F-4D97-AF65-F5344CB8AC3E}">
        <p14:creationId xmlns:p14="http://schemas.microsoft.com/office/powerpoint/2010/main" val="1745672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CB9B-E260-4EC2-9414-1435808D8125}"/>
              </a:ext>
            </a:extLst>
          </p:cNvPr>
          <p:cNvSpPr>
            <a:spLocks noGrp="1"/>
          </p:cNvSpPr>
          <p:nvPr>
            <p:ph type="title"/>
          </p:nvPr>
        </p:nvSpPr>
        <p:spPr>
          <a:xfrm>
            <a:off x="972914" y="692696"/>
            <a:ext cx="7365504" cy="1044035"/>
          </a:xfrm>
        </p:spPr>
        <p:txBody>
          <a:bodyPr/>
          <a:lstStyle/>
          <a:p>
            <a:r>
              <a:rPr lang="nb-NO" dirty="0"/>
              <a:t/>
            </a:r>
            <a:br>
              <a:rPr lang="nb-NO" dirty="0"/>
            </a:br>
            <a:r>
              <a:rPr lang="en-GB" dirty="0" smtClean="0"/>
              <a:t>HR-2020-2472-P </a:t>
            </a:r>
            <a:r>
              <a:rPr lang="en-GB" dirty="0"/>
              <a:t>(</a:t>
            </a:r>
            <a:r>
              <a:rPr lang="en-GB" dirty="0" err="1"/>
              <a:t>klimasaken</a:t>
            </a:r>
            <a:r>
              <a:rPr lang="en-GB" dirty="0"/>
              <a:t>)</a:t>
            </a:r>
          </a:p>
        </p:txBody>
      </p:sp>
      <p:sp>
        <p:nvSpPr>
          <p:cNvPr id="3" name="Content Placeholder 2">
            <a:extLst>
              <a:ext uri="{FF2B5EF4-FFF2-40B4-BE49-F238E27FC236}">
                <a16:creationId xmlns:a16="http://schemas.microsoft.com/office/drawing/2014/main" id="{0459AD83-2815-47D2-AA65-178BC38F15B2}"/>
              </a:ext>
            </a:extLst>
          </p:cNvPr>
          <p:cNvSpPr>
            <a:spLocks noGrp="1"/>
          </p:cNvSpPr>
          <p:nvPr>
            <p:ph idx="1"/>
          </p:nvPr>
        </p:nvSpPr>
        <p:spPr>
          <a:xfrm>
            <a:off x="687164" y="1834455"/>
            <a:ext cx="7365504" cy="4009133"/>
          </a:xfrm>
        </p:spPr>
        <p:txBody>
          <a:bodyPr>
            <a:normAutofit/>
          </a:bodyPr>
          <a:lstStyle/>
          <a:p>
            <a:r>
              <a:rPr lang="nb-NO" dirty="0" smtClean="0"/>
              <a:t>skjerper </a:t>
            </a:r>
            <a:r>
              <a:rPr lang="nb-NO" dirty="0"/>
              <a:t>kravene til saksbehandling på klimaområdet, underlagt inngående domstolskontroll. </a:t>
            </a:r>
            <a:endParaRPr lang="nb-NO" dirty="0" smtClean="0"/>
          </a:p>
          <a:p>
            <a:r>
              <a:rPr lang="nb-NO" dirty="0" smtClean="0"/>
              <a:t>klimaendringer </a:t>
            </a:r>
            <a:r>
              <a:rPr lang="nb-NO" dirty="0"/>
              <a:t>kan aktualisere EMK artikkel 2 om retten til liv, selv om det ikke kom på spissen ved prøvingen av et vedtak </a:t>
            </a:r>
            <a:r>
              <a:rPr lang="nb-NO" i="1" dirty="0"/>
              <a:t>uten sannsynlige</a:t>
            </a:r>
            <a:r>
              <a:rPr lang="nb-NO" dirty="0"/>
              <a:t> utslipp. </a:t>
            </a:r>
            <a:endParaRPr lang="nb-NO" dirty="0" smtClean="0"/>
          </a:p>
          <a:p>
            <a:pPr lvl="1">
              <a:buFont typeface="Courier New" panose="02070309020205020404" pitchFamily="49" charset="0"/>
              <a:buChar char="o"/>
            </a:pPr>
            <a:endParaRPr lang="en-GB" dirty="0"/>
          </a:p>
          <a:p>
            <a:endParaRPr lang="en-GB" dirty="0"/>
          </a:p>
        </p:txBody>
      </p:sp>
    </p:spTree>
    <p:extLst>
      <p:ext uri="{BB962C8B-B14F-4D97-AF65-F5344CB8AC3E}">
        <p14:creationId xmlns:p14="http://schemas.microsoft.com/office/powerpoint/2010/main" val="2537969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nb-NO" b="0" dirty="0" smtClean="0"/>
              <a:t>3. Norsk klimaklage </a:t>
            </a:r>
            <a:r>
              <a:rPr lang="nb-NO" b="0" dirty="0"/>
              <a:t>til EMD (BKA og individer</a:t>
            </a:r>
            <a:r>
              <a:rPr lang="nb-NO" b="0" dirty="0" smtClean="0"/>
              <a:t>): </a:t>
            </a:r>
            <a:r>
              <a:rPr lang="en-GB" dirty="0"/>
              <a:t>‘real and imminent threat’. </a:t>
            </a:r>
            <a:endParaRPr lang="nb-NO"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There </a:t>
            </a:r>
            <a:r>
              <a:rPr lang="en-GB" dirty="0"/>
              <a:t>is a ‘real and imminent threat’. Norwegian oil production contributes to reaching a tipping point in the climate system. It conflicts with the principles of prevention, precaution and inter-generational equity, contained not only in international environmental and EU law but the very idea of protecting human rights for the future through conventions and constitutions. </a:t>
            </a:r>
            <a:endParaRPr lang="nb-NO" dirty="0"/>
          </a:p>
        </p:txBody>
      </p:sp>
    </p:spTree>
    <p:extLst>
      <p:ext uri="{BB962C8B-B14F-4D97-AF65-F5344CB8AC3E}">
        <p14:creationId xmlns:p14="http://schemas.microsoft.com/office/powerpoint/2010/main" val="2567014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nb-NO" b="0" dirty="0" smtClean="0"/>
              <a:t>Norsk klimaklage til EMD (BKA og individer): </a:t>
            </a:r>
            <a:r>
              <a:rPr lang="en-GB" dirty="0" smtClean="0"/>
              <a:t>“procedural </a:t>
            </a:r>
            <a:r>
              <a:rPr lang="en-GB" dirty="0"/>
              <a:t>obligations of Convention </a:t>
            </a:r>
            <a:r>
              <a:rPr lang="en-GB" dirty="0" smtClean="0"/>
              <a:t>rights” </a:t>
            </a:r>
            <a:endParaRPr lang="nb-NO"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The </a:t>
            </a:r>
            <a:r>
              <a:rPr lang="en-GB" dirty="0"/>
              <a:t>procedural obligations of Convention rights require the Court to secure that sufficient emphasis has been placed on the rights of individuals and the consequences of contributions to climate change. </a:t>
            </a:r>
            <a:endParaRPr lang="nb-NO" dirty="0"/>
          </a:p>
        </p:txBody>
      </p:sp>
    </p:spTree>
    <p:extLst>
      <p:ext uri="{BB962C8B-B14F-4D97-AF65-F5344CB8AC3E}">
        <p14:creationId xmlns:p14="http://schemas.microsoft.com/office/powerpoint/2010/main" val="1070482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r>
            <a:br>
              <a:rPr lang="nb-NO" dirty="0" smtClean="0"/>
            </a:br>
            <a:r>
              <a:rPr lang="nb-NO" dirty="0"/>
              <a:t/>
            </a:r>
            <a:br>
              <a:rPr lang="nb-NO" dirty="0"/>
            </a:br>
            <a:r>
              <a:rPr lang="nb-NO" b="0" dirty="0" smtClean="0"/>
              <a:t>Norsk klimaklage </a:t>
            </a:r>
            <a:r>
              <a:rPr lang="nb-NO" b="0" dirty="0"/>
              <a:t>til EMD (BKA og individer</a:t>
            </a:r>
            <a:r>
              <a:rPr lang="nb-NO" b="0" dirty="0" smtClean="0"/>
              <a:t>): </a:t>
            </a:r>
            <a:r>
              <a:rPr lang="en-GB" dirty="0" smtClean="0"/>
              <a:t>“strengthened by </a:t>
            </a:r>
            <a:r>
              <a:rPr lang="en-GB" dirty="0"/>
              <a:t>international and EU obligations to assess environmental impacts</a:t>
            </a:r>
            <a:r>
              <a:rPr lang="en-GB" dirty="0" smtClean="0"/>
              <a:t>” </a:t>
            </a:r>
            <a:endParaRPr lang="nb-NO" dirty="0"/>
          </a:p>
        </p:txBody>
      </p:sp>
      <p:sp>
        <p:nvSpPr>
          <p:cNvPr id="3" name="Content Placeholder 2"/>
          <p:cNvSpPr>
            <a:spLocks noGrp="1"/>
          </p:cNvSpPr>
          <p:nvPr>
            <p:ph idx="1"/>
          </p:nvPr>
        </p:nvSpPr>
        <p:spPr>
          <a:xfrm>
            <a:off x="990600" y="2564904"/>
            <a:ext cx="7696200" cy="3531096"/>
          </a:xfrm>
        </p:spPr>
        <p:txBody>
          <a:bodyPr/>
          <a:lstStyle/>
          <a:p>
            <a:pPr marL="0" indent="0">
              <a:buNone/>
            </a:pPr>
            <a:endParaRPr lang="en-GB" dirty="0" smtClean="0"/>
          </a:p>
          <a:p>
            <a:pPr marL="0" indent="0">
              <a:buNone/>
            </a:pPr>
            <a:r>
              <a:rPr lang="en-GB" dirty="0" smtClean="0"/>
              <a:t>These </a:t>
            </a:r>
            <a:r>
              <a:rPr lang="en-GB" dirty="0"/>
              <a:t>obligations are strengthened by international and EU obligations to assess environmental impacts, also of exports, and of which the Supreme Court minority held the Government in breach. The breach of these procedural duties constitute violations of the Convention</a:t>
            </a:r>
            <a:r>
              <a:rPr lang="en-GB" dirty="0" smtClean="0"/>
              <a:t>.</a:t>
            </a:r>
            <a:endParaRPr lang="nb-NO" dirty="0"/>
          </a:p>
        </p:txBody>
      </p:sp>
    </p:spTree>
    <p:extLst>
      <p:ext uri="{BB962C8B-B14F-4D97-AF65-F5344CB8AC3E}">
        <p14:creationId xmlns:p14="http://schemas.microsoft.com/office/powerpoint/2010/main" val="2720940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t>
            </a:r>
            <a:r>
              <a:rPr lang="nb-NO" b="0" dirty="0" smtClean="0"/>
              <a:t>Norsk klimaklage til EMD (BKA og individer): </a:t>
            </a:r>
            <a:r>
              <a:rPr lang="en-GB" dirty="0" err="1" smtClean="0"/>
              <a:t>Klima</a:t>
            </a:r>
            <a:r>
              <a:rPr lang="en-GB" dirty="0" smtClean="0"/>
              <a:t> og </a:t>
            </a:r>
            <a:r>
              <a:rPr lang="en-GB" dirty="0" err="1" smtClean="0"/>
              <a:t>rettighetsbestemmelsene</a:t>
            </a:r>
            <a:r>
              <a:rPr lang="en-GB" dirty="0" smtClean="0"/>
              <a:t>, FN-</a:t>
            </a:r>
            <a:r>
              <a:rPr lang="en-GB" dirty="0" err="1" smtClean="0"/>
              <a:t>systemet</a:t>
            </a:r>
            <a:r>
              <a:rPr lang="en-GB" dirty="0" smtClean="0"/>
              <a:t/>
            </a:r>
            <a:br>
              <a:rPr lang="en-GB" dirty="0" smtClean="0"/>
            </a:br>
            <a:endParaRPr lang="nb-NO" dirty="0"/>
          </a:p>
        </p:txBody>
      </p:sp>
      <p:sp>
        <p:nvSpPr>
          <p:cNvPr id="3" name="Content Placeholder 2"/>
          <p:cNvSpPr>
            <a:spLocks noGrp="1"/>
          </p:cNvSpPr>
          <p:nvPr>
            <p:ph idx="1"/>
          </p:nvPr>
        </p:nvSpPr>
        <p:spPr>
          <a:xfrm>
            <a:off x="990600" y="2132856"/>
            <a:ext cx="7696200" cy="4725144"/>
          </a:xfrm>
        </p:spPr>
        <p:txBody>
          <a:bodyPr/>
          <a:lstStyle/>
          <a:p>
            <a:pPr marL="0" indent="0">
              <a:buNone/>
            </a:pPr>
            <a:r>
              <a:rPr lang="en-GB" i="1" dirty="0" err="1" smtClean="0"/>
              <a:t>Fredin</a:t>
            </a:r>
            <a:r>
              <a:rPr lang="en-GB" dirty="0" smtClean="0"/>
              <a:t> (1991) 13 E.H.R.R. 784 applied the living instrument doctrine: 'protection of the environment is an increasingly important consideration'. Climate induced dangers such as heat waves, rise in sea levels, desertification and wildfires risk human rights according to the 2019 Joint Statement on Human Rights and Climate Change by five UN Human Rights Treaty bodies. Climate change is an imminent danger to humanity and human rights of individuals. </a:t>
            </a:r>
            <a:endParaRPr lang="nb-NO" dirty="0"/>
          </a:p>
        </p:txBody>
      </p:sp>
    </p:spTree>
    <p:extLst>
      <p:ext uri="{BB962C8B-B14F-4D97-AF65-F5344CB8AC3E}">
        <p14:creationId xmlns:p14="http://schemas.microsoft.com/office/powerpoint/2010/main" val="1741251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t>
            </a:r>
            <a:r>
              <a:rPr lang="nb-NO" sz="2400" b="0" dirty="0" smtClean="0"/>
              <a:t>Norsk klimaklage til EMD (BKA og individer): </a:t>
            </a:r>
            <a:r>
              <a:rPr lang="en-GB" sz="2400" dirty="0" err="1" smtClean="0"/>
              <a:t>Jurisdiksjon</a:t>
            </a:r>
            <a:r>
              <a:rPr lang="en-GB" sz="2400" dirty="0" smtClean="0"/>
              <a:t>, </a:t>
            </a:r>
            <a:r>
              <a:rPr lang="en-GB" sz="2400" dirty="0" err="1" smtClean="0"/>
              <a:t>hvor</a:t>
            </a:r>
            <a:r>
              <a:rPr lang="en-GB" sz="2400" dirty="0" smtClean="0"/>
              <a:t> </a:t>
            </a:r>
            <a:r>
              <a:rPr lang="en-GB" sz="2400" dirty="0" err="1" smtClean="0"/>
              <a:t>langt</a:t>
            </a:r>
            <a:r>
              <a:rPr lang="en-GB" sz="2400" dirty="0" smtClean="0"/>
              <a:t> </a:t>
            </a:r>
            <a:r>
              <a:rPr lang="en-GB" sz="2400" dirty="0" err="1" smtClean="0"/>
              <a:t>rekker</a:t>
            </a:r>
            <a:r>
              <a:rPr lang="en-GB" sz="2400" dirty="0" smtClean="0"/>
              <a:t> EMK, </a:t>
            </a:r>
            <a:r>
              <a:rPr lang="en-GB" sz="2400" dirty="0" err="1" smtClean="0"/>
              <a:t>eller</a:t>
            </a:r>
            <a:r>
              <a:rPr lang="en-GB" sz="2400" dirty="0" smtClean="0"/>
              <a:t> </a:t>
            </a:r>
            <a:r>
              <a:rPr lang="en-GB" sz="2400" dirty="0" err="1" smtClean="0"/>
              <a:t>hvor</a:t>
            </a:r>
            <a:r>
              <a:rPr lang="en-GB" sz="2400" dirty="0" smtClean="0"/>
              <a:t> </a:t>
            </a:r>
            <a:r>
              <a:rPr lang="en-GB" sz="2400" dirty="0" err="1" smtClean="0"/>
              <a:t>gjelder</a:t>
            </a:r>
            <a:r>
              <a:rPr lang="en-GB" sz="2400" dirty="0" smtClean="0"/>
              <a:t> </a:t>
            </a:r>
            <a:r>
              <a:rPr lang="en-GB" sz="2400" dirty="0" err="1" smtClean="0"/>
              <a:t>disse</a:t>
            </a:r>
            <a:r>
              <a:rPr lang="en-GB" sz="2400" dirty="0" smtClean="0"/>
              <a:t> </a:t>
            </a:r>
            <a:r>
              <a:rPr lang="en-GB" sz="2400" dirty="0" err="1" smtClean="0"/>
              <a:t>forpliktelsene</a:t>
            </a:r>
            <a:r>
              <a:rPr lang="en-GB" dirty="0" smtClean="0"/>
              <a:t/>
            </a:r>
            <a:br>
              <a:rPr lang="en-GB" dirty="0" smtClean="0"/>
            </a:br>
            <a:endParaRPr lang="nb-NO" dirty="0"/>
          </a:p>
        </p:txBody>
      </p:sp>
      <p:sp>
        <p:nvSpPr>
          <p:cNvPr id="3" name="Content Placeholder 2"/>
          <p:cNvSpPr>
            <a:spLocks noGrp="1"/>
          </p:cNvSpPr>
          <p:nvPr>
            <p:ph idx="1"/>
          </p:nvPr>
        </p:nvSpPr>
        <p:spPr>
          <a:xfrm>
            <a:off x="990600" y="1916832"/>
            <a:ext cx="7696200" cy="4179168"/>
          </a:xfrm>
        </p:spPr>
        <p:txBody>
          <a:bodyPr/>
          <a:lstStyle/>
          <a:p>
            <a:pPr marL="0" indent="0">
              <a:buNone/>
            </a:pPr>
            <a:r>
              <a:rPr lang="en-GB" sz="2400" dirty="0" smtClean="0"/>
              <a:t>The applicants are within Norway's jurisdiction. Norway’s human rights obligations apply to exportation of fossil fuels. </a:t>
            </a:r>
            <a:r>
              <a:rPr lang="en-GB" sz="2400" i="1" dirty="0" err="1" smtClean="0"/>
              <a:t>Hanan</a:t>
            </a:r>
            <a:r>
              <a:rPr lang="en-GB" sz="2400" i="1" dirty="0" smtClean="0"/>
              <a:t> v Germany </a:t>
            </a:r>
            <a:r>
              <a:rPr lang="en-GB" sz="2400" dirty="0" smtClean="0"/>
              <a:t>(GC, 4871/16) clarified the jurisdictional reach of the Convention in Article 1 and the duty to investigate under Article 2. </a:t>
            </a:r>
            <a:r>
              <a:rPr lang="en-GB" sz="2400" dirty="0" err="1" smtClean="0"/>
              <a:t>llau</a:t>
            </a:r>
            <a:r>
              <a:rPr lang="en-GB" sz="2400" dirty="0" smtClean="0"/>
              <a:t> (48787/99), §§317, 331, UN Committee on Economic, Social and Cultural Rights (2017), General Comment No 24 (2017) (E/ C.12/ GC/ 24), §26; UN Human Rights Committee (2018), General Comment No 36 (2018) (CCPR/C/GC/36 ), §22. </a:t>
            </a:r>
            <a:endParaRPr lang="nb-NO" dirty="0"/>
          </a:p>
        </p:txBody>
      </p:sp>
    </p:spTree>
    <p:extLst>
      <p:ext uri="{BB962C8B-B14F-4D97-AF65-F5344CB8AC3E}">
        <p14:creationId xmlns:p14="http://schemas.microsoft.com/office/powerpoint/2010/main" val="3395626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t>
            </a:r>
            <a:r>
              <a:rPr lang="nb-NO" sz="2400" b="0" dirty="0" smtClean="0"/>
              <a:t>Norsk klimaklage til EMD (BKA og individer): </a:t>
            </a:r>
            <a:r>
              <a:rPr lang="en-GB" sz="2400" dirty="0" err="1" smtClean="0"/>
              <a:t>Virkninger</a:t>
            </a:r>
            <a:r>
              <a:rPr lang="en-GB" sz="2400" dirty="0" smtClean="0"/>
              <a:t> bare </a:t>
            </a:r>
            <a:r>
              <a:rPr lang="en-GB" sz="2400" dirty="0" err="1" smtClean="0"/>
              <a:t>utenfor</a:t>
            </a:r>
            <a:r>
              <a:rPr lang="en-GB" sz="2400" dirty="0" smtClean="0"/>
              <a:t> Norge, og i </a:t>
            </a:r>
            <a:r>
              <a:rPr lang="en-GB" sz="2400" dirty="0" err="1" smtClean="0"/>
              <a:t>så</a:t>
            </a:r>
            <a:r>
              <a:rPr lang="en-GB" sz="2400" dirty="0" smtClean="0"/>
              <a:t> fall, </a:t>
            </a:r>
            <a:r>
              <a:rPr lang="en-GB" sz="2400" dirty="0" err="1" smtClean="0"/>
              <a:t>hvilken</a:t>
            </a:r>
            <a:r>
              <a:rPr lang="en-GB" sz="2400" dirty="0" smtClean="0"/>
              <a:t> </a:t>
            </a:r>
            <a:r>
              <a:rPr lang="en-GB" sz="2400" dirty="0" err="1" smtClean="0"/>
              <a:t>betydning</a:t>
            </a:r>
            <a:r>
              <a:rPr lang="en-GB" sz="2400" dirty="0" smtClean="0"/>
              <a:t> </a:t>
            </a:r>
            <a:r>
              <a:rPr lang="en-GB" sz="2400" dirty="0" err="1" smtClean="0"/>
              <a:t>har</a:t>
            </a:r>
            <a:r>
              <a:rPr lang="en-GB" sz="2400" dirty="0" smtClean="0"/>
              <a:t> </a:t>
            </a:r>
            <a:r>
              <a:rPr lang="en-GB" sz="2400" dirty="0" err="1" smtClean="0"/>
              <a:t>det</a:t>
            </a:r>
            <a:r>
              <a:rPr lang="en-GB" sz="2400" dirty="0" smtClean="0"/>
              <a:t>?</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Licensing of production has taken place within the jurisdiction of Norway, and the production will result in exportation from Norway. Other attempts to limit jurisdiction will fail: the effects of climate change take place in Norway and in all other Convention states, and the burning of the exported oil and gas is mainly within the legal space of the Convention.</a:t>
            </a:r>
            <a:endParaRPr lang="nb-NO" dirty="0"/>
          </a:p>
        </p:txBody>
      </p:sp>
    </p:spTree>
    <p:extLst>
      <p:ext uri="{BB962C8B-B14F-4D97-AF65-F5344CB8AC3E}">
        <p14:creationId xmlns:p14="http://schemas.microsoft.com/office/powerpoint/2010/main" val="14993287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t>
            </a:r>
            <a:r>
              <a:rPr lang="nb-NO" sz="2400" b="0" dirty="0" smtClean="0"/>
              <a:t>Norsk klimaklage til EMD (BKA og individer): </a:t>
            </a:r>
            <a:r>
              <a:rPr lang="en-GB" sz="2400" dirty="0" smtClean="0"/>
              <a:t>FN- og EU-</a:t>
            </a:r>
            <a:r>
              <a:rPr lang="en-GB" sz="2400" dirty="0" err="1" smtClean="0"/>
              <a:t>forpliktelsene</a:t>
            </a:r>
            <a:r>
              <a:rPr lang="en-GB" sz="2400" dirty="0" smtClean="0"/>
              <a:t> </a:t>
            </a:r>
            <a:r>
              <a:rPr lang="en-GB" sz="2400" dirty="0" err="1" smtClean="0"/>
              <a:t>rolle</a:t>
            </a:r>
            <a:r>
              <a:rPr lang="en-GB" sz="2400" dirty="0" smtClean="0"/>
              <a:t> for </a:t>
            </a:r>
            <a:r>
              <a:rPr lang="en-GB" sz="2400" dirty="0" err="1" smtClean="0"/>
              <a:t>jurisdiksjon</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Norway’s commitments under UN treaties and EU legislation provide further support for applying the Convention, jurisdictionally and substantively, as supported by the Grand Chamber in </a:t>
            </a:r>
            <a:r>
              <a:rPr lang="en-GB" dirty="0" err="1" smtClean="0"/>
              <a:t>Hanan</a:t>
            </a:r>
            <a:r>
              <a:rPr lang="en-GB" dirty="0" smtClean="0"/>
              <a:t>, </a:t>
            </a:r>
            <a:r>
              <a:rPr lang="en-GB" dirty="0" err="1" smtClean="0"/>
              <a:t>Banković</a:t>
            </a:r>
            <a:r>
              <a:rPr lang="en-GB" dirty="0" smtClean="0"/>
              <a:t>, </a:t>
            </a:r>
            <a:r>
              <a:rPr lang="en-GB" dirty="0" err="1" smtClean="0"/>
              <a:t>Ilaşcu</a:t>
            </a:r>
            <a:r>
              <a:rPr lang="en-GB" dirty="0" smtClean="0"/>
              <a:t> and MN.</a:t>
            </a:r>
            <a:endParaRPr lang="nb-NO" dirty="0" smtClean="0"/>
          </a:p>
        </p:txBody>
      </p:sp>
    </p:spTree>
    <p:extLst>
      <p:ext uri="{BB962C8B-B14F-4D97-AF65-F5344CB8AC3E}">
        <p14:creationId xmlns:p14="http://schemas.microsoft.com/office/powerpoint/2010/main" val="317226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1944216"/>
          </a:xfrm>
        </p:spPr>
        <p:txBody>
          <a:bodyPr/>
          <a:lstStyle/>
          <a:p>
            <a:r>
              <a:rPr lang="nb-NO" sz="1400" dirty="0" smtClean="0"/>
              <a:t>«</a:t>
            </a:r>
            <a:r>
              <a:rPr lang="en-US" sz="1400" dirty="0"/>
              <a:t>Having particular regard to the Charter of the United Nations, the International Covenants on Civil and Political Rights and on Economic, Social and Cultural Rights, the United Nations Framework Convention on Climate Change, the Paris Agreement, the United Nations Convention on the Law of the Sea, the duty of due diligence, the rights recognized in the Universal Declaration of Human Rights, the principle of prevention of significant harm to the environment, and the duty to protect and preserve the marine environment,</a:t>
            </a:r>
            <a:r>
              <a:rPr lang="en-US" dirty="0"/>
              <a:t/>
            </a:r>
            <a:br>
              <a:rPr lang="en-US" dirty="0"/>
            </a:br>
            <a:endParaRPr lang="en-GB" dirty="0"/>
          </a:p>
        </p:txBody>
      </p:sp>
      <p:sp>
        <p:nvSpPr>
          <p:cNvPr id="3" name="Content Placeholder 2"/>
          <p:cNvSpPr>
            <a:spLocks noGrp="1"/>
          </p:cNvSpPr>
          <p:nvPr>
            <p:ph idx="1"/>
          </p:nvPr>
        </p:nvSpPr>
        <p:spPr>
          <a:xfrm>
            <a:off x="395536" y="2348880"/>
            <a:ext cx="8424936" cy="3898776"/>
          </a:xfrm>
        </p:spPr>
        <p:txBody>
          <a:bodyPr/>
          <a:lstStyle/>
          <a:p>
            <a:pPr marL="0" indent="0">
              <a:buNone/>
            </a:pPr>
            <a:r>
              <a:rPr lang="en-US" sz="1800" b="1" dirty="0" smtClean="0"/>
              <a:t>(</a:t>
            </a:r>
            <a:r>
              <a:rPr lang="en-US" sz="1800" b="1" dirty="0"/>
              <a:t>1)  What are the obligations of States under international law to ensure the protection of the climate system and other parts of the environment from anthropogenic emissions of greenhouse gases for States and for present and future generations;</a:t>
            </a:r>
            <a:endParaRPr lang="en-US" sz="1800" dirty="0"/>
          </a:p>
          <a:p>
            <a:pPr marL="0" indent="0">
              <a:buNone/>
            </a:pPr>
            <a:r>
              <a:rPr lang="en-US" sz="1800" b="1" dirty="0"/>
              <a:t>(2)  What are the legal consequences under these obligations for States where they, by their acts and omissions, have caused significant harm to the climate system and other parts of the environment, with respect to:</a:t>
            </a:r>
            <a:endParaRPr lang="en-US" sz="1800" dirty="0"/>
          </a:p>
          <a:p>
            <a:pPr marL="0" indent="0">
              <a:buNone/>
            </a:pPr>
            <a:r>
              <a:rPr lang="en-US" sz="1800" b="1" dirty="0"/>
              <a:t>(a)  States, including, in particular, small island developing States, which due to their geographical circumstances and level of development, are injured or specially affected by or are particularly vulnerable to the adverse effects of climate change?</a:t>
            </a:r>
            <a:endParaRPr lang="en-US" sz="1800" dirty="0"/>
          </a:p>
          <a:p>
            <a:pPr marL="0" indent="0">
              <a:buNone/>
            </a:pPr>
            <a:r>
              <a:rPr lang="en-US" sz="1800" b="1" dirty="0"/>
              <a:t>(b)  Peoples and individuals of the present and future generations affected by the adverse effects of climate change?”</a:t>
            </a:r>
            <a:endParaRPr lang="en-US" sz="1800" dirty="0"/>
          </a:p>
          <a:p>
            <a:endParaRPr lang="en-US" dirty="0"/>
          </a:p>
        </p:txBody>
      </p:sp>
    </p:spTree>
    <p:extLst>
      <p:ext uri="{BB962C8B-B14F-4D97-AF65-F5344CB8AC3E}">
        <p14:creationId xmlns:p14="http://schemas.microsoft.com/office/powerpoint/2010/main" val="14982830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pPr marL="0" indent="0">
              <a:buNone/>
            </a:pPr>
            <a:r>
              <a:rPr lang="nb-NO" dirty="0" smtClean="0"/>
              <a:t>		</a:t>
            </a:r>
            <a:r>
              <a:rPr lang="nb-NO" sz="2400" b="0" dirty="0" smtClean="0"/>
              <a:t>Norsk klimaklage til EMD (BKA og individer): «</a:t>
            </a:r>
            <a:r>
              <a:rPr lang="en-GB" sz="2400" dirty="0" smtClean="0"/>
              <a:t>The </a:t>
            </a:r>
            <a:r>
              <a:rPr lang="en-GB" sz="2400" dirty="0"/>
              <a:t>risk is real and </a:t>
            </a:r>
            <a:r>
              <a:rPr lang="en-GB" sz="2400" dirty="0" smtClean="0"/>
              <a:t>immediate”</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“a real and immediate risk includes hazards that not only materialise over the long term, see </a:t>
            </a:r>
            <a:r>
              <a:rPr lang="en-GB" dirty="0" err="1" smtClean="0"/>
              <a:t>Öneryildiz</a:t>
            </a:r>
            <a:r>
              <a:rPr lang="en-GB" dirty="0" smtClean="0"/>
              <a:t> (GC, 48939/99), §§98-101; </a:t>
            </a:r>
            <a:r>
              <a:rPr lang="en-GB" dirty="0" err="1" smtClean="0"/>
              <a:t>Budayeva</a:t>
            </a:r>
            <a:r>
              <a:rPr lang="en-GB" dirty="0" smtClean="0"/>
              <a:t> (15339/02), §§147-158; </a:t>
            </a:r>
            <a:r>
              <a:rPr lang="en-GB" dirty="0" err="1" smtClean="0"/>
              <a:t>Kolyadenko</a:t>
            </a:r>
            <a:r>
              <a:rPr lang="en-GB" dirty="0" smtClean="0"/>
              <a:t> (17423/05), §§174-180; </a:t>
            </a:r>
            <a:r>
              <a:rPr lang="en-GB" dirty="0" err="1" smtClean="0"/>
              <a:t>Taşkin</a:t>
            </a:r>
            <a:r>
              <a:rPr lang="en-GB" dirty="0" smtClean="0"/>
              <a:t> (46117/99), §§107, 111-114). This applies under Articles 2, 3 and 8 and Protocol no 1 Article 1.”</a:t>
            </a:r>
            <a:endParaRPr lang="nb-NO" dirty="0"/>
          </a:p>
        </p:txBody>
      </p:sp>
    </p:spTree>
    <p:extLst>
      <p:ext uri="{BB962C8B-B14F-4D97-AF65-F5344CB8AC3E}">
        <p14:creationId xmlns:p14="http://schemas.microsoft.com/office/powerpoint/2010/main" val="37558942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Legislative and administrative frameworks to deter violations: </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err="1" smtClean="0"/>
              <a:t>Öneryildiz</a:t>
            </a:r>
            <a:r>
              <a:rPr lang="en-GB" dirty="0" smtClean="0"/>
              <a:t> §89 and </a:t>
            </a:r>
            <a:r>
              <a:rPr lang="en-GB" dirty="0" err="1" smtClean="0"/>
              <a:t>Mučibabić</a:t>
            </a:r>
            <a:r>
              <a:rPr lang="en-GB" dirty="0" smtClean="0"/>
              <a:t> (34661/07), §126 require legislative and administrative frameworks to deter violations, and authorisation of dangerous activities can only take place within a system reducing risk to a minimum. This follows also from UN treaties, EU legislation and their Norwegian transposition.</a:t>
            </a:r>
            <a:endParaRPr lang="nb-NO" dirty="0"/>
          </a:p>
        </p:txBody>
      </p:sp>
    </p:spTree>
    <p:extLst>
      <p:ext uri="{BB962C8B-B14F-4D97-AF65-F5344CB8AC3E}">
        <p14:creationId xmlns:p14="http://schemas.microsoft.com/office/powerpoint/2010/main" val="3406581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the precautionary </a:t>
            </a:r>
            <a:r>
              <a:rPr lang="en-GB" sz="2400" dirty="0" smtClean="0"/>
              <a:t>principle: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The duties are already triggered by Norway's contributions to emissions and inadequate responses to climate change - and by the Norwegian government licensing - in breach of the precautionary principle, Tatar (67021/01), §120. - Under the ‘highest possible ambition’ in the Paris Agreement Article 4 (c) all possible measures must be taken and be effective and reasonable. States share responsibility for the internationally wrongful acts which contribute to the harms that result from climate change. </a:t>
            </a:r>
            <a:endParaRPr lang="nb-NO" dirty="0"/>
          </a:p>
        </p:txBody>
      </p:sp>
    </p:spTree>
    <p:extLst>
      <p:ext uri="{BB962C8B-B14F-4D97-AF65-F5344CB8AC3E}">
        <p14:creationId xmlns:p14="http://schemas.microsoft.com/office/powerpoint/2010/main" val="307104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the precautionary </a:t>
            </a:r>
            <a:r>
              <a:rPr lang="en-GB" sz="2400" dirty="0" smtClean="0"/>
              <a:t>principle</a:t>
            </a:r>
            <a:r>
              <a:rPr lang="en-GB" sz="2400" dirty="0"/>
              <a:t>: Global warming </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Global warming is currently on course to vastly exceed 1.5°C, all contributions to global</a:t>
            </a:r>
            <a:r>
              <a:rPr lang="nb-NO" dirty="0"/>
              <a:t> </a:t>
            </a:r>
            <a:r>
              <a:rPr lang="en-GB" dirty="0" smtClean="0"/>
              <a:t>emissions, also through exportation of fossil fuels, are excessive and policies permitting them inadequate. The IPCC 2018 Special Report on ‘1.5° Warming’ state pathways to stay within that target need to achieve global net-zero CO2 emissions around 2050. Emissions have to be reduced to a minimum. Remaining emissions need to be balanced with increased  removal</a:t>
            </a:r>
            <a:endParaRPr lang="nb-NO" dirty="0"/>
          </a:p>
        </p:txBody>
      </p:sp>
    </p:spTree>
    <p:extLst>
      <p:ext uri="{BB962C8B-B14F-4D97-AF65-F5344CB8AC3E}">
        <p14:creationId xmlns:p14="http://schemas.microsoft.com/office/powerpoint/2010/main" val="32815454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the precautionary </a:t>
            </a:r>
            <a:r>
              <a:rPr lang="en-GB" sz="2400" dirty="0" smtClean="0"/>
              <a:t>principle</a:t>
            </a:r>
            <a:r>
              <a:rPr lang="en-GB" sz="2400" dirty="0"/>
              <a:t>: adequate and appropriate measures</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'All adequate and appropriate measures' include emissions abroad over which Norway exercises  some control, at the stage of issuing production licences or through export regulation, for instance by demanding that emissions resulting from exports are mitigated. - Uncertainty about a state's 'fair share' must be resolved in favour of the applicants. If courts only intervene when a state's efforts fall below the lower limit of their fair share (as in </a:t>
            </a:r>
            <a:r>
              <a:rPr lang="en-GB" dirty="0" err="1" smtClean="0"/>
              <a:t>Urgenda</a:t>
            </a:r>
            <a:r>
              <a:rPr lang="en-GB" dirty="0" smtClean="0"/>
              <a:t>), states' obligations to mitigate climate change will not be collectively consistent with the Paris target.  </a:t>
            </a:r>
            <a:endParaRPr lang="nb-NO" dirty="0"/>
          </a:p>
        </p:txBody>
      </p:sp>
    </p:spTree>
    <p:extLst>
      <p:ext uri="{BB962C8B-B14F-4D97-AF65-F5344CB8AC3E}">
        <p14:creationId xmlns:p14="http://schemas.microsoft.com/office/powerpoint/2010/main" val="8492555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a:t>N</a:t>
            </a:r>
            <a:r>
              <a:rPr lang="nb-NO" sz="2400" b="0" dirty="0" smtClean="0"/>
              <a:t>orsk klimaklage til EMD (BKA og individer): </a:t>
            </a:r>
            <a:r>
              <a:rPr lang="en-GB" sz="2400" dirty="0"/>
              <a:t> Under the ‘highest possible ambition’ in the Paris </a:t>
            </a:r>
            <a:r>
              <a:rPr lang="en-GB" sz="2400" dirty="0" smtClean="0"/>
              <a:t>Agreement: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Under the ‘highest possible ambition’ in the Paris Agreement Article 4 (c) all possible measures must be taken and be effective and reasonable. States share responsibility for the internationally wrongful acts which contribute to the harms that result from climate change. Global warming is currently on course to vastly exceed 1.5°C, all contributions to global</a:t>
            </a:r>
            <a:endParaRPr lang="nb-NO" dirty="0" smtClean="0"/>
          </a:p>
          <a:p>
            <a:pPr marL="0" indent="0">
              <a:buNone/>
            </a:pPr>
            <a:r>
              <a:rPr lang="en-GB" dirty="0" smtClean="0"/>
              <a:t>emissions, also through exportation of fossil fuels, are excessive and policies permitting them inadequate. </a:t>
            </a:r>
            <a:endParaRPr lang="nb-NO" dirty="0"/>
          </a:p>
        </p:txBody>
      </p:sp>
    </p:spTree>
    <p:extLst>
      <p:ext uri="{BB962C8B-B14F-4D97-AF65-F5344CB8AC3E}">
        <p14:creationId xmlns:p14="http://schemas.microsoft.com/office/powerpoint/2010/main" val="1994098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The IPCC 2018 Special Report on ‘1.5° Warming’ </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a:t>S</a:t>
            </a:r>
            <a:r>
              <a:rPr lang="en-GB" dirty="0" smtClean="0"/>
              <a:t>tate pathways to stay within that target need to achieve global net-zero CO2 emissions around 2050. Emissions have to be reduced to a minimum. Remaining emissions need to be balanced with increased  removal. 'All adequate and appropriate measures' include emissions abroad over which Norway exercises  some control, at the stage of issuing production licences or through export regulation, for instance by demanding that emissions resulting from exports are mitigated. </a:t>
            </a:r>
            <a:endParaRPr lang="nb-NO" dirty="0"/>
          </a:p>
        </p:txBody>
      </p:sp>
    </p:spTree>
    <p:extLst>
      <p:ext uri="{BB962C8B-B14F-4D97-AF65-F5344CB8AC3E}">
        <p14:creationId xmlns:p14="http://schemas.microsoft.com/office/powerpoint/2010/main" val="1713694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'fair share' </a:t>
            </a:r>
            <a:r>
              <a:rPr lang="en-GB" sz="2400" dirty="0" smtClean="0"/>
              <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Uncertainty about a state's 'fair share' must be resolved in favour of the applicants. If courts only intervene when a state's efforts fall below the lower limit of their fair share (as in </a:t>
            </a:r>
            <a:r>
              <a:rPr lang="en-GB" dirty="0" err="1" smtClean="0"/>
              <a:t>Urgenda</a:t>
            </a:r>
            <a:r>
              <a:rPr lang="en-GB" dirty="0" smtClean="0"/>
              <a:t>), states' obligations to mitigate climate change will not be collectively consistent with the Paris target.  - The state must show its measures will reach emission reduction targets, taking account of previous failures, see above on Grande-</a:t>
            </a:r>
            <a:r>
              <a:rPr lang="en-GB" dirty="0" err="1" smtClean="0"/>
              <a:t>Synthe</a:t>
            </a:r>
            <a:r>
              <a:rPr lang="en-GB" dirty="0" smtClean="0"/>
              <a:t> and Oxfam from French administrative courts. </a:t>
            </a:r>
            <a:endParaRPr lang="nb-NO" dirty="0"/>
          </a:p>
        </p:txBody>
      </p:sp>
    </p:spTree>
    <p:extLst>
      <p:ext uri="{BB962C8B-B14F-4D97-AF65-F5344CB8AC3E}">
        <p14:creationId xmlns:p14="http://schemas.microsoft.com/office/powerpoint/2010/main" val="19619545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6632"/>
            <a:ext cx="7696200" cy="1224136"/>
          </a:xfrm>
        </p:spPr>
        <p:txBody>
          <a:bodyPr/>
          <a:lstStyle/>
          <a:p>
            <a:r>
              <a:rPr lang="nb-NO" dirty="0" smtClean="0"/>
              <a:t>		</a:t>
            </a:r>
            <a:r>
              <a:rPr lang="nb-NO" sz="2400" b="0" dirty="0" smtClean="0"/>
              <a:t>Norsk klimaklage til EMD (BKA og individer): </a:t>
            </a:r>
            <a:r>
              <a:rPr lang="en-GB" sz="2400" dirty="0"/>
              <a:t>International </a:t>
            </a:r>
            <a:r>
              <a:rPr lang="en-GB" sz="2400" dirty="0" smtClean="0"/>
              <a:t>law - 1</a:t>
            </a:r>
            <a:br>
              <a:rPr lang="en-GB" sz="2400" dirty="0" smtClean="0"/>
            </a:br>
            <a:endParaRPr lang="nb-NO" sz="2400" dirty="0"/>
          </a:p>
        </p:txBody>
      </p:sp>
      <p:sp>
        <p:nvSpPr>
          <p:cNvPr id="3" name="Content Placeholder 2"/>
          <p:cNvSpPr>
            <a:spLocks noGrp="1"/>
          </p:cNvSpPr>
          <p:nvPr>
            <p:ph idx="1"/>
          </p:nvPr>
        </p:nvSpPr>
        <p:spPr>
          <a:xfrm>
            <a:off x="990600" y="1052736"/>
            <a:ext cx="7696200" cy="5760640"/>
          </a:xfrm>
        </p:spPr>
        <p:txBody>
          <a:bodyPr/>
          <a:lstStyle/>
          <a:p>
            <a:pPr marL="0" indent="0">
              <a:buNone/>
            </a:pPr>
            <a:r>
              <a:rPr lang="en-GB" dirty="0" smtClean="0"/>
              <a:t>The Convention is interpreted in harmony with international law, </a:t>
            </a:r>
            <a:r>
              <a:rPr lang="en-GB" dirty="0" err="1" smtClean="0"/>
              <a:t>Demir</a:t>
            </a:r>
            <a:r>
              <a:rPr lang="en-GB" dirty="0" smtClean="0"/>
              <a:t> &amp; </a:t>
            </a:r>
            <a:r>
              <a:rPr lang="en-GB" dirty="0" err="1" smtClean="0"/>
              <a:t>Baykara</a:t>
            </a:r>
            <a:r>
              <a:rPr lang="en-GB" dirty="0" smtClean="0"/>
              <a:t> (GC, 34503/ 97) §§85 and 86, as UN treaties and customary international law on environmental damage as clarified by the International Court. States share responsibility when each of them engages in separate conduct consisting of an action or omission attributable to each of them separately, which constitutes a breach of an international obligation for each of them. A 'contribution to an indivisible injury may be individual, concurrent or cumulative'. </a:t>
            </a:r>
            <a:endParaRPr lang="nb-NO" dirty="0"/>
          </a:p>
        </p:txBody>
      </p:sp>
    </p:spTree>
    <p:extLst>
      <p:ext uri="{BB962C8B-B14F-4D97-AF65-F5344CB8AC3E}">
        <p14:creationId xmlns:p14="http://schemas.microsoft.com/office/powerpoint/2010/main" val="277037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International law - </a:t>
            </a:r>
            <a:r>
              <a:rPr lang="en-GB" sz="2400" dirty="0" smtClean="0"/>
              <a:t>2</a:t>
            </a:r>
            <a:br>
              <a:rPr lang="en-GB" sz="2400" dirty="0" smtClean="0"/>
            </a:b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The onus is on Norway to show that it did not cause breaches of the applicants’ rights: Oil Platforms (Separate Opinion of Judge </a:t>
            </a:r>
            <a:r>
              <a:rPr lang="en-GB" dirty="0" err="1" smtClean="0"/>
              <a:t>Simma</a:t>
            </a:r>
            <a:r>
              <a:rPr lang="en-GB" dirty="0" smtClean="0"/>
              <a:t>) pp. 354-358. Duties to cut emissions and undertake planning and environmental impact assessments under UN and EU law, establish common ground and national consensus, and limit any margin of appreciation under the Convention. </a:t>
            </a:r>
            <a:endParaRPr lang="nb-NO" dirty="0"/>
          </a:p>
        </p:txBody>
      </p:sp>
    </p:spTree>
    <p:extLst>
      <p:ext uri="{BB962C8B-B14F-4D97-AF65-F5344CB8AC3E}">
        <p14:creationId xmlns:p14="http://schemas.microsoft.com/office/powerpoint/2010/main" val="398975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Binder </a:t>
            </a:r>
            <a:r>
              <a:rPr lang="en-GB" dirty="0" err="1" smtClean="0"/>
              <a:t>en</a:t>
            </a:r>
            <a:r>
              <a:rPr lang="en-GB" dirty="0" smtClean="0"/>
              <a:t> ICJ-</a:t>
            </a:r>
            <a:r>
              <a:rPr lang="en-GB" dirty="0" err="1" smtClean="0"/>
              <a:t>dom</a:t>
            </a:r>
            <a:r>
              <a:rPr lang="en-GB" dirty="0" smtClean="0"/>
              <a:t> i form </a:t>
            </a:r>
            <a:r>
              <a:rPr lang="en-GB" dirty="0" err="1" smtClean="0"/>
              <a:t>av</a:t>
            </a:r>
            <a:r>
              <a:rPr lang="en-GB" dirty="0" smtClean="0"/>
              <a:t> </a:t>
            </a:r>
            <a:r>
              <a:rPr lang="en-GB" dirty="0" err="1" smtClean="0"/>
              <a:t>en</a:t>
            </a:r>
            <a:r>
              <a:rPr lang="en-GB" dirty="0" smtClean="0"/>
              <a:t> </a:t>
            </a:r>
            <a:r>
              <a:rPr lang="en-GB" dirty="0" err="1" smtClean="0"/>
              <a:t>rådgivende</a:t>
            </a:r>
            <a:r>
              <a:rPr lang="en-GB" dirty="0" smtClean="0"/>
              <a:t> </a:t>
            </a:r>
            <a:r>
              <a:rPr lang="en-GB" dirty="0" err="1" smtClean="0"/>
              <a:t>uttalelse</a:t>
            </a:r>
            <a:r>
              <a:rPr lang="en-GB" dirty="0" smtClean="0"/>
              <a:t> </a:t>
            </a:r>
            <a:r>
              <a:rPr lang="en-GB" dirty="0" err="1" smtClean="0"/>
              <a:t>rettslig</a:t>
            </a:r>
            <a:r>
              <a:rPr lang="en-GB" dirty="0" smtClean="0"/>
              <a:t> sett?</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62616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200" cy="1484784"/>
          </a:xfrm>
        </p:spPr>
        <p:txBody>
          <a:bodyPr/>
          <a:lstStyle/>
          <a:p>
            <a:r>
              <a:rPr lang="nb-NO" dirty="0" smtClean="0"/>
              <a:t>		</a:t>
            </a:r>
            <a:r>
              <a:rPr lang="nb-NO" sz="2400" b="0" dirty="0" smtClean="0"/>
              <a:t>Norsk klimaklage til EMD (BKA og individer): </a:t>
            </a:r>
            <a:r>
              <a:rPr lang="en-GB" sz="2400" dirty="0" smtClean="0"/>
              <a:t>Victims, art 34 ECHR (“</a:t>
            </a:r>
            <a:r>
              <a:rPr lang="nb-NO" sz="2400" dirty="0" err="1" smtClean="0"/>
              <a:t>Individual</a:t>
            </a:r>
            <a:r>
              <a:rPr lang="nb-NO" sz="2400" dirty="0" smtClean="0"/>
              <a:t> </a:t>
            </a:r>
            <a:r>
              <a:rPr lang="nb-NO" sz="2400" dirty="0" err="1" smtClean="0"/>
              <a:t>applications</a:t>
            </a:r>
            <a:r>
              <a:rPr lang="nb-NO" sz="2400" dirty="0" smtClean="0"/>
              <a:t>» and </a:t>
            </a:r>
            <a:r>
              <a:rPr lang="nb-NO" sz="2400" dirty="0" err="1" smtClean="0"/>
              <a:t>admissibility</a:t>
            </a:r>
            <a:r>
              <a:rPr lang="nb-NO" sz="2400" dirty="0" smtClean="0"/>
              <a:t>)</a:t>
            </a: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Individuals, including members of the applicant organisation, are victims within the meaning of Article 34 of the Convention. The Norwegian NHRI authoritatively explained global warming consequences for Norwegian individuals. We agree the precautionary principle does not open for speculation on uncertainty about this type of risk under any margin of appreciation.</a:t>
            </a:r>
            <a:endParaRPr lang="nb-NO" dirty="0" smtClean="0"/>
          </a:p>
        </p:txBody>
      </p:sp>
    </p:spTree>
    <p:extLst>
      <p:ext uri="{BB962C8B-B14F-4D97-AF65-F5344CB8AC3E}">
        <p14:creationId xmlns:p14="http://schemas.microsoft.com/office/powerpoint/2010/main" val="5921354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a:t> </a:t>
            </a:r>
            <a:r>
              <a:rPr lang="en-GB" sz="2400" dirty="0" smtClean="0"/>
              <a:t>The </a:t>
            </a:r>
            <a:r>
              <a:rPr lang="en-GB" sz="2400" dirty="0"/>
              <a:t>level of gravity </a:t>
            </a:r>
            <a:r>
              <a:rPr lang="en-GB" sz="2400" dirty="0" smtClean="0"/>
              <a:t>and Art </a:t>
            </a:r>
            <a:r>
              <a:rPr lang="en-GB" sz="2400" dirty="0"/>
              <a:t>34 ECHR </a:t>
            </a:r>
            <a:r>
              <a:rPr lang="en-GB" sz="2400" dirty="0" smtClean="0"/>
              <a:t> and </a:t>
            </a:r>
            <a:r>
              <a:rPr lang="en-GB" sz="2400" i="1" dirty="0" err="1" smtClean="0"/>
              <a:t>Cordella</a:t>
            </a:r>
            <a:r>
              <a:rPr lang="en-GB" sz="2400" dirty="0" smtClean="0"/>
              <a:t> </a:t>
            </a:r>
            <a:r>
              <a:rPr lang="en-GB" sz="2400" dirty="0"/>
              <a:t>(54414/13</a:t>
            </a:r>
            <a:r>
              <a:rPr lang="en-GB" sz="2400" dirty="0" smtClean="0"/>
              <a:t>)</a:t>
            </a: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endParaRPr lang="en-GB" dirty="0" smtClean="0"/>
          </a:p>
          <a:p>
            <a:pPr marL="0" indent="0">
              <a:buNone/>
            </a:pPr>
            <a:r>
              <a:rPr lang="en-GB" dirty="0" smtClean="0"/>
              <a:t>required when environmental risks of industrial emissions significantly limits an applicant’s ability to enjoy their rights under Article 8. That threshold is clearly exceeded.</a:t>
            </a:r>
            <a:endParaRPr lang="nb-NO" dirty="0"/>
          </a:p>
        </p:txBody>
      </p:sp>
    </p:spTree>
    <p:extLst>
      <p:ext uri="{BB962C8B-B14F-4D97-AF65-F5344CB8AC3E}">
        <p14:creationId xmlns:p14="http://schemas.microsoft.com/office/powerpoint/2010/main" val="34629576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6712"/>
            <a:ext cx="7696200" cy="1144488"/>
          </a:xfrm>
        </p:spPr>
        <p:txBody>
          <a:bodyPr/>
          <a:lstStyle/>
          <a:p>
            <a:r>
              <a:rPr lang="nb-NO" dirty="0" smtClean="0"/>
              <a:t>		</a:t>
            </a:r>
            <a:r>
              <a:rPr lang="nb-NO" sz="2400" b="0" dirty="0" smtClean="0"/>
              <a:t>Norsk klimaklage til EMD (BKA og individer): </a:t>
            </a:r>
            <a:r>
              <a:rPr lang="en-GB" sz="2400" dirty="0" smtClean="0"/>
              <a:t>Inter-generational equity, Article </a:t>
            </a:r>
            <a:r>
              <a:rPr lang="en-GB" sz="2400" dirty="0"/>
              <a:t>34 </a:t>
            </a:r>
            <a:endParaRPr lang="nb-NO" sz="2400" dirty="0"/>
          </a:p>
        </p:txBody>
      </p:sp>
      <p:sp>
        <p:nvSpPr>
          <p:cNvPr id="3" name="Content Placeholder 2"/>
          <p:cNvSpPr>
            <a:spLocks noGrp="1"/>
          </p:cNvSpPr>
          <p:nvPr>
            <p:ph idx="1"/>
          </p:nvPr>
        </p:nvSpPr>
        <p:spPr>
          <a:xfrm>
            <a:off x="990600" y="1844824"/>
            <a:ext cx="7696200" cy="4251176"/>
          </a:xfrm>
        </p:spPr>
        <p:txBody>
          <a:bodyPr/>
          <a:lstStyle/>
          <a:p>
            <a:pPr marL="0" indent="0">
              <a:buNone/>
            </a:pPr>
            <a:r>
              <a:rPr lang="en-GB" dirty="0" smtClean="0"/>
              <a:t>Article 34 must be interpreted in harmony with the principle of inter-generational equity, which ‘places a duty on current generations to act as responsible stewards of the planet and ensure the rights of future generations to meet their developmental and environmental needs" (see Principle 3 of the Rio Declaration on Environment and Development, 1992; UNFCCC Art. 3(1); the preamble to the Paris Agreement). </a:t>
            </a:r>
            <a:endParaRPr lang="nb-NO" dirty="0"/>
          </a:p>
        </p:txBody>
      </p:sp>
    </p:spTree>
    <p:extLst>
      <p:ext uri="{BB962C8B-B14F-4D97-AF65-F5344CB8AC3E}">
        <p14:creationId xmlns:p14="http://schemas.microsoft.com/office/powerpoint/2010/main" val="15869833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1360512"/>
          </a:xfrm>
        </p:spPr>
        <p:txBody>
          <a:bodyPr/>
          <a:lstStyle/>
          <a:p>
            <a:r>
              <a:rPr lang="nb-NO" dirty="0" smtClean="0"/>
              <a:t>Ny EMD-praksis i dommer om koronatiltak: Positiv </a:t>
            </a:r>
            <a:r>
              <a:rPr lang="nb-NO" dirty="0"/>
              <a:t>plikt etter art. </a:t>
            </a:r>
            <a:r>
              <a:rPr lang="nb-NO" dirty="0" smtClean="0"/>
              <a:t>2 uten at </a:t>
            </a:r>
            <a:r>
              <a:rPr lang="nb-NO" dirty="0"/>
              <a:t>potensielle ofre må kunne identifiseres</a:t>
            </a:r>
            <a:endParaRPr lang="en-GB" dirty="0"/>
          </a:p>
        </p:txBody>
      </p:sp>
      <p:sp>
        <p:nvSpPr>
          <p:cNvPr id="3" name="Content Placeholder 2"/>
          <p:cNvSpPr>
            <a:spLocks noGrp="1"/>
          </p:cNvSpPr>
          <p:nvPr>
            <p:ph idx="1"/>
          </p:nvPr>
        </p:nvSpPr>
        <p:spPr>
          <a:xfrm>
            <a:off x="990600" y="2492896"/>
            <a:ext cx="7696200" cy="3603104"/>
          </a:xfrm>
        </p:spPr>
        <p:txBody>
          <a:bodyPr/>
          <a:lstStyle/>
          <a:p>
            <a:pPr marL="0" indent="0">
              <a:buNone/>
            </a:pPr>
            <a:r>
              <a:rPr lang="nb-NO" dirty="0" err="1"/>
              <a:t>Communauté</a:t>
            </a:r>
            <a:r>
              <a:rPr lang="nb-NO" dirty="0"/>
              <a:t> </a:t>
            </a:r>
            <a:r>
              <a:rPr lang="nb-NO" dirty="0" err="1"/>
              <a:t>genevoise</a:t>
            </a:r>
            <a:r>
              <a:rPr lang="nb-NO" dirty="0"/>
              <a:t> </a:t>
            </a:r>
            <a:r>
              <a:rPr lang="nb-NO" dirty="0" err="1"/>
              <a:t>d’action</a:t>
            </a:r>
            <a:r>
              <a:rPr lang="nb-NO" dirty="0"/>
              <a:t> </a:t>
            </a:r>
            <a:r>
              <a:rPr lang="nb-NO" dirty="0" err="1"/>
              <a:t>syndicale</a:t>
            </a:r>
            <a:r>
              <a:rPr lang="nb-NO" dirty="0"/>
              <a:t> (CGAS) mot Sveits, nr. 21881/20, 15. mars 2022, avsnitt 84 </a:t>
            </a:r>
            <a:endParaRPr lang="nb-NO" dirty="0" smtClean="0"/>
          </a:p>
          <a:p>
            <a:pPr marL="0" indent="0">
              <a:buNone/>
            </a:pPr>
            <a:r>
              <a:rPr lang="nb-NO" i="1" dirty="0" err="1" smtClean="0"/>
              <a:t>Vavřička</a:t>
            </a:r>
            <a:r>
              <a:rPr lang="nb-NO" i="1" dirty="0" smtClean="0"/>
              <a:t> </a:t>
            </a:r>
            <a:r>
              <a:rPr lang="nb-NO" i="1" dirty="0"/>
              <a:t>et </a:t>
            </a:r>
            <a:r>
              <a:rPr lang="nb-NO" i="1" dirty="0" err="1"/>
              <a:t>autres</a:t>
            </a:r>
            <a:r>
              <a:rPr lang="nb-NO" i="1" dirty="0"/>
              <a:t> c. </a:t>
            </a:r>
            <a:r>
              <a:rPr lang="nb-NO" i="1" dirty="0" err="1"/>
              <a:t>République</a:t>
            </a:r>
            <a:r>
              <a:rPr lang="nb-NO" i="1" dirty="0"/>
              <a:t> </a:t>
            </a:r>
            <a:r>
              <a:rPr lang="nb-NO" i="1" dirty="0" err="1"/>
              <a:t>tchèque</a:t>
            </a:r>
            <a:r>
              <a:rPr lang="nb-NO" dirty="0"/>
              <a:t> [GC], </a:t>
            </a:r>
            <a:r>
              <a:rPr lang="nb-NO" dirty="0" err="1"/>
              <a:t>nr</a:t>
            </a:r>
            <a:r>
              <a:rPr lang="nb-NO" dirty="0"/>
              <a:t> </a:t>
            </a:r>
            <a:r>
              <a:rPr lang="nb-NO" u="sng" dirty="0">
                <a:hlinkClick r:id="rId2"/>
              </a:rPr>
              <a:t>47621/13</a:t>
            </a:r>
            <a:r>
              <a:rPr lang="nb-NO" dirty="0"/>
              <a:t> et 5 </a:t>
            </a:r>
            <a:r>
              <a:rPr lang="nb-NO" dirty="0" err="1"/>
              <a:t>autres</a:t>
            </a:r>
            <a:r>
              <a:rPr lang="nb-NO" dirty="0"/>
              <a:t>, avsnitt 282. </a:t>
            </a:r>
            <a:endParaRPr lang="en-GB" dirty="0"/>
          </a:p>
        </p:txBody>
      </p:sp>
    </p:spTree>
    <p:extLst>
      <p:ext uri="{BB962C8B-B14F-4D97-AF65-F5344CB8AC3E}">
        <p14:creationId xmlns:p14="http://schemas.microsoft.com/office/powerpoint/2010/main" val="22477286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4. Klima og menneskeretter: Konklusjon</a:t>
            </a:r>
            <a:endParaRPr lang="nb-NO" dirty="0"/>
          </a:p>
        </p:txBody>
      </p:sp>
      <p:sp>
        <p:nvSpPr>
          <p:cNvPr id="3" name="Content Placeholder 2"/>
          <p:cNvSpPr>
            <a:spLocks noGrp="1"/>
          </p:cNvSpPr>
          <p:nvPr>
            <p:ph idx="1"/>
          </p:nvPr>
        </p:nvSpPr>
        <p:spPr/>
        <p:txBody>
          <a:bodyPr/>
          <a:lstStyle/>
          <a:p>
            <a:pPr marL="0" indent="0">
              <a:buNone/>
            </a:pPr>
            <a:r>
              <a:rPr lang="nb-NO" dirty="0" smtClean="0"/>
              <a:t>Klimapolitikk og utslipp i folkeretten og i </a:t>
            </a:r>
            <a:r>
              <a:rPr lang="nb-NO" dirty="0"/>
              <a:t>EU. Styringsmulighetene svikter nasjonalt og krever internasjonale tiltak</a:t>
            </a:r>
            <a:r>
              <a:rPr lang="nb-NO" dirty="0" smtClean="0"/>
              <a:t>. </a:t>
            </a:r>
            <a:r>
              <a:rPr lang="nb-NO" dirty="0"/>
              <a:t>Politisk svikt, og rettslig </a:t>
            </a:r>
            <a:r>
              <a:rPr lang="nb-NO" dirty="0" smtClean="0"/>
              <a:t>håndhevelse</a:t>
            </a:r>
          </a:p>
          <a:p>
            <a:pPr marL="0" indent="0">
              <a:buNone/>
            </a:pPr>
            <a:r>
              <a:rPr lang="nb-NO" dirty="0"/>
              <a:t>Internasjonal håndhevelse</a:t>
            </a:r>
          </a:p>
          <a:p>
            <a:pPr marL="0" indent="0">
              <a:buNone/>
            </a:pPr>
            <a:r>
              <a:rPr lang="nb-NO" dirty="0" smtClean="0"/>
              <a:t>Hvordan vil samspillet utvikle seg? </a:t>
            </a:r>
          </a:p>
        </p:txBody>
      </p:sp>
    </p:spTree>
    <p:extLst>
      <p:ext uri="{BB962C8B-B14F-4D97-AF65-F5344CB8AC3E}">
        <p14:creationId xmlns:p14="http://schemas.microsoft.com/office/powerpoint/2010/main" val="9552424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Tilleggsmateriale</a:t>
            </a:r>
            <a:r>
              <a:rPr lang="en-GB" dirty="0" smtClean="0"/>
              <a:t>:</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4579183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Høyesteretts </a:t>
            </a:r>
            <a:r>
              <a:rPr lang="nb-NO" dirty="0"/>
              <a:t>dom 11. oktober 2021, HR-2021-1975-S (</a:t>
            </a:r>
            <a:r>
              <a:rPr lang="nb-NO" i="1" dirty="0"/>
              <a:t>Fosen vindmøller</a:t>
            </a:r>
            <a:r>
              <a:rPr lang="nb-NO" dirty="0"/>
              <a:t>)</a:t>
            </a:r>
          </a:p>
        </p:txBody>
      </p:sp>
      <p:sp>
        <p:nvSpPr>
          <p:cNvPr id="3" name="Content Placeholder 2"/>
          <p:cNvSpPr>
            <a:spLocks noGrp="1"/>
          </p:cNvSpPr>
          <p:nvPr>
            <p:ph idx="1"/>
          </p:nvPr>
        </p:nvSpPr>
        <p:spPr>
          <a:xfrm>
            <a:off x="990600" y="2492896"/>
            <a:ext cx="7696200" cy="3603104"/>
          </a:xfrm>
        </p:spPr>
        <p:txBody>
          <a:bodyPr/>
          <a:lstStyle/>
          <a:p>
            <a:pPr marL="0" indent="0">
              <a:buNone/>
            </a:pPr>
            <a:r>
              <a:rPr lang="nb-NO" dirty="0" smtClean="0"/>
              <a:t>klargjør </a:t>
            </a:r>
            <a:r>
              <a:rPr lang="nb-NO" dirty="0"/>
              <a:t>forholdet mellom folkerett, særlig SP, grunnlovsbestemmelser og forvaltningsvedtaks gyldighet.</a:t>
            </a:r>
          </a:p>
        </p:txBody>
      </p:sp>
    </p:spTree>
    <p:extLst>
      <p:ext uri="{BB962C8B-B14F-4D97-AF65-F5344CB8AC3E}">
        <p14:creationId xmlns:p14="http://schemas.microsoft.com/office/powerpoint/2010/main" val="42709413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
            </a:r>
            <a:br>
              <a:rPr lang="nb-NO" dirty="0" smtClean="0"/>
            </a:br>
            <a:r>
              <a:rPr lang="nb-NO" dirty="0"/>
              <a:t/>
            </a:r>
            <a:br>
              <a:rPr lang="nb-NO" dirty="0"/>
            </a:br>
            <a:r>
              <a:rPr lang="nb-NO" dirty="0" smtClean="0"/>
              <a:t>2. Grunnloven </a:t>
            </a:r>
            <a:r>
              <a:rPr lang="nb-NO" dirty="0"/>
              <a:t>og menneskerettskonvensjonene. Høyesteretts dom </a:t>
            </a:r>
            <a:r>
              <a:rPr lang="nb-NO" dirty="0" smtClean="0"/>
              <a:t>11 </a:t>
            </a:r>
            <a:r>
              <a:rPr lang="nb-NO" dirty="0"/>
              <a:t>oktober 2021, HR-2021-1975-S (</a:t>
            </a:r>
            <a:r>
              <a:rPr lang="nb-NO" i="1" dirty="0"/>
              <a:t>Fosen vindmøller</a:t>
            </a:r>
            <a:r>
              <a:rPr lang="nb-NO" dirty="0"/>
              <a:t>)</a:t>
            </a:r>
          </a:p>
        </p:txBody>
      </p:sp>
      <p:sp>
        <p:nvSpPr>
          <p:cNvPr id="3" name="Content Placeholder 2"/>
          <p:cNvSpPr>
            <a:spLocks noGrp="1"/>
          </p:cNvSpPr>
          <p:nvPr>
            <p:ph idx="1"/>
          </p:nvPr>
        </p:nvSpPr>
        <p:spPr>
          <a:xfrm>
            <a:off x="990600" y="2492896"/>
            <a:ext cx="7696200" cy="3603104"/>
          </a:xfrm>
        </p:spPr>
        <p:txBody>
          <a:bodyPr/>
          <a:lstStyle/>
          <a:p>
            <a:pPr marL="0" indent="0">
              <a:buNone/>
            </a:pPr>
            <a:endParaRPr lang="nb-NO" dirty="0" smtClean="0"/>
          </a:p>
          <a:p>
            <a:pPr marL="0" indent="0">
              <a:buNone/>
            </a:pPr>
            <a:endParaRPr lang="nb-NO" dirty="0"/>
          </a:p>
          <a:p>
            <a:pPr marL="0" indent="0">
              <a:buNone/>
            </a:pPr>
            <a:r>
              <a:rPr lang="nb-NO" dirty="0"/>
              <a:t>K</a:t>
            </a:r>
            <a:r>
              <a:rPr lang="nb-NO" dirty="0" smtClean="0"/>
              <a:t>largjør </a:t>
            </a:r>
            <a:r>
              <a:rPr lang="nb-NO" dirty="0"/>
              <a:t>forholdet mellom folkerett, særlig SP, grunnlovsbestemmelser og forvaltningsvedtaks gyldighet.</a:t>
            </a:r>
          </a:p>
        </p:txBody>
      </p:sp>
    </p:spTree>
    <p:extLst>
      <p:ext uri="{BB962C8B-B14F-4D97-AF65-F5344CB8AC3E}">
        <p14:creationId xmlns:p14="http://schemas.microsoft.com/office/powerpoint/2010/main" val="28608175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HR-2016-2554-P  (</a:t>
            </a:r>
            <a:r>
              <a:rPr lang="nb-NO" i="1" dirty="0"/>
              <a:t>Holship</a:t>
            </a:r>
            <a:r>
              <a:rPr lang="nb-NO" dirty="0" smtClean="0"/>
              <a:t>) om Grunnloven </a:t>
            </a:r>
            <a:r>
              <a:rPr lang="nb-NO" dirty="0"/>
              <a:t>og EMK. I avsnitt (81</a:t>
            </a:r>
            <a:r>
              <a:rPr lang="nb-NO" dirty="0" smtClean="0"/>
              <a:t>) </a:t>
            </a:r>
            <a:r>
              <a:rPr lang="nb-NO" dirty="0"/>
              <a:t>slår Høyesteretts plenum fast at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smtClean="0"/>
              <a:t>«</a:t>
            </a:r>
            <a:r>
              <a:rPr lang="nb-NO" dirty="0"/>
              <a:t>Ved fastleggelsen av retten til organisasjonsfrihet etter Grunnloven § 101 første ledd er det naturlig å ta utgangspunkt i retten til organisasjonsfrihet etter EMK artikkel 11. På samme måte som Grunnloven § 102 om rett til privatliv er § 101 første ledd utformet med blant annet den tilsvarende rett etter EMK som forbilde, jf. Dokument 16 (2011–2012) Rapport til Stortingets presidentskap fra Menneskerettighetsutvalget om menneskerettigheter i grunnloven, side 163 ff., </a:t>
            </a:r>
          </a:p>
        </p:txBody>
      </p:sp>
    </p:spTree>
    <p:extLst>
      <p:ext uri="{BB962C8B-B14F-4D97-AF65-F5344CB8AC3E}">
        <p14:creationId xmlns:p14="http://schemas.microsoft.com/office/powerpoint/2010/main" val="4255032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smtClean="0"/>
              <a:t>Holship</a:t>
            </a:r>
            <a:r>
              <a:rPr lang="nb-NO" dirty="0" smtClean="0"/>
              <a:t> forts 1</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smtClean="0"/>
              <a:t>jf</a:t>
            </a:r>
            <a:r>
              <a:rPr lang="nb-NO" dirty="0"/>
              <a:t>. </a:t>
            </a:r>
            <a:r>
              <a:rPr lang="nb-NO" dirty="0" err="1"/>
              <a:t>Innst</a:t>
            </a:r>
            <a:r>
              <a:rPr lang="nb-NO" dirty="0"/>
              <a:t>. 186 S (2013–2014), side 26–27. For retten til privatliv har Høyesterett allerede fastslått at Grunnloven § 102 må tolkes med utgangspunkt i den tilsvarende bestemmelse i EMK, se Rt. 2015 side 93 (Maria) avsnitt 57 og 60 og Rt. 2015 side 155 (Rwanda) avsnitt 40 og 44. </a:t>
            </a:r>
          </a:p>
        </p:txBody>
      </p:sp>
    </p:spTree>
    <p:extLst>
      <p:ext uri="{BB962C8B-B14F-4D97-AF65-F5344CB8AC3E}">
        <p14:creationId xmlns:p14="http://schemas.microsoft.com/office/powerpoint/2010/main" val="584234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Menneskerettene</a:t>
            </a:r>
            <a:r>
              <a:rPr lang="en-GB" dirty="0" smtClean="0"/>
              <a:t> og </a:t>
            </a:r>
            <a:r>
              <a:rPr lang="en-GB" dirty="0" err="1" smtClean="0"/>
              <a:t>annen</a:t>
            </a:r>
            <a:r>
              <a:rPr lang="en-GB" dirty="0" smtClean="0"/>
              <a:t> </a:t>
            </a:r>
            <a:r>
              <a:rPr lang="en-GB" dirty="0" err="1" smtClean="0"/>
              <a:t>folkerett</a:t>
            </a:r>
            <a:endParaRPr lang="en-GB" dirty="0"/>
          </a:p>
        </p:txBody>
      </p:sp>
      <p:sp>
        <p:nvSpPr>
          <p:cNvPr id="3" name="Content Placeholder 2"/>
          <p:cNvSpPr>
            <a:spLocks noGrp="1"/>
          </p:cNvSpPr>
          <p:nvPr>
            <p:ph idx="1"/>
          </p:nvPr>
        </p:nvSpPr>
        <p:spPr/>
        <p:txBody>
          <a:bodyPr/>
          <a:lstStyle/>
          <a:p>
            <a:r>
              <a:rPr lang="en-GB" dirty="0" err="1" smtClean="0"/>
              <a:t>Folkerettslige</a:t>
            </a:r>
            <a:r>
              <a:rPr lang="en-GB" dirty="0" smtClean="0"/>
              <a:t> </a:t>
            </a:r>
            <a:r>
              <a:rPr lang="en-GB" dirty="0" err="1" smtClean="0"/>
              <a:t>avtaler</a:t>
            </a:r>
            <a:r>
              <a:rPr lang="en-GB" dirty="0" smtClean="0"/>
              <a:t> om </a:t>
            </a:r>
            <a:r>
              <a:rPr lang="en-GB" dirty="0" err="1" smtClean="0"/>
              <a:t>reduserte</a:t>
            </a:r>
            <a:r>
              <a:rPr lang="en-GB" dirty="0" smtClean="0"/>
              <a:t> </a:t>
            </a:r>
            <a:r>
              <a:rPr lang="en-GB" dirty="0" err="1" smtClean="0"/>
              <a:t>klima-utslipp</a:t>
            </a:r>
            <a:endParaRPr lang="en-GB" dirty="0" smtClean="0"/>
          </a:p>
          <a:p>
            <a:r>
              <a:rPr lang="en-GB" dirty="0" err="1" smtClean="0"/>
              <a:t>Havrettskonvensjonen</a:t>
            </a:r>
            <a:endParaRPr lang="en-GB" dirty="0" smtClean="0"/>
          </a:p>
          <a:p>
            <a:r>
              <a:rPr lang="en-GB" dirty="0" err="1" smtClean="0"/>
              <a:t>Menneskerettenes</a:t>
            </a:r>
            <a:r>
              <a:rPr lang="en-GB" dirty="0" smtClean="0"/>
              <a:t> </a:t>
            </a:r>
            <a:r>
              <a:rPr lang="en-GB" dirty="0" err="1" smtClean="0"/>
              <a:t>traktat</a:t>
            </a:r>
            <a:r>
              <a:rPr lang="en-GB" dirty="0" smtClean="0"/>
              <a:t>- og </a:t>
            </a:r>
            <a:r>
              <a:rPr lang="en-GB" dirty="0" err="1" smtClean="0"/>
              <a:t>håndhevelsessystem</a:t>
            </a:r>
            <a:endParaRPr lang="en-GB" dirty="0"/>
          </a:p>
        </p:txBody>
      </p:sp>
    </p:spTree>
    <p:extLst>
      <p:ext uri="{BB962C8B-B14F-4D97-AF65-F5344CB8AC3E}">
        <p14:creationId xmlns:p14="http://schemas.microsoft.com/office/powerpoint/2010/main" val="39862511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err="1" smtClean="0"/>
              <a:t>Holship</a:t>
            </a:r>
            <a:r>
              <a:rPr lang="nb-NO" dirty="0" smtClean="0"/>
              <a:t> forts 2</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a:t>Jeg finner det klart at det samme må gjelde for retten til organisasjonsfrihet. Dette innebærer blant annet at selv om Grunnloven § 101 første ledd ikke inneholder noen uttrykkelig adgang til å gjøre inngrep </a:t>
            </a:r>
            <a:r>
              <a:rPr lang="nb-NO" dirty="0" smtClean="0"/>
              <a:t>i organisasjonsfriheten </a:t>
            </a:r>
            <a:r>
              <a:rPr lang="nb-NO" dirty="0"/>
              <a:t>tilsvarende EMK artikkel 11 nr. 2, må en slik adgang innfortolkes.»</a:t>
            </a:r>
          </a:p>
          <a:p>
            <a:endParaRPr lang="nb-NO" dirty="0"/>
          </a:p>
          <a:p>
            <a:endParaRPr lang="nb-NO" dirty="0"/>
          </a:p>
        </p:txBody>
      </p:sp>
    </p:spTree>
    <p:extLst>
      <p:ext uri="{BB962C8B-B14F-4D97-AF65-F5344CB8AC3E}">
        <p14:creationId xmlns:p14="http://schemas.microsoft.com/office/powerpoint/2010/main" val="14709632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i="1" dirty="0"/>
              <a:t>Fosen vindmøller</a:t>
            </a:r>
            <a:endParaRPr lang="nb-NO" dirty="0"/>
          </a:p>
        </p:txBody>
      </p:sp>
      <p:sp>
        <p:nvSpPr>
          <p:cNvPr id="3" name="Content Placeholder 2"/>
          <p:cNvSpPr>
            <a:spLocks noGrp="1"/>
          </p:cNvSpPr>
          <p:nvPr>
            <p:ph idx="1"/>
          </p:nvPr>
        </p:nvSpPr>
        <p:spPr/>
        <p:txBody>
          <a:bodyPr/>
          <a:lstStyle/>
          <a:p>
            <a:pPr marL="0" indent="0">
              <a:buNone/>
            </a:pPr>
            <a:r>
              <a:rPr lang="nb-NO" dirty="0" smtClean="0"/>
              <a:t>Statens </a:t>
            </a:r>
            <a:r>
              <a:rPr lang="nb-NO" dirty="0"/>
              <a:t>argumentasjon som er prinsipiell og grunnleggende er gjengitt i avsnitt (57) og (58). Staten vant ikke frem, og Høyesteretts </a:t>
            </a:r>
            <a:r>
              <a:rPr lang="nb-NO" dirty="0" err="1"/>
              <a:t>storkammer</a:t>
            </a:r>
            <a:r>
              <a:rPr lang="nb-NO" dirty="0"/>
              <a:t> etablerer grunnlaget for ugyldighet </a:t>
            </a:r>
            <a:r>
              <a:rPr lang="nb-NO" dirty="0" err="1"/>
              <a:t>bl</a:t>
            </a:r>
            <a:r>
              <a:rPr lang="nb-NO" dirty="0"/>
              <a:t> a gjennom samspillet mellom Grunnloven og SP. </a:t>
            </a:r>
          </a:p>
          <a:p>
            <a:endParaRPr lang="nb-NO" dirty="0"/>
          </a:p>
        </p:txBody>
      </p:sp>
    </p:spTree>
    <p:extLst>
      <p:ext uri="{BB962C8B-B14F-4D97-AF65-F5344CB8AC3E}">
        <p14:creationId xmlns:p14="http://schemas.microsoft.com/office/powerpoint/2010/main" val="14354672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 avsnitt (99) uttaler Høyesteretts </a:t>
            </a:r>
            <a:r>
              <a:rPr lang="nb-NO" dirty="0" err="1"/>
              <a:t>storkammer</a:t>
            </a:r>
            <a:r>
              <a:rPr lang="nb-NO" dirty="0"/>
              <a:t> at </a:t>
            </a:r>
          </a:p>
        </p:txBody>
      </p:sp>
      <p:sp>
        <p:nvSpPr>
          <p:cNvPr id="3" name="Content Placeholder 2"/>
          <p:cNvSpPr>
            <a:spLocks noGrp="1"/>
          </p:cNvSpPr>
          <p:nvPr>
            <p:ph idx="1"/>
          </p:nvPr>
        </p:nvSpPr>
        <p:spPr/>
        <p:txBody>
          <a:bodyPr/>
          <a:lstStyle/>
          <a:p>
            <a:pPr marL="0" indent="0">
              <a:buNone/>
            </a:pPr>
            <a:r>
              <a:rPr lang="nb-NO" dirty="0" smtClean="0"/>
              <a:t>«</a:t>
            </a:r>
            <a:r>
              <a:rPr lang="nb-NO" dirty="0"/>
              <a:t>SP artikkel 27 må ses i sammenheng med Grunnloven § 108, som pålegger statens myndigheter «å legge forholdene til rette for at den samiske folkegruppe kan sikre og utvikle sitt språk, sin kultur og sitt samfunnsliv». Grunnlovsbestemmelsen bygger på artikkel 27 og kan være et selvstendig rettsgrunnlag der andre rettskilder ikke gir noe svar, jf. HR-2018-872-A avsnitt 39</a:t>
            </a:r>
            <a:r>
              <a:rPr lang="nb-NO" dirty="0" smtClean="0"/>
              <a:t>.»</a:t>
            </a:r>
            <a:endParaRPr lang="nb-NO" dirty="0"/>
          </a:p>
        </p:txBody>
      </p:sp>
    </p:spTree>
    <p:extLst>
      <p:ext uri="{BB962C8B-B14F-4D97-AF65-F5344CB8AC3E}">
        <p14:creationId xmlns:p14="http://schemas.microsoft.com/office/powerpoint/2010/main" val="40920217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HR-2016-2554-P  (</a:t>
            </a:r>
            <a:r>
              <a:rPr lang="nb-NO" dirty="0" err="1"/>
              <a:t>Holship</a:t>
            </a:r>
            <a:r>
              <a:rPr lang="nb-NO" dirty="0" smtClean="0"/>
              <a:t>)</a:t>
            </a:r>
            <a:endParaRPr lang="nb-NO" dirty="0"/>
          </a:p>
        </p:txBody>
      </p:sp>
      <p:sp>
        <p:nvSpPr>
          <p:cNvPr id="3" name="Content Placeholder 2"/>
          <p:cNvSpPr>
            <a:spLocks noGrp="1"/>
          </p:cNvSpPr>
          <p:nvPr>
            <p:ph idx="1"/>
          </p:nvPr>
        </p:nvSpPr>
        <p:spPr/>
        <p:txBody>
          <a:bodyPr/>
          <a:lstStyle/>
          <a:p>
            <a:pPr marL="0" indent="0">
              <a:buNone/>
            </a:pPr>
            <a:r>
              <a:rPr lang="nb-NO" dirty="0" smtClean="0"/>
              <a:t>Dette </a:t>
            </a:r>
            <a:r>
              <a:rPr lang="nb-NO" dirty="0"/>
              <a:t>utvikler plenumsdommen HR-2016-2554-P  (</a:t>
            </a:r>
            <a:r>
              <a:rPr lang="nb-NO" dirty="0" err="1"/>
              <a:t>Holship</a:t>
            </a:r>
            <a:r>
              <a:rPr lang="nb-NO" dirty="0"/>
              <a:t>).  I avsnitt (70) uttaler Høyesteretts plenum at Grunnloven § 92 ikke kan tolkes som en inkorporasjonsbestemmelse, «men må forstås som et pålegg til domstolene og andre myndigheter om å håndheve menneskerettighetene på det nivå de er gjennomført i norsk rett</a:t>
            </a:r>
            <a:r>
              <a:rPr lang="nb-NO" dirty="0" smtClean="0"/>
              <a:t>».</a:t>
            </a:r>
            <a:endParaRPr lang="nb-NO" dirty="0"/>
          </a:p>
        </p:txBody>
      </p:sp>
    </p:spTree>
    <p:extLst>
      <p:ext uri="{BB962C8B-B14F-4D97-AF65-F5344CB8AC3E}">
        <p14:creationId xmlns:p14="http://schemas.microsoft.com/office/powerpoint/2010/main" val="42500059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I </a:t>
            </a:r>
            <a:r>
              <a:rPr lang="nb-NO" dirty="0" err="1"/>
              <a:t>Holship</a:t>
            </a:r>
            <a:r>
              <a:rPr lang="nb-NO" dirty="0"/>
              <a:t> gjelder det forholdet mellom Grunnloven og EMK. I avsnitt (81</a:t>
            </a:r>
            <a:r>
              <a:rPr lang="nb-NO" dirty="0" smtClean="0"/>
              <a:t>) </a:t>
            </a:r>
            <a:r>
              <a:rPr lang="nb-NO" dirty="0"/>
              <a:t>slår Høyesteretts plenum fast at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smtClean="0"/>
              <a:t>«</a:t>
            </a:r>
            <a:r>
              <a:rPr lang="nb-NO" dirty="0"/>
              <a:t>Ved fastleggelsen av retten til organisasjonsfrihet etter Grunnloven § 101 første ledd er det naturlig å ta utgangspunkt i retten til organisasjonsfrihet etter EMK artikkel 11. På samme måte som Grunnloven § 102 om rett til privatliv er § 101 første ledd utformet med blant annet den tilsvarende rett etter EMK som forbilde, jf. Dokument 16 (2011–2012) Rapport til Stortingets presidentskap fra Menneskerettighetsutvalget om menneskerettigheter i grunnloven, side 163 ff., </a:t>
            </a:r>
          </a:p>
        </p:txBody>
      </p:sp>
    </p:spTree>
    <p:extLst>
      <p:ext uri="{BB962C8B-B14F-4D97-AF65-F5344CB8AC3E}">
        <p14:creationId xmlns:p14="http://schemas.microsoft.com/office/powerpoint/2010/main" val="34826812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Holship</a:t>
            </a:r>
            <a:r>
              <a:rPr lang="nb-NO" dirty="0" smtClean="0"/>
              <a:t> forts 1</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smtClean="0"/>
              <a:t>jf</a:t>
            </a:r>
            <a:r>
              <a:rPr lang="nb-NO" dirty="0"/>
              <a:t>. </a:t>
            </a:r>
            <a:r>
              <a:rPr lang="nb-NO" dirty="0" err="1"/>
              <a:t>Innst</a:t>
            </a:r>
            <a:r>
              <a:rPr lang="nb-NO" dirty="0"/>
              <a:t>. 186 S (2013–2014), side 26–27. For retten til privatliv har Høyesterett allerede fastslått at Grunnloven § 102 må tolkes med utgangspunkt i den tilsvarende bestemmelse i EMK, se Rt. 2015 side 93 (Maria) avsnitt 57 og 60 og Rt. 2015 side 155 (Rwanda) avsnitt 40 og 44. </a:t>
            </a:r>
          </a:p>
        </p:txBody>
      </p:sp>
    </p:spTree>
    <p:extLst>
      <p:ext uri="{BB962C8B-B14F-4D97-AF65-F5344CB8AC3E}">
        <p14:creationId xmlns:p14="http://schemas.microsoft.com/office/powerpoint/2010/main" val="14405596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Holship</a:t>
            </a:r>
            <a:r>
              <a:rPr lang="nb-NO" dirty="0" smtClean="0"/>
              <a:t> forts 2</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dirty="0"/>
              <a:t>Jeg finner det klart at det samme må gjelde for retten til organisasjonsfrihet. Dette innebærer blant annet at selv om Grunnloven § 101 første ledd ikke inneholder noen uttrykkelig adgang til å gjøre inngrep </a:t>
            </a:r>
            <a:r>
              <a:rPr lang="nb-NO" dirty="0" err="1" smtClean="0"/>
              <a:t>iorganisasjonsfriheten</a:t>
            </a:r>
            <a:r>
              <a:rPr lang="nb-NO" dirty="0" smtClean="0"/>
              <a:t> </a:t>
            </a:r>
            <a:r>
              <a:rPr lang="nb-NO" dirty="0"/>
              <a:t>tilsvarende EMK artikkel 11 nr. 2, må en slik adgang innfortolkes.»</a:t>
            </a:r>
          </a:p>
          <a:p>
            <a:endParaRPr lang="nb-NO" dirty="0"/>
          </a:p>
          <a:p>
            <a:endParaRPr lang="nb-NO" dirty="0"/>
          </a:p>
        </p:txBody>
      </p:sp>
    </p:spTree>
    <p:extLst>
      <p:ext uri="{BB962C8B-B14F-4D97-AF65-F5344CB8AC3E}">
        <p14:creationId xmlns:p14="http://schemas.microsoft.com/office/powerpoint/2010/main" val="8339998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Fastsettelsessøksmål, erstatning og oppreisning</a:t>
            </a:r>
            <a:r>
              <a:rPr lang="nb-NO" dirty="0"/>
              <a:t/>
            </a:r>
            <a:br>
              <a:rPr lang="nb-NO" dirty="0"/>
            </a:br>
            <a:endParaRPr lang="nb-NO" dirty="0"/>
          </a:p>
        </p:txBody>
      </p:sp>
      <p:sp>
        <p:nvSpPr>
          <p:cNvPr id="3" name="Content Placeholder 2"/>
          <p:cNvSpPr>
            <a:spLocks noGrp="1"/>
          </p:cNvSpPr>
          <p:nvPr>
            <p:ph idx="1"/>
          </p:nvPr>
        </p:nvSpPr>
        <p:spPr/>
        <p:txBody>
          <a:bodyPr/>
          <a:lstStyle/>
          <a:p>
            <a:r>
              <a:rPr lang="nb-NO" dirty="0" smtClean="0"/>
              <a:t>Krav </a:t>
            </a:r>
            <a:r>
              <a:rPr lang="nb-NO" dirty="0"/>
              <a:t>om dom for at det foreligger brudd </a:t>
            </a:r>
            <a:r>
              <a:rPr lang="nb-NO" dirty="0" err="1"/>
              <a:t>pa</a:t>
            </a:r>
            <a:r>
              <a:rPr lang="nb-NO" dirty="0"/>
              <a:t>̊ en inkorporert menneskerettskonvensjon, samt brudd på Grunnloven, jf. Rt. 2003 s. 301 avsnitt 39, 16-008370ASD-BORG/03, LB-2016-8370 (fengsling av barn på Trandum), 19-027055ASD-BORG/01 (tvangsretur av kvinne til Iran og piskestraff) og Rt. 2016 s. 2178. </a:t>
            </a:r>
          </a:p>
        </p:txBody>
      </p:sp>
    </p:spTree>
    <p:extLst>
      <p:ext uri="{BB962C8B-B14F-4D97-AF65-F5344CB8AC3E}">
        <p14:creationId xmlns:p14="http://schemas.microsoft.com/office/powerpoint/2010/main" val="34572404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Erstatning og oppreisning</a:t>
            </a:r>
            <a:endParaRPr lang="nb-NO" dirty="0"/>
          </a:p>
        </p:txBody>
      </p:sp>
      <p:sp>
        <p:nvSpPr>
          <p:cNvPr id="3" name="Content Placeholder 2"/>
          <p:cNvSpPr>
            <a:spLocks noGrp="1"/>
          </p:cNvSpPr>
          <p:nvPr>
            <p:ph idx="1"/>
          </p:nvPr>
        </p:nvSpPr>
        <p:spPr/>
        <p:txBody>
          <a:bodyPr/>
          <a:lstStyle/>
          <a:p>
            <a:pPr marL="0" indent="0">
              <a:buNone/>
            </a:pPr>
            <a:r>
              <a:rPr lang="nb-NO" dirty="0" smtClean="0"/>
              <a:t>Bruddene </a:t>
            </a:r>
            <a:r>
              <a:rPr lang="nb-NO" dirty="0"/>
              <a:t>på grunnlovs- og menneskerettsforpliktelsene er videre grunnlag for erstatnings- og oppreisningsansvar, jf. EMK art. 13 jf. art. 41 og SP art. 2 nr. 3, jf. Menneskerettsloven § 2 og § 3. </a:t>
            </a:r>
            <a:endParaRPr lang="nb-NO" dirty="0" smtClean="0"/>
          </a:p>
          <a:p>
            <a:pPr marL="0" indent="0">
              <a:buNone/>
            </a:pPr>
            <a:r>
              <a:rPr lang="nb-NO" dirty="0" smtClean="0"/>
              <a:t>Uttrykkelige </a:t>
            </a:r>
            <a:r>
              <a:rPr lang="nb-NO" dirty="0"/>
              <a:t>rettighetsbestemmelser om økonomisk ansvar for staten i EMK art. 5, SP artikkel 9, FNs torturkonvensjons art. 14 </a:t>
            </a:r>
            <a:r>
              <a:rPr lang="nb-NO" sz="2000" dirty="0"/>
              <a:t>(</a:t>
            </a:r>
            <a:r>
              <a:rPr lang="nb-NO" sz="2000" dirty="0" err="1"/>
              <a:t>jf</a:t>
            </a:r>
            <a:r>
              <a:rPr lang="nb-NO" sz="2000" dirty="0"/>
              <a:t> Convention </a:t>
            </a:r>
            <a:r>
              <a:rPr lang="nb-NO" sz="2000" dirty="0" err="1"/>
              <a:t>against</a:t>
            </a:r>
            <a:r>
              <a:rPr lang="nb-NO" sz="2000" dirty="0"/>
              <a:t> </a:t>
            </a:r>
            <a:r>
              <a:rPr lang="nb-NO" sz="2000" dirty="0" err="1"/>
              <a:t>Torture</a:t>
            </a:r>
            <a:r>
              <a:rPr lang="nb-NO" sz="2000" dirty="0"/>
              <a:t> and </a:t>
            </a:r>
            <a:r>
              <a:rPr lang="nb-NO" sz="2000" dirty="0" err="1"/>
              <a:t>other</a:t>
            </a:r>
            <a:r>
              <a:rPr lang="nb-NO" sz="2000" dirty="0"/>
              <a:t> </a:t>
            </a:r>
            <a:r>
              <a:rPr lang="nb-NO" sz="2000" dirty="0" err="1"/>
              <a:t>Cruel</a:t>
            </a:r>
            <a:r>
              <a:rPr lang="nb-NO" sz="2000" dirty="0"/>
              <a:t>, Inhuman or </a:t>
            </a:r>
            <a:r>
              <a:rPr lang="nb-NO" sz="2000" dirty="0" err="1"/>
              <a:t>Degrading</a:t>
            </a:r>
            <a:r>
              <a:rPr lang="nb-NO" sz="2000" dirty="0"/>
              <a:t> </a:t>
            </a:r>
            <a:r>
              <a:rPr lang="nb-NO" sz="2000" dirty="0" err="1"/>
              <a:t>Treatment</a:t>
            </a:r>
            <a:r>
              <a:rPr lang="nb-NO" sz="2000" dirty="0"/>
              <a:t> or </a:t>
            </a:r>
            <a:r>
              <a:rPr lang="nb-NO" sz="2000" dirty="0" err="1"/>
              <a:t>Punishment</a:t>
            </a:r>
            <a:r>
              <a:rPr lang="nb-NO" sz="2000" dirty="0"/>
              <a:t>, General </a:t>
            </a:r>
            <a:r>
              <a:rPr lang="nb-NO" sz="2000" dirty="0" err="1"/>
              <a:t>Comment</a:t>
            </a:r>
            <a:r>
              <a:rPr lang="nb-NO" sz="2000" dirty="0"/>
              <a:t> No. 3 of </a:t>
            </a:r>
            <a:r>
              <a:rPr lang="nb-NO" sz="2000" dirty="0" err="1"/>
              <a:t>the</a:t>
            </a:r>
            <a:r>
              <a:rPr lang="nb-NO" sz="2000" dirty="0"/>
              <a:t> Committee </a:t>
            </a:r>
            <a:r>
              <a:rPr lang="nb-NO" sz="2000" dirty="0" err="1"/>
              <a:t>against</a:t>
            </a:r>
            <a:r>
              <a:rPr lang="nb-NO" sz="2000" dirty="0"/>
              <a:t> </a:t>
            </a:r>
            <a:r>
              <a:rPr lang="nb-NO" sz="2000" dirty="0" err="1"/>
              <a:t>Torture</a:t>
            </a:r>
            <a:r>
              <a:rPr lang="nb-NO" sz="2000" dirty="0"/>
              <a:t>, 2012) </a:t>
            </a:r>
            <a:r>
              <a:rPr lang="nb-NO" dirty="0"/>
              <a:t>og Grunnloven § 94. </a:t>
            </a:r>
          </a:p>
        </p:txBody>
      </p:sp>
    </p:spTree>
    <p:extLst>
      <p:ext uri="{BB962C8B-B14F-4D97-AF65-F5344CB8AC3E}">
        <p14:creationId xmlns:p14="http://schemas.microsoft.com/office/powerpoint/2010/main" val="38016873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Erstatning og oppreisning</a:t>
            </a:r>
            <a:endParaRPr lang="nb-NO" dirty="0"/>
          </a:p>
        </p:txBody>
      </p:sp>
      <p:sp>
        <p:nvSpPr>
          <p:cNvPr id="3" name="Content Placeholder 2"/>
          <p:cNvSpPr>
            <a:spLocks noGrp="1"/>
          </p:cNvSpPr>
          <p:nvPr>
            <p:ph idx="1"/>
          </p:nvPr>
        </p:nvSpPr>
        <p:spPr/>
        <p:txBody>
          <a:bodyPr/>
          <a:lstStyle/>
          <a:p>
            <a:r>
              <a:rPr lang="nb-NO" dirty="0"/>
              <a:t>Trandum-dommen </a:t>
            </a:r>
            <a:r>
              <a:rPr lang="nb-NO" dirty="0" smtClean="0"/>
              <a:t>LB-</a:t>
            </a:r>
            <a:r>
              <a:rPr lang="nb-NO" b="1" dirty="0" smtClean="0"/>
              <a:t>2016</a:t>
            </a:r>
            <a:r>
              <a:rPr lang="nb-NO" dirty="0" smtClean="0"/>
              <a:t>-8370</a:t>
            </a:r>
          </a:p>
          <a:p>
            <a:r>
              <a:rPr lang="nb-NO" dirty="0" smtClean="0"/>
              <a:t>Justisdepartementets utredning nedsatt i 2023</a:t>
            </a:r>
            <a:endParaRPr lang="nb-NO" dirty="0"/>
          </a:p>
        </p:txBody>
      </p:sp>
    </p:spTree>
    <p:extLst>
      <p:ext uri="{BB962C8B-B14F-4D97-AF65-F5344CB8AC3E}">
        <p14:creationId xmlns:p14="http://schemas.microsoft.com/office/powerpoint/2010/main" val="203163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smtClean="0"/>
              <a:t>Hvilke</a:t>
            </a:r>
            <a:r>
              <a:rPr lang="en-GB" sz="2800" dirty="0" smtClean="0"/>
              <a:t> </a:t>
            </a:r>
            <a:r>
              <a:rPr lang="en-GB" sz="2800" dirty="0" err="1" smtClean="0"/>
              <a:t>konsekvenser</a:t>
            </a:r>
            <a:r>
              <a:rPr lang="en-GB" sz="2800" dirty="0" smtClean="0"/>
              <a:t> </a:t>
            </a:r>
            <a:r>
              <a:rPr lang="en-GB" sz="2800" dirty="0" err="1" smtClean="0"/>
              <a:t>har</a:t>
            </a:r>
            <a:r>
              <a:rPr lang="en-GB" sz="2800" dirty="0" smtClean="0"/>
              <a:t> </a:t>
            </a:r>
            <a:r>
              <a:rPr lang="en-GB" sz="2800" dirty="0" err="1" smtClean="0"/>
              <a:t>folkerettslige</a:t>
            </a:r>
            <a:r>
              <a:rPr lang="en-GB" sz="2800" dirty="0" smtClean="0"/>
              <a:t>/</a:t>
            </a:r>
            <a:r>
              <a:rPr lang="en-GB" sz="2800" dirty="0" err="1" smtClean="0"/>
              <a:t>menneskerettslige</a:t>
            </a:r>
            <a:r>
              <a:rPr lang="en-GB" sz="2800" dirty="0" smtClean="0"/>
              <a:t> </a:t>
            </a:r>
            <a:r>
              <a:rPr lang="en-GB" sz="2800" dirty="0" err="1" smtClean="0"/>
              <a:t>plikter</a:t>
            </a:r>
            <a:r>
              <a:rPr lang="en-GB" sz="2800" dirty="0" smtClean="0"/>
              <a:t>:</a:t>
            </a:r>
            <a:endParaRPr lang="en-GB" sz="28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3888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8200"/>
            <a:ext cx="8496944" cy="1143000"/>
          </a:xfrm>
        </p:spPr>
        <p:txBody>
          <a:bodyPr/>
          <a:lstStyle/>
          <a:p>
            <a:r>
              <a:rPr lang="nb-NO" dirty="0" smtClean="0"/>
              <a:t>1.	</a:t>
            </a:r>
            <a:r>
              <a:rPr lang="nb-NO" dirty="0"/>
              <a:t>K</a:t>
            </a:r>
            <a:r>
              <a:rPr lang="nb-NO" dirty="0" smtClean="0"/>
              <a:t>lima </a:t>
            </a:r>
            <a:r>
              <a:rPr lang="nb-NO" dirty="0" smtClean="0"/>
              <a:t>og utslipp </a:t>
            </a:r>
            <a:r>
              <a:rPr lang="nb-NO" dirty="0" smtClean="0"/>
              <a:t>og menneskerettene</a:t>
            </a:r>
            <a:endParaRPr lang="nb-NO" dirty="0"/>
          </a:p>
        </p:txBody>
      </p:sp>
      <p:sp>
        <p:nvSpPr>
          <p:cNvPr id="3" name="Content Placeholder 2"/>
          <p:cNvSpPr>
            <a:spLocks noGrp="1"/>
          </p:cNvSpPr>
          <p:nvPr>
            <p:ph idx="1"/>
          </p:nvPr>
        </p:nvSpPr>
        <p:spPr/>
        <p:txBody>
          <a:bodyPr/>
          <a:lstStyle/>
          <a:p>
            <a:pPr marL="0" indent="0">
              <a:buNone/>
            </a:pPr>
            <a:r>
              <a:rPr lang="nb-NO" dirty="0" smtClean="0"/>
              <a:t>Klimapolitikk: tiltak for å motvirke klimaendringer ved å redusere utslipp av CO</a:t>
            </a:r>
            <a:r>
              <a:rPr lang="nb-NO" baseline="-25000" dirty="0" smtClean="0"/>
              <a:t>2</a:t>
            </a:r>
            <a:r>
              <a:rPr lang="nb-NO" dirty="0" smtClean="0"/>
              <a:t> eller motvirke på andre måter/lindre konsekvensene av klimaendringer</a:t>
            </a:r>
          </a:p>
          <a:p>
            <a:pPr marL="0" indent="0">
              <a:buNone/>
            </a:pPr>
            <a:r>
              <a:rPr lang="nb-NO" dirty="0" smtClean="0"/>
              <a:t>Nasjonale tiltak, internasjonalt samarbeid med traktatforpliktelser, EU</a:t>
            </a:r>
          </a:p>
          <a:p>
            <a:pPr marL="0" indent="0">
              <a:buNone/>
            </a:pPr>
            <a:r>
              <a:rPr lang="nb-NO" dirty="0" smtClean="0"/>
              <a:t>Hvordan politikken er drevet gjennom de internasjonale </a:t>
            </a:r>
            <a:r>
              <a:rPr lang="nb-NO" dirty="0"/>
              <a:t>forpliktelsene (og EU, Norge gjennom EØS</a:t>
            </a:r>
            <a:r>
              <a:rPr lang="nb-NO" dirty="0" smtClean="0"/>
              <a:t>). Politisk og juridisk analyse.</a:t>
            </a:r>
            <a:endParaRPr lang="nb-NO" dirty="0"/>
          </a:p>
        </p:txBody>
      </p:sp>
    </p:spTree>
    <p:extLst>
      <p:ext uri="{BB962C8B-B14F-4D97-AF65-F5344CB8AC3E}">
        <p14:creationId xmlns:p14="http://schemas.microsoft.com/office/powerpoint/2010/main" val="4121474142"/>
      </p:ext>
    </p:extLst>
  </p:cSld>
  <p:clrMapOvr>
    <a:masterClrMapping/>
  </p:clrMapOvr>
</p:sld>
</file>

<file path=ppt/theme/theme1.xml><?xml version="1.0" encoding="utf-8"?>
<a:theme xmlns:a="http://schemas.openxmlformats.org/drawingml/2006/main" name="jus-4-eng">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2CCB1BA9365C54B9C3EB9E23C1B2633" ma:contentTypeVersion="10" ma:contentTypeDescription="Opprett et nytt dokument." ma:contentTypeScope="" ma:versionID="708576bf780144b33b5bf9d204e49dad">
  <xsd:schema xmlns:xsd="http://www.w3.org/2001/XMLSchema" xmlns:xs="http://www.w3.org/2001/XMLSchema" xmlns:p="http://schemas.microsoft.com/office/2006/metadata/properties" xmlns:ns3="9de6e283-f6b6-4558-8465-801ca1267013" targetNamespace="http://schemas.microsoft.com/office/2006/metadata/properties" ma:root="true" ma:fieldsID="11ae9fb9f08de470bc16889b11a6fcdc" ns3:_="">
    <xsd:import namespace="9de6e283-f6b6-4558-8465-801ca126701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6e283-f6b6-4558-8465-801ca1267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518831-4F65-4D69-96E8-D0BF0D9B88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e6e283-f6b6-4558-8465-801ca1267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2828A-9A8C-47AC-BB8C-F071B7E9561E}">
  <ds:schemaRefs>
    <ds:schemaRef ds:uri="http://schemas.microsoft.com/sharepoint/v3/contenttype/forms"/>
  </ds:schemaRefs>
</ds:datastoreItem>
</file>

<file path=customXml/itemProps3.xml><?xml version="1.0" encoding="utf-8"?>
<ds:datastoreItem xmlns:ds="http://schemas.openxmlformats.org/officeDocument/2006/customXml" ds:itemID="{A87AFDE0-B68F-44A4-9FBD-A3E5829716C6}">
  <ds:schemaRefs>
    <ds:schemaRef ds:uri="http://purl.org/dc/terms/"/>
    <ds:schemaRef ds:uri="http://purl.org/dc/elements/1.1/"/>
    <ds:schemaRef ds:uri="http://schemas.microsoft.com/office/2006/metadata/properties"/>
    <ds:schemaRef ds:uri="http://schemas.openxmlformats.org/package/2006/metadata/core-properties"/>
    <ds:schemaRef ds:uri="9de6e283-f6b6-4558-8465-801ca1267013"/>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jus-4-eng</Template>
  <TotalTime>34652</TotalTime>
  <Words>5170</Words>
  <Application>Microsoft Office PowerPoint</Application>
  <PresentationFormat>On-screen Show (4:3)</PresentationFormat>
  <Paragraphs>232</Paragraphs>
  <Slides>79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ＭＳ Ｐゴシック</vt:lpstr>
      <vt:lpstr>Arial</vt:lpstr>
      <vt:lpstr>Calibri</vt:lpstr>
      <vt:lpstr>Courier New</vt:lpstr>
      <vt:lpstr>Times New Roman</vt:lpstr>
      <vt:lpstr>ヒラギノ角ゴ Pro W3</vt:lpstr>
      <vt:lpstr>jus-4-eng</vt:lpstr>
      <vt:lpstr>                                                                                                                                                           JUS2111 Våren 2023 Mads Andenæs </vt:lpstr>
      <vt:lpstr>Klima og menneskeretter: Oversikt</vt:lpstr>
      <vt:lpstr>Bryter utslipp menneskerettene?</vt:lpstr>
      <vt:lpstr>FN-generalforsamlingen sender folkerett, klima og menneskeretter til Den internasjonale domstol (ICJ) </vt:lpstr>
      <vt:lpstr>«Having particular regard to the Charter of the United Nations, the International Covenants on Civil and Political Rights and on Economic, Social and Cultural Rights, the United Nations Framework Convention on Climate Change, the Paris Agreement, the United Nations Convention on the Law of the Sea, the duty of due diligence, the rights recognized in the Universal Declaration of Human Rights, the principle of prevention of significant harm to the environment, and the duty to protect and preserve the marine environment, </vt:lpstr>
      <vt:lpstr>Binder en ICJ-dom i form av en rådgivende uttalelse rettslig sett?</vt:lpstr>
      <vt:lpstr>Menneskerettene og annen folkerett</vt:lpstr>
      <vt:lpstr>Hvilke konsekvenser har folkerettslige/menneskerettslige plikter:</vt:lpstr>
      <vt:lpstr>1. Klima og utslipp og menneskerettene</vt:lpstr>
      <vt:lpstr>Hvordan bryter utslipp menneskerettene?</vt:lpstr>
      <vt:lpstr>1.1 Grunnloven</vt:lpstr>
      <vt:lpstr>Grunnloven § 112 i kapittel E. Menneskerettigheter</vt:lpstr>
      <vt:lpstr>1.2 Klassiske menneskerettstraktater: EMK, SP, BK</vt:lpstr>
      <vt:lpstr>1.3 FN om menneskerettene og klima</vt:lpstr>
      <vt:lpstr>1.5 EMK og klima </vt:lpstr>
      <vt:lpstr>2. Klimasakene for internasjonale og nasjonale domstoler</vt:lpstr>
      <vt:lpstr>2.1 Mer om hindrene</vt:lpstr>
      <vt:lpstr>2.2 EMD: Tre saker til storkammer i 2023</vt:lpstr>
      <vt:lpstr>Duarte (39371/20)</vt:lpstr>
      <vt:lpstr>Duarte (39371/20). https://hudoc.echr.coe.int/eng?i=001-206535 </vt:lpstr>
      <vt:lpstr>Carême v France (7189/21)</vt:lpstr>
      <vt:lpstr>Verein KlimaSeniorinnen and Others v Switzerland (53600/20)</vt:lpstr>
      <vt:lpstr>To norske klager: Greenpeace og BKA om oljeutvinningen i Arktis</vt:lpstr>
      <vt:lpstr>2.3 Den internasjonale domstol i Haag</vt:lpstr>
      <vt:lpstr>4 FNs traktatorganer: EMD og FN-organenes rolle i overvåkningen av nasjonale myndigheter</vt:lpstr>
      <vt:lpstr>2. Menneskerettskomiteen</vt:lpstr>
      <vt:lpstr>FNs traktatorganer: Barnekomitéen</vt:lpstr>
      <vt:lpstr>2.5 Nasjonale høyesteretter: Tysklands forfatningsdomstol</vt:lpstr>
      <vt:lpstr>The Federal Climate Change Act 2019 (Bundes-Klimaschutzgesetz – KSG) governing national climate targets and the annual emission amounts allowed until 2030 are incompatible with fundamental rights. </vt:lpstr>
      <vt:lpstr>The legislator should have taken precautionary steps to mitigate these major burdens in order to safeguard the freedom guaranteed by fundamental rights.</vt:lpstr>
      <vt:lpstr>2.6 Frankrikes forvaltningshøyesterett og forfatningsdomstol</vt:lpstr>
      <vt:lpstr>Grande-Synthe (2020)</vt:lpstr>
      <vt:lpstr>Frankrikes forfatningsdomstol: Conseil constitutionnel</vt:lpstr>
      <vt:lpstr>PowerPoint Presentation</vt:lpstr>
      <vt:lpstr>2.7 Dommer fra europeiske høyesteretter: Nederland</vt:lpstr>
      <vt:lpstr>Urgenda 2019, Nederlands høyesterett</vt:lpstr>
      <vt:lpstr>Urgenda 2019</vt:lpstr>
      <vt:lpstr>Nederland, Shell 2019</vt:lpstr>
      <vt:lpstr>2.8 Andre land, USA, Australia og New Zealand</vt:lpstr>
      <vt:lpstr>2.9 Dommer fra europeiske høyesteretter: Norges høyesterett</vt:lpstr>
      <vt:lpstr>Høyesterett avklarer i  HR-2020-2472-P (klimasaken)</vt:lpstr>
      <vt:lpstr> HR-2020-2472-P (klimasaken)</vt:lpstr>
      <vt:lpstr>3. Norsk klimaklage til EMD (BKA og individer): ‘real and imminent threat’. </vt:lpstr>
      <vt:lpstr>Norsk klimaklage til EMD (BKA og individer): “procedural obligations of Convention rights” </vt:lpstr>
      <vt:lpstr>  Norsk klimaklage til EMD (BKA og individer): “strengthened by international and EU obligations to assess environmental impacts” </vt:lpstr>
      <vt:lpstr>  Norsk klimaklage til EMD (BKA og individer): Klima og rettighetsbestemmelsene, FN-systemet </vt:lpstr>
      <vt:lpstr>  Norsk klimaklage til EMD (BKA og individer): Jurisdiksjon, hvor langt rekker EMK, eller hvor gjelder disse forpliktelsene </vt:lpstr>
      <vt:lpstr>  Norsk klimaklage til EMD (BKA og individer): Virkninger bare utenfor Norge, og i så fall, hvilken betydning har det? </vt:lpstr>
      <vt:lpstr>  Norsk klimaklage til EMD (BKA og individer): FN- og EU-forpliktelsene rolle for jurisdiksjon </vt:lpstr>
      <vt:lpstr>  Norsk klimaklage til EMD (BKA og individer): «The risk is real and immediate” </vt:lpstr>
      <vt:lpstr>  Norsk klimaklage til EMD (BKA og individer): Legislative and administrative frameworks to deter violations:  </vt:lpstr>
      <vt:lpstr>  Norsk klimaklage til EMD (BKA og individer): the precautionary principle:  </vt:lpstr>
      <vt:lpstr>  Norsk klimaklage til EMD (BKA og individer): the precautionary principle: Global warming  </vt:lpstr>
      <vt:lpstr>  Norsk klimaklage til EMD (BKA og individer): the precautionary principle: adequate and appropriate measures </vt:lpstr>
      <vt:lpstr>  Norsk klimaklage til EMD (BKA og individer):  Under the ‘highest possible ambition’ in the Paris Agreement:  </vt:lpstr>
      <vt:lpstr>  Norsk klimaklage til EMD (BKA og individer): The IPCC 2018 Special Report on ‘1.5° Warming’  </vt:lpstr>
      <vt:lpstr>  Norsk klimaklage til EMD (BKA og individer): 'fair share'  </vt:lpstr>
      <vt:lpstr>  Norsk klimaklage til EMD (BKA og individer): International law - 1 </vt:lpstr>
      <vt:lpstr>  Norsk klimaklage til EMD (BKA og individer): International law - 2 </vt:lpstr>
      <vt:lpstr>  Norsk klimaklage til EMD (BKA og individer): Victims, art 34 ECHR (“Individual applications» and admissibility)</vt:lpstr>
      <vt:lpstr>  Norsk klimaklage til EMD (BKA og individer):  The level of gravity and Art 34 ECHR  and Cordella (54414/13)</vt:lpstr>
      <vt:lpstr>  Norsk klimaklage til EMD (BKA og individer): Inter-generational equity, Article 34 </vt:lpstr>
      <vt:lpstr>Ny EMD-praksis i dommer om koronatiltak: Positiv plikt etter art. 2 uten at potensielle ofre må kunne identifiseres</vt:lpstr>
      <vt:lpstr>4. Klima og menneskeretter: Konklusjon</vt:lpstr>
      <vt:lpstr>Tilleggsmateriale:</vt:lpstr>
      <vt:lpstr>Høyesteretts dom 11. oktober 2021, HR-2021-1975-S (Fosen vindmøller)</vt:lpstr>
      <vt:lpstr>  2. Grunnloven og menneskerettskonvensjonene. Høyesteretts dom 11 oktober 2021, HR-2021-1975-S (Fosen vindmøller)</vt:lpstr>
      <vt:lpstr>HR-2016-2554-P  (Holship) om Grunnloven og EMK. I avsnitt (81) slår Høyesteretts plenum fast at  </vt:lpstr>
      <vt:lpstr>Holship forts 1 </vt:lpstr>
      <vt:lpstr>Holship forts 2 </vt:lpstr>
      <vt:lpstr>Fosen vindmøller</vt:lpstr>
      <vt:lpstr>I avsnitt (99) uttaler Høyesteretts storkammer at </vt:lpstr>
      <vt:lpstr>HR-2016-2554-P  (Holship)</vt:lpstr>
      <vt:lpstr>I Holship gjelder det forholdet mellom Grunnloven og EMK. I avsnitt (81) slår Høyesteretts plenum fast at  </vt:lpstr>
      <vt:lpstr>Holship forts 1 </vt:lpstr>
      <vt:lpstr>Holship forts 2 </vt:lpstr>
      <vt:lpstr>Fastsettelsessøksmål, erstatning og oppreisning </vt:lpstr>
      <vt:lpstr>Erstatning og oppreisning</vt:lpstr>
      <vt:lpstr>Erstatning og oppreisning</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Katja Franko Aas</dc:title>
  <dc:creator>Katja Franko Aas</dc:creator>
  <cp:lastModifiedBy>Mads Andenæs</cp:lastModifiedBy>
  <cp:revision>612</cp:revision>
  <cp:lastPrinted>2023-03-12T14:11:34Z</cp:lastPrinted>
  <dcterms:created xsi:type="dcterms:W3CDTF">2012-06-28T13:08:51Z</dcterms:created>
  <dcterms:modified xsi:type="dcterms:W3CDTF">2023-03-12T15:47:15Z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0x01010032CCB1BA9365C54B9C3EB9E23C1B2633</vt:lpwstr>
  </property>
</Properties>
</file>