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F5CB5E-B9FE-4609-A45A-66ED8C4AB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GJENNOMGANG</a:t>
            </a:r>
            <a:br>
              <a:rPr lang="nb-NO" dirty="0"/>
            </a:br>
            <a:r>
              <a:rPr lang="nb-NO" dirty="0"/>
              <a:t>AV FAKOPPGAVE</a:t>
            </a:r>
            <a:br>
              <a:rPr lang="nb-NO" dirty="0"/>
            </a:br>
            <a:br>
              <a:rPr lang="nb-NO" dirty="0"/>
            </a:br>
            <a:r>
              <a:rPr lang="nb-NO" dirty="0"/>
              <a:t>FORVALTNINGSRETT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5141D0F-95D1-43AB-ADDF-4AD507E47A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410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527749-D540-47D7-8BD7-2B754F7D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5DF38B-31BA-4BF6-884F-7EB638776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Hensiktsmessig å ta utgangspunkt i ytringsfriheten (Grl. § 100)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Irettesettelsen er gitt på grunnlag av ytringer Peder har kommet med om ledelsen i tilsynet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Finnes det unntak som innskrenker Peders ytringsfrihet i denne saken?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Lojalitetsplikten (ulovfestet) – godt dekket i pensum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536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C065F-ED9F-4CED-9269-336662F1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1.1. Var irettesettelsen ulovlig?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E8F462-AC44-4DAB-ADE4-9EE49C7A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Tolkning</a:t>
            </a:r>
          </a:p>
          <a:p>
            <a:r>
              <a:rPr lang="nb-NO" dirty="0"/>
              <a:t>Avveining av hensyn bak ytringsfrihet og arbeidsgivers vern mot illojalitet</a:t>
            </a:r>
          </a:p>
          <a:p>
            <a:r>
              <a:rPr lang="nb-NO" dirty="0"/>
              <a:t>(kunnskapsstoff – forventes ikke spesielt mye)</a:t>
            </a:r>
          </a:p>
          <a:p>
            <a:endParaRPr lang="nb-NO" dirty="0"/>
          </a:p>
          <a:p>
            <a:r>
              <a:rPr lang="nb-NO" dirty="0"/>
              <a:t>Problemstillingen:</a:t>
            </a:r>
          </a:p>
          <a:p>
            <a:endParaRPr lang="nb-NO" dirty="0"/>
          </a:p>
          <a:p>
            <a:r>
              <a:rPr lang="nb-NO" dirty="0"/>
              <a:t>Var Peders ytringer i strid med hans </a:t>
            </a:r>
            <a:r>
              <a:rPr lang="nb-NO" dirty="0" err="1"/>
              <a:t>lojalititetsplikt</a:t>
            </a:r>
            <a:r>
              <a:rPr lang="nb-NO" dirty="0"/>
              <a:t> overfor Mattilsynet/staten og hans leder, Irene </a:t>
            </a:r>
            <a:r>
              <a:rPr lang="nb-NO" dirty="0" err="1"/>
              <a:t>Tastad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716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2F84AB-51CD-4617-BFB8-BB374A9F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1.1. Var irettesettelsen lovlig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4235EF-68F8-4A56-B9E2-43DEA5496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Drøftelsen</a:t>
            </a:r>
          </a:p>
          <a:p>
            <a:endParaRPr lang="nb-NO" dirty="0"/>
          </a:p>
          <a:p>
            <a:r>
              <a:rPr lang="nb-NO" dirty="0"/>
              <a:t>- Varslet om kritikkverdige forhold – særlig vern (</a:t>
            </a:r>
            <a:r>
              <a:rPr lang="nb-NO" dirty="0" err="1"/>
              <a:t>Grl</a:t>
            </a:r>
            <a:r>
              <a:rPr lang="nb-NO" dirty="0"/>
              <a:t> og </a:t>
            </a:r>
            <a:r>
              <a:rPr lang="nb-NO" dirty="0" err="1"/>
              <a:t>aml</a:t>
            </a:r>
            <a:r>
              <a:rPr lang="nb-NO" dirty="0"/>
              <a:t> </a:t>
            </a:r>
            <a:r>
              <a:rPr lang="nb-NO" dirty="0" err="1"/>
              <a:t>kap</a:t>
            </a:r>
            <a:r>
              <a:rPr lang="nb-NO" dirty="0"/>
              <a:t> 2)</a:t>
            </a:r>
          </a:p>
          <a:p>
            <a:r>
              <a:rPr lang="nb-NO" dirty="0"/>
              <a:t>Rene personangrep, unødig sårende? Skarp og insinuerende form – taler for illojalitet</a:t>
            </a:r>
          </a:p>
          <a:p>
            <a:r>
              <a:rPr lang="nb-NO" dirty="0"/>
              <a:t>Tjenestevei (internt), i motsetning til offentlig</a:t>
            </a:r>
          </a:p>
          <a:p>
            <a:endParaRPr lang="nb-NO" dirty="0"/>
          </a:p>
          <a:p>
            <a:r>
              <a:rPr lang="nb-NO" dirty="0"/>
              <a:t>Neppe illojalt, men begge konklusjoner er akseptable</a:t>
            </a:r>
          </a:p>
          <a:p>
            <a:r>
              <a:rPr lang="nb-NO" dirty="0"/>
              <a:t>Viktigste er argumentasjonen </a:t>
            </a:r>
          </a:p>
          <a:p>
            <a:r>
              <a:rPr lang="nb-NO" dirty="0"/>
              <a:t>Husk balanse i drøftelsen</a:t>
            </a:r>
          </a:p>
        </p:txBody>
      </p:sp>
    </p:spTree>
    <p:extLst>
      <p:ext uri="{BB962C8B-B14F-4D97-AF65-F5344CB8AC3E}">
        <p14:creationId xmlns:p14="http://schemas.microsoft.com/office/powerpoint/2010/main" val="3713259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E17533-3685-4A4B-9DA5-3359B34D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1.2. Ugyldig?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A96479-9322-4D24-86CF-4C78AE3CF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Innholdsmangler medfører ugyldighet</a:t>
            </a:r>
          </a:p>
          <a:p>
            <a:endParaRPr lang="nb-NO" sz="2800" dirty="0"/>
          </a:p>
          <a:p>
            <a:r>
              <a:rPr lang="nb-NO" sz="2800" dirty="0"/>
              <a:t>Unntak? Kun for vedtak til gunst for private parter som har innrettet seg (ikke tilfellet her)</a:t>
            </a:r>
          </a:p>
          <a:p>
            <a:endParaRPr lang="nb-NO" sz="2800" dirty="0"/>
          </a:p>
          <a:p>
            <a:r>
              <a:rPr lang="nb-NO" sz="2800" dirty="0"/>
              <a:t>Opplagt ugyldig</a:t>
            </a:r>
          </a:p>
          <a:p>
            <a:endParaRPr lang="nb-NO" sz="2800" dirty="0"/>
          </a:p>
          <a:p>
            <a:r>
              <a:rPr lang="nb-NO" sz="2800" dirty="0"/>
              <a:t>Ikke nødvendig med problemstilling og  drøftelse</a:t>
            </a:r>
          </a:p>
        </p:txBody>
      </p:sp>
    </p:spTree>
    <p:extLst>
      <p:ext uri="{BB962C8B-B14F-4D97-AF65-F5344CB8AC3E}">
        <p14:creationId xmlns:p14="http://schemas.microsoft.com/office/powerpoint/2010/main" val="208640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97F1A5-61F2-4FFE-957F-9B61D5C1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C8B7D6-988B-4C28-B8E4-27F680FD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SUBSIDIÆRT</a:t>
            </a:r>
          </a:p>
          <a:p>
            <a:endParaRPr lang="nb-NO" dirty="0"/>
          </a:p>
          <a:p>
            <a:r>
              <a:rPr lang="nb-NO" dirty="0"/>
              <a:t>2.1. Foreligger det saksbehandlingsfeil?</a:t>
            </a:r>
          </a:p>
          <a:p>
            <a:endParaRPr lang="nb-NO" dirty="0"/>
          </a:p>
          <a:p>
            <a:r>
              <a:rPr lang="nb-NO" dirty="0"/>
              <a:t>2.2 Ugyldighet</a:t>
            </a:r>
          </a:p>
          <a:p>
            <a:endParaRPr lang="nb-NO" dirty="0"/>
          </a:p>
          <a:p>
            <a:r>
              <a:rPr lang="nb-NO" dirty="0"/>
              <a:t>Først </a:t>
            </a:r>
            <a:r>
              <a:rPr lang="nb-NO" dirty="0" err="1"/>
              <a:t>fvl</a:t>
            </a:r>
            <a:r>
              <a:rPr lang="nb-NO" dirty="0"/>
              <a:t>. § 41, deretter ulovfestet lære</a:t>
            </a:r>
          </a:p>
        </p:txBody>
      </p:sp>
    </p:spTree>
    <p:extLst>
      <p:ext uri="{BB962C8B-B14F-4D97-AF65-F5344CB8AC3E}">
        <p14:creationId xmlns:p14="http://schemas.microsoft.com/office/powerpoint/2010/main" val="165370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FFF846-99D3-47F5-BDC2-DBD74397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48186C-D515-4D01-9DED-DD493CAC0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aktuelle spørsmål som reiser seg (må ikke ha med alle)</a:t>
            </a:r>
          </a:p>
          <a:p>
            <a:endParaRPr lang="nb-NO" dirty="0"/>
          </a:p>
          <a:p>
            <a:r>
              <a:rPr lang="nb-NO" dirty="0"/>
              <a:t>- Skulle Peder vært forhåndsvarslet, </a:t>
            </a:r>
            <a:r>
              <a:rPr lang="nb-NO" dirty="0" err="1"/>
              <a:t>jfr</a:t>
            </a:r>
            <a:r>
              <a:rPr lang="nb-NO" dirty="0"/>
              <a:t> § 16</a:t>
            </a:r>
          </a:p>
          <a:p>
            <a:r>
              <a:rPr lang="nb-NO" dirty="0"/>
              <a:t>- Brudd på utredningsplikten, </a:t>
            </a:r>
            <a:r>
              <a:rPr lang="nb-NO" dirty="0" err="1"/>
              <a:t>jfr</a:t>
            </a:r>
            <a:r>
              <a:rPr lang="nb-NO" dirty="0"/>
              <a:t> § 17 første ledd</a:t>
            </a:r>
          </a:p>
          <a:p>
            <a:r>
              <a:rPr lang="nb-NO" dirty="0"/>
              <a:t>- Pliktet tilsynet å forelegge Irenes redegjørelse for Peder uten oppfordring, jfr. § 17 annet ledd</a:t>
            </a:r>
          </a:p>
          <a:p>
            <a:r>
              <a:rPr lang="nb-NO" dirty="0"/>
              <a:t>Pliktet tilsynet å gi Peder innsyn i Irenes redegjørelse, jfr. §§ 18-19</a:t>
            </a:r>
          </a:p>
          <a:p>
            <a:r>
              <a:rPr lang="nb-NO" dirty="0"/>
              <a:t>- Brudd på begrunnelsesplikten, jfr. § 25?</a:t>
            </a:r>
          </a:p>
          <a:p>
            <a:endParaRPr lang="nb-NO" dirty="0"/>
          </a:p>
          <a:p>
            <a:r>
              <a:rPr lang="nb-NO" dirty="0"/>
              <a:t>Start med de tvilsomme spørsmålene. Les faktum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9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98A350-94E2-4CAB-B8B9-DA780FE0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96D9FD-48D9-40F8-A0E0-4193D1FB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 å holde struktur her</a:t>
            </a:r>
          </a:p>
          <a:p>
            <a:endParaRPr lang="nb-NO" dirty="0"/>
          </a:p>
          <a:p>
            <a:r>
              <a:rPr lang="nb-NO" dirty="0"/>
              <a:t>Ta for deg ett og ett spørsmål</a:t>
            </a:r>
          </a:p>
          <a:p>
            <a:endParaRPr lang="nb-NO" dirty="0"/>
          </a:p>
          <a:p>
            <a:r>
              <a:rPr lang="nb-NO" dirty="0"/>
              <a:t>Spørsmål av generell karakter (f.eks. om hvorvidt irettesettelsen må regnes som et enkeltvedtak må knyttes til et konkret spørsmål)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2930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A528BB-A2AE-4917-B2E6-09D73A66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2.1.1 Forhåndsvarsel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BAAA56-D17E-4B64-81CE-EAADFE0B7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SPM: Skulle Peder vært forhåndsvarslet, </a:t>
            </a:r>
            <a:r>
              <a:rPr lang="nb-NO" dirty="0" err="1"/>
              <a:t>jfr</a:t>
            </a:r>
            <a:r>
              <a:rPr lang="nb-NO" dirty="0"/>
              <a:t> </a:t>
            </a:r>
            <a:r>
              <a:rPr lang="nb-NO" dirty="0" err="1"/>
              <a:t>fvl</a:t>
            </a:r>
            <a:r>
              <a:rPr lang="nb-NO" dirty="0"/>
              <a:t>. § 16</a:t>
            </a:r>
          </a:p>
          <a:p>
            <a:endParaRPr lang="nb-NO" dirty="0"/>
          </a:p>
          <a:p>
            <a:r>
              <a:rPr lang="nb-NO" dirty="0"/>
              <a:t>«Part som ikke allerede ved søknad eller på annen måte har uttalt seg i saken, skal varsles før vedtak treffes og gis høve til å uttale seg innen en nærmere angitt frist»</a:t>
            </a:r>
          </a:p>
          <a:p>
            <a:endParaRPr lang="nb-NO" dirty="0"/>
          </a:p>
          <a:p>
            <a:r>
              <a:rPr lang="nb-NO" dirty="0"/>
              <a:t>Husk: «Saken» i dette tilfellet er at tilsynet vurderer å ilegge en irettesettelse</a:t>
            </a:r>
          </a:p>
        </p:txBody>
      </p:sp>
    </p:spTree>
    <p:extLst>
      <p:ext uri="{BB962C8B-B14F-4D97-AF65-F5344CB8AC3E}">
        <p14:creationId xmlns:p14="http://schemas.microsoft.com/office/powerpoint/2010/main" val="243727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C5BA84-4551-459B-85B8-1099FE27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2DD6C1-9DDF-42B2-BBFA-8F3FC8A67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Er irettesettelsen et enkeltvedtak</a:t>
            </a:r>
          </a:p>
          <a:p>
            <a:endParaRPr lang="nb-NO" dirty="0"/>
          </a:p>
          <a:p>
            <a:r>
              <a:rPr lang="nb-NO" dirty="0"/>
              <a:t>RG. </a:t>
            </a:r>
            <a:r>
              <a:rPr lang="nb-NO" dirty="0" err="1"/>
              <a:t>Fvl</a:t>
            </a:r>
            <a:r>
              <a:rPr lang="nb-NO" dirty="0"/>
              <a:t>. § 2</a:t>
            </a:r>
          </a:p>
          <a:p>
            <a:endParaRPr lang="nb-NO" dirty="0"/>
          </a:p>
          <a:p>
            <a:r>
              <a:rPr lang="nb-NO" dirty="0"/>
              <a:t>Generell </a:t>
            </a:r>
            <a:r>
              <a:rPr lang="nb-NO" dirty="0" err="1"/>
              <a:t>def</a:t>
            </a:r>
            <a:r>
              <a:rPr lang="nb-NO" dirty="0"/>
              <a:t> i § 2 første ledd litra a og b ikke anvendelig</a:t>
            </a:r>
          </a:p>
          <a:p>
            <a:r>
              <a:rPr lang="nb-NO" dirty="0"/>
              <a:t>- «private personer» – statsansatte ikke omfattet</a:t>
            </a:r>
          </a:p>
          <a:p>
            <a:r>
              <a:rPr lang="nb-NO" dirty="0"/>
              <a:t>- «Bestemmende for rettigheter eller plikter» ikke oppfylt</a:t>
            </a:r>
          </a:p>
          <a:p>
            <a:r>
              <a:rPr lang="nb-NO" dirty="0"/>
              <a:t>- Vær poengtert – ikke lange utredninger om vilkår som opplagt ikke er oppfylt</a:t>
            </a:r>
          </a:p>
          <a:p>
            <a:r>
              <a:rPr lang="nb-NO" dirty="0"/>
              <a:t>- annet ledd: liste over andre avgjørelser som likevel er å regne som enkeltvedtak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95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B564AC-AD17-4E8E-AEA9-7FE0DEC4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CFDAE2-2947-4756-AD28-E39FA0DA2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«</a:t>
            </a:r>
            <a:r>
              <a:rPr lang="nb-NO" dirty="0" err="1"/>
              <a:t>ordensstraff</a:t>
            </a:r>
            <a:r>
              <a:rPr lang="nb-NO" dirty="0"/>
              <a:t>», </a:t>
            </a:r>
            <a:r>
              <a:rPr lang="nb-NO" dirty="0" err="1"/>
              <a:t>jfr</a:t>
            </a:r>
            <a:r>
              <a:rPr lang="nb-NO" dirty="0"/>
              <a:t> </a:t>
            </a:r>
            <a:r>
              <a:rPr lang="nb-NO" dirty="0" err="1"/>
              <a:t>fvl</a:t>
            </a:r>
            <a:r>
              <a:rPr lang="nb-NO" dirty="0"/>
              <a:t>. § 2 annet ledd annet </a:t>
            </a:r>
            <a:r>
              <a:rPr lang="nb-NO" dirty="0" err="1"/>
              <a:t>pkt</a:t>
            </a:r>
            <a:endParaRPr lang="nb-NO" dirty="0"/>
          </a:p>
          <a:p>
            <a:endParaRPr lang="nb-NO" dirty="0"/>
          </a:p>
          <a:p>
            <a:r>
              <a:rPr lang="nb-NO" dirty="0" err="1"/>
              <a:t>Spm</a:t>
            </a:r>
            <a:r>
              <a:rPr lang="nb-NO" dirty="0"/>
              <a:t>: Var irettesettelsen en «</a:t>
            </a:r>
            <a:r>
              <a:rPr lang="nb-NO" dirty="0" err="1"/>
              <a:t>ordensstraff</a:t>
            </a:r>
            <a:r>
              <a:rPr lang="nb-NO" dirty="0"/>
              <a:t>»?</a:t>
            </a:r>
          </a:p>
          <a:p>
            <a:endParaRPr lang="nb-NO" dirty="0"/>
          </a:p>
          <a:p>
            <a:r>
              <a:rPr lang="nb-NO" dirty="0"/>
              <a:t>Tolkning (innholdet i vilkåret)</a:t>
            </a:r>
          </a:p>
          <a:p>
            <a:r>
              <a:rPr lang="nb-NO" dirty="0"/>
              <a:t>Ordlyden – ingen gode holdepunkter</a:t>
            </a:r>
          </a:p>
          <a:p>
            <a:r>
              <a:rPr lang="nb-NO" dirty="0"/>
              <a:t>Rettspraksis: Helhetsvurdering av de reelle forhold (2003/480)</a:t>
            </a:r>
          </a:p>
          <a:p>
            <a:r>
              <a:rPr lang="nb-NO" dirty="0"/>
              <a:t>- hjemmel i reglement</a:t>
            </a:r>
          </a:p>
          <a:p>
            <a:r>
              <a:rPr lang="nb-NO" dirty="0"/>
              <a:t>- Formålet med advarselen</a:t>
            </a:r>
          </a:p>
          <a:p>
            <a:r>
              <a:rPr lang="nb-NO" dirty="0"/>
              <a:t>- Hvor inngripende eller betydningsfull var den for mottaker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204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A80274-F3E7-46EA-A0F2-C059EA55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5A2E6F-1DFF-4E2F-B527-C93CAB074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Omfattende oppgave</a:t>
            </a:r>
          </a:p>
          <a:p>
            <a:endParaRPr lang="nb-NO" sz="2800" dirty="0"/>
          </a:p>
          <a:p>
            <a:r>
              <a:rPr lang="nb-NO" sz="2800" dirty="0"/>
              <a:t>1. Drøft og avgjør rettsspørsmålene som knytter seg til ileggelsen, saksbehandlingen og overprøvingen av irettesettelsesvedtaket</a:t>
            </a:r>
          </a:p>
          <a:p>
            <a:r>
              <a:rPr lang="nb-NO" sz="2800" dirty="0"/>
              <a:t>2. Drøft og avgjør rettsspørsmålene som knytter seg til Lars Holms begjæring om innsyn i oppsigelsesbrevet til Peder Ås</a:t>
            </a:r>
          </a:p>
        </p:txBody>
      </p:sp>
    </p:spTree>
    <p:extLst>
      <p:ext uri="{BB962C8B-B14F-4D97-AF65-F5344CB8AC3E}">
        <p14:creationId xmlns:p14="http://schemas.microsoft.com/office/powerpoint/2010/main" val="1235607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858A4-08B7-4C23-9B18-AC5CFFFE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  <a:br>
              <a:rPr lang="nb-NO" dirty="0"/>
            </a:br>
            <a:r>
              <a:rPr lang="nb-NO" dirty="0"/>
              <a:t>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59E5D9-6BEF-4188-AC76-A3E662A8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Problemstilling:</a:t>
            </a:r>
          </a:p>
          <a:p>
            <a:r>
              <a:rPr lang="nb-NO" dirty="0"/>
              <a:t>- Er irettesettelsesvedtaket av en slik inngripende karakter, at det etter en konkret helhetsvurdering er å regne som en «</a:t>
            </a:r>
            <a:r>
              <a:rPr lang="nb-NO" dirty="0" err="1"/>
              <a:t>ordensstraff</a:t>
            </a:r>
            <a:r>
              <a:rPr lang="nb-NO" dirty="0"/>
              <a:t>»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824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A5C34E-B043-4D3E-ABB7-27B18D03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49B87B-FEAA-413D-8971-240EBAF5B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Drøftelsen</a:t>
            </a:r>
          </a:p>
          <a:p>
            <a:endParaRPr lang="nb-NO" dirty="0"/>
          </a:p>
          <a:p>
            <a:r>
              <a:rPr lang="nb-NO" dirty="0"/>
              <a:t>- lagt i mappen – inngripende, stor betydning</a:t>
            </a:r>
          </a:p>
          <a:p>
            <a:r>
              <a:rPr lang="nb-NO" dirty="0"/>
              <a:t>Lite info ellers</a:t>
            </a:r>
          </a:p>
          <a:p>
            <a:endParaRPr lang="nb-NO" dirty="0"/>
          </a:p>
          <a:p>
            <a:r>
              <a:rPr lang="nb-NO" dirty="0"/>
              <a:t>Konklusjon – </a:t>
            </a:r>
            <a:r>
              <a:rPr lang="nb-NO" dirty="0" err="1"/>
              <a:t>ordensstraff</a:t>
            </a:r>
            <a:endParaRPr lang="nb-NO" dirty="0"/>
          </a:p>
          <a:p>
            <a:endParaRPr lang="nb-NO" dirty="0"/>
          </a:p>
          <a:p>
            <a:r>
              <a:rPr lang="nb-NO" dirty="0"/>
              <a:t>Medfører at det foreligger et enkeltvedtak, og </a:t>
            </a:r>
            <a:r>
              <a:rPr lang="nb-NO" dirty="0" err="1"/>
              <a:t>fvl</a:t>
            </a:r>
            <a:r>
              <a:rPr lang="nb-NO" dirty="0"/>
              <a:t>. </a:t>
            </a:r>
            <a:r>
              <a:rPr lang="nb-NO" dirty="0" err="1"/>
              <a:t>Kap</a:t>
            </a:r>
            <a:r>
              <a:rPr lang="nb-NO" dirty="0"/>
              <a:t>. 4 kommer til anvendelse</a:t>
            </a:r>
          </a:p>
        </p:txBody>
      </p:sp>
    </p:spTree>
    <p:extLst>
      <p:ext uri="{BB962C8B-B14F-4D97-AF65-F5344CB8AC3E}">
        <p14:creationId xmlns:p14="http://schemas.microsoft.com/office/powerpoint/2010/main" val="3719062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FF019B-98BE-4369-B594-22B78A26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Forhåndsvarsel, </a:t>
            </a:r>
            <a:r>
              <a:rPr lang="nb-NO" dirty="0" err="1"/>
              <a:t>jfr</a:t>
            </a:r>
            <a:r>
              <a:rPr lang="nb-NO" dirty="0"/>
              <a:t> § 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D9970C-C46D-4740-95F9-DD6C0DCF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Part som ikke allerede ved søknad eller på annen måte har uttalt seg i saken, skal varsles før vedtak treffes og gis høve til å uttale seg innen en nærmere angitt frist. </a:t>
            </a:r>
          </a:p>
          <a:p>
            <a:endParaRPr lang="nb-NO" dirty="0"/>
          </a:p>
          <a:p>
            <a:r>
              <a:rPr lang="nb-NO" dirty="0"/>
              <a:t>Peder er «part» – irettesettelsen «retter seg mot» Peder, jfr. § 2 første ledd litra e – slå fast uten inngående drøftelse</a:t>
            </a:r>
          </a:p>
          <a:p>
            <a:endParaRPr lang="nb-NO" dirty="0"/>
          </a:p>
          <a:p>
            <a:r>
              <a:rPr lang="nb-NO" dirty="0"/>
              <a:t>Har Peder tidligere «uttalt seg i saken»? -&gt;</a:t>
            </a:r>
          </a:p>
        </p:txBody>
      </p:sp>
    </p:spTree>
    <p:extLst>
      <p:ext uri="{BB962C8B-B14F-4D97-AF65-F5344CB8AC3E}">
        <p14:creationId xmlns:p14="http://schemas.microsoft.com/office/powerpoint/2010/main" val="135341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00F8EA-60FF-4396-B138-C85B97D4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Forhåndsvarsel § 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6258BC-9F10-4D78-A0C6-7725CDC4C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«Saken» dreier seg om ileggelse av irettesettelse.</a:t>
            </a:r>
          </a:p>
          <a:p>
            <a:endParaRPr lang="nb-NO" dirty="0"/>
          </a:p>
          <a:p>
            <a:r>
              <a:rPr lang="nb-NO" dirty="0"/>
              <a:t>Peder har ikke  fått uttale seg om dette</a:t>
            </a:r>
          </a:p>
          <a:p>
            <a:endParaRPr lang="nb-NO" dirty="0"/>
          </a:p>
          <a:p>
            <a:r>
              <a:rPr lang="nb-NO" dirty="0"/>
              <a:t>Hans notat er ikke å regne som del av «saken»</a:t>
            </a:r>
          </a:p>
          <a:p>
            <a:endParaRPr lang="nb-NO" dirty="0"/>
          </a:p>
          <a:p>
            <a:r>
              <a:rPr lang="nb-NO" dirty="0"/>
              <a:t>Konklusjon: Det foreligger saksbehandlingsfeil, </a:t>
            </a:r>
            <a:r>
              <a:rPr lang="nb-NO" dirty="0" err="1"/>
              <a:t>jfr</a:t>
            </a:r>
            <a:r>
              <a:rPr lang="nb-NO" dirty="0"/>
              <a:t> § 16</a:t>
            </a:r>
          </a:p>
        </p:txBody>
      </p:sp>
    </p:spTree>
    <p:extLst>
      <p:ext uri="{BB962C8B-B14F-4D97-AF65-F5344CB8AC3E}">
        <p14:creationId xmlns:p14="http://schemas.microsoft.com/office/powerpoint/2010/main" val="1635937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E149CA-214F-48EE-B042-5AFB511C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Brudd på utredningsplikten?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1EBA3F-6059-4E76-991A-D9629203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Hjemmel: </a:t>
            </a:r>
            <a:r>
              <a:rPr lang="nb-NO" dirty="0" err="1"/>
              <a:t>Fvl</a:t>
            </a:r>
            <a:r>
              <a:rPr lang="nb-NO" dirty="0"/>
              <a:t>. § 17</a:t>
            </a:r>
          </a:p>
          <a:p>
            <a:r>
              <a:rPr lang="nb-NO" dirty="0"/>
              <a:t>Forvaltningsorganet skal påse at saken er så godt opplyst som mulig før vedtak treffes. </a:t>
            </a:r>
          </a:p>
          <a:p>
            <a:endParaRPr lang="nb-NO" dirty="0"/>
          </a:p>
          <a:p>
            <a:r>
              <a:rPr lang="nb-NO" dirty="0"/>
              <a:t>Ordlyd: tilsier vid tolkning</a:t>
            </a:r>
          </a:p>
          <a:p>
            <a:r>
              <a:rPr lang="nb-NO" dirty="0"/>
              <a:t>Teori: ikke bokstavelig. Effektivitetshensyn. Krav om forsvarlighet (Rettsikkerhet kontra effektivitet)</a:t>
            </a:r>
          </a:p>
        </p:txBody>
      </p:sp>
    </p:spTree>
    <p:extLst>
      <p:ext uri="{BB962C8B-B14F-4D97-AF65-F5344CB8AC3E}">
        <p14:creationId xmlns:p14="http://schemas.microsoft.com/office/powerpoint/2010/main" val="1847461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C7EE46-FBD6-4610-9115-FF21CDC1D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Utredningsplikten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27A4C5-2A5B-43C4-8349-38DC58D1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Problemstilling:</a:t>
            </a:r>
          </a:p>
          <a:p>
            <a:endParaRPr lang="nb-NO" dirty="0"/>
          </a:p>
          <a:p>
            <a:r>
              <a:rPr lang="nb-NO" dirty="0"/>
              <a:t>Har Mattilsynet i tilstrekkelig grad sørget for sakens opplysning ved kun å innhente en uttalelse fra Irene?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3431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B783C8-FBAF-4B98-A028-DD3D883D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Utredningsplikten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48728F-8D61-464C-A3AC-C9AFB991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Drøftelse</a:t>
            </a:r>
          </a:p>
          <a:p>
            <a:endParaRPr lang="nb-NO" dirty="0"/>
          </a:p>
          <a:p>
            <a:r>
              <a:rPr lang="nb-NO" dirty="0"/>
              <a:t>Tynt faktum</a:t>
            </a:r>
          </a:p>
          <a:p>
            <a:endParaRPr lang="nb-NO" dirty="0"/>
          </a:p>
          <a:p>
            <a:r>
              <a:rPr lang="nb-NO" dirty="0"/>
              <a:t>Ser ut som det ikke er gjort annet enn å innhente en uttalelse fra Irene</a:t>
            </a:r>
          </a:p>
          <a:p>
            <a:r>
              <a:rPr lang="nb-NO" dirty="0"/>
              <a:t>Ikke forsvarlig når det dreier seg om en arbeidskonflikt mellom to parter</a:t>
            </a:r>
          </a:p>
          <a:p>
            <a:endParaRPr lang="nb-NO" dirty="0"/>
          </a:p>
          <a:p>
            <a:r>
              <a:rPr lang="nb-NO" dirty="0"/>
              <a:t>Konklusjon: Foreligger saksbehandlingsfeil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404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D2B133-B5F2-407B-B3C7-D4D54024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Hadde Peder rett til innsyn i Irenes uttalelse?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F0F20F-91FB-401E-ADC9-29ADBB8BC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Hjemmel: FVL § 18-19</a:t>
            </a:r>
          </a:p>
          <a:p>
            <a:endParaRPr lang="nb-NO" dirty="0"/>
          </a:p>
          <a:p>
            <a:r>
              <a:rPr lang="nb-NO" dirty="0"/>
              <a:t>En part har rett til å gjøre seg kjent med sakens dokumenter, for så vidt ikke annet følger av reglene i §§ 18 til 19. </a:t>
            </a:r>
          </a:p>
          <a:p>
            <a:endParaRPr lang="nb-NO" dirty="0"/>
          </a:p>
          <a:p>
            <a:r>
              <a:rPr lang="nb-NO" dirty="0"/>
              <a:t>Klart at Irenes uttalelse er et saksdokument</a:t>
            </a:r>
          </a:p>
          <a:p>
            <a:endParaRPr lang="nb-NO" dirty="0"/>
          </a:p>
          <a:p>
            <a:r>
              <a:rPr lang="nb-NO" dirty="0"/>
              <a:t>Foreligger det aktuelle unntak?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18 a (organinterne dokumenter</a:t>
            </a:r>
          </a:p>
        </p:txBody>
      </p:sp>
    </p:spTree>
    <p:extLst>
      <p:ext uri="{BB962C8B-B14F-4D97-AF65-F5344CB8AC3E}">
        <p14:creationId xmlns:p14="http://schemas.microsoft.com/office/powerpoint/2010/main" val="401796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46D16D-54B1-4467-AF27-73916757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Innsyn i Irenes uttalelse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D564D4-2521-44DF-8E46-C4F0770F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Fvl</a:t>
            </a:r>
            <a:r>
              <a:rPr lang="nb-NO" dirty="0"/>
              <a:t> § 18 a</a:t>
            </a:r>
          </a:p>
          <a:p>
            <a:endParaRPr lang="nb-NO" dirty="0"/>
          </a:p>
          <a:p>
            <a:r>
              <a:rPr lang="nb-NO" dirty="0"/>
              <a:t>En part har ikke krav på å gjøre seg kjent med dokument som et forvaltningsorgan har utarbeidd for sin egen interne saksforberedelse (organinterne dokumenter). </a:t>
            </a:r>
          </a:p>
          <a:p>
            <a:endParaRPr lang="nb-NO" dirty="0"/>
          </a:p>
          <a:p>
            <a:r>
              <a:rPr lang="nb-NO" dirty="0"/>
              <a:t>Er Irenes redegjørelse å regne for et organinternt dokument?</a:t>
            </a:r>
          </a:p>
        </p:txBody>
      </p:sp>
    </p:spTree>
    <p:extLst>
      <p:ext uri="{BB962C8B-B14F-4D97-AF65-F5344CB8AC3E}">
        <p14:creationId xmlns:p14="http://schemas.microsoft.com/office/powerpoint/2010/main" val="2843346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87829-4FE6-42E4-99C5-62D44159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Innsyn i Irenes uttalelse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846D9B-6005-4D8E-A84C-25F31C2FF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Irene jobber i samme organ som behandler saken </a:t>
            </a:r>
          </a:p>
          <a:p>
            <a:r>
              <a:rPr lang="nb-NO" dirty="0"/>
              <a:t>- dokumentet har følgelig aldri forlatt organet. Sånn sett er det et organinternt </a:t>
            </a:r>
            <a:r>
              <a:rPr lang="nb-NO" dirty="0" err="1"/>
              <a:t>dok</a:t>
            </a:r>
            <a:r>
              <a:rPr lang="nb-NO" dirty="0"/>
              <a:t>. Dette kan ikke være avgjørende</a:t>
            </a:r>
          </a:p>
          <a:p>
            <a:endParaRPr lang="nb-NO" dirty="0"/>
          </a:p>
          <a:p>
            <a:r>
              <a:rPr lang="nb-NO" dirty="0"/>
              <a:t>Kontradiksjonshensyn tilsier at begge parter bør stå likt </a:t>
            </a:r>
            <a:r>
              <a:rPr lang="nb-NO" dirty="0" err="1"/>
              <a:t>ift</a:t>
            </a:r>
            <a:r>
              <a:rPr lang="nb-NO" dirty="0"/>
              <a:t> innsyn</a:t>
            </a:r>
          </a:p>
          <a:p>
            <a:endParaRPr lang="nb-NO" dirty="0"/>
          </a:p>
          <a:p>
            <a:r>
              <a:rPr lang="nb-NO" dirty="0"/>
              <a:t>Nærliggende å tolke innskrenkende</a:t>
            </a:r>
          </a:p>
          <a:p>
            <a:endParaRPr lang="nb-NO" dirty="0"/>
          </a:p>
          <a:p>
            <a:r>
              <a:rPr lang="nb-NO" dirty="0"/>
              <a:t>Konklusjon: Begge deler akseptabelt</a:t>
            </a:r>
          </a:p>
        </p:txBody>
      </p:sp>
    </p:spTree>
    <p:extLst>
      <p:ext uri="{BB962C8B-B14F-4D97-AF65-F5344CB8AC3E}">
        <p14:creationId xmlns:p14="http://schemas.microsoft.com/office/powerpoint/2010/main" val="328874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ADF48-522C-4745-B833-64C1B8DA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1: Hva ber oppgaven 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6992E9-E3F0-49B5-91C2-DC68908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Hensiktsmessig å dele besvarelsen i 3 deler:</a:t>
            </a:r>
          </a:p>
          <a:p>
            <a:endParaRPr lang="nb-NO" sz="2800" dirty="0"/>
          </a:p>
          <a:p>
            <a:r>
              <a:rPr lang="nb-NO" sz="2800" dirty="0"/>
              <a:t>Den materielle siden / lovligheten</a:t>
            </a:r>
          </a:p>
          <a:p>
            <a:r>
              <a:rPr lang="nb-NO" sz="2800" dirty="0"/>
              <a:t>Saksbehandlingen </a:t>
            </a:r>
            <a:r>
              <a:rPr lang="nb-NO" sz="2800" dirty="0" err="1"/>
              <a:t>ifm</a:t>
            </a:r>
            <a:r>
              <a:rPr lang="nb-NO" sz="2800" dirty="0"/>
              <a:t> ileggelsen /finne grunnlag</a:t>
            </a:r>
          </a:p>
          <a:p>
            <a:r>
              <a:rPr lang="nb-NO" sz="2800" dirty="0"/>
              <a:t>Overprøvingen / klagerett, omgjøring</a:t>
            </a:r>
          </a:p>
        </p:txBody>
      </p:sp>
    </p:spTree>
    <p:extLst>
      <p:ext uri="{BB962C8B-B14F-4D97-AF65-F5344CB8AC3E}">
        <p14:creationId xmlns:p14="http://schemas.microsoft.com/office/powerpoint/2010/main" val="471709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0381B2-78EC-45E0-A7B8-E8F5B7F4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Innsyn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A4FCD6-17B3-4A89-A3EE-F025515A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Mulig å ta opp ytterligere spørsmål</a:t>
            </a:r>
          </a:p>
          <a:p>
            <a:endParaRPr lang="nb-NO" dirty="0"/>
          </a:p>
          <a:p>
            <a:r>
              <a:rPr lang="nb-NO" dirty="0"/>
              <a:t>- Har Peder krav på innsyn i faktiske opplysninger, </a:t>
            </a:r>
            <a:r>
              <a:rPr lang="nb-NO" dirty="0" err="1"/>
              <a:t>jfr</a:t>
            </a:r>
            <a:r>
              <a:rPr lang="nb-NO" dirty="0"/>
              <a:t> § 18 c</a:t>
            </a:r>
          </a:p>
          <a:p>
            <a:endParaRPr lang="nb-NO" dirty="0"/>
          </a:p>
          <a:p>
            <a:r>
              <a:rPr lang="nb-NO" dirty="0"/>
              <a:t>Selv om dokumentet eller deler av det er unntatt etter reglene i §§ 18 a og 18 b, har parten </a:t>
            </a:r>
            <a:r>
              <a:rPr lang="nb-NO" u="sng" dirty="0"/>
              <a:t>rett til å gjøre seg kjent med de deler av det som inneholder faktiske opplysninger </a:t>
            </a:r>
            <a:r>
              <a:rPr lang="nb-NO" dirty="0"/>
              <a:t>eller sammendrag eller annen bearbeidelse av faktum. Dette gjelder likevel ikke faktiske opplysninger uten betydning for avgjørelsen og heller ikke når opplysningene eller bearbeidelsen finnes i et annet dokument som parten har tilgang til.</a:t>
            </a:r>
          </a:p>
        </p:txBody>
      </p:sp>
    </p:spTree>
    <p:extLst>
      <p:ext uri="{BB962C8B-B14F-4D97-AF65-F5344CB8AC3E}">
        <p14:creationId xmlns:p14="http://schemas.microsoft.com/office/powerpoint/2010/main" val="2536310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7FF929-D1F4-4FFD-BCBF-687561F3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Innsyn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2B361C-A5D7-411D-BD3D-9E992F4A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18 annet ledd:</a:t>
            </a:r>
          </a:p>
          <a:p>
            <a:endParaRPr lang="nb-NO" dirty="0"/>
          </a:p>
          <a:p>
            <a:r>
              <a:rPr lang="nb-NO" dirty="0"/>
              <a:t>Når det er adgang til å gjøre unntak fra innsyn, skal forvaltningsorganet likevel vurdere å gi helt eller delvis innsyn. Innsyn bør gis dersom hensynet til parten veier tyngre enn behovet for unntak.</a:t>
            </a:r>
          </a:p>
          <a:p>
            <a:endParaRPr lang="nb-NO" dirty="0"/>
          </a:p>
          <a:p>
            <a:r>
              <a:rPr lang="nb-NO" dirty="0"/>
              <a:t>Merk: «kan»-regel, ingen plikt til å gi.</a:t>
            </a:r>
          </a:p>
          <a:p>
            <a:endParaRPr lang="nb-NO" dirty="0"/>
          </a:p>
          <a:p>
            <a:r>
              <a:rPr lang="nb-NO" dirty="0"/>
              <a:t>Plikt kun til å vurdere</a:t>
            </a:r>
          </a:p>
        </p:txBody>
      </p:sp>
    </p:spTree>
    <p:extLst>
      <p:ext uri="{BB962C8B-B14F-4D97-AF65-F5344CB8AC3E}">
        <p14:creationId xmlns:p14="http://schemas.microsoft.com/office/powerpoint/2010/main" val="2357738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236BAB-6B70-411B-8B39-29AA5F3CB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Brudd på plikten til å forelegge dokumenter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AC9711-DDE7-45D6-BE63-96B8EC3BD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Hjemmel: </a:t>
            </a:r>
            <a:r>
              <a:rPr lang="nb-NO" dirty="0" err="1"/>
              <a:t>Fvl</a:t>
            </a:r>
            <a:r>
              <a:rPr lang="nb-NO" dirty="0"/>
              <a:t>. § 17 annet ledd</a:t>
            </a:r>
          </a:p>
          <a:p>
            <a:endParaRPr lang="nb-NO" dirty="0"/>
          </a:p>
          <a:p>
            <a:r>
              <a:rPr lang="nb-NO" dirty="0"/>
              <a:t>Dersom det under saksforberedelsen mottar opplysninger om en part eller den virksomhet han driver eller planlegger, og parten etter §§ 18 til 19 har rett til å gjøre seg kjent med disse opplysninger, skal de forelegges ham til uttalelse.</a:t>
            </a:r>
          </a:p>
          <a:p>
            <a:endParaRPr lang="nb-NO" dirty="0"/>
          </a:p>
          <a:p>
            <a:r>
              <a:rPr lang="nb-NO" dirty="0"/>
              <a:t>Skulle Irenes redegjørelse blitt forelagt for Peder?</a:t>
            </a:r>
          </a:p>
          <a:p>
            <a:r>
              <a:rPr lang="nb-NO" dirty="0"/>
              <a:t>- allerede konkludert med at Peder hadde rett til innsyn</a:t>
            </a:r>
          </a:p>
          <a:p>
            <a:r>
              <a:rPr lang="nb-NO" dirty="0"/>
              <a:t>«opplysninger om en part» er vilkåret som må drøftes. Ingen info i faktum. Ble like fullt brukt som grunnlag for irettesettelsen. </a:t>
            </a:r>
          </a:p>
        </p:txBody>
      </p:sp>
    </p:spTree>
    <p:extLst>
      <p:ext uri="{BB962C8B-B14F-4D97-AF65-F5344CB8AC3E}">
        <p14:creationId xmlns:p14="http://schemas.microsoft.com/office/powerpoint/2010/main" val="1091512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80EEE3-C736-4601-AEA9-7B61A55D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Begrunnelsesplikten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FEA87B-E303-40E1-9735-E91AAB1AB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Hjemmel: </a:t>
            </a:r>
            <a:r>
              <a:rPr lang="nb-NO" dirty="0" err="1"/>
              <a:t>Fvl</a:t>
            </a:r>
            <a:r>
              <a:rPr lang="nb-NO" dirty="0"/>
              <a:t>. § 25</a:t>
            </a:r>
          </a:p>
          <a:p>
            <a:r>
              <a:rPr lang="nb-NO" u="sng" dirty="0"/>
              <a:t>I begrunnelsen skal vises til de regler vedtaket bygger på, med mindre parten kjenner reglene.</a:t>
            </a:r>
            <a:r>
              <a:rPr lang="nb-NO" dirty="0"/>
              <a:t> I den utstrekning det er nødvendig for å sette parten i stand til å forstå vedtaket, skal begrunnelsen også gjengi innholdet av reglene eller den problemstilling vedtaket bygger på.</a:t>
            </a:r>
          </a:p>
          <a:p>
            <a:r>
              <a:rPr lang="nb-NO" dirty="0"/>
              <a:t>I begrunnelsen skal dessuten nevnes </a:t>
            </a:r>
            <a:r>
              <a:rPr lang="nb-NO" u="sng" dirty="0"/>
              <a:t>de faktiske forhold som vedtaket bygger på</a:t>
            </a:r>
            <a:r>
              <a:rPr lang="nb-NO" dirty="0"/>
              <a:t>. Er de faktiske forhold beskrevet av parten selv eller i et dokument som er gjort kjent for parten, er en henvisning til den tidligere framstilling tilstrekkelig. I tilfelle skal det i underretningen til parten vedlegges kopi av framstillingen.</a:t>
            </a:r>
          </a:p>
          <a:p>
            <a:r>
              <a:rPr lang="nb-NO" u="sng" dirty="0"/>
              <a:t>De hovedhensyn som har vært avgjørende ved utøving av forvaltningsmessig skjønn, bør nevnes</a:t>
            </a:r>
            <a:r>
              <a:rPr lang="nb-NO" dirty="0"/>
              <a:t>. Er det gitt retningslinjer for skjønnsutøvingen, vil i alminnelighet en henvisning til retningslinjene være tilstrekkelig.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1113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300B3D-3CBE-4F84-92AA-E236B252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Begrunnelsesplikten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E363F0-718C-4397-BF43-8411CE1A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Mattilsynets begrunnelse:</a:t>
            </a:r>
          </a:p>
          <a:p>
            <a:endParaRPr lang="nb-NO" dirty="0"/>
          </a:p>
          <a:p>
            <a:r>
              <a:rPr lang="nb-NO" dirty="0"/>
              <a:t>«saken blir ikke mindre alvorlig ved at du retter sterke personangrep, til dels i en tendensiøs form, mot en overordnet, som </a:t>
            </a:r>
            <a:r>
              <a:rPr lang="nb-NO" dirty="0" err="1"/>
              <a:t>etetr</a:t>
            </a:r>
            <a:r>
              <a:rPr lang="nb-NO" dirty="0"/>
              <a:t> beste skjønn respekterer de rammevilkår som virksomheten er underlagt»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Ikke mer info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Tynt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Brudd på begrunnelsesplikten</a:t>
            </a:r>
          </a:p>
        </p:txBody>
      </p:sp>
    </p:spTree>
    <p:extLst>
      <p:ext uri="{BB962C8B-B14F-4D97-AF65-F5344CB8AC3E}">
        <p14:creationId xmlns:p14="http://schemas.microsoft.com/office/powerpoint/2010/main" val="464923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BF8E01-9FE1-48C9-BA29-DC837221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Ugyldighet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5558C-45C1-4637-BD8A-29227D725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Forutsatt saksbehandlingsfeil, medfører dette ugyldighet</a:t>
            </a:r>
          </a:p>
          <a:p>
            <a:endParaRPr lang="nb-NO" dirty="0"/>
          </a:p>
          <a:p>
            <a:r>
              <a:rPr lang="nb-NO" dirty="0"/>
              <a:t>5 saksbehandlingsfeil – greit å vurdere ugyldighet samlet</a:t>
            </a:r>
          </a:p>
          <a:p>
            <a:endParaRPr lang="nb-NO" dirty="0"/>
          </a:p>
          <a:p>
            <a:r>
              <a:rPr lang="nb-NO" dirty="0"/>
              <a:t>Først: </a:t>
            </a:r>
            <a:r>
              <a:rPr lang="nb-NO" dirty="0" err="1"/>
              <a:t>Spm</a:t>
            </a:r>
            <a:r>
              <a:rPr lang="nb-NO" dirty="0"/>
              <a:t> om hvorvidt irettesettelsen likevel er gyldig, jfr. </a:t>
            </a:r>
            <a:r>
              <a:rPr lang="nb-NO" dirty="0" err="1"/>
              <a:t>fvl</a:t>
            </a:r>
            <a:r>
              <a:rPr lang="nb-NO" dirty="0"/>
              <a:t>. § 41</a:t>
            </a:r>
          </a:p>
          <a:p>
            <a:r>
              <a:rPr lang="nb-NO" dirty="0"/>
              <a:t>Er reglene om behandlingsmåten i denne lov eller forskrifter gitt i medhold av loven ikke overholdt ved behandlingen av en sak som gjelder enkeltvedtak, er vedtaket likevel gyldig når det er grunn til å regne med at feilen ikke kan ha virket bestemmende på vedtakets innhold.</a:t>
            </a:r>
          </a:p>
        </p:txBody>
      </p:sp>
    </p:spTree>
    <p:extLst>
      <p:ext uri="{BB962C8B-B14F-4D97-AF65-F5344CB8AC3E}">
        <p14:creationId xmlns:p14="http://schemas.microsoft.com/office/powerpoint/2010/main" val="256989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8C6B0C-6E67-475B-909E-1B793BD4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Ugyldighet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920F91-526E-4928-B5FA-49510538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 § 41</a:t>
            </a:r>
          </a:p>
          <a:p>
            <a:endParaRPr lang="nb-NO" dirty="0"/>
          </a:p>
          <a:p>
            <a:r>
              <a:rPr lang="nb-NO" dirty="0" err="1"/>
              <a:t>Rt</a:t>
            </a:r>
            <a:r>
              <a:rPr lang="nb-NO" dirty="0"/>
              <a:t> 2009/661: «Spørsmålet er om det er mer enn </a:t>
            </a:r>
            <a:r>
              <a:rPr lang="nb-NO" dirty="0" err="1"/>
              <a:t>enn</a:t>
            </a:r>
            <a:r>
              <a:rPr lang="nb-NO" dirty="0"/>
              <a:t> en «helt fjerntliggende mulighet» for at feilen kan ha virket inn</a:t>
            </a:r>
          </a:p>
          <a:p>
            <a:endParaRPr lang="nb-NO" dirty="0"/>
          </a:p>
          <a:p>
            <a:r>
              <a:rPr lang="nb-NO" dirty="0"/>
              <a:t>Hvis ikke gyldig: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7599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40BDD6-49B4-47D0-9B1D-F53D7A03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Ugyldighet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3EF27A-7BA8-43CD-AC78-D3DC4426C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irettesettelsen ugyldig etter den ulovfestede ugyldighetslæren</a:t>
            </a:r>
          </a:p>
          <a:p>
            <a:endParaRPr lang="nb-NO" dirty="0"/>
          </a:p>
          <a:p>
            <a:r>
              <a:rPr lang="nb-NO" dirty="0"/>
              <a:t>Bred helhetsvurdering</a:t>
            </a:r>
          </a:p>
          <a:p>
            <a:endParaRPr lang="nb-NO" dirty="0"/>
          </a:p>
          <a:p>
            <a:r>
              <a:rPr lang="nb-NO" dirty="0"/>
              <a:t>- feilens innvirkning: omfang og sannsynlighet</a:t>
            </a:r>
          </a:p>
          <a:p>
            <a:r>
              <a:rPr lang="nb-NO" dirty="0"/>
              <a:t>- feilens art (formalia eller mer alvorlig)</a:t>
            </a:r>
          </a:p>
          <a:p>
            <a:r>
              <a:rPr lang="nb-NO" dirty="0"/>
              <a:t>- Hvorvidt parten kan bebreides (subjektiv skyld). Er parten årsak til feilen?</a:t>
            </a:r>
          </a:p>
          <a:p>
            <a:endParaRPr lang="nb-NO" dirty="0"/>
          </a:p>
          <a:p>
            <a:r>
              <a:rPr lang="nb-NO" dirty="0"/>
              <a:t>Konklusjon: Klart ugyldig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3725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BC22F8-B989-4B73-8BD5-11B604E39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Overprøvingen av vedtaket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2C50BD-F044-421E-AA9D-DD8163886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 </a:t>
            </a:r>
            <a:r>
              <a:rPr lang="nb-NO" dirty="0" err="1"/>
              <a:t>spm</a:t>
            </a:r>
            <a:r>
              <a:rPr lang="nb-NO" dirty="0"/>
              <a:t>:</a:t>
            </a:r>
          </a:p>
          <a:p>
            <a:endParaRPr lang="nb-NO" dirty="0"/>
          </a:p>
          <a:p>
            <a:r>
              <a:rPr lang="nb-NO" dirty="0"/>
              <a:t>1. Hadde Peder klagerett</a:t>
            </a:r>
          </a:p>
          <a:p>
            <a:r>
              <a:rPr lang="nb-NO" dirty="0"/>
              <a:t>Merk forskjell på å «avvise» og «forkaste»</a:t>
            </a:r>
          </a:p>
          <a:p>
            <a:endParaRPr lang="nb-NO" dirty="0"/>
          </a:p>
          <a:p>
            <a:r>
              <a:rPr lang="nb-NO" dirty="0"/>
              <a:t>2. Hadde departementet adgang til å omgjøre vedtaket</a:t>
            </a:r>
          </a:p>
        </p:txBody>
      </p:sp>
    </p:spTree>
    <p:extLst>
      <p:ext uri="{BB962C8B-B14F-4D97-AF65-F5344CB8AC3E}">
        <p14:creationId xmlns:p14="http://schemas.microsoft.com/office/powerpoint/2010/main" val="2130670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B8D432-77F5-4C9D-8100-9A3AB02E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Overprøvingen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158B9-0978-414E-9867-4F2F674E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Hadde Peder klagerett?</a:t>
            </a:r>
          </a:p>
          <a:p>
            <a:endParaRPr lang="nb-NO" dirty="0"/>
          </a:p>
          <a:p>
            <a:r>
              <a:rPr lang="nb-NO" dirty="0"/>
              <a:t>Hjemmel: </a:t>
            </a:r>
            <a:r>
              <a:rPr lang="nb-NO" dirty="0" err="1"/>
              <a:t>Fvl</a:t>
            </a:r>
            <a:r>
              <a:rPr lang="nb-NO" dirty="0"/>
              <a:t>. §§ 28 </a:t>
            </a:r>
            <a:r>
              <a:rPr lang="nb-NO" dirty="0" err="1"/>
              <a:t>flg</a:t>
            </a:r>
            <a:endParaRPr lang="nb-NO" dirty="0"/>
          </a:p>
          <a:p>
            <a:endParaRPr lang="nb-NO" dirty="0"/>
          </a:p>
          <a:p>
            <a:r>
              <a:rPr lang="nb-NO" dirty="0"/>
              <a:t>- Enkeltvedtak</a:t>
            </a:r>
          </a:p>
          <a:p>
            <a:r>
              <a:rPr lang="nb-NO" dirty="0"/>
              <a:t>- Part</a:t>
            </a:r>
          </a:p>
          <a:p>
            <a:r>
              <a:rPr lang="nb-NO" dirty="0"/>
              <a:t>- Overordnet organ</a:t>
            </a:r>
          </a:p>
          <a:p>
            <a:r>
              <a:rPr lang="nb-NO" dirty="0"/>
              <a:t>- Klagefrist (ikke opplyst i faktum)</a:t>
            </a:r>
          </a:p>
          <a:p>
            <a:endParaRPr lang="nb-NO" dirty="0"/>
          </a:p>
          <a:p>
            <a:r>
              <a:rPr lang="nb-NO" dirty="0"/>
              <a:t>Peder hadde klagerett. Gjør dette kort</a:t>
            </a:r>
          </a:p>
        </p:txBody>
      </p:sp>
    </p:spTree>
    <p:extLst>
      <p:ext uri="{BB962C8B-B14F-4D97-AF65-F5344CB8AC3E}">
        <p14:creationId xmlns:p14="http://schemas.microsoft.com/office/powerpoint/2010/main" val="363859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7AF3E6-37CE-44F6-8AF7-A9C95D8C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Mange spørsmål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676F3F-EC90-4C3A-A86E-B5B7111F9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Bruk derfor tid på å disponere først</a:t>
            </a:r>
          </a:p>
          <a:p>
            <a:endParaRPr lang="nb-NO" sz="2800" dirty="0"/>
          </a:p>
          <a:p>
            <a:r>
              <a:rPr lang="nb-NO" sz="2800" dirty="0"/>
              <a:t>Bruk overskrifter</a:t>
            </a:r>
          </a:p>
          <a:p>
            <a:endParaRPr lang="nb-NO" sz="2800" dirty="0"/>
          </a:p>
          <a:p>
            <a:r>
              <a:rPr lang="nb-NO" sz="2800" dirty="0"/>
              <a:t>Ingen grunn til å bli stresset om man føler at man ikke finner alle mulige grunnlag</a:t>
            </a:r>
          </a:p>
        </p:txBody>
      </p:sp>
    </p:spTree>
    <p:extLst>
      <p:ext uri="{BB962C8B-B14F-4D97-AF65-F5344CB8AC3E}">
        <p14:creationId xmlns:p14="http://schemas.microsoft.com/office/powerpoint/2010/main" val="11367237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58AE8-F4AF-4560-87BF-B725A1CE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Overprøvingen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B981A5-53AE-44F6-8C6E-A488DBAC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Vedrørende avvisningen:</a:t>
            </a:r>
          </a:p>
          <a:p>
            <a:endParaRPr lang="nb-NO" dirty="0"/>
          </a:p>
          <a:p>
            <a:r>
              <a:rPr lang="nb-NO" dirty="0"/>
              <a:t>§ 11 fjerde ledd:</a:t>
            </a:r>
          </a:p>
          <a:p>
            <a:r>
              <a:rPr lang="nb-NO" dirty="0"/>
              <a:t>Dersom noen henvender seg til urette myndighet, skal det forvaltningsorgan som mottar henvendelsen, om mulig vise </a:t>
            </a:r>
            <a:r>
              <a:rPr lang="nb-NO" dirty="0" err="1"/>
              <a:t>vedommende</a:t>
            </a:r>
            <a:r>
              <a:rPr lang="nb-NO" dirty="0"/>
              <a:t> til rett organ. </a:t>
            </a:r>
          </a:p>
          <a:p>
            <a:endParaRPr lang="nb-NO" dirty="0"/>
          </a:p>
          <a:p>
            <a:r>
              <a:rPr lang="nb-NO" dirty="0"/>
              <a:t>§ 32 siste ledd:</a:t>
            </a:r>
          </a:p>
          <a:p>
            <a:r>
              <a:rPr lang="nb-NO" dirty="0"/>
              <a:t>Inneholder en erklæring om klage feil eller mangler, setter forvaltningsorganet en kort frist for rettelse eller utfylling.</a:t>
            </a:r>
          </a:p>
        </p:txBody>
      </p:sp>
    </p:spTree>
    <p:extLst>
      <p:ext uri="{BB962C8B-B14F-4D97-AF65-F5344CB8AC3E}">
        <p14:creationId xmlns:p14="http://schemas.microsoft.com/office/powerpoint/2010/main" val="1271329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0D2757-CFDC-4C02-8162-852CBB69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Overprøvingen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40EF30-8C15-42F5-9170-398CA000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Hadde departementet kompetanse til å omgjøre vedtaket?</a:t>
            </a:r>
          </a:p>
          <a:p>
            <a:endParaRPr lang="nb-NO" dirty="0"/>
          </a:p>
          <a:p>
            <a:r>
              <a:rPr lang="nb-NO" dirty="0"/>
              <a:t>Hjemmel: </a:t>
            </a:r>
            <a:r>
              <a:rPr lang="nb-NO" dirty="0" err="1"/>
              <a:t>Fvl</a:t>
            </a:r>
            <a:r>
              <a:rPr lang="nb-NO" dirty="0"/>
              <a:t>. § 35</a:t>
            </a:r>
          </a:p>
          <a:p>
            <a:endParaRPr lang="nb-NO" dirty="0"/>
          </a:p>
          <a:p>
            <a:r>
              <a:rPr lang="nb-NO" dirty="0"/>
              <a:t>t forvaltningsorgan kan omgjøre sitt eget vedtak uten at det er påklaget dersom</a:t>
            </a:r>
          </a:p>
          <a:p>
            <a:r>
              <a:rPr lang="nb-NO" dirty="0"/>
              <a:t>a)	endringen ikke er til skade for noen som vedtaket retter seg mot eller direkte tilgodeser eller</a:t>
            </a:r>
          </a:p>
          <a:p>
            <a:r>
              <a:rPr lang="nb-NO" dirty="0"/>
              <a:t>b)	underretning om vedtaket ikke er kommet fram til vedkommende og vedtaket heller ikke er offentlig kunngjort, eller</a:t>
            </a:r>
          </a:p>
          <a:p>
            <a:r>
              <a:rPr lang="nb-NO" dirty="0"/>
              <a:t>c)</a:t>
            </a:r>
            <a:r>
              <a:rPr lang="nb-NO" u="sng" dirty="0"/>
              <a:t>	vedtaket må anses ugyldig.</a:t>
            </a:r>
          </a:p>
          <a:p>
            <a:r>
              <a:rPr lang="nb-NO" dirty="0"/>
              <a:t>Foreligger vilkårene etter første ledd, kan vedtaket omgjøres også av klageinstansen eller av annet overordnet organ.</a:t>
            </a:r>
          </a:p>
        </p:txBody>
      </p:sp>
    </p:spTree>
    <p:extLst>
      <p:ext uri="{BB962C8B-B14F-4D97-AF65-F5344CB8AC3E}">
        <p14:creationId xmlns:p14="http://schemas.microsoft.com/office/powerpoint/2010/main" val="473316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828E14-5E25-4EDE-9E4E-920F6429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Overprøvingen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82A9BB-70F3-49BB-A4BA-9B2A017B9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Subsidiært </a:t>
            </a:r>
            <a:r>
              <a:rPr lang="nb-NO" dirty="0" err="1"/>
              <a:t>fvl</a:t>
            </a:r>
            <a:r>
              <a:rPr lang="nb-NO" dirty="0"/>
              <a:t>. § 35 første ledd litra a</a:t>
            </a:r>
          </a:p>
          <a:p>
            <a:endParaRPr lang="nb-NO" dirty="0"/>
          </a:p>
          <a:p>
            <a:r>
              <a:rPr lang="nb-NO" dirty="0"/>
              <a:t>Irene påberoper seg at hun blir skadelidende ved omgjøring.</a:t>
            </a:r>
          </a:p>
          <a:p>
            <a:endParaRPr lang="nb-NO" dirty="0"/>
          </a:p>
          <a:p>
            <a:r>
              <a:rPr lang="nb-NO" dirty="0"/>
              <a:t>Er Irene «direkte tilgodesett»</a:t>
            </a:r>
          </a:p>
          <a:p>
            <a:endParaRPr lang="nb-NO" dirty="0"/>
          </a:p>
          <a:p>
            <a:r>
              <a:rPr lang="nb-NO" dirty="0"/>
              <a:t>Klart nei. Har betydning for henne, men irettesettelsen berører henne ikke direkte</a:t>
            </a:r>
          </a:p>
          <a:p>
            <a:r>
              <a:rPr lang="nb-NO" dirty="0"/>
              <a:t>Irenes anførsel om tiden som har gått? Ingen tidsfrist</a:t>
            </a:r>
          </a:p>
        </p:txBody>
      </p:sp>
    </p:spTree>
    <p:extLst>
      <p:ext uri="{BB962C8B-B14F-4D97-AF65-F5344CB8AC3E}">
        <p14:creationId xmlns:p14="http://schemas.microsoft.com/office/powerpoint/2010/main" val="671653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7BB911-D2F8-4523-B9E3-D2F816AA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Lars Holms Innsynsrett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06B063-24EC-431C-9803-178BABC1B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Ingen store utfordringen på denne delen.</a:t>
            </a:r>
          </a:p>
          <a:p>
            <a:endParaRPr lang="nb-NO" dirty="0"/>
          </a:p>
          <a:p>
            <a:r>
              <a:rPr lang="nb-NO" dirty="0"/>
              <a:t>De aller fleste har løst denne bra</a:t>
            </a:r>
          </a:p>
        </p:txBody>
      </p:sp>
    </p:spTree>
    <p:extLst>
      <p:ext uri="{BB962C8B-B14F-4D97-AF65-F5344CB8AC3E}">
        <p14:creationId xmlns:p14="http://schemas.microsoft.com/office/powerpoint/2010/main" val="8519326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F6E68A-B5FE-4C80-AFC5-EE1A30A3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Innsynsrett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2AE599-4F38-43A5-BBE2-E90207EF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Utgangspunkt: Innsyn etter </a:t>
            </a:r>
            <a:r>
              <a:rPr lang="nb-NO" dirty="0" err="1"/>
              <a:t>offl</a:t>
            </a:r>
            <a:r>
              <a:rPr lang="nb-NO" dirty="0"/>
              <a:t>. §§ 3 og 4</a:t>
            </a:r>
          </a:p>
          <a:p>
            <a:r>
              <a:rPr lang="nb-NO" dirty="0"/>
              <a:t>- Utgangspunktet er at oppsigelsesbrevet er et </a:t>
            </a:r>
            <a:r>
              <a:rPr lang="nb-NO" dirty="0" err="1"/>
              <a:t>saksdok</a:t>
            </a:r>
            <a:endParaRPr lang="nb-NO" dirty="0"/>
          </a:p>
          <a:p>
            <a:endParaRPr lang="nb-NO" dirty="0"/>
          </a:p>
          <a:p>
            <a:r>
              <a:rPr lang="nb-NO" dirty="0"/>
              <a:t>Unntak etter § 14? </a:t>
            </a:r>
          </a:p>
          <a:p>
            <a:endParaRPr lang="nb-NO" dirty="0"/>
          </a:p>
          <a:p>
            <a:r>
              <a:rPr lang="nb-NO" dirty="0"/>
              <a:t>Unntak etter § 23? </a:t>
            </a:r>
          </a:p>
          <a:p>
            <a:r>
              <a:rPr lang="nb-NO" dirty="0"/>
              <a:t>Merinnsyn etter § 11?</a:t>
            </a:r>
          </a:p>
          <a:p>
            <a:r>
              <a:rPr lang="nb-NO" dirty="0"/>
              <a:t>Utsatt innsyn etter § 5</a:t>
            </a:r>
          </a:p>
        </p:txBody>
      </p:sp>
    </p:spTree>
    <p:extLst>
      <p:ext uri="{BB962C8B-B14F-4D97-AF65-F5344CB8AC3E}">
        <p14:creationId xmlns:p14="http://schemas.microsoft.com/office/powerpoint/2010/main" val="2580127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4550C5-F8B0-4131-B55E-E992BDC2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Unntak etter § 14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985D46-7C2F-45EF-BA73-B47FC0DF6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Eit organ kan gjere unntak frå innsyn for dokument som organet har utarbeidd for si eiga interne saksførebuing.</a:t>
            </a:r>
            <a:endParaRPr lang="nb-NO" dirty="0"/>
          </a:p>
          <a:p>
            <a:endParaRPr lang="nb-NO" dirty="0"/>
          </a:p>
          <a:p>
            <a:r>
              <a:rPr lang="nb-NO" dirty="0"/>
              <a:t>Ikke internt </a:t>
            </a:r>
            <a:r>
              <a:rPr lang="nb-NO" dirty="0" err="1"/>
              <a:t>dok</a:t>
            </a:r>
            <a:r>
              <a:rPr lang="nb-NO" dirty="0"/>
              <a:t> – Sendt fra Peder som privatpers</a:t>
            </a:r>
          </a:p>
          <a:p>
            <a:r>
              <a:rPr lang="nb-NO" dirty="0"/>
              <a:t>- følger av forarbeidene at oppsigelsesbrev ikke regnes om organinterne dokument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339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4FC582-3339-491A-A89E-B3BC60C9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Unntak etter § 23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B2B53D-D82A-4D91-825B-BAEBED2A5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Det kan gjerast unntak frå innsyn for opplysningar når det er påkravd av omsyn til ei forsvarleg gjennomføring av økonomi-, lønns-, eller personalforvaltninga til organet.</a:t>
            </a:r>
            <a:endParaRPr lang="nb-NO" dirty="0"/>
          </a:p>
          <a:p>
            <a:endParaRPr lang="nb-NO" dirty="0"/>
          </a:p>
          <a:p>
            <a:r>
              <a:rPr lang="nb-NO" dirty="0"/>
              <a:t>Strengt vilkår «</a:t>
            </a:r>
            <a:r>
              <a:rPr lang="nb-NO" dirty="0" err="1"/>
              <a:t>påkravd</a:t>
            </a:r>
            <a:r>
              <a:rPr lang="nb-NO" dirty="0"/>
              <a:t>»</a:t>
            </a:r>
          </a:p>
          <a:p>
            <a:endParaRPr lang="nb-NO" dirty="0"/>
          </a:p>
          <a:p>
            <a:r>
              <a:rPr lang="nb-NO" dirty="0" err="1"/>
              <a:t>Mrk</a:t>
            </a:r>
            <a:r>
              <a:rPr lang="nb-NO" dirty="0"/>
              <a:t> at vurderingen kan falle forskjellig ut på bakgrunn av formålet til den som krever offentlighet</a:t>
            </a:r>
          </a:p>
        </p:txBody>
      </p:sp>
    </p:spTree>
    <p:extLst>
      <p:ext uri="{BB962C8B-B14F-4D97-AF65-F5344CB8AC3E}">
        <p14:creationId xmlns:p14="http://schemas.microsoft.com/office/powerpoint/2010/main" val="1539702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6B0019-224A-431D-827F-48F2FB69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Merinnsyn, </a:t>
            </a:r>
            <a:r>
              <a:rPr lang="nb-NO" dirty="0" err="1"/>
              <a:t>jfr</a:t>
            </a:r>
            <a:r>
              <a:rPr lang="nb-NO" dirty="0"/>
              <a:t> § 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4589DC-8E59-4CA1-BC21-D22DE2CD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det er høve til å </a:t>
            </a:r>
            <a:r>
              <a:rPr lang="nb-NO" dirty="0" err="1"/>
              <a:t>gjere</a:t>
            </a:r>
            <a:r>
              <a:rPr lang="nb-NO" dirty="0"/>
              <a:t> unntak </a:t>
            </a:r>
            <a:r>
              <a:rPr lang="nb-NO" dirty="0" err="1"/>
              <a:t>frå</a:t>
            </a:r>
            <a:r>
              <a:rPr lang="nb-NO" dirty="0"/>
              <a:t> innsyn, skal organet likevel vurdere å gi heilt eller delvis innsyn. Organet bør gi innsyn dersom omsynet til </a:t>
            </a:r>
            <a:r>
              <a:rPr lang="nb-NO" dirty="0" err="1"/>
              <a:t>offentleg</a:t>
            </a:r>
            <a:r>
              <a:rPr lang="nb-NO" dirty="0"/>
              <a:t> innsyn veg tyngre enn behovet for unntak.</a:t>
            </a:r>
          </a:p>
          <a:p>
            <a:endParaRPr lang="nb-NO" dirty="0"/>
          </a:p>
          <a:p>
            <a:r>
              <a:rPr lang="nb-NO" dirty="0"/>
              <a:t>Plikt til å vurdere, dvs. at det må fremgå at man har tatt standpunkt. </a:t>
            </a:r>
          </a:p>
        </p:txBody>
      </p:sp>
    </p:spTree>
    <p:extLst>
      <p:ext uri="{BB962C8B-B14F-4D97-AF65-F5344CB8AC3E}">
        <p14:creationId xmlns:p14="http://schemas.microsoft.com/office/powerpoint/2010/main" val="1169098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BFC1AB-A1F1-4C20-9A96-14CD1E20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Utsatt innsyn, jfr. §5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AAB2C6-B568-49B9-BC34-FECAD8591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Organet kan fastsetje at det i ei bestemt sak først skal vere innsyn frå eit seinare tidspunkt i saksførebuinga enn det som følgjer av §§ 3 og 4, såframt det er grunn til å tru at dei dokumenta som ligg føre, gir eit direkte misvisande bilete av saka, og at innsyn derfor kan skade klare samfunnsmessige eller private interesser.</a:t>
            </a:r>
          </a:p>
          <a:p>
            <a:endParaRPr lang="nn-NO" dirty="0"/>
          </a:p>
          <a:p>
            <a:r>
              <a:rPr lang="nn-NO" dirty="0" err="1"/>
              <a:t>Hovedpoenget</a:t>
            </a:r>
            <a:r>
              <a:rPr lang="nn-NO" dirty="0"/>
              <a:t> er å </a:t>
            </a:r>
            <a:r>
              <a:rPr lang="nn-NO" dirty="0" err="1"/>
              <a:t>se</a:t>
            </a:r>
            <a:r>
              <a:rPr lang="nn-NO" dirty="0"/>
              <a:t> forskjell på å </a:t>
            </a:r>
            <a:r>
              <a:rPr lang="nn-NO" dirty="0" err="1"/>
              <a:t>unnta</a:t>
            </a:r>
            <a:r>
              <a:rPr lang="nn-NO" dirty="0"/>
              <a:t> </a:t>
            </a:r>
            <a:r>
              <a:rPr lang="nn-NO" dirty="0" err="1"/>
              <a:t>dok</a:t>
            </a:r>
            <a:r>
              <a:rPr lang="nn-NO" dirty="0"/>
              <a:t> og å utsette innsyn</a:t>
            </a:r>
          </a:p>
          <a:p>
            <a:r>
              <a:rPr lang="nn-NO" dirty="0"/>
              <a:t>Strenge vilkår «direkte misvisande» (ikkje nødvendigvis same som </a:t>
            </a:r>
            <a:r>
              <a:rPr lang="nn-NO" dirty="0" err="1"/>
              <a:t>ensidig</a:t>
            </a:r>
            <a:endParaRPr lang="nn-NO" dirty="0"/>
          </a:p>
          <a:p>
            <a:endParaRPr lang="nn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484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6E0290-DC20-4A84-B59A-B2050FFB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</a:t>
            </a:r>
            <a:r>
              <a:rPr lang="nb-NO" sz="4400" dirty="0"/>
              <a:t>Gyldigheten av irettesettelsen</a:t>
            </a:r>
            <a:br>
              <a:rPr lang="nb-NO" sz="44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F91C75-D5DA-4FFD-A8DD-4ED00208C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2800" dirty="0"/>
          </a:p>
          <a:p>
            <a:r>
              <a:rPr lang="nb-NO" sz="2800" dirty="0"/>
              <a:t>1.1. Var irettesettelsen lovlig?</a:t>
            </a:r>
          </a:p>
          <a:p>
            <a:endParaRPr lang="nb-NO" sz="2800" dirty="0"/>
          </a:p>
          <a:p>
            <a:r>
              <a:rPr lang="nb-NO" sz="2800" dirty="0"/>
              <a:t>1.2. Subsidiært: Hvis ulovlig, blir den ugyldig?</a:t>
            </a:r>
          </a:p>
        </p:txBody>
      </p:sp>
    </p:spTree>
    <p:extLst>
      <p:ext uri="{BB962C8B-B14F-4D97-AF65-F5344CB8AC3E}">
        <p14:creationId xmlns:p14="http://schemas.microsoft.com/office/powerpoint/2010/main" val="380627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D3B2A2-9B3A-4903-94A8-6313F89A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Saksbehandlingen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C2685E-3D87-40EB-A0EE-EDADDDAE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2.1. Foreligger det saksbehandlingsfeil?</a:t>
            </a:r>
          </a:p>
          <a:p>
            <a:endParaRPr lang="nb-NO" dirty="0"/>
          </a:p>
          <a:p>
            <a:r>
              <a:rPr lang="nb-NO" dirty="0"/>
              <a:t>2.1.1. Forhåndsvarsel?</a:t>
            </a:r>
          </a:p>
          <a:p>
            <a:r>
              <a:rPr lang="nb-NO" dirty="0"/>
              <a:t>2.1.2. Utredningsplikt?</a:t>
            </a:r>
          </a:p>
          <a:p>
            <a:r>
              <a:rPr lang="nb-NO" dirty="0"/>
              <a:t>2.1.3. Partsinnsyn</a:t>
            </a:r>
          </a:p>
          <a:p>
            <a:r>
              <a:rPr lang="nb-NO" dirty="0"/>
              <a:t>2.1.4. Foreleggelsesplikt?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2.2. Ugyldighet? – samlet eller for hvert </a:t>
            </a:r>
            <a:r>
              <a:rPr lang="nb-NO" dirty="0" err="1"/>
              <a:t>spm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445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5E3F9F-7576-4E4F-BC50-6AD149B7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Overprøvingen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70A94A-2C42-478B-B58E-B57E89886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3.1. Hadde Peder klagerett?</a:t>
            </a:r>
          </a:p>
          <a:p>
            <a:endParaRPr lang="nb-NO" dirty="0"/>
          </a:p>
          <a:p>
            <a:r>
              <a:rPr lang="nb-NO" dirty="0"/>
              <a:t>3.2. Hadde departementet omgjøringsadgang?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152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5366A5-C646-40E3-B645-C50DD3E8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1: Lovligheten av irettesettelsen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76BEE4-225A-430E-8275-DE9EC8F3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Hjemmel?</a:t>
            </a:r>
          </a:p>
          <a:p>
            <a:r>
              <a:rPr lang="nb-NO" dirty="0"/>
              <a:t>- Vanskelig</a:t>
            </a:r>
          </a:p>
          <a:p>
            <a:r>
              <a:rPr lang="nb-NO" dirty="0"/>
              <a:t>Oppgaven er gammel, og intensjonen den gang var å løse oppgaven på bakgrunn av tjenestemannsloven § 14</a:t>
            </a:r>
          </a:p>
          <a:p>
            <a:endParaRPr lang="nb-NO" dirty="0"/>
          </a:p>
          <a:p>
            <a:r>
              <a:rPr lang="nb-NO" dirty="0"/>
              <a:t>Loven er opphevet pr. 1.juli 2017</a:t>
            </a:r>
          </a:p>
          <a:p>
            <a:endParaRPr lang="nb-NO" dirty="0"/>
          </a:p>
          <a:p>
            <a:r>
              <a:rPr lang="nb-NO" dirty="0"/>
              <a:t>Derfor må man finne et annet grunnlag. Uegnet som oppgave</a:t>
            </a:r>
          </a:p>
          <a:p>
            <a:r>
              <a:rPr lang="nb-NO" dirty="0"/>
              <a:t>Større utfordringer – mulighet til å demonstrere evner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580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00C222-9887-4067-ADCC-96602E01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gjør man om noe slikt skjer på eksamen?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CA58C4-BBBC-4D78-BF86-F5AC9F0D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Husk å være konkret – praktikum, ikke teori</a:t>
            </a:r>
          </a:p>
          <a:p>
            <a:endParaRPr lang="nb-NO" dirty="0"/>
          </a:p>
          <a:p>
            <a:r>
              <a:rPr lang="nb-NO" dirty="0"/>
              <a:t>Bevar roen</a:t>
            </a:r>
          </a:p>
          <a:p>
            <a:endParaRPr lang="nb-NO" dirty="0"/>
          </a:p>
          <a:p>
            <a:r>
              <a:rPr lang="nb-NO" dirty="0"/>
              <a:t>Tenk systematisk</a:t>
            </a:r>
          </a:p>
          <a:p>
            <a:endParaRPr lang="nb-NO" dirty="0"/>
          </a:p>
          <a:p>
            <a:r>
              <a:rPr lang="nb-NO" dirty="0"/>
              <a:t>Utgangspunkt – unntak?</a:t>
            </a:r>
          </a:p>
        </p:txBody>
      </p:sp>
    </p:spTree>
    <p:extLst>
      <p:ext uri="{BB962C8B-B14F-4D97-AF65-F5344CB8AC3E}">
        <p14:creationId xmlns:p14="http://schemas.microsoft.com/office/powerpoint/2010/main" val="812109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897</TotalTime>
  <Words>2240</Words>
  <Application>Microsoft Office PowerPoint</Application>
  <PresentationFormat>Widescreen</PresentationFormat>
  <Paragraphs>349</Paragraphs>
  <Slides>48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48</vt:i4>
      </vt:variant>
    </vt:vector>
  </HeadingPairs>
  <TitlesOfParts>
    <vt:vector size="52" baseType="lpstr">
      <vt:lpstr>Arial</vt:lpstr>
      <vt:lpstr>Century Gothic</vt:lpstr>
      <vt:lpstr>Wingdings 3</vt:lpstr>
      <vt:lpstr>Ion</vt:lpstr>
      <vt:lpstr>GJENNOMGANG AV FAKOPPGAVE  FORVALTNINGSRETT</vt:lpstr>
      <vt:lpstr>Oppgaven</vt:lpstr>
      <vt:lpstr>Del 1: Hva ber oppgaven om</vt:lpstr>
      <vt:lpstr>Mange spørsmål</vt:lpstr>
      <vt:lpstr>1. Gyldigheten av irettesettelsen </vt:lpstr>
      <vt:lpstr>Saksbehandlingen</vt:lpstr>
      <vt:lpstr>3. Overprøvingen</vt:lpstr>
      <vt:lpstr>Del 1: Lovligheten av irettesettelsen</vt:lpstr>
      <vt:lpstr>Hva gjør man om noe slikt skjer på eksamen?</vt:lpstr>
      <vt:lpstr>Hjemmel?</vt:lpstr>
      <vt:lpstr>1.1. Var irettesettelsen ulovlig?</vt:lpstr>
      <vt:lpstr>1.1. Var irettesettelsen lovlig</vt:lpstr>
      <vt:lpstr>1.2. Ugyldig?</vt:lpstr>
      <vt:lpstr>2. Saksbehandlingen</vt:lpstr>
      <vt:lpstr>2. Saksbehandlingen</vt:lpstr>
      <vt:lpstr>2. Saksbehandlingen</vt:lpstr>
      <vt:lpstr>2.1.1 Forhåndsvarsel</vt:lpstr>
      <vt:lpstr>2. Saksbehandlingen</vt:lpstr>
      <vt:lpstr>2. Saksbehandlingen</vt:lpstr>
      <vt:lpstr>2. Saksbehandlingen  </vt:lpstr>
      <vt:lpstr>2. Saksbehandlingen</vt:lpstr>
      <vt:lpstr>Forhåndsvarsel, jfr § 16</vt:lpstr>
      <vt:lpstr>Forhåndsvarsel § 16</vt:lpstr>
      <vt:lpstr>Brudd på utredningsplikten?</vt:lpstr>
      <vt:lpstr>Utredningsplikten</vt:lpstr>
      <vt:lpstr>Utredningsplikten</vt:lpstr>
      <vt:lpstr>Hadde Peder rett til innsyn i Irenes uttalelse?</vt:lpstr>
      <vt:lpstr>Innsyn i Irenes uttalelse</vt:lpstr>
      <vt:lpstr>Innsyn i Irenes uttalelse</vt:lpstr>
      <vt:lpstr>Innsyn</vt:lpstr>
      <vt:lpstr>Innsyn</vt:lpstr>
      <vt:lpstr>Brudd på plikten til å forelegge dokumenter</vt:lpstr>
      <vt:lpstr>Begrunnelsesplikten</vt:lpstr>
      <vt:lpstr>Begrunnelsesplikten</vt:lpstr>
      <vt:lpstr>Ugyldighet</vt:lpstr>
      <vt:lpstr>Ugyldighet</vt:lpstr>
      <vt:lpstr>Ugyldighet</vt:lpstr>
      <vt:lpstr>Overprøvingen av vedtaket</vt:lpstr>
      <vt:lpstr>Overprøvingen</vt:lpstr>
      <vt:lpstr>Overprøvingen</vt:lpstr>
      <vt:lpstr>Overprøvingen</vt:lpstr>
      <vt:lpstr>Overprøvingen</vt:lpstr>
      <vt:lpstr>Lars Holms Innsynsrett</vt:lpstr>
      <vt:lpstr>Innsynsrett</vt:lpstr>
      <vt:lpstr>Unntak etter § 14</vt:lpstr>
      <vt:lpstr>Unntak etter § 23</vt:lpstr>
      <vt:lpstr>Merinnsyn, jfr § 11</vt:lpstr>
      <vt:lpstr>Utsatt innsyn, jfr. §5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GJENNOMGANG AV FAKOPPGAVE  FORVALTNINGSRETT</dc:title>
  <dc:creator>Eirik Finseth</dc:creator>
  <cp:lastModifiedBy>Eirik Finseth</cp:lastModifiedBy>
  <cp:revision>21</cp:revision>
  <dcterms:created xsi:type="dcterms:W3CDTF">2017-10-23T17:40:19Z</dcterms:created>
  <dcterms:modified xsi:type="dcterms:W3CDTF">2017-10-24T08:37:33Z</dcterms:modified>
</cp:coreProperties>
</file>