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82" autoAdjust="0"/>
  </p:normalViewPr>
  <p:slideViewPr>
    <p:cSldViewPr>
      <p:cViewPr varScale="1">
        <p:scale>
          <a:sx n="96" d="100"/>
          <a:sy n="96" d="100"/>
        </p:scale>
        <p:origin x="-2064" y="-90"/>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140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6AD1BF-B867-4F40-9AE8-07F55AD829DC}" type="datetimeFigureOut">
              <a:rPr lang="nb-NO" smtClean="0"/>
              <a:pPr/>
              <a:t>29.03.2012</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2B5AE3-1190-4590-9472-76EC67D3B119}" type="slidenum">
              <a:rPr lang="nb-NO" smtClean="0"/>
              <a:pPr/>
              <a:t>‹#›</a:t>
            </a:fld>
            <a:endParaRPr lang="nb-NO"/>
          </a:p>
        </p:txBody>
      </p:sp>
    </p:spTree>
    <p:extLst>
      <p:ext uri="{BB962C8B-B14F-4D97-AF65-F5344CB8AC3E}">
        <p14:creationId xmlns:p14="http://schemas.microsoft.com/office/powerpoint/2010/main" val="3980450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66122-5416-407C-AAF3-4779810C3BB7}" type="datetimeFigureOut">
              <a:rPr lang="nb-NO" smtClean="0"/>
              <a:pPr/>
              <a:t>29.03.2012</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EC1D4-40BF-4096-B17A-EF22FDF22C97}" type="slidenum">
              <a:rPr lang="nb-NO" smtClean="0"/>
              <a:pPr/>
              <a:t>‹#›</a:t>
            </a:fld>
            <a:endParaRPr lang="nb-NO"/>
          </a:p>
        </p:txBody>
      </p:sp>
    </p:spTree>
    <p:extLst>
      <p:ext uri="{BB962C8B-B14F-4D97-AF65-F5344CB8AC3E}">
        <p14:creationId xmlns:p14="http://schemas.microsoft.com/office/powerpoint/2010/main" val="3607808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8AEC1D4-40BF-4096-B17A-EF22FDF22C97}" type="slidenum">
              <a:rPr lang="nb-NO" smtClean="0"/>
              <a:pPr/>
              <a:t>1</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nb-NO" sz="1200" kern="1200" dirty="0" smtClean="0">
                <a:solidFill>
                  <a:schemeClr val="tx1"/>
                </a:solidFill>
                <a:latin typeface="+mn-lt"/>
                <a:ea typeface="+mn-ea"/>
                <a:cs typeface="+mn-cs"/>
              </a:rPr>
              <a:t>Mat og drikke</a:t>
            </a:r>
            <a:br>
              <a:rPr lang="nb-NO" sz="1200" kern="1200" dirty="0" smtClean="0">
                <a:solidFill>
                  <a:schemeClr val="tx1"/>
                </a:solidFill>
                <a:latin typeface="+mn-lt"/>
                <a:ea typeface="+mn-ea"/>
                <a:cs typeface="+mn-cs"/>
              </a:rPr>
            </a:br>
            <a:r>
              <a:rPr lang="nb-NO" sz="1200" kern="1200" dirty="0" smtClean="0">
                <a:solidFill>
                  <a:schemeClr val="tx1"/>
                </a:solidFill>
                <a:latin typeface="+mn-lt"/>
                <a:ea typeface="+mn-ea"/>
                <a:cs typeface="+mn-cs"/>
              </a:rPr>
              <a:t>Mat og drikke er en selvsagt del av kjerneområdet. Utgiftene vil variere blant annet med husholdningens størrelse, sammensetning og eventuelle barns alder. Nivået ved beregning av utgifter til mat baseres på et nøkternt, ernæringsmessig fornuftig kosthold, og skal gi rom for et varmt måltid hjemme per dag. Personer som av medisinske grunner er avhengig av spesielle dietter, vil som regel motta trygdeytelser til dekning av ekstrakostnadene dette innebærer. I enkelte tilfeller kan vedkommende likevel ha behov for ekstra ytelser til mat.</a:t>
            </a:r>
          </a:p>
          <a:p>
            <a:r>
              <a:rPr lang="nb-NO" sz="1200" kern="1200" dirty="0" smtClean="0">
                <a:solidFill>
                  <a:schemeClr val="tx1"/>
                </a:solidFill>
                <a:latin typeface="+mn-lt"/>
                <a:ea typeface="+mn-ea"/>
                <a:cs typeface="+mn-cs"/>
              </a:rPr>
              <a:t>Klær og sko</a:t>
            </a:r>
            <a:br>
              <a:rPr lang="nb-NO" sz="1200" kern="1200" dirty="0" smtClean="0">
                <a:solidFill>
                  <a:schemeClr val="tx1"/>
                </a:solidFill>
                <a:latin typeface="+mn-lt"/>
                <a:ea typeface="+mn-ea"/>
                <a:cs typeface="+mn-cs"/>
              </a:rPr>
            </a:br>
            <a:r>
              <a:rPr lang="nb-NO" sz="1200" kern="1200" dirty="0" smtClean="0">
                <a:solidFill>
                  <a:schemeClr val="tx1"/>
                </a:solidFill>
                <a:latin typeface="+mn-lt"/>
                <a:ea typeface="+mn-ea"/>
                <a:cs typeface="+mn-cs"/>
              </a:rPr>
              <a:t>Klær og sko av alminnelig god kvalitet til hverdagsbruk, fritid og andre anledninger (</a:t>
            </a:r>
            <a:r>
              <a:rPr lang="nb-NO" sz="1200" kern="1200" dirty="0" err="1" smtClean="0">
                <a:solidFill>
                  <a:schemeClr val="tx1"/>
                </a:solidFill>
                <a:latin typeface="+mn-lt"/>
                <a:ea typeface="+mn-ea"/>
                <a:cs typeface="+mn-cs"/>
              </a:rPr>
              <a:t>pentøy</a:t>
            </a:r>
            <a:r>
              <a:rPr lang="nb-NO" sz="1200" kern="1200" dirty="0" smtClean="0">
                <a:solidFill>
                  <a:schemeClr val="tx1"/>
                </a:solidFill>
                <a:latin typeface="+mn-lt"/>
                <a:ea typeface="+mn-ea"/>
                <a:cs typeface="+mn-cs"/>
              </a:rPr>
              <a:t>) er en del av livsoppholdet. Den enkeltes behov her vil variere, avhengig av alder og arbeidsforhold mv. Det kan legges til grunn at klær i en viss utstrekning kjøpes på salg, men det bør ikke forutsettes at klær skal kjøpes brukt.</a:t>
            </a:r>
          </a:p>
          <a:p>
            <a:endParaRPr lang="nb-NO" sz="1200" kern="1200" dirty="0" smtClean="0">
              <a:solidFill>
                <a:schemeClr val="tx1"/>
              </a:solidFill>
              <a:latin typeface="+mn-lt"/>
              <a:ea typeface="+mn-ea"/>
              <a:cs typeface="+mn-cs"/>
            </a:endParaRPr>
          </a:p>
          <a:p>
            <a:r>
              <a:rPr lang="nb-NO" sz="1200" kern="1200" dirty="0" smtClean="0">
                <a:solidFill>
                  <a:schemeClr val="tx1"/>
                </a:solidFill>
                <a:latin typeface="+mn-lt"/>
                <a:ea typeface="+mn-ea"/>
                <a:cs typeface="+mn-cs"/>
              </a:rPr>
              <a:t>Fritidsaktiviteter</a:t>
            </a:r>
            <a:br>
              <a:rPr lang="nb-NO" sz="1200" kern="1200" dirty="0" smtClean="0">
                <a:solidFill>
                  <a:schemeClr val="tx1"/>
                </a:solidFill>
                <a:latin typeface="+mn-lt"/>
                <a:ea typeface="+mn-ea"/>
                <a:cs typeface="+mn-cs"/>
              </a:rPr>
            </a:br>
            <a:r>
              <a:rPr lang="nb-NO" sz="1200" kern="1200" dirty="0" smtClean="0">
                <a:solidFill>
                  <a:schemeClr val="tx1"/>
                </a:solidFill>
                <a:latin typeface="+mn-lt"/>
                <a:ea typeface="+mn-ea"/>
                <a:cs typeface="+mn-cs"/>
              </a:rPr>
              <a:t>Kostnader knyttet til alminnelige fritidsaktiviteter skal legges til grunn ved vurdering av stønadsbehovet. Særlig når det gjelder barn og unge er det viktig at de har anledning til å delta i den type aktiviteter som er vanlig for barn og unge på stedet. Se punkt 5.1.4.5.4 om barnefamilier. Også for voksne kan det etter en konkret vurdering være rimelig å yte stønad til fritidsaktiviteter og for eksempel deltakelse på kurs, i organisasjonsvirksomhet og lignende.</a:t>
            </a:r>
          </a:p>
          <a:p>
            <a:r>
              <a:rPr lang="nb-NO" sz="1200" kern="1200" dirty="0" smtClean="0">
                <a:solidFill>
                  <a:schemeClr val="tx1"/>
                </a:solidFill>
                <a:latin typeface="+mn-lt"/>
                <a:ea typeface="+mn-ea"/>
                <a:cs typeface="+mn-cs"/>
              </a:rPr>
              <a:t>Fritidsutstyr til barn</a:t>
            </a:r>
            <a:br>
              <a:rPr lang="nb-NO" sz="1200" kern="1200" dirty="0" smtClean="0">
                <a:solidFill>
                  <a:schemeClr val="tx1"/>
                </a:solidFill>
                <a:latin typeface="+mn-lt"/>
                <a:ea typeface="+mn-ea"/>
                <a:cs typeface="+mn-cs"/>
              </a:rPr>
            </a:br>
            <a:r>
              <a:rPr lang="nb-NO" sz="1200" kern="1200" dirty="0" smtClean="0">
                <a:solidFill>
                  <a:schemeClr val="tx1"/>
                </a:solidFill>
                <a:latin typeface="+mn-lt"/>
                <a:ea typeface="+mn-ea"/>
                <a:cs typeface="+mn-cs"/>
              </a:rPr>
              <a:t>Hensynet til at barn skal ha en normal oppvekst til tross for familiens dårlige økonomi innebærer bl.a. at de får mulighet til å delta i fritidsaktiviteter. I den grad dette krever særlig utstyr, er slikt utstyr en del av livsoppholdet. Se også punkt 5.1.4.5.4 om barnefamilier.</a:t>
            </a:r>
          </a:p>
          <a:p>
            <a:endParaRPr lang="nb-NO" dirty="0"/>
          </a:p>
        </p:txBody>
      </p:sp>
      <p:sp>
        <p:nvSpPr>
          <p:cNvPr id="4" name="Slide Number Placeholder 3"/>
          <p:cNvSpPr>
            <a:spLocks noGrp="1"/>
          </p:cNvSpPr>
          <p:nvPr>
            <p:ph type="sldNum" sz="quarter" idx="10"/>
          </p:nvPr>
        </p:nvSpPr>
        <p:spPr/>
        <p:txBody>
          <a:bodyPr/>
          <a:lstStyle/>
          <a:p>
            <a:fld id="{88AEC1D4-40BF-4096-B17A-EF22FDF22C97}" type="slidenum">
              <a:rPr lang="nb-NO" smtClean="0"/>
              <a:pPr/>
              <a:t>10</a:t>
            </a:fld>
            <a:endParaRPr lang="nb-N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b-NO"/>
          </a:p>
        </p:txBody>
      </p:sp>
      <p:sp>
        <p:nvSpPr>
          <p:cNvPr id="4" name="Slide Number Placeholder 3"/>
          <p:cNvSpPr>
            <a:spLocks noGrp="1"/>
          </p:cNvSpPr>
          <p:nvPr>
            <p:ph type="sldNum" sz="quarter" idx="10"/>
          </p:nvPr>
        </p:nvSpPr>
        <p:spPr/>
        <p:txBody>
          <a:bodyPr/>
          <a:lstStyle/>
          <a:p>
            <a:fld id="{88AEC1D4-40BF-4096-B17A-EF22FDF22C97}" type="slidenum">
              <a:rPr lang="nb-NO" smtClean="0"/>
              <a:pPr/>
              <a:t>17</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nSpc>
                <a:spcPct val="150000"/>
              </a:lnSpc>
            </a:pPr>
            <a:r>
              <a:rPr lang="nb-NO" dirty="0" smtClean="0"/>
              <a:t>Aslaks:</a:t>
            </a:r>
          </a:p>
          <a:p>
            <a:pPr>
              <a:lnSpc>
                <a:spcPct val="150000"/>
              </a:lnSpc>
            </a:pPr>
            <a:r>
              <a:rPr lang="nb-NO" sz="1200" kern="1200" dirty="0" smtClean="0">
                <a:solidFill>
                  <a:schemeClr val="tx1"/>
                </a:solidFill>
                <a:latin typeface="+mn-lt"/>
                <a:ea typeface="+mn-ea"/>
                <a:cs typeface="+mn-cs"/>
              </a:rPr>
              <a:t>9.9.4	</a:t>
            </a:r>
            <a:r>
              <a:rPr lang="nb-NO" sz="1200" b="1" kern="1200" dirty="0" smtClean="0">
                <a:solidFill>
                  <a:schemeClr val="tx1"/>
                </a:solidFill>
                <a:latin typeface="+mn-lt"/>
                <a:ea typeface="+mn-ea"/>
                <a:cs typeface="+mn-cs"/>
              </a:rPr>
              <a:t>Rettspolitiske vurderinger</a:t>
            </a:r>
          </a:p>
          <a:p>
            <a:pPr hangingPunct="0">
              <a:lnSpc>
                <a:spcPct val="150000"/>
              </a:lnSpc>
            </a:pPr>
            <a:r>
              <a:rPr lang="nb-NO" sz="1200" kern="1200" dirty="0" smtClean="0">
                <a:solidFill>
                  <a:schemeClr val="tx1"/>
                </a:solidFill>
                <a:latin typeface="+mn-lt"/>
                <a:ea typeface="+mn-ea"/>
                <a:cs typeface="+mn-cs"/>
              </a:rPr>
              <a:t>Ordningen med kvalifiseringsprogram og kvalifiseringsstønad har ikke vart i mange år, og er fra regjering og Storting vurdert å kunne være et svært tjenlig virkemiddel i sosial- og arbeidspolitikken. Målsettingen er at folk skal kunne komme inn i ordinært arbeid, om dette på noen måte er mulig. En rekke instanser kan forpliktes til å delta ved utarbeidelse og gjennomføring av programmet. Deltakeren er samtidig sikret en stønad til livsopphold på et høyere nivå enn økonomisk sosialhjelp. Dette vil både motivere for deltaking og frata deltakeren økonomiske bekymringer som kan stå i veien for full innsats i programgjennomføringen. Gjeldsrådgivning kan være en del av programmet. Selv om vedtatt gjeldsordning da vil kunne føre til at kreditorene gis rett til deler av stønadsbeløpet som nedbetaling på gammel gjeld, vil deltakeren være bedre økonomisk rustet etter programmets gjennomføring.</a:t>
            </a:r>
          </a:p>
          <a:p>
            <a:pPr hangingPunct="0">
              <a:lnSpc>
                <a:spcPct val="150000"/>
              </a:lnSpc>
            </a:pPr>
            <a:endParaRPr lang="nb-NO" sz="1200" kern="1200" dirty="0" smtClean="0">
              <a:solidFill>
                <a:schemeClr val="tx1"/>
              </a:solidFill>
              <a:latin typeface="+mn-lt"/>
              <a:ea typeface="+mn-ea"/>
              <a:cs typeface="+mn-cs"/>
            </a:endParaRPr>
          </a:p>
          <a:p>
            <a:pPr hangingPunct="0">
              <a:lnSpc>
                <a:spcPct val="150000"/>
              </a:lnSpc>
            </a:pPr>
            <a:r>
              <a:rPr lang="nb-NO" sz="1200" kern="1200" dirty="0" smtClean="0">
                <a:solidFill>
                  <a:schemeClr val="tx1"/>
                </a:solidFill>
                <a:latin typeface="+mn-lt"/>
                <a:ea typeface="+mn-ea"/>
                <a:cs typeface="+mn-cs"/>
              </a:rPr>
              <a:t>Det er for tidlig å vurdere om ordningen vil leve opp til de høye forventningene til denne, og om </a:t>
            </a:r>
            <a:r>
              <a:rPr lang="nb-NO" sz="1200" kern="1200" dirty="0" err="1" smtClean="0">
                <a:solidFill>
                  <a:schemeClr val="tx1"/>
                </a:solidFill>
                <a:latin typeface="+mn-lt"/>
                <a:ea typeface="+mn-ea"/>
                <a:cs typeface="+mn-cs"/>
              </a:rPr>
              <a:t>NAV-kontorene</a:t>
            </a:r>
            <a:r>
              <a:rPr lang="nb-NO" sz="1200" kern="1200" dirty="0" smtClean="0">
                <a:solidFill>
                  <a:schemeClr val="tx1"/>
                </a:solidFill>
                <a:latin typeface="+mn-lt"/>
                <a:ea typeface="+mn-ea"/>
                <a:cs typeface="+mn-cs"/>
              </a:rPr>
              <a:t> landet over vil ha forutsetninger for – og kompetanse til – å kunne skreddersy program ut fra den enkelte deltakers behov og forutsetninger. Det skal foretas løpende evaluering av ordningen. Innfasingen av programaktiviteten tok lenger tid enn regjeringen og NAV hadde forutsatt.</a:t>
            </a:r>
          </a:p>
          <a:p>
            <a:pPr hangingPunct="0">
              <a:lnSpc>
                <a:spcPct val="150000"/>
              </a:lnSpc>
            </a:pPr>
            <a:endParaRPr lang="nb-NO" sz="1200" kern="1200" dirty="0" smtClean="0">
              <a:solidFill>
                <a:schemeClr val="tx1"/>
              </a:solidFill>
              <a:latin typeface="+mn-lt"/>
              <a:ea typeface="+mn-ea"/>
              <a:cs typeface="+mn-cs"/>
            </a:endParaRPr>
          </a:p>
          <a:p>
            <a:pPr hangingPunct="0">
              <a:lnSpc>
                <a:spcPct val="150000"/>
              </a:lnSpc>
            </a:pPr>
            <a:r>
              <a:rPr lang="nb-NO" sz="1200" kern="1200" dirty="0" smtClean="0">
                <a:solidFill>
                  <a:schemeClr val="tx1"/>
                </a:solidFill>
                <a:latin typeface="+mn-lt"/>
                <a:ea typeface="+mn-ea"/>
                <a:cs typeface="+mn-cs"/>
              </a:rPr>
              <a:t>Fra 1. januar 2008 til utgangen av 2010 var det registrert i overkant av 21 700 søknader om deltakelse, og det ble fattet i overkant av 17 200 vedtak om innvilgelse av program. Antall deltakere i programmet var ved utgangen av 2010 i underkant av 9 000. Om lag halvparten av deltakerne som hadde gjennomført programmet ved utgangen av 2009, gikk til ordinært arbeid, utdanning eller andre arbeidsrettede tiltak. For de som gjennomførte programmet i løpet av 2010, var andelen noe lavere. Denne nedgangen har fortsatt utover i 2011.</a:t>
            </a:r>
          </a:p>
          <a:p>
            <a:pPr hangingPunct="0">
              <a:lnSpc>
                <a:spcPct val="150000"/>
              </a:lnSpc>
            </a:pPr>
            <a:endParaRPr lang="nb-NO" sz="1200" kern="1200" dirty="0" smtClean="0">
              <a:solidFill>
                <a:schemeClr val="tx1"/>
              </a:solidFill>
              <a:latin typeface="+mn-lt"/>
              <a:ea typeface="+mn-ea"/>
              <a:cs typeface="+mn-cs"/>
            </a:endParaRPr>
          </a:p>
          <a:p>
            <a:pPr hangingPunct="0">
              <a:lnSpc>
                <a:spcPct val="150000"/>
              </a:lnSpc>
            </a:pPr>
            <a:r>
              <a:rPr lang="nb-NO" sz="1200" kern="1200" dirty="0" smtClean="0">
                <a:solidFill>
                  <a:schemeClr val="tx1"/>
                </a:solidFill>
                <a:latin typeface="+mn-lt"/>
                <a:ea typeface="+mn-ea"/>
                <a:cs typeface="+mn-cs"/>
              </a:rPr>
              <a:t>Bevilgningen til dekning av kommunale merkostnader knyttet til kvalifiseringsprogrammet ble i 2010 styrket som følge av at flere kommuner tilbød ordningen, og en ytterligere økning med 200 millioner skjedde i 2011 som del av </a:t>
            </a:r>
            <a:r>
              <a:rPr lang="nb-NO" sz="1200" i="1" kern="1200" dirty="0" smtClean="0">
                <a:solidFill>
                  <a:schemeClr val="tx1"/>
                </a:solidFill>
                <a:latin typeface="+mn-lt"/>
                <a:ea typeface="+mn-ea"/>
                <a:cs typeface="+mn-cs"/>
              </a:rPr>
              <a:t>Handlingsplanen mot fattigdom</a:t>
            </a:r>
            <a:r>
              <a:rPr lang="nb-NO" sz="1200" kern="1200" dirty="0" smtClean="0">
                <a:solidFill>
                  <a:schemeClr val="tx1"/>
                </a:solidFill>
                <a:latin typeface="+mn-lt"/>
                <a:ea typeface="+mn-ea"/>
                <a:cs typeface="+mn-cs"/>
              </a:rPr>
              <a:t>. Kvalifiseringsprogrammet er nå innlemmet i kommunerammen etter først å være en øremerket ordning. Totalt er innsatsen til kvalifiseringsprogrammet 1,24 milliarder kroner.</a:t>
            </a:r>
          </a:p>
          <a:p>
            <a:pPr hangingPunct="0">
              <a:lnSpc>
                <a:spcPct val="150000"/>
              </a:lnSpc>
            </a:pPr>
            <a:endParaRPr lang="nb-NO" sz="1200" kern="1200" dirty="0" smtClean="0">
              <a:solidFill>
                <a:schemeClr val="tx1"/>
              </a:solidFill>
              <a:latin typeface="+mn-lt"/>
              <a:ea typeface="+mn-ea"/>
              <a:cs typeface="+mn-cs"/>
            </a:endParaRPr>
          </a:p>
          <a:p>
            <a:pPr hangingPunct="0">
              <a:lnSpc>
                <a:spcPct val="150000"/>
              </a:lnSpc>
            </a:pPr>
            <a:r>
              <a:rPr lang="nb-NO" sz="1200" kern="1200" dirty="0" smtClean="0">
                <a:solidFill>
                  <a:schemeClr val="tx1"/>
                </a:solidFill>
                <a:latin typeface="+mn-lt"/>
                <a:ea typeface="+mn-ea"/>
                <a:cs typeface="+mn-cs"/>
              </a:rPr>
              <a:t>Det var en nedadgående tendens hva gjelder deltakere i programmet utover i 2011, og også en nedadgående tendens i prosentdelen som etter fullført program går over i arbeid eller andre arbeidsrettede tiltak. Det er stilt spørsmål ved om det beste «potensial» for denne stønadsformen nå har vært gjennom programmet, og at satsningen fra kommunenes side vil avta når deres bidrag skal finansieres over kommunebudsjettet. Arbeidsdepartementet har derfor igangsatt en evaluering av kvalifiseringsprogrammet, og den skal ferdigstilles i 2013.</a:t>
            </a:r>
          </a:p>
          <a:p>
            <a:pPr hangingPunct="0">
              <a:lnSpc>
                <a:spcPct val="150000"/>
              </a:lnSpc>
            </a:pPr>
            <a:endParaRPr lang="nb-NO" sz="1200" kern="1200" dirty="0" smtClean="0">
              <a:solidFill>
                <a:schemeClr val="tx1"/>
              </a:solidFill>
              <a:latin typeface="+mn-lt"/>
              <a:ea typeface="+mn-ea"/>
              <a:cs typeface="+mn-cs"/>
            </a:endParaRPr>
          </a:p>
          <a:p>
            <a:pPr>
              <a:lnSpc>
                <a:spcPct val="150000"/>
              </a:lnSpc>
            </a:pPr>
            <a:r>
              <a:rPr lang="nb-NO" sz="1200" kern="1200" dirty="0" smtClean="0">
                <a:solidFill>
                  <a:schemeClr val="tx1"/>
                </a:solidFill>
                <a:latin typeface="+mn-lt"/>
                <a:ea typeface="+mn-ea"/>
                <a:cs typeface="+mn-cs"/>
              </a:rPr>
              <a:t>Det er gitt flere forskriftshjemler til reglene om kvalifiseringsprogram og innholdet i slike, og om rett til deltakelse i program. Videre er det gitt forskriftshjemler om utbetaling og kontroll av kvalifiseringsstønad. Det kunne forventes at forskriftsbestemmelser blir gitt på flere felt for å sikre en viss form for likebehandling i kommunene. Per april 2012 er det foreløpig ikke gitt slik forskrifter, kun om </a:t>
            </a:r>
            <a:r>
              <a:rPr lang="nb-NO" sz="1200" kern="1200" dirty="0" err="1" smtClean="0">
                <a:solidFill>
                  <a:schemeClr val="tx1"/>
                </a:solidFill>
                <a:latin typeface="+mn-lt"/>
                <a:ea typeface="+mn-ea"/>
                <a:cs typeface="+mn-cs"/>
              </a:rPr>
              <a:t>internkontroll</a:t>
            </a:r>
            <a:r>
              <a:rPr lang="nb-NO" sz="1200" kern="1200" dirty="0" smtClean="0">
                <a:solidFill>
                  <a:schemeClr val="tx1"/>
                </a:solidFill>
                <a:latin typeface="+mn-lt"/>
                <a:ea typeface="+mn-ea"/>
                <a:cs typeface="+mn-cs"/>
              </a:rPr>
              <a:t> og ind. plan.</a:t>
            </a:r>
            <a:endParaRPr lang="nb-NO" dirty="0"/>
          </a:p>
        </p:txBody>
      </p:sp>
      <p:sp>
        <p:nvSpPr>
          <p:cNvPr id="4" name="Slide Number Placeholder 3"/>
          <p:cNvSpPr>
            <a:spLocks noGrp="1"/>
          </p:cNvSpPr>
          <p:nvPr>
            <p:ph type="sldNum" sz="quarter" idx="10"/>
          </p:nvPr>
        </p:nvSpPr>
        <p:spPr/>
        <p:txBody>
          <a:bodyPr/>
          <a:lstStyle/>
          <a:p>
            <a:fld id="{88AEC1D4-40BF-4096-B17A-EF22FDF22C97}" type="slidenum">
              <a:rPr lang="nb-NO" smtClean="0"/>
              <a:pPr/>
              <a:t>27</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latin typeface="+mn-lt"/>
                <a:ea typeface="+mn-ea"/>
                <a:cs typeface="+mn-cs"/>
              </a:rPr>
              <a:t>Avhjelpe en akutt bostedsløshet. Med akutt bostedsløshet menes at tjenestemottaker ikke har et sted å sove og oppholde seg det neste døgnet. </a:t>
            </a:r>
          </a:p>
          <a:p>
            <a:endParaRPr lang="nb-NO" dirty="0" smtClean="0"/>
          </a:p>
          <a:p>
            <a:pPr hangingPunct="0"/>
            <a:r>
              <a:rPr lang="nb-NO" sz="1200" kern="1200" dirty="0" smtClean="0">
                <a:solidFill>
                  <a:schemeClr val="tx1"/>
                </a:solidFill>
                <a:latin typeface="+mn-lt"/>
                <a:ea typeface="+mn-ea"/>
                <a:cs typeface="+mn-cs"/>
              </a:rPr>
              <a:t>Fordi det tidligere var mange klager på uhensiktsmessige, uhygieniske og rent helsefarlige hospitsplasser, også til barnefamilier, utga departementet det nevnte Rundskriv U-5/2003. Et helt uegnet midlertidig </a:t>
            </a:r>
            <a:r>
              <a:rPr lang="nb-NO" sz="1200" kern="1200" dirty="0" err="1" smtClean="0">
                <a:solidFill>
                  <a:schemeClr val="tx1"/>
                </a:solidFill>
                <a:latin typeface="+mn-lt"/>
                <a:ea typeface="+mn-ea"/>
                <a:cs typeface="+mn-cs"/>
              </a:rPr>
              <a:t>botilbud</a:t>
            </a:r>
            <a:r>
              <a:rPr lang="nb-NO" sz="1200" kern="1200" dirty="0" smtClean="0">
                <a:solidFill>
                  <a:schemeClr val="tx1"/>
                </a:solidFill>
                <a:latin typeface="+mn-lt"/>
                <a:ea typeface="+mn-ea"/>
                <a:cs typeface="+mn-cs"/>
              </a:rPr>
              <a:t> vil være i strid med Norges forpliktelser etter ØSK, se punkt 9.2.</a:t>
            </a:r>
          </a:p>
          <a:p>
            <a:pPr hangingPunct="0"/>
            <a:endParaRPr lang="nb-NO" sz="1200" kern="1200" dirty="0" smtClean="0">
              <a:solidFill>
                <a:schemeClr val="tx1"/>
              </a:solidFill>
              <a:latin typeface="+mn-lt"/>
              <a:ea typeface="+mn-ea"/>
              <a:cs typeface="+mn-cs"/>
            </a:endParaRPr>
          </a:p>
          <a:p>
            <a:pPr hangingPunct="0"/>
            <a:r>
              <a:rPr lang="nb-NO" sz="1200" kern="1200" dirty="0" smtClean="0">
                <a:solidFill>
                  <a:schemeClr val="tx1"/>
                </a:solidFill>
                <a:latin typeface="+mn-lt"/>
                <a:ea typeface="+mn-ea"/>
                <a:cs typeface="+mn-cs"/>
              </a:rPr>
              <a:t>Den som framsetter krav om midlertidig </a:t>
            </a:r>
            <a:r>
              <a:rPr lang="nb-NO" sz="1200" kern="1200" dirty="0" err="1" smtClean="0">
                <a:solidFill>
                  <a:schemeClr val="tx1"/>
                </a:solidFill>
                <a:latin typeface="+mn-lt"/>
                <a:ea typeface="+mn-ea"/>
                <a:cs typeface="+mn-cs"/>
              </a:rPr>
              <a:t>botilbud</a:t>
            </a:r>
            <a:r>
              <a:rPr lang="nb-NO" sz="1200" kern="1200" dirty="0" smtClean="0">
                <a:solidFill>
                  <a:schemeClr val="tx1"/>
                </a:solidFill>
                <a:latin typeface="+mn-lt"/>
                <a:ea typeface="+mn-ea"/>
                <a:cs typeface="+mn-cs"/>
              </a:rPr>
              <a:t> overfor NAV og av ulike grunner får avslag, kan kreve å få avslaget begrunnet etter forvaltningslovens alminnelige regler, se </a:t>
            </a:r>
            <a:r>
              <a:rPr lang="nb-NO" sz="1200" kern="1200" dirty="0" err="1" smtClean="0">
                <a:solidFill>
                  <a:schemeClr val="tx1"/>
                </a:solidFill>
                <a:latin typeface="+mn-lt"/>
                <a:ea typeface="+mn-ea"/>
                <a:cs typeface="+mn-cs"/>
              </a:rPr>
              <a:t>stjnavl</a:t>
            </a:r>
            <a:r>
              <a:rPr lang="nb-NO" sz="1200" kern="1200" dirty="0" smtClean="0">
                <a:solidFill>
                  <a:schemeClr val="tx1"/>
                </a:solidFill>
                <a:latin typeface="+mn-lt"/>
                <a:ea typeface="+mn-ea"/>
                <a:cs typeface="+mn-cs"/>
              </a:rPr>
              <a:t>. § 41 som fastslår at forvaltningsloven gjelder ved praktisering av loven. Et eventuelt avslag kan påklages til fylkesmannen etter </a:t>
            </a:r>
            <a:r>
              <a:rPr lang="nb-NO" sz="1200" kern="1200" dirty="0" err="1" smtClean="0">
                <a:solidFill>
                  <a:schemeClr val="tx1"/>
                </a:solidFill>
                <a:latin typeface="+mn-lt"/>
                <a:ea typeface="+mn-ea"/>
                <a:cs typeface="+mn-cs"/>
              </a:rPr>
              <a:t>stjnavl</a:t>
            </a:r>
            <a:r>
              <a:rPr lang="nb-NO" sz="1200" kern="1200" dirty="0" smtClean="0">
                <a:solidFill>
                  <a:schemeClr val="tx1"/>
                </a:solidFill>
                <a:latin typeface="+mn-lt"/>
                <a:ea typeface="+mn-ea"/>
                <a:cs typeface="+mn-cs"/>
              </a:rPr>
              <a:t>. § 47, se punkt 9.12.</a:t>
            </a:r>
          </a:p>
          <a:p>
            <a:endParaRPr lang="nb-NO" dirty="0"/>
          </a:p>
        </p:txBody>
      </p:sp>
      <p:sp>
        <p:nvSpPr>
          <p:cNvPr id="4" name="Slide Number Placeholder 3"/>
          <p:cNvSpPr>
            <a:spLocks noGrp="1"/>
          </p:cNvSpPr>
          <p:nvPr>
            <p:ph type="sldNum" sz="quarter" idx="10"/>
          </p:nvPr>
        </p:nvSpPr>
        <p:spPr/>
        <p:txBody>
          <a:bodyPr/>
          <a:lstStyle/>
          <a:p>
            <a:fld id="{88AEC1D4-40BF-4096-B17A-EF22FDF22C97}" type="slidenum">
              <a:rPr lang="nb-NO" smtClean="0"/>
              <a:pPr/>
              <a:t>28</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b-NO" dirty="0" err="1" smtClean="0"/>
              <a:t>Forvl</a:t>
            </a:r>
            <a:r>
              <a:rPr lang="nb-NO" dirty="0" smtClean="0"/>
              <a:t>. § 34 annet ledd:</a:t>
            </a:r>
          </a:p>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Tas klagen under behandling, kan klageinstansen prøve alle sider av saken og herunder ta hensyn til nye omstendigheter. Den skal vurdere de synspunkter som klageren kommer med, </a:t>
            </a:r>
            <a:r>
              <a:rPr lang="nb-NO" baseline="30000" dirty="0" smtClean="0"/>
              <a:t>4</a:t>
            </a:r>
            <a:r>
              <a:rPr lang="nb-NO" dirty="0" smtClean="0"/>
              <a:t> og kan også ta opp forhold som ikke er berørt av ham. Der statlig organ er klageinstans for vedtak truffet av en kommune </a:t>
            </a:r>
            <a:r>
              <a:rPr lang="nb-NO" baseline="30000" dirty="0" smtClean="0"/>
              <a:t>5</a:t>
            </a:r>
            <a:r>
              <a:rPr lang="nb-NO" dirty="0" smtClean="0"/>
              <a:t> eller fylkeskommune, </a:t>
            </a:r>
            <a:r>
              <a:rPr lang="nb-NO" baseline="30000" dirty="0" smtClean="0"/>
              <a:t>5</a:t>
            </a:r>
            <a:r>
              <a:rPr lang="nb-NO" dirty="0" smtClean="0"/>
              <a:t> skal klageinstansen legge vekt på </a:t>
            </a:r>
            <a:r>
              <a:rPr lang="nb-NO" b="1" dirty="0" smtClean="0"/>
              <a:t>hensynet til det kommunale selvstyre </a:t>
            </a:r>
            <a:r>
              <a:rPr lang="nb-NO" dirty="0" smtClean="0"/>
              <a:t>ved prøving av det frie skjønn. </a:t>
            </a:r>
          </a:p>
          <a:p>
            <a:endParaRPr lang="nb-NO" dirty="0"/>
          </a:p>
        </p:txBody>
      </p:sp>
      <p:sp>
        <p:nvSpPr>
          <p:cNvPr id="4" name="Slide Number Placeholder 3"/>
          <p:cNvSpPr>
            <a:spLocks noGrp="1"/>
          </p:cNvSpPr>
          <p:nvPr>
            <p:ph type="sldNum" sz="quarter" idx="10"/>
          </p:nvPr>
        </p:nvSpPr>
        <p:spPr/>
        <p:txBody>
          <a:bodyPr/>
          <a:lstStyle/>
          <a:p>
            <a:fld id="{88AEC1D4-40BF-4096-B17A-EF22FDF22C97}" type="slidenum">
              <a:rPr lang="nb-NO" smtClean="0"/>
              <a:pPr/>
              <a:t>31</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787"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p:cNvSpPr>
            <a:spLocks noGrp="1"/>
          </p:cNvSpPr>
          <p:nvPr>
            <p:ph type="ctrTitle" sz="quarter"/>
          </p:nvPr>
        </p:nvSpPr>
        <p:spPr/>
        <p:txBody>
          <a:bodyPr/>
          <a:lstStyle/>
          <a:p>
            <a:pPr eaLnBrk="1" hangingPunct="1"/>
            <a:r>
              <a:rPr lang="nb-NO" sz="2400" dirty="0" smtClean="0">
                <a:solidFill>
                  <a:schemeClr val="tx1"/>
                </a:solidFill>
              </a:rPr>
              <a:t>Professor Kirsten Sandberg</a:t>
            </a:r>
            <a:r>
              <a:rPr lang="nb-NO" dirty="0" smtClean="0"/>
              <a:t/>
            </a:r>
            <a:br>
              <a:rPr lang="nb-NO" dirty="0" smtClean="0"/>
            </a:br>
            <a:endParaRPr lang="nb-NO" dirty="0"/>
          </a:p>
        </p:txBody>
      </p:sp>
      <p:sp>
        <p:nvSpPr>
          <p:cNvPr id="13315" name="Subtitle 6"/>
          <p:cNvSpPr>
            <a:spLocks noGrp="1"/>
          </p:cNvSpPr>
          <p:nvPr>
            <p:ph type="subTitle" sz="quarter" idx="1"/>
          </p:nvPr>
        </p:nvSpPr>
        <p:spPr/>
        <p:txBody>
          <a:bodyPr/>
          <a:lstStyle/>
          <a:p>
            <a:r>
              <a:rPr lang="en-US" dirty="0" smtClean="0"/>
              <a:t>FORELESNINGER I VELFERDSRETT:</a:t>
            </a:r>
          </a:p>
          <a:p>
            <a:r>
              <a:rPr lang="en-US" dirty="0" err="1" smtClean="0">
                <a:latin typeface="Arial" charset="0"/>
                <a:ea typeface="Arial" charset="0"/>
                <a:cs typeface="Arial" charset="0"/>
              </a:rPr>
              <a:t>Retten</a:t>
            </a:r>
            <a:r>
              <a:rPr lang="en-US" dirty="0" smtClean="0">
                <a:latin typeface="Arial" charset="0"/>
                <a:ea typeface="Arial" charset="0"/>
                <a:cs typeface="Arial" charset="0"/>
              </a:rPr>
              <a:t> </a:t>
            </a:r>
            <a:r>
              <a:rPr lang="en-US" dirty="0" err="1" smtClean="0">
                <a:latin typeface="Arial" charset="0"/>
                <a:ea typeface="Arial" charset="0"/>
                <a:cs typeface="Arial" charset="0"/>
              </a:rPr>
              <a:t>til</a:t>
            </a:r>
            <a:r>
              <a:rPr lang="en-US" dirty="0" smtClean="0">
                <a:latin typeface="Arial" charset="0"/>
                <a:ea typeface="Arial" charset="0"/>
                <a:cs typeface="Arial" charset="0"/>
              </a:rPr>
              <a:t> </a:t>
            </a:r>
            <a:r>
              <a:rPr lang="en-US" dirty="0" err="1" smtClean="0">
                <a:latin typeface="Arial" charset="0"/>
                <a:ea typeface="Arial" charset="0"/>
                <a:cs typeface="Arial" charset="0"/>
              </a:rPr>
              <a:t>økonomisk</a:t>
            </a:r>
            <a:r>
              <a:rPr lang="en-US" dirty="0" smtClean="0">
                <a:latin typeface="Arial" charset="0"/>
                <a:ea typeface="Arial" charset="0"/>
                <a:cs typeface="Arial" charset="0"/>
              </a:rPr>
              <a:t> </a:t>
            </a:r>
            <a:r>
              <a:rPr lang="en-US" dirty="0" err="1" smtClean="0">
                <a:latin typeface="Arial" charset="0"/>
                <a:ea typeface="Arial" charset="0"/>
                <a:cs typeface="Arial" charset="0"/>
              </a:rPr>
              <a:t>sosialhjelp</a:t>
            </a:r>
            <a:endParaRPr lang="en-US" dirty="0" smtClean="0">
              <a:latin typeface="Arial" charset="0"/>
              <a:ea typeface="Arial" charset="0"/>
              <a:cs typeface="Arial" charset="0"/>
            </a:endParaRPr>
          </a:p>
          <a:p>
            <a:r>
              <a:rPr lang="en-US" dirty="0" err="1" smtClean="0">
                <a:latin typeface="Arial" charset="0"/>
                <a:ea typeface="Arial" charset="0"/>
                <a:cs typeface="Arial" charset="0"/>
              </a:rPr>
              <a:t>Våren</a:t>
            </a:r>
            <a:r>
              <a:rPr lang="en-US" dirty="0" smtClean="0">
                <a:latin typeface="Arial" charset="0"/>
                <a:ea typeface="Arial" charset="0"/>
                <a:cs typeface="Arial" charset="0"/>
              </a:rPr>
              <a:t> 2012</a:t>
            </a:r>
            <a:endParaRPr lang="nb-NO"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696200" cy="1143000"/>
          </a:xfrm>
        </p:spPr>
        <p:txBody>
          <a:bodyPr/>
          <a:lstStyle/>
          <a:p>
            <a:r>
              <a:rPr lang="nb-NO" dirty="0" smtClean="0"/>
              <a:t>Hva ligger i livsopphold</a:t>
            </a:r>
            <a:endParaRPr lang="nb-NO" dirty="0"/>
          </a:p>
        </p:txBody>
      </p:sp>
      <p:sp>
        <p:nvSpPr>
          <p:cNvPr id="3" name="Content Placeholder 2"/>
          <p:cNvSpPr>
            <a:spLocks noGrp="1"/>
          </p:cNvSpPr>
          <p:nvPr>
            <p:ph idx="1"/>
          </p:nvPr>
        </p:nvSpPr>
        <p:spPr>
          <a:xfrm>
            <a:off x="990600" y="1700808"/>
            <a:ext cx="7696200" cy="4395192"/>
          </a:xfrm>
        </p:spPr>
        <p:txBody>
          <a:bodyPr/>
          <a:lstStyle/>
          <a:p>
            <a:r>
              <a:rPr lang="nb-NO" sz="2400" dirty="0" smtClean="0"/>
              <a:t>Rundskriv I-34/2001: Kjerneområdet er individenes grunnleggende behov for bolig, mat, klær, oppvarming, hygiene.  Dessuten innbo, husholdningsartikler, forsikring, TV-lisens og aviser, offentlig kommunikasjon, medisiner, alminnelige fritidsaktiviteter, lege, tannlege.</a:t>
            </a:r>
          </a:p>
          <a:p>
            <a:r>
              <a:rPr lang="nb-NO" sz="2400" dirty="0" smtClean="0"/>
              <a:t>Barns behov for utstyr til fritidsaktiviteter</a:t>
            </a:r>
          </a:p>
          <a:p>
            <a:r>
              <a:rPr lang="nb-NO" sz="2400" dirty="0" smtClean="0"/>
              <a:t>Vedlikehold av bolig dekkes i utgangspunktet ikke. Heller ikke bil. Men særlige tilfeller.</a:t>
            </a:r>
          </a:p>
          <a:p>
            <a:r>
              <a:rPr lang="nb-NO" sz="2400" dirty="0" smtClean="0"/>
              <a:t>Jul, bursdager, konfirmasjon, skolestart etc. Ikke isolert sett nødvendige for livsopphold, men helhetsvurdering, og særlig hensyn til barns behov.</a:t>
            </a:r>
            <a:endParaRPr lang="nb-NO"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696200" cy="1287016"/>
          </a:xfrm>
        </p:spPr>
        <p:txBody>
          <a:bodyPr/>
          <a:lstStyle/>
          <a:p>
            <a:r>
              <a:rPr lang="nb-NO" sz="2800" dirty="0" smtClean="0"/>
              <a:t>Må ha forsøkt å forsørge seg selv gjennom arbeid</a:t>
            </a:r>
            <a:endParaRPr lang="nb-NO" sz="2800" dirty="0"/>
          </a:p>
        </p:txBody>
      </p:sp>
      <p:sp>
        <p:nvSpPr>
          <p:cNvPr id="3" name="Content Placeholder 2"/>
          <p:cNvSpPr>
            <a:spLocks noGrp="1"/>
          </p:cNvSpPr>
          <p:nvPr>
            <p:ph idx="1"/>
          </p:nvPr>
        </p:nvSpPr>
        <p:spPr>
          <a:xfrm>
            <a:off x="990600" y="1700808"/>
            <a:ext cx="7696200" cy="4536504"/>
          </a:xfrm>
        </p:spPr>
        <p:txBody>
          <a:bodyPr/>
          <a:lstStyle/>
          <a:p>
            <a:r>
              <a:rPr lang="nb-NO" sz="2400" dirty="0" smtClean="0"/>
              <a:t>Tilmeldt NAV som reelle arbeidssøkere og normalt ta det arbeidet som blir tilbudt</a:t>
            </a:r>
          </a:p>
          <a:p>
            <a:r>
              <a:rPr lang="nb-NO" sz="2400" dirty="0" smtClean="0"/>
              <a:t>Hvis </a:t>
            </a:r>
            <a:r>
              <a:rPr lang="nb-NO" sz="2400" dirty="0" err="1" smtClean="0"/>
              <a:t>dagpenger</a:t>
            </a:r>
            <a:r>
              <a:rPr lang="nb-NO" sz="2400" dirty="0" smtClean="0"/>
              <a:t> som ikke er tilstrekkelige, kan få supplerende sosialhjelp</a:t>
            </a:r>
          </a:p>
          <a:p>
            <a:r>
              <a:rPr lang="nb-NO" sz="2400" dirty="0" smtClean="0"/>
              <a:t>Selvstendig næringsdrivende: Prøve å finne arbeid</a:t>
            </a:r>
          </a:p>
          <a:p>
            <a:r>
              <a:rPr lang="nb-NO" sz="2400" dirty="0" smtClean="0"/>
              <a:t>Først bruke andre økonomiske rettigheter, særlig trygd. </a:t>
            </a:r>
            <a:r>
              <a:rPr lang="nb-NO" sz="2400" dirty="0" err="1" smtClean="0"/>
              <a:t>Evt</a:t>
            </a:r>
            <a:r>
              <a:rPr lang="nb-NO" sz="2400" dirty="0" smtClean="0"/>
              <a:t> søke supplerende sosialhjelp</a:t>
            </a:r>
          </a:p>
          <a:p>
            <a:r>
              <a:rPr lang="nb-NO" sz="2400" dirty="0" smtClean="0"/>
              <a:t>Studenter må søke Statens lånekasse</a:t>
            </a:r>
          </a:p>
          <a:p>
            <a:r>
              <a:rPr lang="nb-NO" sz="2400" dirty="0" smtClean="0"/>
              <a:t>Bruke midler i bank, selge bil el båt</a:t>
            </a:r>
          </a:p>
          <a:p>
            <a:r>
              <a:rPr lang="nb-NO" sz="2400" dirty="0" smtClean="0"/>
              <a:t>Selge stor, nedbetalt bolig? Tja, må uansett ha bolig. </a:t>
            </a:r>
            <a:r>
              <a:rPr lang="nb-NO" sz="2400" dirty="0" err="1" smtClean="0"/>
              <a:t>Evt</a:t>
            </a:r>
            <a:r>
              <a:rPr lang="nb-NO" sz="2400" dirty="0" smtClean="0"/>
              <a:t> belåne.</a:t>
            </a:r>
          </a:p>
          <a:p>
            <a:endParaRPr lang="nb-NO"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718592"/>
          </a:xfrm>
        </p:spPr>
        <p:txBody>
          <a:bodyPr/>
          <a:lstStyle/>
          <a:p>
            <a:r>
              <a:rPr lang="nb-NO" dirty="0" smtClean="0"/>
              <a:t>Stønadens størrelse, § 18, 2. og 3. ledd</a:t>
            </a:r>
            <a:endParaRPr lang="nb-NO" dirty="0"/>
          </a:p>
        </p:txBody>
      </p:sp>
      <p:sp>
        <p:nvSpPr>
          <p:cNvPr id="3" name="Content Placeholder 2"/>
          <p:cNvSpPr>
            <a:spLocks noGrp="1"/>
          </p:cNvSpPr>
          <p:nvPr>
            <p:ph idx="1"/>
          </p:nvPr>
        </p:nvSpPr>
        <p:spPr>
          <a:xfrm>
            <a:off x="990600" y="1772816"/>
            <a:ext cx="7696200" cy="4323184"/>
          </a:xfrm>
        </p:spPr>
        <p:txBody>
          <a:bodyPr/>
          <a:lstStyle/>
          <a:p>
            <a:pPr>
              <a:buNone/>
            </a:pPr>
            <a:r>
              <a:rPr lang="nb-NO" dirty="0" smtClean="0"/>
              <a:t>		</a:t>
            </a:r>
            <a:r>
              <a:rPr lang="nb-NO" sz="2400" dirty="0" smtClean="0"/>
              <a:t>”Stønaden bør ta sikte på å gjøre vedkommende selvhjulpen. </a:t>
            </a:r>
          </a:p>
          <a:p>
            <a:pPr>
              <a:buNone/>
            </a:pPr>
            <a:r>
              <a:rPr lang="nb-NO" sz="2400" dirty="0" smtClean="0"/>
              <a:t>       	Departementet kan gi veiledende retningslinjer om stønadsnivået.” </a:t>
            </a:r>
          </a:p>
          <a:p>
            <a:r>
              <a:rPr lang="nb-NO" sz="2400" dirty="0" smtClean="0"/>
              <a:t>Sikre forsvarlig livsopphold </a:t>
            </a:r>
          </a:p>
          <a:p>
            <a:r>
              <a:rPr lang="nb-NO" sz="2400" dirty="0" smtClean="0"/>
              <a:t>Tilrettelegge for at klarer seg selv etter hvert, ikke være for strenge</a:t>
            </a:r>
          </a:p>
          <a:p>
            <a:r>
              <a:rPr lang="nb-NO" sz="2400" dirty="0" smtClean="0"/>
              <a:t>Skal behandles individuelt</a:t>
            </a:r>
          </a:p>
          <a:p>
            <a:r>
              <a:rPr lang="nb-NO" sz="2400" dirty="0" smtClean="0"/>
              <a:t>Må ha oversikt over søkerens økonomi – inntekter og utgifter</a:t>
            </a:r>
            <a:endParaRPr lang="nb-NO"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576064"/>
          </a:xfrm>
        </p:spPr>
        <p:txBody>
          <a:bodyPr/>
          <a:lstStyle/>
          <a:p>
            <a:r>
              <a:rPr lang="nb-NO" dirty="0" smtClean="0"/>
              <a:t>Veiledende satser, rundskriv A-2/2011</a:t>
            </a:r>
            <a:endParaRPr lang="nb-NO" dirty="0"/>
          </a:p>
        </p:txBody>
      </p:sp>
      <p:sp>
        <p:nvSpPr>
          <p:cNvPr id="3" name="Content Placeholder 2"/>
          <p:cNvSpPr>
            <a:spLocks noGrp="1"/>
          </p:cNvSpPr>
          <p:nvPr>
            <p:ph idx="1"/>
          </p:nvPr>
        </p:nvSpPr>
        <p:spPr>
          <a:xfrm>
            <a:off x="990600" y="1412776"/>
            <a:ext cx="7696200" cy="5112568"/>
          </a:xfrm>
        </p:spPr>
        <p:txBody>
          <a:bodyPr/>
          <a:lstStyle/>
          <a:p>
            <a:pPr>
              <a:spcAft>
                <a:spcPts val="1200"/>
              </a:spcAft>
            </a:pPr>
            <a:r>
              <a:rPr lang="nb-NO" sz="2400" dirty="0" smtClean="0"/>
              <a:t>Satsene prisjusteres i 2012 i tråd med anslaget for vekst i konsumprisene i nasjonalbudsjettet for 2012 (1,6 pst.). Satser per måned fra 1. januar 2012 (satser gjeldende fra 1. januar 2011 i parentes): </a:t>
            </a:r>
          </a:p>
          <a:p>
            <a:r>
              <a:rPr lang="nb-NO" sz="2400" dirty="0" smtClean="0"/>
              <a:t>Enslige 			kr. 5 373 	(kr. 5 288) </a:t>
            </a:r>
          </a:p>
          <a:p>
            <a:r>
              <a:rPr lang="nb-NO" sz="2400" dirty="0" smtClean="0"/>
              <a:t>Ektepar/samboere 	kr. 8 924 	(kr. 8 783) </a:t>
            </a:r>
          </a:p>
          <a:p>
            <a:r>
              <a:rPr lang="nb-NO" sz="2400" dirty="0" smtClean="0"/>
              <a:t>Person i bofellesskap 	kr. 4 462 	(kr. 4 392) </a:t>
            </a:r>
          </a:p>
          <a:p>
            <a:r>
              <a:rPr lang="nb-NO" sz="2400" dirty="0" smtClean="0"/>
              <a:t>Barn 0-5 år 		kr. 2 049 	(kr. 2 017) </a:t>
            </a:r>
          </a:p>
          <a:p>
            <a:r>
              <a:rPr lang="nb-NO" sz="2400" dirty="0" smtClean="0"/>
              <a:t>Barn 6-10 år 		kr. 2 724 	(kr. 2 681) </a:t>
            </a:r>
          </a:p>
          <a:p>
            <a:pPr>
              <a:spcAft>
                <a:spcPts val="1200"/>
              </a:spcAft>
            </a:pPr>
            <a:r>
              <a:rPr lang="nb-NO" sz="2400" dirty="0" smtClean="0"/>
              <a:t>Barn 11-17 år 		kr. 3 415 	(kr. 3 361) </a:t>
            </a:r>
          </a:p>
          <a:p>
            <a:r>
              <a:rPr lang="nb-NO" sz="2400" dirty="0" smtClean="0"/>
              <a:t>Ikke forpliktende for kommunene</a:t>
            </a:r>
          </a:p>
          <a:p>
            <a:endParaRPr lang="nb-N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696200" cy="1143000"/>
          </a:xfrm>
        </p:spPr>
        <p:txBody>
          <a:bodyPr/>
          <a:lstStyle/>
          <a:p>
            <a:r>
              <a:rPr lang="nb-NO" dirty="0" smtClean="0"/>
              <a:t>Hva dekker satsene, jf. A-2/2011</a:t>
            </a:r>
            <a:endParaRPr lang="nb-NO" dirty="0"/>
          </a:p>
        </p:txBody>
      </p:sp>
      <p:sp>
        <p:nvSpPr>
          <p:cNvPr id="3" name="Content Placeholder 2"/>
          <p:cNvSpPr>
            <a:spLocks noGrp="1"/>
          </p:cNvSpPr>
          <p:nvPr>
            <p:ph idx="1"/>
          </p:nvPr>
        </p:nvSpPr>
        <p:spPr>
          <a:xfrm>
            <a:off x="990600" y="1556792"/>
            <a:ext cx="7696200" cy="4539208"/>
          </a:xfrm>
        </p:spPr>
        <p:txBody>
          <a:bodyPr/>
          <a:lstStyle/>
          <a:p>
            <a:r>
              <a:rPr lang="nb-NO" sz="2400" dirty="0" smtClean="0"/>
              <a:t>Utgifter til det løpende, daglige livsoppholdet; mat og drikke, klær og sko, husholdningsartikler og hygiene med mer, TV-lisens, avis og telefon, fritidsaktiviteter, fritidsutstyr til barn og reiseutgifter (bruk av offentlig kommunikasjon i forbindelse med daglige gjøremål). </a:t>
            </a:r>
          </a:p>
          <a:p>
            <a:r>
              <a:rPr lang="nb-NO" sz="2400" dirty="0" smtClean="0"/>
              <a:t>Ikke med: </a:t>
            </a:r>
            <a:r>
              <a:rPr lang="nb-NO" sz="2400" dirty="0" err="1" smtClean="0"/>
              <a:t>Boutgifter</a:t>
            </a:r>
            <a:r>
              <a:rPr lang="nb-NO" sz="2400" dirty="0" smtClean="0"/>
              <a:t>, strøm og oppvarming, bolig- og innboforsikring og innbo og utstyr. Dette inngår i kjerneområdet i livsoppholdet, men denne typen utgifter må vurderes særskilt i hvert enkelt tilfelle.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Forts</a:t>
            </a:r>
            <a:endParaRPr lang="nb-NO" dirty="0"/>
          </a:p>
        </p:txBody>
      </p:sp>
      <p:sp>
        <p:nvSpPr>
          <p:cNvPr id="3" name="Content Placeholder 2"/>
          <p:cNvSpPr>
            <a:spLocks noGrp="1"/>
          </p:cNvSpPr>
          <p:nvPr>
            <p:ph idx="1"/>
          </p:nvPr>
        </p:nvSpPr>
        <p:spPr/>
        <p:txBody>
          <a:bodyPr/>
          <a:lstStyle/>
          <a:p>
            <a:r>
              <a:rPr lang="nb-NO" sz="2400" dirty="0" smtClean="0"/>
              <a:t>Spesielle utgifter: Utgifter i forbindelse med høytids- og merkedager, fritidsutstyr, spedbarnsutstyr, barnepass, skolestart, videregående opplæring, utgifter knyttet til samvær med barn, lege, psykolog mv., legemidler, tannbehandling, </a:t>
            </a:r>
            <a:r>
              <a:rPr lang="nb-NO" sz="2400" dirty="0" err="1" smtClean="0"/>
              <a:t>syns-</a:t>
            </a:r>
            <a:r>
              <a:rPr lang="nb-NO" sz="2400" dirty="0" smtClean="0"/>
              <a:t> og hørselshjelpemidler mv., flytteutgifter, vedlikehold av egen bolig, bilhold og særlige behov for øvrig</a:t>
            </a:r>
          </a:p>
          <a:p>
            <a:r>
              <a:rPr lang="nb-NO" sz="2400" dirty="0" smtClean="0"/>
              <a:t>Disse kan etter en konkret vurdering være en del av livsoppholdet</a:t>
            </a:r>
          </a:p>
          <a:p>
            <a:endParaRPr lang="nb-NO"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862608"/>
          </a:xfrm>
        </p:spPr>
        <p:txBody>
          <a:bodyPr/>
          <a:lstStyle/>
          <a:p>
            <a:r>
              <a:rPr lang="nb-NO" dirty="0" smtClean="0"/>
              <a:t>Formen på stønaden</a:t>
            </a:r>
            <a:endParaRPr lang="nb-NO" dirty="0"/>
          </a:p>
        </p:txBody>
      </p:sp>
      <p:sp>
        <p:nvSpPr>
          <p:cNvPr id="3" name="Content Placeholder 2"/>
          <p:cNvSpPr>
            <a:spLocks noGrp="1"/>
          </p:cNvSpPr>
          <p:nvPr>
            <p:ph idx="1"/>
          </p:nvPr>
        </p:nvSpPr>
        <p:spPr>
          <a:xfrm>
            <a:off x="755576" y="1700808"/>
            <a:ext cx="7931224" cy="4395192"/>
          </a:xfrm>
        </p:spPr>
        <p:txBody>
          <a:bodyPr/>
          <a:lstStyle/>
          <a:p>
            <a:r>
              <a:rPr lang="nb-NO" dirty="0" err="1" smtClean="0"/>
              <a:t>Sosnavl</a:t>
            </a:r>
            <a:r>
              <a:rPr lang="nb-NO" dirty="0" smtClean="0"/>
              <a:t>. § 21: Bidrag, lån, garanti for lån, eller varer og tjenester.</a:t>
            </a:r>
          </a:p>
          <a:p>
            <a:r>
              <a:rPr lang="nb-NO" dirty="0" smtClean="0"/>
              <a:t>Hovedregel: Tilskudd, som ikke skal tilbakebetales, ”bidrag”</a:t>
            </a:r>
          </a:p>
          <a:p>
            <a:r>
              <a:rPr lang="nb-NO" dirty="0" smtClean="0"/>
              <a:t>Lån aktuelt ved forskuttering av trygd, studielån etc. eller i </a:t>
            </a:r>
            <a:r>
              <a:rPr lang="nb-NO" dirty="0" err="1" smtClean="0"/>
              <a:t>nødtilfeller</a:t>
            </a:r>
            <a:r>
              <a:rPr lang="nb-NO" dirty="0" smtClean="0"/>
              <a:t>. I så fall skal vedtaket inneholde bestemmelser om lånevilkårene</a:t>
            </a:r>
          </a:p>
          <a:p>
            <a:r>
              <a:rPr lang="nb-NO" dirty="0" smtClean="0"/>
              <a:t>Varer og tjenester: Bare unntaksvis, jf. 4. ledd, særlige forhold</a:t>
            </a:r>
          </a:p>
          <a:p>
            <a:endParaRPr lang="nb-N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7696200" cy="1143000"/>
          </a:xfrm>
        </p:spPr>
        <p:txBody>
          <a:bodyPr/>
          <a:lstStyle/>
          <a:p>
            <a:r>
              <a:rPr lang="nb-NO" sz="2800" dirty="0" smtClean="0"/>
              <a:t>Rettsanvendelsesskjønn eller fritt forvaltningsskjønn?</a:t>
            </a:r>
            <a:endParaRPr lang="nb-NO" sz="2800" dirty="0"/>
          </a:p>
        </p:txBody>
      </p:sp>
      <p:sp>
        <p:nvSpPr>
          <p:cNvPr id="3" name="Content Placeholder 2"/>
          <p:cNvSpPr>
            <a:spLocks noGrp="1"/>
          </p:cNvSpPr>
          <p:nvPr>
            <p:ph idx="1"/>
          </p:nvPr>
        </p:nvSpPr>
        <p:spPr>
          <a:xfrm>
            <a:off x="990600" y="1916832"/>
            <a:ext cx="7696200" cy="4179168"/>
          </a:xfrm>
        </p:spPr>
        <p:txBody>
          <a:bodyPr/>
          <a:lstStyle/>
          <a:p>
            <a:r>
              <a:rPr lang="nb-NO" sz="2400" dirty="0" smtClean="0"/>
              <a:t>”Sosialtjenesten har både rett og plikt til å utøve skjønn når den vurderer om det skal ytes stønad, og ved utmåling av stønaden” (rundskriv A-2/2011)</a:t>
            </a:r>
          </a:p>
          <a:p>
            <a:endParaRPr lang="nb-NO" sz="2400" dirty="0" smtClean="0"/>
          </a:p>
          <a:p>
            <a:r>
              <a:rPr lang="nb-NO" sz="2400" dirty="0" smtClean="0"/>
              <a:t>”Vurderingen av om søkere oppfyller vilkårene, og følgelig har rett til økonomisk stønad, er ikke en skjønnsmessig vurdering. …derimot et betydelig rom for skjønn når det gjelder ytelsenes nivå og art” (Ot.prp. Nr. 103 (2008-2009) til </a:t>
            </a:r>
            <a:r>
              <a:rPr lang="nb-NO" sz="2400" dirty="0" err="1" smtClean="0"/>
              <a:t>sosnavl</a:t>
            </a:r>
            <a:r>
              <a:rPr lang="nb-NO" sz="2400"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Svar: </a:t>
            </a:r>
            <a:endParaRPr lang="nb-NO" dirty="0"/>
          </a:p>
        </p:txBody>
      </p:sp>
      <p:sp>
        <p:nvSpPr>
          <p:cNvPr id="3" name="Content Placeholder 2"/>
          <p:cNvSpPr>
            <a:spLocks noGrp="1"/>
          </p:cNvSpPr>
          <p:nvPr>
            <p:ph idx="1"/>
          </p:nvPr>
        </p:nvSpPr>
        <p:spPr/>
        <p:txBody>
          <a:bodyPr/>
          <a:lstStyle/>
          <a:p>
            <a:r>
              <a:rPr lang="nb-NO" dirty="0" smtClean="0"/>
              <a:t>Uttalelsene er uklare mht typen skjønn. </a:t>
            </a:r>
          </a:p>
          <a:p>
            <a:r>
              <a:rPr lang="nb-NO" dirty="0" smtClean="0"/>
              <a:t>Om man skal  få ytelsen:  Rettsanvendelsesskjønn (vilkårene). </a:t>
            </a:r>
          </a:p>
          <a:p>
            <a:r>
              <a:rPr lang="nb-NO" dirty="0" smtClean="0"/>
              <a:t>Har krav på den hvis vilkårene oppfylt.</a:t>
            </a:r>
          </a:p>
          <a:p>
            <a:r>
              <a:rPr lang="nb-NO" dirty="0" smtClean="0"/>
              <a:t>Utmåling: ”fritt” skjønn, men må være i tråd med lovens formål</a:t>
            </a:r>
          </a:p>
          <a:p>
            <a:endParaRPr lang="nb-N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74576"/>
          </a:xfrm>
        </p:spPr>
        <p:txBody>
          <a:bodyPr/>
          <a:lstStyle/>
          <a:p>
            <a:r>
              <a:rPr lang="nb-NO" dirty="0" smtClean="0"/>
              <a:t>Sosialhjelp etter skjønn, § 19</a:t>
            </a:r>
            <a:endParaRPr lang="nb-NO" dirty="0"/>
          </a:p>
        </p:txBody>
      </p:sp>
      <p:sp>
        <p:nvSpPr>
          <p:cNvPr id="3" name="Content Placeholder 2"/>
          <p:cNvSpPr>
            <a:spLocks noGrp="1"/>
          </p:cNvSpPr>
          <p:nvPr>
            <p:ph idx="1"/>
          </p:nvPr>
        </p:nvSpPr>
        <p:spPr>
          <a:xfrm>
            <a:off x="971600" y="1556792"/>
            <a:ext cx="7696200" cy="4752528"/>
          </a:xfrm>
        </p:spPr>
        <p:txBody>
          <a:bodyPr/>
          <a:lstStyle/>
          <a:p>
            <a:r>
              <a:rPr lang="nb-NO" dirty="0" smtClean="0"/>
              <a:t>Særlige tilfeller</a:t>
            </a:r>
          </a:p>
          <a:p>
            <a:r>
              <a:rPr lang="nb-NO" dirty="0" smtClean="0"/>
              <a:t>Vilkår: Personen trenger det for å kunne overvinne eller tilpasse seg en vanskelig livssituasjon</a:t>
            </a:r>
          </a:p>
          <a:p>
            <a:r>
              <a:rPr lang="nb-NO" dirty="0" smtClean="0"/>
              <a:t>Ikke rettskrav, kommunen </a:t>
            </a:r>
            <a:r>
              <a:rPr lang="nb-NO" i="1" dirty="0" smtClean="0"/>
              <a:t>kan</a:t>
            </a:r>
            <a:r>
              <a:rPr lang="nb-NO" dirty="0" smtClean="0"/>
              <a:t> gi</a:t>
            </a:r>
          </a:p>
          <a:p>
            <a:r>
              <a:rPr lang="nb-NO" dirty="0" smtClean="0"/>
              <a:t>Skjønnet må være forsvarlig, ikke: </a:t>
            </a:r>
          </a:p>
          <a:p>
            <a:pPr lvl="1"/>
            <a:r>
              <a:rPr lang="nb-NO" dirty="0" smtClean="0"/>
              <a:t>Usaklig forskjellsbehandling</a:t>
            </a:r>
          </a:p>
          <a:p>
            <a:pPr lvl="1"/>
            <a:r>
              <a:rPr lang="nb-NO" dirty="0" smtClean="0"/>
              <a:t>Utenforliggende hensyn</a:t>
            </a:r>
          </a:p>
          <a:p>
            <a:pPr lvl="1"/>
            <a:r>
              <a:rPr lang="nb-NO" dirty="0" smtClean="0"/>
              <a:t>Vilkårlig </a:t>
            </a:r>
            <a:r>
              <a:rPr lang="nb-NO" smtClean="0"/>
              <a:t>(tilfeldig)</a:t>
            </a:r>
            <a:endParaRPr lang="nb-NO" dirty="0" smtClean="0"/>
          </a:p>
          <a:p>
            <a:pPr lvl="1"/>
            <a:r>
              <a:rPr lang="nb-NO" dirty="0" smtClean="0"/>
              <a:t>Åpenbart urimelig</a:t>
            </a:r>
            <a:endParaRPr lang="nb-N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43608" y="404664"/>
            <a:ext cx="7696200" cy="1143000"/>
          </a:xfrm>
        </p:spPr>
        <p:txBody>
          <a:bodyPr/>
          <a:lstStyle/>
          <a:p>
            <a:pPr eaLnBrk="1" hangingPunct="1"/>
            <a:r>
              <a:rPr lang="nb-NO" dirty="0" smtClean="0"/>
              <a:t>Oversikt</a:t>
            </a:r>
          </a:p>
        </p:txBody>
      </p:sp>
      <p:sp>
        <p:nvSpPr>
          <p:cNvPr id="14339" name="Content Placeholder 2"/>
          <p:cNvSpPr>
            <a:spLocks noGrp="1"/>
          </p:cNvSpPr>
          <p:nvPr>
            <p:ph idx="1"/>
          </p:nvPr>
        </p:nvSpPr>
        <p:spPr>
          <a:xfrm>
            <a:off x="899592" y="1628800"/>
            <a:ext cx="7787208" cy="4608512"/>
          </a:xfrm>
        </p:spPr>
        <p:txBody>
          <a:bodyPr/>
          <a:lstStyle/>
          <a:p>
            <a:pPr indent="17463" eaLnBrk="1" hangingPunct="1">
              <a:buNone/>
            </a:pPr>
            <a:r>
              <a:rPr lang="nb-NO" dirty="0" smtClean="0"/>
              <a:t>Reglene er fra 01.01.2010 flyttet til lov nr. 131/2006 om sosiale tjenester i arbeids- og velferdsforvaltningen (forkortet </a:t>
            </a:r>
            <a:r>
              <a:rPr lang="nb-NO" dirty="0" err="1" smtClean="0"/>
              <a:t>sosnavl</a:t>
            </a:r>
            <a:r>
              <a:rPr lang="nb-NO" dirty="0" smtClean="0"/>
              <a:t>.), men endringene er mest lovtekniske:</a:t>
            </a:r>
          </a:p>
          <a:p>
            <a:r>
              <a:rPr lang="nb-NO" dirty="0" smtClean="0"/>
              <a:t>Økonomisk stønad som man har krav på, </a:t>
            </a:r>
            <a:r>
              <a:rPr lang="nb-NO" dirty="0" err="1" smtClean="0"/>
              <a:t>sosnavl</a:t>
            </a:r>
            <a:r>
              <a:rPr lang="nb-NO" dirty="0" smtClean="0"/>
              <a:t>. § 18</a:t>
            </a:r>
          </a:p>
          <a:p>
            <a:r>
              <a:rPr lang="nb-NO" dirty="0" smtClean="0"/>
              <a:t>Stønad som kommunen </a:t>
            </a:r>
            <a:r>
              <a:rPr lang="nb-NO" u="sng" dirty="0" smtClean="0"/>
              <a:t>kan</a:t>
            </a:r>
            <a:r>
              <a:rPr lang="nb-NO" dirty="0" smtClean="0"/>
              <a:t> gi, § 19</a:t>
            </a:r>
          </a:p>
          <a:p>
            <a:pPr eaLnBrk="1" hangingPunct="1"/>
            <a:r>
              <a:rPr lang="nb-NO" dirty="0" smtClean="0"/>
              <a:t>Kvalifiseringsprogram, §§ 29-34</a:t>
            </a:r>
          </a:p>
          <a:p>
            <a:pPr eaLnBrk="1" hangingPunct="1"/>
            <a:r>
              <a:rPr lang="nb-NO" dirty="0" smtClean="0"/>
              <a:t>Kvalifiseringsstønad, §§ 35-40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Eksempler </a:t>
            </a:r>
            <a:endParaRPr lang="nb-NO" dirty="0"/>
          </a:p>
        </p:txBody>
      </p:sp>
      <p:sp>
        <p:nvSpPr>
          <p:cNvPr id="3" name="Content Placeholder 2"/>
          <p:cNvSpPr>
            <a:spLocks noGrp="1"/>
          </p:cNvSpPr>
          <p:nvPr>
            <p:ph idx="1"/>
          </p:nvPr>
        </p:nvSpPr>
        <p:spPr/>
        <p:txBody>
          <a:bodyPr/>
          <a:lstStyle/>
          <a:p>
            <a:r>
              <a:rPr lang="nb-NO" dirty="0" smtClean="0"/>
              <a:t>Tilskudd til feriereiser for funksjonshemmede, må ofte ha med ledsager</a:t>
            </a:r>
          </a:p>
          <a:p>
            <a:r>
              <a:rPr lang="nb-NO" dirty="0" smtClean="0"/>
              <a:t>Ferie- og fritidsaktiviteter for barn</a:t>
            </a:r>
          </a:p>
          <a:p>
            <a:r>
              <a:rPr lang="nb-NO" dirty="0" smtClean="0"/>
              <a:t>Uforutsette påkjenninger, f.eks. kjøleskapet ryker mens man er mellom to jobber</a:t>
            </a:r>
          </a:p>
          <a:p>
            <a:r>
              <a:rPr lang="nb-NO" dirty="0" smtClean="0"/>
              <a:t>Student som har kort tid igjen til eksamen og uten sosialhjelp må slutte</a:t>
            </a:r>
          </a:p>
          <a:p>
            <a:r>
              <a:rPr lang="nb-NO" dirty="0" smtClean="0"/>
              <a:t>Dekning av gjeld</a:t>
            </a:r>
            <a:endParaRPr lang="nb-N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696200" cy="430560"/>
          </a:xfrm>
        </p:spPr>
        <p:txBody>
          <a:bodyPr/>
          <a:lstStyle/>
          <a:p>
            <a:r>
              <a:rPr lang="nb-NO" dirty="0" smtClean="0"/>
              <a:t>Bruk av vilkår, § 20</a:t>
            </a:r>
            <a:endParaRPr lang="nb-NO" dirty="0"/>
          </a:p>
        </p:txBody>
      </p:sp>
      <p:sp>
        <p:nvSpPr>
          <p:cNvPr id="3" name="Content Placeholder 2"/>
          <p:cNvSpPr>
            <a:spLocks noGrp="1"/>
          </p:cNvSpPr>
          <p:nvPr>
            <p:ph idx="1"/>
          </p:nvPr>
        </p:nvSpPr>
        <p:spPr>
          <a:xfrm>
            <a:off x="990600" y="1412776"/>
            <a:ext cx="7696200" cy="4896544"/>
          </a:xfrm>
        </p:spPr>
        <p:txBody>
          <a:bodyPr/>
          <a:lstStyle/>
          <a:p>
            <a:r>
              <a:rPr lang="nb-NO" dirty="0" smtClean="0"/>
              <a:t>Nær sammenheng med vedtaket</a:t>
            </a:r>
          </a:p>
          <a:p>
            <a:r>
              <a:rPr lang="nb-NO" dirty="0" smtClean="0"/>
              <a:t>Ikke uforholdsmessig byrdefulle for stønadsmottaker eller begrense hans eller hennes handle- eller valgfrihet på en urimelig måte. </a:t>
            </a:r>
          </a:p>
          <a:p>
            <a:r>
              <a:rPr lang="nb-NO" dirty="0" smtClean="0"/>
              <a:t>Ikke i strid med andre bestemmelser i loven her eller andre lover</a:t>
            </a:r>
          </a:p>
          <a:p>
            <a:r>
              <a:rPr lang="nb-NO" dirty="0" smtClean="0"/>
              <a:t>Samarbeid med stønadsmottaker, stor vekt på hans/hennes mening, jf. § 42</a:t>
            </a:r>
            <a:endParaRPr lang="nb-N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7696200" cy="646584"/>
          </a:xfrm>
        </p:spPr>
        <p:txBody>
          <a:bodyPr/>
          <a:lstStyle/>
          <a:p>
            <a:r>
              <a:rPr lang="nb-NO" dirty="0" smtClean="0"/>
              <a:t>Vilkår om arbeid</a:t>
            </a:r>
            <a:endParaRPr lang="nb-NO" dirty="0"/>
          </a:p>
        </p:txBody>
      </p:sp>
      <p:sp>
        <p:nvSpPr>
          <p:cNvPr id="3" name="Content Placeholder 2"/>
          <p:cNvSpPr>
            <a:spLocks noGrp="1"/>
          </p:cNvSpPr>
          <p:nvPr>
            <p:ph idx="1"/>
          </p:nvPr>
        </p:nvSpPr>
        <p:spPr>
          <a:xfrm>
            <a:off x="990600" y="1412776"/>
            <a:ext cx="7696200" cy="4683224"/>
          </a:xfrm>
        </p:spPr>
        <p:txBody>
          <a:bodyPr/>
          <a:lstStyle/>
          <a:p>
            <a:r>
              <a:rPr lang="nb-NO" sz="2400" dirty="0" smtClean="0"/>
              <a:t>Spesielt nevnt: Utføre passende arbeids- oppgaver i bostedskommunen, jf. 1. ledd</a:t>
            </a:r>
          </a:p>
          <a:p>
            <a:r>
              <a:rPr lang="nb-NO" sz="2400" dirty="0" smtClean="0"/>
              <a:t>Begrunnelse </a:t>
            </a:r>
          </a:p>
          <a:p>
            <a:pPr lvl="1"/>
            <a:r>
              <a:rPr lang="nb-NO" dirty="0" smtClean="0"/>
              <a:t>Hensynet til stønadsmottaker, arbeidstrening osv.</a:t>
            </a:r>
          </a:p>
          <a:p>
            <a:pPr lvl="1"/>
            <a:r>
              <a:rPr lang="nb-NO" dirty="0" smtClean="0"/>
              <a:t>Gjenytelser til kommunen</a:t>
            </a:r>
          </a:p>
          <a:p>
            <a:pPr lvl="1"/>
            <a:r>
              <a:rPr lang="nb-NO" dirty="0" smtClean="0"/>
              <a:t>Kontrollfunksjon, unngå svart arbeid o.l.</a:t>
            </a:r>
          </a:p>
          <a:p>
            <a:r>
              <a:rPr lang="nb-NO" sz="2400" dirty="0" smtClean="0"/>
              <a:t>”Passende” arbeid: som han/hun kan makte, ikke meningsløst, rimelig i forhold til situasjon</a:t>
            </a:r>
          </a:p>
          <a:p>
            <a:r>
              <a:rPr lang="nb-NO" sz="2400" dirty="0" err="1" smtClean="0"/>
              <a:t>NAV-tiltak</a:t>
            </a:r>
            <a:r>
              <a:rPr lang="nb-NO" sz="2400" dirty="0" smtClean="0"/>
              <a:t>, evt. vurdere kvalifiseringsprogram</a:t>
            </a:r>
          </a:p>
          <a:p>
            <a:r>
              <a:rPr lang="nb-NO" sz="2400" dirty="0" smtClean="0"/>
              <a:t>Ikke plikt hvis vedkommende ikke egnet eller har omsorgsoppgaver</a:t>
            </a:r>
          </a:p>
          <a:p>
            <a:pPr lvl="1"/>
            <a:endParaRPr lang="nb-NO" dirty="0" smtClean="0"/>
          </a:p>
          <a:p>
            <a:endParaRPr lang="nb-NO"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696"/>
            <a:ext cx="7696200" cy="936104"/>
          </a:xfrm>
        </p:spPr>
        <p:txBody>
          <a:bodyPr/>
          <a:lstStyle/>
          <a:p>
            <a:r>
              <a:rPr lang="nb-NO" dirty="0" smtClean="0"/>
              <a:t>Kvalifiseringsprogram og -stønad</a:t>
            </a:r>
            <a:endParaRPr lang="nb-NO" dirty="0"/>
          </a:p>
        </p:txBody>
      </p:sp>
      <p:sp>
        <p:nvSpPr>
          <p:cNvPr id="3" name="Content Placeholder 2"/>
          <p:cNvSpPr>
            <a:spLocks noGrp="1"/>
          </p:cNvSpPr>
          <p:nvPr>
            <p:ph idx="1"/>
          </p:nvPr>
        </p:nvSpPr>
        <p:spPr>
          <a:xfrm>
            <a:off x="990600" y="1700808"/>
            <a:ext cx="7696200" cy="4395192"/>
          </a:xfrm>
        </p:spPr>
        <p:txBody>
          <a:bodyPr/>
          <a:lstStyle/>
          <a:p>
            <a:r>
              <a:rPr lang="nb-NO" dirty="0" smtClean="0"/>
              <a:t>Vedtatt 2007</a:t>
            </a:r>
          </a:p>
          <a:p>
            <a:r>
              <a:rPr lang="nb-NO" dirty="0" smtClean="0"/>
              <a:t>Hovedvirkemiddel i regjeringens fattigdomsbekjempelse</a:t>
            </a:r>
          </a:p>
          <a:p>
            <a:r>
              <a:rPr lang="nb-NO" dirty="0" smtClean="0"/>
              <a:t>Meningen at stønadsmottakeren, ”deltakeren”, skal kunne kvalifisere seg for arbeidslivet</a:t>
            </a:r>
          </a:p>
          <a:p>
            <a:r>
              <a:rPr lang="nb-NO" dirty="0" smtClean="0"/>
              <a:t>Kvalifiseringsprogrammet skal være individuelt tilpasset</a:t>
            </a:r>
          </a:p>
          <a:p>
            <a:r>
              <a:rPr lang="nb-NO" dirty="0" smtClean="0"/>
              <a:t>Kvalifiseringsstønad er høyere enn økonomisk sosialhjelp</a:t>
            </a:r>
            <a:endParaRPr lang="nb-NO"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934616"/>
          </a:xfrm>
        </p:spPr>
        <p:txBody>
          <a:bodyPr/>
          <a:lstStyle/>
          <a:p>
            <a:r>
              <a:rPr lang="nb-NO" dirty="0" smtClean="0"/>
              <a:t>Kvalifiseringsprogram, § 29</a:t>
            </a:r>
            <a:endParaRPr lang="nb-NO" dirty="0"/>
          </a:p>
        </p:txBody>
      </p:sp>
      <p:sp>
        <p:nvSpPr>
          <p:cNvPr id="3" name="Content Placeholder 2"/>
          <p:cNvSpPr>
            <a:spLocks noGrp="1"/>
          </p:cNvSpPr>
          <p:nvPr>
            <p:ph idx="1"/>
          </p:nvPr>
        </p:nvSpPr>
        <p:spPr>
          <a:xfrm>
            <a:off x="990600" y="1844824"/>
            <a:ext cx="7696200" cy="4251176"/>
          </a:xfrm>
        </p:spPr>
        <p:txBody>
          <a:bodyPr/>
          <a:lstStyle/>
          <a:p>
            <a:r>
              <a:rPr lang="nb-NO" dirty="0" smtClean="0"/>
              <a:t>Hvem, jf. første ledd: Personer i yrkesaktiv alder med vesentlig nedsatt arbeids- og inntektsevne og ingen eller svært begrensede ytelser til livsopphold etter folketrygdloven </a:t>
            </a:r>
            <a:r>
              <a:rPr lang="nb-NO" baseline="30000" dirty="0" smtClean="0"/>
              <a:t>1</a:t>
            </a:r>
            <a:r>
              <a:rPr lang="nb-NO" dirty="0" smtClean="0"/>
              <a:t> eller arbeidsmarkedsloven. F.eks. lave </a:t>
            </a:r>
            <a:r>
              <a:rPr lang="nb-NO" dirty="0" err="1" smtClean="0"/>
              <a:t>dagpenger</a:t>
            </a:r>
            <a:r>
              <a:rPr lang="nb-NO" dirty="0" smtClean="0"/>
              <a:t> eller sosialhjelp.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Vilkår, § 29 annet ledd </a:t>
            </a:r>
            <a:endParaRPr lang="nb-NO" dirty="0"/>
          </a:p>
        </p:txBody>
      </p:sp>
      <p:sp>
        <p:nvSpPr>
          <p:cNvPr id="3" name="Content Placeholder 2"/>
          <p:cNvSpPr>
            <a:spLocks noGrp="1"/>
          </p:cNvSpPr>
          <p:nvPr>
            <p:ph idx="1"/>
          </p:nvPr>
        </p:nvSpPr>
        <p:spPr/>
        <p:txBody>
          <a:bodyPr/>
          <a:lstStyle/>
          <a:p>
            <a:pPr>
              <a:buNone/>
            </a:pPr>
            <a:r>
              <a:rPr lang="nb-NO" dirty="0" smtClean="0"/>
              <a:t>Rett til kvalifiseringsprogram forutsetter at </a:t>
            </a:r>
          </a:p>
          <a:p>
            <a:r>
              <a:rPr lang="nb-NO" sz="2400" dirty="0" smtClean="0"/>
              <a:t>a) søkeren har gjennomgått en arbeidsevnevurdering, </a:t>
            </a:r>
          </a:p>
          <a:p>
            <a:r>
              <a:rPr lang="nb-NO" sz="2400" dirty="0" smtClean="0"/>
              <a:t>b) tett og koordinert bistand gjennom deltakelse i programmet vurderes som hensiktsmessig og nødvendig for å styrke vedkommendes mulighet for deltakelse i arbeidslivet, og </a:t>
            </a:r>
          </a:p>
          <a:p>
            <a:r>
              <a:rPr lang="nb-NO" sz="2400" dirty="0" smtClean="0"/>
              <a:t>c) arbeids- og velferdsforvaltningen kan tilby et tilpasset program</a:t>
            </a:r>
          </a:p>
          <a:p>
            <a:endParaRPr lang="nb-NO"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696200" cy="1143000"/>
          </a:xfrm>
        </p:spPr>
        <p:txBody>
          <a:bodyPr/>
          <a:lstStyle/>
          <a:p>
            <a:r>
              <a:rPr lang="nb-NO" dirty="0" smtClean="0"/>
              <a:t>Mer om programmet, § 30 m.fl.</a:t>
            </a:r>
            <a:endParaRPr lang="nb-NO" dirty="0"/>
          </a:p>
        </p:txBody>
      </p:sp>
      <p:sp>
        <p:nvSpPr>
          <p:cNvPr id="3" name="Content Placeholder 2"/>
          <p:cNvSpPr>
            <a:spLocks noGrp="1"/>
          </p:cNvSpPr>
          <p:nvPr>
            <p:ph idx="1"/>
          </p:nvPr>
        </p:nvSpPr>
        <p:spPr>
          <a:xfrm>
            <a:off x="990600" y="1772816"/>
            <a:ext cx="7696200" cy="4323184"/>
          </a:xfrm>
        </p:spPr>
        <p:txBody>
          <a:bodyPr/>
          <a:lstStyle/>
          <a:p>
            <a:r>
              <a:rPr lang="nb-NO" sz="2400" dirty="0" smtClean="0"/>
              <a:t>Full tid</a:t>
            </a:r>
          </a:p>
          <a:p>
            <a:r>
              <a:rPr lang="nb-NO" sz="2400" dirty="0" smtClean="0"/>
              <a:t>Bestå av tiltak og aktiviteter ut fra den enkeltes forutsetninger. Arbeidsrettede tiltak og aktiv arbeidssøking, arbeidstreningstiltak, </a:t>
            </a:r>
            <a:r>
              <a:rPr lang="nb-NO" sz="2400" dirty="0" err="1" smtClean="0"/>
              <a:t>mestringstrening</a:t>
            </a:r>
            <a:r>
              <a:rPr lang="nb-NO" sz="2400" dirty="0" smtClean="0"/>
              <a:t>, </a:t>
            </a:r>
            <a:r>
              <a:rPr lang="nb-NO" sz="2400" dirty="0" err="1" smtClean="0"/>
              <a:t>botrening</a:t>
            </a:r>
            <a:r>
              <a:rPr lang="nb-NO" sz="2400" dirty="0" smtClean="0"/>
              <a:t> osv. Helsemessig oppfølging.</a:t>
            </a:r>
          </a:p>
          <a:p>
            <a:r>
              <a:rPr lang="nb-NO" sz="2400" dirty="0" smtClean="0"/>
              <a:t>Iverksettes innen 6 måneder etter søknad</a:t>
            </a:r>
          </a:p>
          <a:p>
            <a:r>
              <a:rPr lang="nb-NO" sz="2400" dirty="0" smtClean="0"/>
              <a:t>For inntil ett år. Kan forlenges med ett år, unntaksvis lenger ut fra progresjon, motivasjon etc.</a:t>
            </a:r>
          </a:p>
          <a:p>
            <a:r>
              <a:rPr lang="nb-NO" sz="2400" dirty="0" smtClean="0"/>
              <a:t>Programmet kan stanses hvis saklig begrunnet i den enkeltes forhold, § 34</a:t>
            </a:r>
            <a:endParaRPr lang="nb-NO"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934616"/>
          </a:xfrm>
        </p:spPr>
        <p:txBody>
          <a:bodyPr/>
          <a:lstStyle/>
          <a:p>
            <a:r>
              <a:rPr lang="nb-NO" dirty="0" smtClean="0"/>
              <a:t>Kvalifiseringsstønad, § 35</a:t>
            </a:r>
            <a:endParaRPr lang="nb-NO" dirty="0"/>
          </a:p>
        </p:txBody>
      </p:sp>
      <p:sp>
        <p:nvSpPr>
          <p:cNvPr id="3" name="Content Placeholder 2"/>
          <p:cNvSpPr>
            <a:spLocks noGrp="1"/>
          </p:cNvSpPr>
          <p:nvPr>
            <p:ph idx="1"/>
          </p:nvPr>
        </p:nvSpPr>
        <p:spPr>
          <a:xfrm>
            <a:off x="990600" y="1844824"/>
            <a:ext cx="7696200" cy="4251176"/>
          </a:xfrm>
        </p:spPr>
        <p:txBody>
          <a:bodyPr/>
          <a:lstStyle/>
          <a:p>
            <a:r>
              <a:rPr lang="nb-NO" sz="2400" dirty="0" smtClean="0"/>
              <a:t>Har rett til dette mens man går på kvalifiseringsprogram</a:t>
            </a:r>
          </a:p>
          <a:p>
            <a:r>
              <a:rPr lang="nb-NO" sz="2400" dirty="0" smtClean="0"/>
              <a:t>Stønad til livsopphold, men ikke nærmere behovsvurdering</a:t>
            </a:r>
          </a:p>
          <a:p>
            <a:r>
              <a:rPr lang="nb-NO" sz="2400" dirty="0" smtClean="0"/>
              <a:t>Størrelse: 2 G pr. år. G = 79 216 i dag.</a:t>
            </a:r>
          </a:p>
          <a:p>
            <a:r>
              <a:rPr lang="nb-NO" sz="2400" dirty="0" smtClean="0"/>
              <a:t>Høyere enn sosialhjelp, som for en enslig er ca 64 000 pr. år</a:t>
            </a:r>
          </a:p>
          <a:p>
            <a:r>
              <a:rPr lang="nb-NO" sz="2400" dirty="0" smtClean="0"/>
              <a:t>Utbetaling skjer etterskuddsvis ut fra fremmøte. Annen arbeidsinntekt trekkes fra, men ikke krone for krone</a:t>
            </a:r>
            <a:endParaRPr lang="nb-NO"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696200" cy="936104"/>
          </a:xfrm>
        </p:spPr>
        <p:txBody>
          <a:bodyPr/>
          <a:lstStyle/>
          <a:p>
            <a:r>
              <a:rPr lang="nb-NO" dirty="0" smtClean="0"/>
              <a:t>Midlertidig </a:t>
            </a:r>
            <a:r>
              <a:rPr lang="nb-NO" dirty="0" err="1" smtClean="0"/>
              <a:t>botilbud</a:t>
            </a:r>
            <a:r>
              <a:rPr lang="nb-NO" dirty="0" smtClean="0"/>
              <a:t>, § 27</a:t>
            </a:r>
            <a:endParaRPr lang="nb-NO" dirty="0"/>
          </a:p>
        </p:txBody>
      </p:sp>
      <p:sp>
        <p:nvSpPr>
          <p:cNvPr id="3" name="Content Placeholder 2"/>
          <p:cNvSpPr>
            <a:spLocks noGrp="1"/>
          </p:cNvSpPr>
          <p:nvPr>
            <p:ph idx="1"/>
          </p:nvPr>
        </p:nvSpPr>
        <p:spPr>
          <a:xfrm>
            <a:off x="683568" y="1340768"/>
            <a:ext cx="8003232" cy="4968552"/>
          </a:xfrm>
        </p:spPr>
        <p:txBody>
          <a:bodyPr/>
          <a:lstStyle/>
          <a:p>
            <a:r>
              <a:rPr lang="nb-NO" sz="2400" dirty="0" smtClean="0"/>
              <a:t>    ”Kommunen er forpliktet til å finne midlertidig </a:t>
            </a:r>
            <a:r>
              <a:rPr lang="nb-NO" sz="2400" dirty="0" err="1" smtClean="0"/>
              <a:t>botilbud</a:t>
            </a:r>
            <a:r>
              <a:rPr lang="nb-NO" sz="2400" dirty="0" smtClean="0"/>
              <a:t> for dem som ikke klarer det selv.”</a:t>
            </a:r>
          </a:p>
          <a:p>
            <a:r>
              <a:rPr lang="nb-NO" sz="2400" dirty="0" smtClean="0"/>
              <a:t>Akutt bostedsløshet: Brann, evakuering, utkastelse, samlivsbrudd</a:t>
            </a:r>
          </a:p>
          <a:p>
            <a:r>
              <a:rPr lang="nb-NO" sz="2400" dirty="0" smtClean="0"/>
              <a:t>Enten naturalytelse (husvære) eller stønad til å dekke husvære </a:t>
            </a:r>
          </a:p>
          <a:p>
            <a:r>
              <a:rPr lang="nb-NO" sz="2400" dirty="0" smtClean="0"/>
              <a:t>Strengere krav til </a:t>
            </a:r>
            <a:r>
              <a:rPr lang="nb-NO" sz="2400" dirty="0" err="1" smtClean="0"/>
              <a:t>botilbudet</a:t>
            </a:r>
            <a:r>
              <a:rPr lang="nb-NO" sz="2400" dirty="0" smtClean="0"/>
              <a:t> etter </a:t>
            </a:r>
            <a:r>
              <a:rPr lang="nb-NO" sz="2400" dirty="0" err="1" smtClean="0"/>
              <a:t>rundskr</a:t>
            </a:r>
            <a:r>
              <a:rPr lang="nb-NO" sz="2400" dirty="0" smtClean="0"/>
              <a:t> U-5/03</a:t>
            </a:r>
          </a:p>
          <a:p>
            <a:r>
              <a:rPr lang="nb-NO" sz="2400" dirty="0" smtClean="0"/>
              <a:t>Barnefamilier, barn og unge: Forsvarlig </a:t>
            </a:r>
            <a:r>
              <a:rPr lang="nb-NO" sz="2400" dirty="0" err="1" smtClean="0"/>
              <a:t>botilbud</a:t>
            </a:r>
            <a:r>
              <a:rPr lang="nb-NO" sz="2400" dirty="0" smtClean="0"/>
              <a:t>, § 1, 2</a:t>
            </a:r>
          </a:p>
          <a:p>
            <a:r>
              <a:rPr lang="nb-NO" sz="2400" dirty="0" smtClean="0"/>
              <a:t>Individuell rettighet. NAV har plikt til å finne </a:t>
            </a:r>
            <a:r>
              <a:rPr lang="nb-NO" sz="2400" dirty="0" err="1" smtClean="0"/>
              <a:t>botilbud</a:t>
            </a:r>
            <a:r>
              <a:rPr lang="nb-NO" sz="2400" dirty="0" smtClean="0"/>
              <a:t>. Kan ikke pålegge den enkelte å finne det selv og at NAV bare dekker utgiftene.</a:t>
            </a:r>
          </a:p>
          <a:p>
            <a:r>
              <a:rPr lang="nb-NO" sz="2400" dirty="0" smtClean="0"/>
              <a:t>NAV skal medvirke til å skaffe fast bolig, § 15</a:t>
            </a:r>
          </a:p>
          <a:p>
            <a:endParaRPr lang="nb-NO" sz="2400" dirty="0" smtClean="0"/>
          </a:p>
          <a:p>
            <a:endParaRPr lang="nb-NO" sz="2400" dirty="0" smtClean="0"/>
          </a:p>
          <a:p>
            <a:endParaRPr lang="nb-NO"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Følger av å gi uriktige opplysninger, </a:t>
            </a:r>
            <a:br>
              <a:rPr lang="nb-NO" dirty="0" smtClean="0"/>
            </a:br>
            <a:r>
              <a:rPr lang="nb-NO" dirty="0" smtClean="0"/>
              <a:t>§ 23</a:t>
            </a:r>
            <a:endParaRPr lang="nb-NO" dirty="0"/>
          </a:p>
        </p:txBody>
      </p:sp>
      <p:sp>
        <p:nvSpPr>
          <p:cNvPr id="3" name="Content Placeholder 2"/>
          <p:cNvSpPr>
            <a:spLocks noGrp="1"/>
          </p:cNvSpPr>
          <p:nvPr>
            <p:ph idx="1"/>
          </p:nvPr>
        </p:nvSpPr>
        <p:spPr/>
        <p:txBody>
          <a:bodyPr/>
          <a:lstStyle/>
          <a:p>
            <a:r>
              <a:rPr lang="nb-NO" dirty="0" smtClean="0"/>
              <a:t>Gitt uriktige opplysninger eller fortiet opplysninger</a:t>
            </a:r>
          </a:p>
          <a:p>
            <a:r>
              <a:rPr lang="nb-NO" dirty="0" smtClean="0"/>
              <a:t>Forsettlig eller grovt uaktsomt </a:t>
            </a:r>
          </a:p>
          <a:p>
            <a:pPr lvl="1"/>
            <a:r>
              <a:rPr lang="nb-NO" dirty="0" smtClean="0"/>
              <a:t>Ubevisst eller uaktsomt rammes ikke</a:t>
            </a:r>
          </a:p>
          <a:p>
            <a:r>
              <a:rPr lang="nb-NO" dirty="0" smtClean="0"/>
              <a:t>Dette har ført til uriktig utbetalt stønad</a:t>
            </a:r>
          </a:p>
          <a:p>
            <a:r>
              <a:rPr lang="nb-NO" dirty="0" smtClean="0"/>
              <a:t>Stønaden skal tilbakebetales</a:t>
            </a:r>
            <a:endParaRPr lang="nb-N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696200" cy="1143000"/>
          </a:xfrm>
        </p:spPr>
        <p:txBody>
          <a:bodyPr/>
          <a:lstStyle/>
          <a:p>
            <a:r>
              <a:rPr lang="nb-NO" dirty="0" smtClean="0"/>
              <a:t>Ansvarlige myndigheter</a:t>
            </a:r>
            <a:endParaRPr lang="nb-NO" dirty="0"/>
          </a:p>
        </p:txBody>
      </p:sp>
      <p:sp>
        <p:nvSpPr>
          <p:cNvPr id="3" name="Content Placeholder 2"/>
          <p:cNvSpPr>
            <a:spLocks noGrp="1"/>
          </p:cNvSpPr>
          <p:nvPr>
            <p:ph idx="1"/>
          </p:nvPr>
        </p:nvSpPr>
        <p:spPr>
          <a:xfrm>
            <a:off x="990600" y="1772816"/>
            <a:ext cx="7696200" cy="4323184"/>
          </a:xfrm>
        </p:spPr>
        <p:txBody>
          <a:bodyPr/>
          <a:lstStyle/>
          <a:p>
            <a:r>
              <a:rPr lang="nb-NO" dirty="0" smtClean="0"/>
              <a:t>Begge stønadsformene er kommunens ansvar</a:t>
            </a:r>
          </a:p>
          <a:p>
            <a:r>
              <a:rPr lang="nb-NO" dirty="0" smtClean="0"/>
              <a:t>Arbeids- og velferdsetaten og kommunen skal ha felles kontor i alle kommuner, som bl.a. skal ta seg av disse oppgavene for kommunene</a:t>
            </a:r>
          </a:p>
          <a:p>
            <a:r>
              <a:rPr lang="nb-NO" dirty="0" smtClean="0"/>
              <a:t>Arbeidsdepartementet har overordnet ansvar</a:t>
            </a:r>
          </a:p>
          <a:p>
            <a:r>
              <a:rPr lang="nb-NO" dirty="0" smtClean="0"/>
              <a:t>Arbeids- og velferdsdirektoratet faglig ledelse</a:t>
            </a:r>
          </a:p>
          <a:p>
            <a:r>
              <a:rPr lang="nb-NO" dirty="0" smtClean="0"/>
              <a:t>Statens helsetilsyn er tilsynsmyndighet</a:t>
            </a:r>
          </a:p>
          <a:p>
            <a:endParaRPr lang="nb-NO" dirty="0" smtClean="0"/>
          </a:p>
          <a:p>
            <a:endParaRPr lang="nb-N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92696"/>
            <a:ext cx="7696200" cy="792088"/>
          </a:xfrm>
        </p:spPr>
        <p:txBody>
          <a:bodyPr/>
          <a:lstStyle/>
          <a:p>
            <a:r>
              <a:rPr lang="nb-NO" dirty="0" smtClean="0"/>
              <a:t>Klage</a:t>
            </a:r>
            <a:endParaRPr lang="nb-NO" dirty="0"/>
          </a:p>
        </p:txBody>
      </p:sp>
      <p:sp>
        <p:nvSpPr>
          <p:cNvPr id="3" name="Content Placeholder 2"/>
          <p:cNvSpPr>
            <a:spLocks noGrp="1"/>
          </p:cNvSpPr>
          <p:nvPr>
            <p:ph idx="1"/>
          </p:nvPr>
        </p:nvSpPr>
        <p:spPr>
          <a:xfrm>
            <a:off x="990600" y="1484784"/>
            <a:ext cx="7696200" cy="4611216"/>
          </a:xfrm>
        </p:spPr>
        <p:txBody>
          <a:bodyPr/>
          <a:lstStyle/>
          <a:p>
            <a:r>
              <a:rPr lang="nb-NO" dirty="0" smtClean="0"/>
              <a:t>Avgjørelse i sak om økonomisk stønad er enkeltvedtak, jf. § 40, 2. ledd</a:t>
            </a:r>
          </a:p>
          <a:p>
            <a:pPr lvl="1"/>
            <a:r>
              <a:rPr lang="nb-NO" dirty="0" smtClean="0"/>
              <a:t>”avgjørelser om tildeling” betyr ikke bare de som tildeler, men også de som avslår</a:t>
            </a:r>
          </a:p>
          <a:p>
            <a:r>
              <a:rPr lang="nb-NO" dirty="0" smtClean="0"/>
              <a:t>Både etter § 18 (rettskrav) og § 19 (skjønn)</a:t>
            </a:r>
          </a:p>
          <a:p>
            <a:r>
              <a:rPr lang="nb-NO" dirty="0" smtClean="0"/>
              <a:t>Kan klage både på avslag og utmåling, etter begge bestemmelser, jf. § 47</a:t>
            </a:r>
          </a:p>
          <a:p>
            <a:r>
              <a:rPr lang="nb-NO" dirty="0" smtClean="0"/>
              <a:t>Kan klage på vilkår i tildelingsvedtaket</a:t>
            </a:r>
          </a:p>
          <a:p>
            <a:r>
              <a:rPr lang="nb-NO" dirty="0" smtClean="0"/>
              <a:t>Det samme gjelder for kvalifikasjonsprogram og midlertidig </a:t>
            </a:r>
            <a:r>
              <a:rPr lang="nb-NO" dirty="0" err="1" smtClean="0"/>
              <a:t>botilbud</a:t>
            </a:r>
            <a:endParaRPr lang="nb-NO" dirty="0" smtClean="0"/>
          </a:p>
          <a:p>
            <a:endParaRPr lang="nb-N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934616"/>
          </a:xfrm>
        </p:spPr>
        <p:txBody>
          <a:bodyPr/>
          <a:lstStyle/>
          <a:p>
            <a:r>
              <a:rPr lang="nb-NO" dirty="0" smtClean="0"/>
              <a:t>Klageorgan og kompetanse, § 47</a:t>
            </a:r>
            <a:endParaRPr lang="nb-NO" dirty="0"/>
          </a:p>
        </p:txBody>
      </p:sp>
      <p:sp>
        <p:nvSpPr>
          <p:cNvPr id="3" name="Content Placeholder 2"/>
          <p:cNvSpPr>
            <a:spLocks noGrp="1"/>
          </p:cNvSpPr>
          <p:nvPr>
            <p:ph idx="1"/>
          </p:nvPr>
        </p:nvSpPr>
        <p:spPr>
          <a:xfrm>
            <a:off x="990600" y="1844824"/>
            <a:ext cx="7696200" cy="4320480"/>
          </a:xfrm>
        </p:spPr>
        <p:txBody>
          <a:bodyPr/>
          <a:lstStyle/>
          <a:p>
            <a:r>
              <a:rPr lang="nb-NO" dirty="0" smtClean="0"/>
              <a:t>Fylkesmannen er klageorgan</a:t>
            </a:r>
          </a:p>
          <a:p>
            <a:r>
              <a:rPr lang="nb-NO" dirty="0" smtClean="0"/>
              <a:t>Følge forvaltningsloven, jf. </a:t>
            </a:r>
            <a:r>
              <a:rPr lang="nb-NO" dirty="0" err="1" smtClean="0"/>
              <a:t>sosnavl</a:t>
            </a:r>
            <a:r>
              <a:rPr lang="nb-NO" dirty="0" smtClean="0"/>
              <a:t>. § 41</a:t>
            </a:r>
          </a:p>
          <a:p>
            <a:r>
              <a:rPr lang="nb-NO" dirty="0" smtClean="0"/>
              <a:t>MEN: skjønnet tilsidesettes bare hvis ”åpenbart urimelig”</a:t>
            </a:r>
          </a:p>
          <a:p>
            <a:r>
              <a:rPr lang="nb-NO" dirty="0" smtClean="0"/>
              <a:t>Svakere posisjon enn andre som får kommunale enkeltvedtak</a:t>
            </a:r>
          </a:p>
          <a:p>
            <a:r>
              <a:rPr lang="nb-NO" dirty="0" smtClean="0"/>
              <a:t>Begrunnelse: Det kommunale selvstyret. Hvorfor er det viktigere her enn ellers? Se </a:t>
            </a:r>
            <a:r>
              <a:rPr lang="nb-NO" dirty="0" err="1" smtClean="0"/>
              <a:t>forvl</a:t>
            </a:r>
            <a:r>
              <a:rPr lang="nb-NO" dirty="0" smtClean="0"/>
              <a:t>. § 34 annet ledd annet punktum</a:t>
            </a:r>
            <a:endParaRPr lang="nb-N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574576"/>
          </a:xfrm>
        </p:spPr>
        <p:txBody>
          <a:bodyPr/>
          <a:lstStyle/>
          <a:p>
            <a:r>
              <a:rPr lang="nb-NO" dirty="0" smtClean="0"/>
              <a:t>Tilsyn med loven</a:t>
            </a:r>
            <a:endParaRPr lang="nb-NO" dirty="0"/>
          </a:p>
        </p:txBody>
      </p:sp>
      <p:sp>
        <p:nvSpPr>
          <p:cNvPr id="3" name="Content Placeholder 2"/>
          <p:cNvSpPr>
            <a:spLocks noGrp="1"/>
          </p:cNvSpPr>
          <p:nvPr>
            <p:ph idx="1"/>
          </p:nvPr>
        </p:nvSpPr>
        <p:spPr>
          <a:xfrm>
            <a:off x="755576" y="1484784"/>
            <a:ext cx="8064896" cy="4896544"/>
          </a:xfrm>
        </p:spPr>
        <p:txBody>
          <a:bodyPr/>
          <a:lstStyle/>
          <a:p>
            <a:r>
              <a:rPr lang="nb-NO" sz="2400" dirty="0" smtClean="0"/>
              <a:t>Fylkesmannen § 9, om kommunen oppfyller sine plikter</a:t>
            </a:r>
          </a:p>
          <a:p>
            <a:r>
              <a:rPr lang="nb-NO" sz="2400" dirty="0" smtClean="0"/>
              <a:t>Statens helsetilsyn § 10, overordnet faglig tilsyn. Landsomfattende tilsyn 2010:</a:t>
            </a:r>
          </a:p>
          <a:p>
            <a:pPr lvl="1"/>
            <a:r>
              <a:rPr lang="nb-NO" dirty="0" smtClean="0"/>
              <a:t>Lovbrudd i 45 av 50 undersøkte kommuner</a:t>
            </a:r>
          </a:p>
          <a:p>
            <a:pPr lvl="1"/>
            <a:r>
              <a:rPr lang="nb-NO" dirty="0" smtClean="0"/>
              <a:t>I nesten halvparten av de undersøkte kommunene: Lovbrudd når det gjelder kartlegging av søkerens situasjon og opplysning av saken.</a:t>
            </a:r>
          </a:p>
          <a:p>
            <a:pPr lvl="1"/>
            <a:r>
              <a:rPr lang="nb-NO" dirty="0" smtClean="0"/>
              <a:t>Ytelser tildeles ut fra normer uten individuell vurdering</a:t>
            </a:r>
          </a:p>
          <a:p>
            <a:pPr lvl="1"/>
            <a:r>
              <a:rPr lang="nb-NO" dirty="0" smtClean="0"/>
              <a:t>Den som faller utenfor § 18, har krav på vurdering etter § 19. I flere kommuner gjøres dette rutinemessig ikke </a:t>
            </a:r>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1080120"/>
          </a:xfrm>
        </p:spPr>
        <p:txBody>
          <a:bodyPr/>
          <a:lstStyle/>
          <a:p>
            <a:pPr fontAlgn="t"/>
            <a:r>
              <a:rPr lang="nb-NO" sz="2800" dirty="0" smtClean="0"/>
              <a:t>Formålsparagrafen, § 1, utvidet i Stortinget: Nytt annet ledd</a:t>
            </a:r>
          </a:p>
        </p:txBody>
      </p:sp>
      <p:sp>
        <p:nvSpPr>
          <p:cNvPr id="3" name="Content Placeholder 2"/>
          <p:cNvSpPr>
            <a:spLocks noGrp="1"/>
          </p:cNvSpPr>
          <p:nvPr>
            <p:ph idx="1"/>
          </p:nvPr>
        </p:nvSpPr>
        <p:spPr>
          <a:xfrm>
            <a:off x="990600" y="1700808"/>
            <a:ext cx="7696200" cy="4395192"/>
          </a:xfrm>
        </p:spPr>
        <p:txBody>
          <a:bodyPr/>
          <a:lstStyle/>
          <a:p>
            <a:pPr fontAlgn="t"/>
            <a:r>
              <a:rPr lang="nb-NO" dirty="0" smtClean="0"/>
              <a:t>       </a:t>
            </a:r>
            <a:r>
              <a:rPr lang="nb-NO" sz="2400" dirty="0" smtClean="0"/>
              <a:t>Formålet med loven er å bedre levekårene for vanskeligstilte, bidra til sosial og økonomisk trygghet, herunder at den enkelte får mulighet til å leve og bo selvstendig, og fremme overgang til arbeid, sosial inkludering og aktiv deltakelse i samfunnet. </a:t>
            </a:r>
          </a:p>
          <a:p>
            <a:pPr fontAlgn="t"/>
            <a:r>
              <a:rPr lang="nb-NO" sz="2400" dirty="0" smtClean="0"/>
              <a:t>       Loven skal bidra til at utsatte barn og unge og deres familier får et helhetlig og </a:t>
            </a:r>
            <a:r>
              <a:rPr lang="nb-NO" sz="2400" dirty="0" err="1" smtClean="0"/>
              <a:t>samordnet</a:t>
            </a:r>
            <a:r>
              <a:rPr lang="nb-NO" sz="2400" dirty="0" smtClean="0"/>
              <a:t> tjenestetilbud. </a:t>
            </a:r>
          </a:p>
          <a:p>
            <a:pPr fontAlgn="t"/>
            <a:r>
              <a:rPr lang="nb-NO" sz="2400" dirty="0" smtClean="0"/>
              <a:t>       Loven skal bidra til likeverd og likestilling og forebygge sosiale problemer.</a:t>
            </a:r>
          </a:p>
          <a:p>
            <a:endParaRPr lang="nb-N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696200" cy="1143000"/>
          </a:xfrm>
        </p:spPr>
        <p:txBody>
          <a:bodyPr/>
          <a:lstStyle/>
          <a:p>
            <a:r>
              <a:rPr lang="nb-NO" dirty="0" smtClean="0"/>
              <a:t>Plassering av økonomisk sosialhjelp i stønadssystemet</a:t>
            </a:r>
            <a:endParaRPr lang="nb-NO" dirty="0"/>
          </a:p>
        </p:txBody>
      </p:sp>
      <p:sp>
        <p:nvSpPr>
          <p:cNvPr id="3" name="Content Placeholder 2"/>
          <p:cNvSpPr>
            <a:spLocks noGrp="1"/>
          </p:cNvSpPr>
          <p:nvPr>
            <p:ph idx="1"/>
          </p:nvPr>
        </p:nvSpPr>
        <p:spPr/>
        <p:txBody>
          <a:bodyPr/>
          <a:lstStyle/>
          <a:p>
            <a:r>
              <a:rPr lang="nb-NO" dirty="0" smtClean="0"/>
              <a:t>Nederste sikkerhetsnett</a:t>
            </a:r>
          </a:p>
          <a:p>
            <a:r>
              <a:rPr lang="nb-NO" dirty="0" smtClean="0"/>
              <a:t>De som ikke klarer å skaffe penger til livsopphold pga manglende inntekt</a:t>
            </a:r>
          </a:p>
          <a:p>
            <a:r>
              <a:rPr lang="nb-NO" dirty="0" smtClean="0"/>
              <a:t>De som lever av ytelser fra folketrygden e.l. som ikke strekker til</a:t>
            </a:r>
          </a:p>
          <a:p>
            <a:r>
              <a:rPr lang="nb-NO" dirty="0" smtClean="0"/>
              <a:t>De som har store gjeldsforpliktelser</a:t>
            </a:r>
          </a:p>
          <a:p>
            <a:r>
              <a:rPr lang="nb-NO" dirty="0" smtClean="0"/>
              <a:t>Mange av disse regnes som ”fattige”:         Inntekt under 60 % av medianinntekten (EUs definisjon). Definisjonen diskuteres.</a:t>
            </a:r>
            <a:endParaRPr lang="nb-N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696200" cy="648072"/>
          </a:xfrm>
        </p:spPr>
        <p:txBody>
          <a:bodyPr/>
          <a:lstStyle/>
          <a:p>
            <a:r>
              <a:rPr lang="nb-NO" dirty="0" smtClean="0"/>
              <a:t>Menneskerettigheter</a:t>
            </a:r>
            <a:endParaRPr lang="nb-NO" dirty="0"/>
          </a:p>
        </p:txBody>
      </p:sp>
      <p:sp>
        <p:nvSpPr>
          <p:cNvPr id="3" name="Content Placeholder 2"/>
          <p:cNvSpPr>
            <a:spLocks noGrp="1"/>
          </p:cNvSpPr>
          <p:nvPr>
            <p:ph idx="1"/>
          </p:nvPr>
        </p:nvSpPr>
        <p:spPr>
          <a:xfrm>
            <a:off x="990600" y="1628800"/>
            <a:ext cx="7696200" cy="4608512"/>
          </a:xfrm>
        </p:spPr>
        <p:txBody>
          <a:bodyPr/>
          <a:lstStyle/>
          <a:p>
            <a:r>
              <a:rPr lang="nb-NO" sz="2400" dirty="0" smtClean="0"/>
              <a:t>ØSK art. 9 retten til sosial trygghet, herunder trygdeytelser, art. 11 retten til adekvat levestandard </a:t>
            </a:r>
          </a:p>
          <a:p>
            <a:r>
              <a:rPr lang="nb-NO" sz="2400" dirty="0" smtClean="0"/>
              <a:t>Tilleggsprotokoll om individuell klagerett, ikke trådt i kraft. Ikke ratifisert av Norge</a:t>
            </a:r>
          </a:p>
          <a:p>
            <a:r>
              <a:rPr lang="nb-NO" sz="2400" dirty="0" smtClean="0"/>
              <a:t>Gjennomføre med alle egnede midler, jf art. 2</a:t>
            </a:r>
          </a:p>
          <a:p>
            <a:r>
              <a:rPr lang="nb-NO" sz="2400" dirty="0" smtClean="0"/>
              <a:t>Ikke bare respektere og beskytte, men også tilrettelegge for oppfyllelse</a:t>
            </a:r>
          </a:p>
          <a:p>
            <a:r>
              <a:rPr lang="nb-NO" sz="2400" dirty="0" smtClean="0"/>
              <a:t>Uten diskriminering</a:t>
            </a:r>
          </a:p>
          <a:p>
            <a:r>
              <a:rPr lang="nb-NO" sz="2400" dirty="0" smtClean="0"/>
              <a:t>FNs barnekonvensjon art. 26 om sosiale trygdeytelser og art. 27 om adekvat levestandard</a:t>
            </a:r>
          </a:p>
          <a:p>
            <a:endParaRPr lang="nb-N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864096"/>
          </a:xfrm>
        </p:spPr>
        <p:txBody>
          <a:bodyPr/>
          <a:lstStyle/>
          <a:p>
            <a:r>
              <a:rPr lang="nb-NO" dirty="0" smtClean="0"/>
              <a:t>Noen fakta</a:t>
            </a:r>
            <a:endParaRPr lang="nb-NO" dirty="0"/>
          </a:p>
        </p:txBody>
      </p:sp>
      <p:sp>
        <p:nvSpPr>
          <p:cNvPr id="3" name="Content Placeholder 2"/>
          <p:cNvSpPr>
            <a:spLocks noGrp="1"/>
          </p:cNvSpPr>
          <p:nvPr>
            <p:ph idx="1"/>
          </p:nvPr>
        </p:nvSpPr>
        <p:spPr>
          <a:xfrm>
            <a:off x="990600" y="1628800"/>
            <a:ext cx="7696200" cy="4467200"/>
          </a:xfrm>
        </p:spPr>
        <p:txBody>
          <a:bodyPr/>
          <a:lstStyle/>
          <a:p>
            <a:r>
              <a:rPr lang="nb-NO" dirty="0" smtClean="0"/>
              <a:t>Minstepensjonen har økt, de trenger i mindre grad sosialhjelp ved siden av</a:t>
            </a:r>
          </a:p>
          <a:p>
            <a:r>
              <a:rPr lang="nb-NO" dirty="0" smtClean="0"/>
              <a:t>117 700 personer mottok sosialhjelp i 2009, </a:t>
            </a:r>
            <a:r>
              <a:rPr lang="nb-NO" dirty="0" err="1" smtClean="0"/>
              <a:t>dvs</a:t>
            </a:r>
            <a:r>
              <a:rPr lang="nb-NO" dirty="0" smtClean="0"/>
              <a:t> 2,4 % av befolkningen</a:t>
            </a:r>
          </a:p>
          <a:p>
            <a:r>
              <a:rPr lang="nb-NO" dirty="0" smtClean="0"/>
              <a:t>De fleste har et forbigående hjelpebehov</a:t>
            </a:r>
          </a:p>
          <a:p>
            <a:r>
              <a:rPr lang="nb-NO" dirty="0" smtClean="0"/>
              <a:t>Men 40 % mottok sosialhjelp i 6 mnd el mer, 12 % gjennom hele året</a:t>
            </a:r>
          </a:p>
          <a:p>
            <a:r>
              <a:rPr lang="nb-NO" dirty="0" smtClean="0"/>
              <a:t>Diskusjon om normene for sosialhjelp er for lave</a:t>
            </a:r>
            <a:endParaRPr lang="nb-N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Økonomisk rådgivning</a:t>
            </a:r>
            <a:endParaRPr lang="nb-NO" dirty="0"/>
          </a:p>
        </p:txBody>
      </p:sp>
      <p:sp>
        <p:nvSpPr>
          <p:cNvPr id="3" name="Content Placeholder 2"/>
          <p:cNvSpPr>
            <a:spLocks noGrp="1"/>
          </p:cNvSpPr>
          <p:nvPr>
            <p:ph idx="1"/>
          </p:nvPr>
        </p:nvSpPr>
        <p:spPr>
          <a:xfrm>
            <a:off x="827584" y="1981200"/>
            <a:ext cx="7859216" cy="4114800"/>
          </a:xfrm>
        </p:spPr>
        <p:txBody>
          <a:bodyPr/>
          <a:lstStyle/>
          <a:p>
            <a:r>
              <a:rPr lang="nb-NO" dirty="0" smtClean="0"/>
              <a:t>Kommunen har plikt til å gi opplysning, råd og veiledning, jf § 17, selv eller ved andre</a:t>
            </a:r>
          </a:p>
          <a:p>
            <a:r>
              <a:rPr lang="nb-NO" dirty="0" smtClean="0"/>
              <a:t>Forebyggende og </a:t>
            </a:r>
            <a:r>
              <a:rPr lang="nb-NO" dirty="0" err="1" smtClean="0"/>
              <a:t>problemløsende</a:t>
            </a:r>
            <a:endParaRPr lang="nb-NO" dirty="0" smtClean="0"/>
          </a:p>
          <a:p>
            <a:r>
              <a:rPr lang="nb-NO" dirty="0" smtClean="0"/>
              <a:t>Avhengig av behov, for eksempel hjelp til budsjett</a:t>
            </a:r>
          </a:p>
          <a:p>
            <a:r>
              <a:rPr lang="nb-NO" dirty="0" smtClean="0"/>
              <a:t>Hjelpe til med å </a:t>
            </a:r>
            <a:r>
              <a:rPr lang="nb-NO" dirty="0" err="1" smtClean="0"/>
              <a:t>reforhandle</a:t>
            </a:r>
            <a:r>
              <a:rPr lang="nb-NO" dirty="0" smtClean="0"/>
              <a:t> lån</a:t>
            </a:r>
          </a:p>
          <a:p>
            <a:r>
              <a:rPr lang="nb-NO" dirty="0" smtClean="0"/>
              <a:t>Kommunen selv gi lån i vanskelige situasjoner</a:t>
            </a:r>
          </a:p>
          <a:p>
            <a:r>
              <a:rPr lang="nb-NO" dirty="0" smtClean="0"/>
              <a:t>Avtaler etter gjeldsordningsloven</a:t>
            </a:r>
          </a:p>
          <a:p>
            <a:endParaRPr lang="nb-N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7696200" cy="936104"/>
          </a:xfrm>
        </p:spPr>
        <p:txBody>
          <a:bodyPr/>
          <a:lstStyle/>
          <a:p>
            <a:r>
              <a:rPr lang="nb-NO" dirty="0" smtClean="0"/>
              <a:t>Stønad til livsopphold, § 18</a:t>
            </a:r>
            <a:endParaRPr lang="nb-NO" dirty="0"/>
          </a:p>
        </p:txBody>
      </p:sp>
      <p:sp>
        <p:nvSpPr>
          <p:cNvPr id="3" name="Content Placeholder 2"/>
          <p:cNvSpPr>
            <a:spLocks noGrp="1"/>
          </p:cNvSpPr>
          <p:nvPr>
            <p:ph idx="1"/>
          </p:nvPr>
        </p:nvSpPr>
        <p:spPr>
          <a:xfrm>
            <a:off x="990600" y="1484784"/>
            <a:ext cx="7696200" cy="4611216"/>
          </a:xfrm>
        </p:spPr>
        <p:txBody>
          <a:bodyPr/>
          <a:lstStyle/>
          <a:p>
            <a:r>
              <a:rPr lang="nb-NO" sz="2400" dirty="0" smtClean="0"/>
              <a:t>Første ledd:</a:t>
            </a:r>
          </a:p>
          <a:p>
            <a:pPr>
              <a:buNone/>
            </a:pPr>
            <a:r>
              <a:rPr lang="nb-NO" sz="2400" dirty="0" smtClean="0"/>
              <a:t>      ”De som ikke kan sørge for sitt livsopphold gjennom arbeid eller ved å gjøre gjeldende økonomiske rettigheter, har krav på økonomisk stønad.”  </a:t>
            </a:r>
          </a:p>
          <a:p>
            <a:pPr marL="354013" indent="-354013"/>
            <a:r>
              <a:rPr lang="nb-NO" sz="2400" dirty="0" smtClean="0"/>
              <a:t>Rettighetsbestemmelse, dvs. har rett til stønad hvis oppfyller vilkårene </a:t>
            </a:r>
          </a:p>
          <a:p>
            <a:pPr marL="354013" indent="-354013"/>
            <a:r>
              <a:rPr lang="nb-NO" sz="2400" dirty="0" smtClean="0"/>
              <a:t>Vilkårene er skjønnsmessige</a:t>
            </a:r>
          </a:p>
          <a:p>
            <a:pPr lvl="1"/>
            <a:r>
              <a:rPr lang="nb-NO" dirty="0" smtClean="0"/>
              <a:t>Ikke kan sørge for sitt livsopphold</a:t>
            </a:r>
          </a:p>
          <a:p>
            <a:pPr lvl="1"/>
            <a:r>
              <a:rPr lang="nb-NO" dirty="0" smtClean="0"/>
              <a:t>Gjennom arbeid eller ved å gjøre gjeldende økonomiske rettigheter</a:t>
            </a:r>
          </a:p>
          <a:p>
            <a:endParaRPr lang="nb-NO" dirty="0"/>
          </a:p>
        </p:txBody>
      </p:sp>
    </p:spTree>
  </p:cSld>
  <p:clrMapOvr>
    <a:masterClrMapping/>
  </p:clrMapOvr>
</p:sld>
</file>

<file path=ppt/theme/theme1.xml><?xml version="1.0" encoding="utf-8"?>
<a:theme xmlns:a="http://schemas.openxmlformats.org/drawingml/2006/main" name="jus-4">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jus-4</Template>
  <TotalTime>500</TotalTime>
  <Words>1932</Words>
  <Application>Microsoft Office PowerPoint</Application>
  <PresentationFormat>On-screen Show (4:3)</PresentationFormat>
  <Paragraphs>222</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jus-4</vt:lpstr>
      <vt:lpstr>Professor Kirsten Sandberg </vt:lpstr>
      <vt:lpstr>Oversikt</vt:lpstr>
      <vt:lpstr>Ansvarlige myndigheter</vt:lpstr>
      <vt:lpstr>Formålsparagrafen, § 1, utvidet i Stortinget: Nytt annet ledd</vt:lpstr>
      <vt:lpstr>Plassering av økonomisk sosialhjelp i stønadssystemet</vt:lpstr>
      <vt:lpstr>Menneskerettigheter</vt:lpstr>
      <vt:lpstr>Noen fakta</vt:lpstr>
      <vt:lpstr>Økonomisk rådgivning</vt:lpstr>
      <vt:lpstr>Stønad til livsopphold, § 18</vt:lpstr>
      <vt:lpstr>Hva ligger i livsopphold</vt:lpstr>
      <vt:lpstr>Må ha forsøkt å forsørge seg selv gjennom arbeid</vt:lpstr>
      <vt:lpstr>Stønadens størrelse, § 18, 2. og 3. ledd</vt:lpstr>
      <vt:lpstr>Veiledende satser, rundskriv A-2/2011</vt:lpstr>
      <vt:lpstr>Hva dekker satsene, jf. A-2/2011</vt:lpstr>
      <vt:lpstr>Forts</vt:lpstr>
      <vt:lpstr>Formen på stønaden</vt:lpstr>
      <vt:lpstr>Rettsanvendelsesskjønn eller fritt forvaltningsskjønn?</vt:lpstr>
      <vt:lpstr>Svar: </vt:lpstr>
      <vt:lpstr>Sosialhjelp etter skjønn, § 19</vt:lpstr>
      <vt:lpstr>Eksempler </vt:lpstr>
      <vt:lpstr>Bruk av vilkår, § 20</vt:lpstr>
      <vt:lpstr>Vilkår om arbeid</vt:lpstr>
      <vt:lpstr>Kvalifiseringsprogram og -stønad</vt:lpstr>
      <vt:lpstr>Kvalifiseringsprogram, § 29</vt:lpstr>
      <vt:lpstr>Vilkår, § 29 annet ledd </vt:lpstr>
      <vt:lpstr>Mer om programmet, § 30 m.fl.</vt:lpstr>
      <vt:lpstr>Kvalifiseringsstønad, § 35</vt:lpstr>
      <vt:lpstr>Midlertidig botilbud, § 27</vt:lpstr>
      <vt:lpstr>Følger av å gi uriktige opplysninger,  § 23</vt:lpstr>
      <vt:lpstr>Klage</vt:lpstr>
      <vt:lpstr>Klageorgan og kompetanse, § 47</vt:lpstr>
      <vt:lpstr>Tilsyn med loven</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Professor Kirsten Sandberg</dc:title>
  <dc:creator>kirstens</dc:creator>
  <cp:lastModifiedBy>Lillian M. Stang Almaas</cp:lastModifiedBy>
  <cp:revision>34</cp:revision>
  <dcterms:created xsi:type="dcterms:W3CDTF">2012-03-26T19:16:49Z</dcterms:created>
  <dcterms:modified xsi:type="dcterms:W3CDTF">2012-03-29T07:19:12Z</dcterms:modified>
</cp:coreProperties>
</file>