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332" r:id="rId4"/>
    <p:sldId id="334" r:id="rId5"/>
    <p:sldId id="333" r:id="rId6"/>
    <p:sldId id="331" r:id="rId7"/>
    <p:sldId id="308" r:id="rId8"/>
    <p:sldId id="340" r:id="rId9"/>
    <p:sldId id="350" r:id="rId10"/>
    <p:sldId id="301" r:id="rId11"/>
    <p:sldId id="306" r:id="rId12"/>
    <p:sldId id="307" r:id="rId13"/>
    <p:sldId id="258" r:id="rId14"/>
    <p:sldId id="259" r:id="rId15"/>
    <p:sldId id="260" r:id="rId16"/>
    <p:sldId id="261" r:id="rId17"/>
    <p:sldId id="337" r:id="rId18"/>
    <p:sldId id="262" r:id="rId19"/>
    <p:sldId id="335" r:id="rId20"/>
    <p:sldId id="263" r:id="rId21"/>
    <p:sldId id="309" r:id="rId22"/>
    <p:sldId id="310" r:id="rId23"/>
    <p:sldId id="336" r:id="rId24"/>
    <p:sldId id="311" r:id="rId25"/>
    <p:sldId id="312" r:id="rId26"/>
    <p:sldId id="313" r:id="rId27"/>
    <p:sldId id="264" r:id="rId28"/>
    <p:sldId id="292" r:id="rId29"/>
    <p:sldId id="293" r:id="rId30"/>
    <p:sldId id="294" r:id="rId31"/>
    <p:sldId id="295" r:id="rId32"/>
    <p:sldId id="296" r:id="rId33"/>
    <p:sldId id="265" r:id="rId34"/>
    <p:sldId id="266" r:id="rId35"/>
    <p:sldId id="297" r:id="rId36"/>
    <p:sldId id="298" r:id="rId37"/>
    <p:sldId id="267" r:id="rId38"/>
    <p:sldId id="302" r:id="rId39"/>
    <p:sldId id="341" r:id="rId40"/>
    <p:sldId id="314" r:id="rId41"/>
    <p:sldId id="318" r:id="rId42"/>
    <p:sldId id="342" r:id="rId43"/>
    <p:sldId id="343" r:id="rId44"/>
    <p:sldId id="344" r:id="rId45"/>
    <p:sldId id="345" r:id="rId46"/>
    <p:sldId id="329" r:id="rId47"/>
    <p:sldId id="272" r:id="rId48"/>
    <p:sldId id="274" r:id="rId49"/>
    <p:sldId id="276" r:id="rId50"/>
    <p:sldId id="319" r:id="rId51"/>
    <p:sldId id="320" r:id="rId52"/>
    <p:sldId id="321" r:id="rId53"/>
    <p:sldId id="322" r:id="rId54"/>
    <p:sldId id="323" r:id="rId55"/>
    <p:sldId id="324" r:id="rId56"/>
    <p:sldId id="338" r:id="rId57"/>
    <p:sldId id="325" r:id="rId58"/>
    <p:sldId id="277" r:id="rId59"/>
    <p:sldId id="278" r:id="rId60"/>
    <p:sldId id="279" r:id="rId61"/>
    <p:sldId id="280" r:id="rId62"/>
    <p:sldId id="282" r:id="rId63"/>
    <p:sldId id="284" r:id="rId64"/>
    <p:sldId id="283" r:id="rId65"/>
    <p:sldId id="285" r:id="rId66"/>
    <p:sldId id="286" r:id="rId67"/>
    <p:sldId id="339" r:id="rId68"/>
    <p:sldId id="326" r:id="rId69"/>
    <p:sldId id="287" r:id="rId70"/>
    <p:sldId id="288" r:id="rId71"/>
    <p:sldId id="289" r:id="rId72"/>
    <p:sldId id="290" r:id="rId73"/>
    <p:sldId id="291" r:id="rId74"/>
    <p:sldId id="327" r:id="rId75"/>
    <p:sldId id="346" r:id="rId76"/>
    <p:sldId id="347" r:id="rId77"/>
    <p:sldId id="348" r:id="rId78"/>
    <p:sldId id="305" r:id="rId79"/>
    <p:sldId id="349" r:id="rId8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5" autoAdjust="0"/>
    <p:restoredTop sz="94681" autoAdjust="0"/>
  </p:normalViewPr>
  <p:slideViewPr>
    <p:cSldViewPr>
      <p:cViewPr varScale="1">
        <p:scale>
          <a:sx n="124" d="100"/>
          <a:sy n="124" d="100"/>
        </p:scale>
        <p:origin x="1392" y="108"/>
      </p:cViewPr>
      <p:guideLst>
        <p:guide orient="horz" pos="2160"/>
        <p:guide pos="2880"/>
      </p:guideLst>
    </p:cSldViewPr>
  </p:slideViewPr>
  <p:outlineViewPr>
    <p:cViewPr>
      <p:scale>
        <a:sx n="33" d="100"/>
        <a:sy n="33" d="100"/>
      </p:scale>
      <p:origin x="0" y="215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9D97F-AC8A-45AF-A070-AE859B9668DC}" type="doc">
      <dgm:prSet loTypeId="urn:microsoft.com/office/officeart/2005/8/layout/process1" loCatId="process" qsTypeId="urn:microsoft.com/office/officeart/2005/8/quickstyle/simple1" qsCatId="simple" csTypeId="urn:microsoft.com/office/officeart/2005/8/colors/accent1_2" csCatId="accent1" phldr="1"/>
      <dgm:spPr/>
    </dgm:pt>
    <dgm:pt modelId="{A413B5EA-7CAC-46F4-965C-FD21341489B2}">
      <dgm:prSet phldrT="[Tekst]"/>
      <dgm:spPr/>
      <dgm:t>
        <a:bodyPr/>
        <a:lstStyle/>
        <a:p>
          <a:r>
            <a:rPr lang="nb-NO" dirty="0" smtClean="0"/>
            <a:t>Valg av verdimessige premisser («hensyn»)</a:t>
          </a:r>
          <a:endParaRPr lang="nb-NO" dirty="0"/>
        </a:p>
      </dgm:t>
    </dgm:pt>
    <dgm:pt modelId="{46D80229-B28E-48C3-8B90-14CAFCED9E82}" type="parTrans" cxnId="{750F446E-13C6-4D07-8156-A1571FA73645}">
      <dgm:prSet/>
      <dgm:spPr/>
      <dgm:t>
        <a:bodyPr/>
        <a:lstStyle/>
        <a:p>
          <a:endParaRPr lang="nb-NO"/>
        </a:p>
      </dgm:t>
    </dgm:pt>
    <dgm:pt modelId="{6CD587EB-422A-4636-A46B-22C047188A99}" type="sibTrans" cxnId="{750F446E-13C6-4D07-8156-A1571FA73645}">
      <dgm:prSet/>
      <dgm:spPr/>
      <dgm:t>
        <a:bodyPr/>
        <a:lstStyle/>
        <a:p>
          <a:endParaRPr lang="nb-NO"/>
        </a:p>
      </dgm:t>
    </dgm:pt>
    <dgm:pt modelId="{44E57C8F-9448-4766-A859-20E2A9755AC3}">
      <dgm:prSet phldrT="[Tekst]"/>
      <dgm:spPr/>
      <dgm:t>
        <a:bodyPr/>
        <a:lstStyle/>
        <a:p>
          <a:r>
            <a:rPr lang="nb-NO" dirty="0" smtClean="0"/>
            <a:t>Avveining av verdimessige premisser («hensyn»)</a:t>
          </a:r>
          <a:endParaRPr lang="nb-NO" dirty="0"/>
        </a:p>
      </dgm:t>
    </dgm:pt>
    <dgm:pt modelId="{1531B6B7-082B-47C7-9D63-359BCAE9F629}" type="parTrans" cxnId="{A54A52A9-9825-41C1-BF8B-4D717BB4A06E}">
      <dgm:prSet/>
      <dgm:spPr/>
      <dgm:t>
        <a:bodyPr/>
        <a:lstStyle/>
        <a:p>
          <a:endParaRPr lang="nb-NO"/>
        </a:p>
      </dgm:t>
    </dgm:pt>
    <dgm:pt modelId="{920B3BCA-76EE-471A-8B68-CA927C85AED3}" type="sibTrans" cxnId="{A54A52A9-9825-41C1-BF8B-4D717BB4A06E}">
      <dgm:prSet/>
      <dgm:spPr/>
      <dgm:t>
        <a:bodyPr/>
        <a:lstStyle/>
        <a:p>
          <a:endParaRPr lang="nb-NO"/>
        </a:p>
      </dgm:t>
    </dgm:pt>
    <dgm:pt modelId="{9A5750B4-CDC9-418D-95D0-A30F52EB2BCE}" type="pres">
      <dgm:prSet presAssocID="{BAC9D97F-AC8A-45AF-A070-AE859B9668DC}" presName="Name0" presStyleCnt="0">
        <dgm:presLayoutVars>
          <dgm:dir/>
          <dgm:resizeHandles val="exact"/>
        </dgm:presLayoutVars>
      </dgm:prSet>
      <dgm:spPr/>
    </dgm:pt>
    <dgm:pt modelId="{2C7EB7D2-45E1-42D9-BF67-237ECD97F076}" type="pres">
      <dgm:prSet presAssocID="{A413B5EA-7CAC-46F4-965C-FD21341489B2}" presName="node" presStyleLbl="node1" presStyleIdx="0" presStyleCnt="2" custLinFactNeighborX="16393" custLinFactNeighborY="-11448">
        <dgm:presLayoutVars>
          <dgm:bulletEnabled val="1"/>
        </dgm:presLayoutVars>
      </dgm:prSet>
      <dgm:spPr/>
      <dgm:t>
        <a:bodyPr/>
        <a:lstStyle/>
        <a:p>
          <a:endParaRPr lang="nb-NO"/>
        </a:p>
      </dgm:t>
    </dgm:pt>
    <dgm:pt modelId="{079DCDD1-E3F3-45E8-8188-F93834543105}" type="pres">
      <dgm:prSet presAssocID="{6CD587EB-422A-4636-A46B-22C047188A99}" presName="sibTrans" presStyleLbl="sibTrans2D1" presStyleIdx="0" presStyleCnt="1"/>
      <dgm:spPr/>
      <dgm:t>
        <a:bodyPr/>
        <a:lstStyle/>
        <a:p>
          <a:endParaRPr lang="nb-NO"/>
        </a:p>
      </dgm:t>
    </dgm:pt>
    <dgm:pt modelId="{C8B13ADA-6683-445E-B8D0-B8725933C81D}" type="pres">
      <dgm:prSet presAssocID="{6CD587EB-422A-4636-A46B-22C047188A99}" presName="connectorText" presStyleLbl="sibTrans2D1" presStyleIdx="0" presStyleCnt="1"/>
      <dgm:spPr/>
      <dgm:t>
        <a:bodyPr/>
        <a:lstStyle/>
        <a:p>
          <a:endParaRPr lang="nb-NO"/>
        </a:p>
      </dgm:t>
    </dgm:pt>
    <dgm:pt modelId="{E67D8E29-BD23-4059-BC8C-8CFB106572E6}" type="pres">
      <dgm:prSet presAssocID="{44E57C8F-9448-4766-A859-20E2A9755AC3}" presName="node" presStyleLbl="node1" presStyleIdx="1" presStyleCnt="2" custLinFactNeighborX="-14549" custLinFactNeighborY="-11448">
        <dgm:presLayoutVars>
          <dgm:bulletEnabled val="1"/>
        </dgm:presLayoutVars>
      </dgm:prSet>
      <dgm:spPr/>
      <dgm:t>
        <a:bodyPr/>
        <a:lstStyle/>
        <a:p>
          <a:endParaRPr lang="nb-NO"/>
        </a:p>
      </dgm:t>
    </dgm:pt>
  </dgm:ptLst>
  <dgm:cxnLst>
    <dgm:cxn modelId="{DD1F978E-B98A-4CC2-A654-40AD082E8A5E}" type="presOf" srcId="{6CD587EB-422A-4636-A46B-22C047188A99}" destId="{C8B13ADA-6683-445E-B8D0-B8725933C81D}" srcOrd="1" destOrd="0" presId="urn:microsoft.com/office/officeart/2005/8/layout/process1"/>
    <dgm:cxn modelId="{283070B4-CF7A-4939-B9CC-B68E8C66EC1B}" type="presOf" srcId="{A413B5EA-7CAC-46F4-965C-FD21341489B2}" destId="{2C7EB7D2-45E1-42D9-BF67-237ECD97F076}" srcOrd="0" destOrd="0" presId="urn:microsoft.com/office/officeart/2005/8/layout/process1"/>
    <dgm:cxn modelId="{1B89C7F9-B5B9-470D-BC0D-3D61F92AE40C}" type="presOf" srcId="{44E57C8F-9448-4766-A859-20E2A9755AC3}" destId="{E67D8E29-BD23-4059-BC8C-8CFB106572E6}" srcOrd="0" destOrd="0" presId="urn:microsoft.com/office/officeart/2005/8/layout/process1"/>
    <dgm:cxn modelId="{750F446E-13C6-4D07-8156-A1571FA73645}" srcId="{BAC9D97F-AC8A-45AF-A070-AE859B9668DC}" destId="{A413B5EA-7CAC-46F4-965C-FD21341489B2}" srcOrd="0" destOrd="0" parTransId="{46D80229-B28E-48C3-8B90-14CAFCED9E82}" sibTransId="{6CD587EB-422A-4636-A46B-22C047188A99}"/>
    <dgm:cxn modelId="{7D8932A8-942C-47CC-938A-A22CAC2F9CEF}" type="presOf" srcId="{BAC9D97F-AC8A-45AF-A070-AE859B9668DC}" destId="{9A5750B4-CDC9-418D-95D0-A30F52EB2BCE}" srcOrd="0" destOrd="0" presId="urn:microsoft.com/office/officeart/2005/8/layout/process1"/>
    <dgm:cxn modelId="{A54A52A9-9825-41C1-BF8B-4D717BB4A06E}" srcId="{BAC9D97F-AC8A-45AF-A070-AE859B9668DC}" destId="{44E57C8F-9448-4766-A859-20E2A9755AC3}" srcOrd="1" destOrd="0" parTransId="{1531B6B7-082B-47C7-9D63-359BCAE9F629}" sibTransId="{920B3BCA-76EE-471A-8B68-CA927C85AED3}"/>
    <dgm:cxn modelId="{C9F8C98F-119C-475A-8285-12A795B1EB65}" type="presOf" srcId="{6CD587EB-422A-4636-A46B-22C047188A99}" destId="{079DCDD1-E3F3-45E8-8188-F93834543105}" srcOrd="0" destOrd="0" presId="urn:microsoft.com/office/officeart/2005/8/layout/process1"/>
    <dgm:cxn modelId="{91C4CD7F-937D-47ED-BC14-26540A7C7A24}" type="presParOf" srcId="{9A5750B4-CDC9-418D-95D0-A30F52EB2BCE}" destId="{2C7EB7D2-45E1-42D9-BF67-237ECD97F076}" srcOrd="0" destOrd="0" presId="urn:microsoft.com/office/officeart/2005/8/layout/process1"/>
    <dgm:cxn modelId="{38FB4AE5-379D-4F5D-A612-5CED6217B6E8}" type="presParOf" srcId="{9A5750B4-CDC9-418D-95D0-A30F52EB2BCE}" destId="{079DCDD1-E3F3-45E8-8188-F93834543105}" srcOrd="1" destOrd="0" presId="urn:microsoft.com/office/officeart/2005/8/layout/process1"/>
    <dgm:cxn modelId="{E2AA4AC4-D225-416A-9754-4FBBA38FD38D}" type="presParOf" srcId="{079DCDD1-E3F3-45E8-8188-F93834543105}" destId="{C8B13ADA-6683-445E-B8D0-B8725933C81D}" srcOrd="0" destOrd="0" presId="urn:microsoft.com/office/officeart/2005/8/layout/process1"/>
    <dgm:cxn modelId="{38C9B80E-C8C0-44EB-BC6D-E1970F7B8F31}" type="presParOf" srcId="{9A5750B4-CDC9-418D-95D0-A30F52EB2BCE}" destId="{E67D8E29-BD23-4059-BC8C-8CFB106572E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EB7D2-45E1-42D9-BF67-237ECD97F076}">
      <dsp:nvSpPr>
        <dsp:cNvPr id="0" name=""/>
        <dsp:cNvSpPr/>
      </dsp:nvSpPr>
      <dsp:spPr>
        <a:xfrm>
          <a:off x="167678" y="1095898"/>
          <a:ext cx="2539007" cy="1523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b-NO" sz="2200" kern="1200" dirty="0" smtClean="0"/>
            <a:t>Valg av verdimessige premisser («hensyn»)</a:t>
          </a:r>
          <a:endParaRPr lang="nb-NO" sz="2200" kern="1200" dirty="0"/>
        </a:p>
      </dsp:txBody>
      <dsp:txXfrm>
        <a:off x="212297" y="1140517"/>
        <a:ext cx="2449769" cy="1434166"/>
      </dsp:txXfrm>
    </dsp:sp>
    <dsp:sp modelId="{079DCDD1-E3F3-45E8-8188-F93834543105}">
      <dsp:nvSpPr>
        <dsp:cNvPr id="0" name=""/>
        <dsp:cNvSpPr/>
      </dsp:nvSpPr>
      <dsp:spPr>
        <a:xfrm>
          <a:off x="2882025" y="1542763"/>
          <a:ext cx="371718"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nb-NO" sz="1800" kern="1200"/>
        </a:p>
      </dsp:txBody>
      <dsp:txXfrm>
        <a:off x="2882025" y="1668698"/>
        <a:ext cx="260203" cy="377803"/>
      </dsp:txXfrm>
    </dsp:sp>
    <dsp:sp modelId="{E67D8E29-BD23-4059-BC8C-8CFB106572E6}">
      <dsp:nvSpPr>
        <dsp:cNvPr id="0" name=""/>
        <dsp:cNvSpPr/>
      </dsp:nvSpPr>
      <dsp:spPr>
        <a:xfrm>
          <a:off x="3408041" y="1095898"/>
          <a:ext cx="2539007" cy="1523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b-NO" sz="2200" kern="1200" dirty="0" smtClean="0"/>
            <a:t>Avveining av verdimessige premisser («hensyn»)</a:t>
          </a:r>
          <a:endParaRPr lang="nb-NO" sz="2200" kern="1200" dirty="0"/>
        </a:p>
      </dsp:txBody>
      <dsp:txXfrm>
        <a:off x="3452660" y="1140517"/>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6C492-0864-4B58-BEA9-C87037977C1E}" type="datetimeFigureOut">
              <a:rPr lang="nb-NO" smtClean="0"/>
              <a:t>18.01.2019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A3CDB-8295-4166-878C-F5C552553150}" type="slidenum">
              <a:rPr lang="nb-NO" smtClean="0"/>
              <a:t>‹#›</a:t>
            </a:fld>
            <a:endParaRPr lang="nb-NO"/>
          </a:p>
        </p:txBody>
      </p:sp>
    </p:spTree>
    <p:extLst>
      <p:ext uri="{BB962C8B-B14F-4D97-AF65-F5344CB8AC3E}">
        <p14:creationId xmlns:p14="http://schemas.microsoft.com/office/powerpoint/2010/main" val="374918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a:t>
            </a:fld>
            <a:endParaRPr lang="nb-NO"/>
          </a:p>
        </p:txBody>
      </p:sp>
    </p:spTree>
    <p:extLst>
      <p:ext uri="{BB962C8B-B14F-4D97-AF65-F5344CB8AC3E}">
        <p14:creationId xmlns:p14="http://schemas.microsoft.com/office/powerpoint/2010/main" val="192750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Realiteten er</a:t>
            </a:r>
            <a:r>
              <a:rPr lang="nb-NO" baseline="0" dirty="0" smtClean="0"/>
              <a:t> domstolene overlater til forvaltningen å avgjøre om legalitetsprinsippet er oppfylt. Problematisk. På den annen side er det ikke uforståelig at domstolene ikke ønsker å prøve alle vurderinger.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26</a:t>
            </a:fld>
            <a:endParaRPr lang="nb-NO"/>
          </a:p>
        </p:txBody>
      </p:sp>
    </p:spTree>
    <p:extLst>
      <p:ext uri="{BB962C8B-B14F-4D97-AF65-F5344CB8AC3E}">
        <p14:creationId xmlns:p14="http://schemas.microsoft.com/office/powerpoint/2010/main" val="323414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Ovenfor så</a:t>
            </a:r>
            <a:r>
              <a:rPr lang="nb-NO" baseline="0" dirty="0" smtClean="0"/>
              <a:t> vi hvordan den tradisjonelle tilnærmingen med begrenset kompetanse ga anvisning på en alt eller ingenting prøvelse. Tilbakeholdenheten kan ses som et svar på dette.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27</a:t>
            </a:fld>
            <a:endParaRPr lang="nb-NO"/>
          </a:p>
        </p:txBody>
      </p:sp>
    </p:spTree>
    <p:extLst>
      <p:ext uri="{BB962C8B-B14F-4D97-AF65-F5344CB8AC3E}">
        <p14:creationId xmlns:p14="http://schemas.microsoft.com/office/powerpoint/2010/main" val="293590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grunn til å</a:t>
            </a:r>
            <a:r>
              <a:rPr lang="nb-NO" baseline="0" dirty="0" smtClean="0"/>
              <a:t> bemerke at de samme innvendingene som mot kompetansebegrensningsmodellen kan gjøres gjeldende her. En betydelig tilbakeholdenhet er problematisk.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32</a:t>
            </a:fld>
            <a:endParaRPr lang="nb-NO"/>
          </a:p>
        </p:txBody>
      </p:sp>
    </p:spTree>
    <p:extLst>
      <p:ext uri="{BB962C8B-B14F-4D97-AF65-F5344CB8AC3E}">
        <p14:creationId xmlns:p14="http://schemas.microsoft.com/office/powerpoint/2010/main" val="81149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Merk at dersom utviklingen</a:t>
            </a:r>
            <a:r>
              <a:rPr lang="nb-NO" baseline="0" dirty="0" smtClean="0"/>
              <a:t> går i denne retning så innebærer dette en oppgivelse av lovgiveraksiomet!</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37</a:t>
            </a:fld>
            <a:endParaRPr lang="nb-NO"/>
          </a:p>
        </p:txBody>
      </p:sp>
    </p:spTree>
    <p:extLst>
      <p:ext uri="{BB962C8B-B14F-4D97-AF65-F5344CB8AC3E}">
        <p14:creationId xmlns:p14="http://schemas.microsoft.com/office/powerpoint/2010/main" val="260158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Også ved kontrollen av</a:t>
            </a:r>
            <a:r>
              <a:rPr lang="nb-NO" baseline="0" dirty="0" smtClean="0"/>
              <a:t> kan-skjønnet finner vi lovgiverviljen som overordnet rettesnor.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40</a:t>
            </a:fld>
            <a:endParaRPr lang="nb-NO"/>
          </a:p>
        </p:txBody>
      </p:sp>
    </p:spTree>
    <p:extLst>
      <p:ext uri="{BB962C8B-B14F-4D97-AF65-F5344CB8AC3E}">
        <p14:creationId xmlns:p14="http://schemas.microsoft.com/office/powerpoint/2010/main" val="359305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Også for kan-skjønnet får vi spørsmålet om hvor langt lovgiver</a:t>
            </a:r>
            <a:r>
              <a:rPr lang="nb-NO" baseline="0" dirty="0" smtClean="0"/>
              <a:t> kan gå i begrense domstolskontrollen</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41</a:t>
            </a:fld>
            <a:endParaRPr lang="nb-NO"/>
          </a:p>
        </p:txBody>
      </p:sp>
    </p:spTree>
    <p:extLst>
      <p:ext uri="{BB962C8B-B14F-4D97-AF65-F5344CB8AC3E}">
        <p14:creationId xmlns:p14="http://schemas.microsoft.com/office/powerpoint/2010/main" val="138485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a:t>
            </a:r>
            <a:r>
              <a:rPr lang="nb-NO" baseline="0" dirty="0" smtClean="0"/>
              <a:t> er det normalt en avveining mot disponible ressurser. Skal det stilles vilkår for å ivareta ulike offentlige hensyn? Domstolene vil neppe prøve dette særlig inngående.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46</a:t>
            </a:fld>
            <a:endParaRPr lang="nb-NO"/>
          </a:p>
        </p:txBody>
      </p:sp>
    </p:spTree>
    <p:extLst>
      <p:ext uri="{BB962C8B-B14F-4D97-AF65-F5344CB8AC3E}">
        <p14:creationId xmlns:p14="http://schemas.microsoft.com/office/powerpoint/2010/main" val="249291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Terskelen</a:t>
            </a:r>
            <a:r>
              <a:rPr lang="nb-NO" baseline="0" dirty="0" smtClean="0"/>
              <a:t> for å tilsidesette urimelige vedtak ligger altså svært høyt. Det betyr imidlertid ikke at domstolene ikke prøver urimeligheten. Domstolene har funnet andre teknikker.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62</a:t>
            </a:fld>
            <a:endParaRPr lang="nb-NO"/>
          </a:p>
        </p:txBody>
      </p:sp>
    </p:spTree>
    <p:extLst>
      <p:ext uri="{BB962C8B-B14F-4D97-AF65-F5344CB8AC3E}">
        <p14:creationId xmlns:p14="http://schemas.microsoft.com/office/powerpoint/2010/main" val="127001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69</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t>
            </a:r>
            <a:r>
              <a:rPr lang="nb-NO" dirty="0" err="1" smtClean="0"/>
              <a:t>Rt</a:t>
            </a:r>
            <a:r>
              <a:rPr lang="nb-NO" dirty="0" smtClean="0"/>
              <a:t>. 2000 s. 1056 </a:t>
            </a:r>
            <a:r>
              <a:rPr lang="nb-NO" dirty="0" err="1" smtClean="0"/>
              <a:t>Gausi</a:t>
            </a:r>
            <a:r>
              <a:rPr lang="nb-NO" dirty="0" smtClean="0"/>
              <a:t> prosederte staten på at det kun gjaldt to typer begrunnelseskrav. Det alminnelige kravet i § 25 (3) og kravet i </a:t>
            </a:r>
            <a:r>
              <a:rPr lang="nb-NO" dirty="0" err="1" smtClean="0"/>
              <a:t>Isenedommen</a:t>
            </a:r>
            <a:r>
              <a:rPr lang="nb-NO" dirty="0" smtClean="0"/>
              <a:t> for særlig inngripende</a:t>
            </a:r>
            <a:r>
              <a:rPr lang="nb-NO" baseline="0" dirty="0" smtClean="0"/>
              <a:t> vedtak. Dette ble avvist av Høyesterett som uttalte at «krav må avpasses etter hvor inngripende vedtaket er». Jeg tror følgende tredeling er dekkende for praksis: </a:t>
            </a:r>
          </a:p>
          <a:p>
            <a:r>
              <a:rPr lang="nb-NO" baseline="0" dirty="0" smtClean="0"/>
              <a:t>Dere kan lese mer om dette i avhandlingen min om dere ønsker det.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70</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Forskjellen</a:t>
            </a:r>
            <a:r>
              <a:rPr lang="nb-NO" baseline="0" dirty="0" smtClean="0"/>
              <a:t> på lovanvendelsesskjønn og kan-skjønn</a:t>
            </a:r>
            <a:endParaRPr lang="nb-NO" dirty="0"/>
          </a:p>
        </p:txBody>
      </p:sp>
      <p:sp>
        <p:nvSpPr>
          <p:cNvPr id="4" name="Plassholder for lysbildenummer 3"/>
          <p:cNvSpPr>
            <a:spLocks noGrp="1"/>
          </p:cNvSpPr>
          <p:nvPr>
            <p:ph type="sldNum" sz="quarter" idx="10"/>
          </p:nvPr>
        </p:nvSpPr>
        <p:spPr/>
        <p:txBody>
          <a:bodyPr/>
          <a:lstStyle/>
          <a:p>
            <a:fld id="{BFDF9B40-B4D9-406E-956E-6D61194A44AD}" type="slidenum">
              <a:rPr lang="nb-NO" smtClean="0"/>
              <a:t>8</a:t>
            </a:fld>
            <a:endParaRPr lang="nb-NO"/>
          </a:p>
        </p:txBody>
      </p:sp>
    </p:spTree>
    <p:extLst>
      <p:ext uri="{BB962C8B-B14F-4D97-AF65-F5344CB8AC3E}">
        <p14:creationId xmlns:p14="http://schemas.microsoft.com/office/powerpoint/2010/main" val="3795348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t>
            </a:r>
            <a:r>
              <a:rPr lang="nb-NO" dirty="0" err="1" smtClean="0"/>
              <a:t>Rt</a:t>
            </a:r>
            <a:r>
              <a:rPr lang="nb-NO" dirty="0" smtClean="0"/>
              <a:t>. 2000 s. 1056 </a:t>
            </a:r>
            <a:r>
              <a:rPr lang="nb-NO" dirty="0" err="1" smtClean="0"/>
              <a:t>Gausi</a:t>
            </a:r>
            <a:r>
              <a:rPr lang="nb-NO" dirty="0" smtClean="0"/>
              <a:t> prosederte staten på at det kun gjaldt to typer begrunnelseskrav. Det alminnelige kravet i § 25 (3) og kravet i </a:t>
            </a:r>
            <a:r>
              <a:rPr lang="nb-NO" dirty="0" err="1" smtClean="0"/>
              <a:t>Isenedommen</a:t>
            </a:r>
            <a:r>
              <a:rPr lang="nb-NO" dirty="0" smtClean="0"/>
              <a:t> for særlig inngripende</a:t>
            </a:r>
            <a:r>
              <a:rPr lang="nb-NO" baseline="0" dirty="0" smtClean="0"/>
              <a:t> vedtak. Dette ble avvist av Høyesterett som uttalte at «krav må avpasses etter hvor inngripende vedtaket er». Jeg tror følgende tredeling er dekkende for praksis: </a:t>
            </a:r>
          </a:p>
          <a:p>
            <a:r>
              <a:rPr lang="nb-NO" baseline="0" dirty="0" smtClean="0"/>
              <a:t>Dere kan lese mer om dette i avhandlingen min om dere ønsker det.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71</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72</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73</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74</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75</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76</a:t>
            </a:fld>
            <a:endParaRPr lang="nb-NO"/>
          </a:p>
        </p:txBody>
      </p:sp>
    </p:spTree>
    <p:extLst>
      <p:ext uri="{BB962C8B-B14F-4D97-AF65-F5344CB8AC3E}">
        <p14:creationId xmlns:p14="http://schemas.microsoft.com/office/powerpoint/2010/main" val="153752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smtClean="0"/>
              <a:t>Loven sier noe om prøvelsesretten</a:t>
            </a:r>
            <a:r>
              <a:rPr lang="nb-NO" baseline="0" dirty="0" smtClean="0"/>
              <a:t> – den sier ikke noe.</a:t>
            </a:r>
          </a:p>
          <a:p>
            <a:pPr marL="228600" indent="-228600">
              <a:buAutoNum type="arabicPeriod"/>
            </a:pPr>
            <a:r>
              <a:rPr lang="nb-NO" baseline="0" dirty="0" smtClean="0"/>
              <a:t>Tolking – subsumsjon. Henføringen av et saksforhold under en regel.</a:t>
            </a:r>
          </a:p>
          <a:p>
            <a:pPr marL="228600" indent="-228600">
              <a:buAutoNum type="arabicPeriod"/>
            </a:pPr>
            <a:r>
              <a:rPr lang="nb-NO" baseline="0" dirty="0" smtClean="0"/>
              <a:t>Kan ikke, kan men velger å la være.</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11</a:t>
            </a:fld>
            <a:endParaRPr lang="nb-NO"/>
          </a:p>
        </p:txBody>
      </p:sp>
    </p:spTree>
    <p:extLst>
      <p:ext uri="{BB962C8B-B14F-4D97-AF65-F5344CB8AC3E}">
        <p14:creationId xmlns:p14="http://schemas.microsoft.com/office/powerpoint/2010/main" val="394328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 utslag av lovgiverviljeaksiomet</a:t>
            </a:r>
          </a:p>
          <a:p>
            <a:endParaRPr lang="nb-NO" dirty="0" smtClean="0"/>
          </a:p>
          <a:p>
            <a:r>
              <a:rPr lang="nb-NO" dirty="0" smtClean="0"/>
              <a:t>Også kjernen kan</a:t>
            </a:r>
            <a:r>
              <a:rPr lang="nb-NO" baseline="0" dirty="0" smtClean="0"/>
              <a:t> forenes med lovgiverviljeaksiomet.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14</a:t>
            </a:fld>
            <a:endParaRPr lang="nb-NO"/>
          </a:p>
        </p:txBody>
      </p:sp>
    </p:spTree>
    <p:extLst>
      <p:ext uri="{BB962C8B-B14F-4D97-AF65-F5344CB8AC3E}">
        <p14:creationId xmlns:p14="http://schemas.microsoft.com/office/powerpoint/2010/main" val="199309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Tilsynelatende</a:t>
            </a:r>
            <a:r>
              <a:rPr lang="nb-NO" baseline="0" dirty="0" smtClean="0"/>
              <a:t> et oversiktlig og enkelt regelverk. I praksis er imidlertid dette svært vanskelig. For det første er det vanskelig å trekke grensen mellom presise og vage kriterier. For det annet er det et uavklart forhold mellom hovedregelen og helhetsvurderingen.</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16</a:t>
            </a:fld>
            <a:endParaRPr lang="nb-NO"/>
          </a:p>
        </p:txBody>
      </p:sp>
    </p:spTree>
    <p:extLst>
      <p:ext uri="{BB962C8B-B14F-4D97-AF65-F5344CB8AC3E}">
        <p14:creationId xmlns:p14="http://schemas.microsoft.com/office/powerpoint/2010/main" val="93797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Tilsynelatende</a:t>
            </a:r>
            <a:r>
              <a:rPr lang="nb-NO" baseline="0" dirty="0" smtClean="0"/>
              <a:t> et oversiktlig og enkelt regelverk. I praksis er imidlertid dette svært vanskelig. For det første er det vanskelig å trekke grensen mellom presise og vage kriterier. For det annet er det et uavklart forhold mellom hovedregelen og helhetsvurderingen.</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17</a:t>
            </a:fld>
            <a:endParaRPr lang="nb-NO"/>
          </a:p>
        </p:txBody>
      </p:sp>
    </p:spTree>
    <p:extLst>
      <p:ext uri="{BB962C8B-B14F-4D97-AF65-F5344CB8AC3E}">
        <p14:creationId xmlns:p14="http://schemas.microsoft.com/office/powerpoint/2010/main" val="93797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Tilsynelatende</a:t>
            </a:r>
            <a:r>
              <a:rPr lang="nb-NO" baseline="0" dirty="0" smtClean="0"/>
              <a:t> et oversiktlig og enkelt regelverk. I praksis er imidlertid dette svært vanskelig. For det første er det vanskelig å trekke grensen mellom presise og vage kriterier. For det annet er det et uavklart forhold mellom hovedregelen </a:t>
            </a:r>
            <a:r>
              <a:rPr lang="nb-NO" baseline="0" smtClean="0"/>
              <a:t>og helhetsvurderingen.</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18</a:t>
            </a:fld>
            <a:endParaRPr lang="nb-NO"/>
          </a:p>
        </p:txBody>
      </p:sp>
    </p:spTree>
    <p:extLst>
      <p:ext uri="{BB962C8B-B14F-4D97-AF65-F5344CB8AC3E}">
        <p14:creationId xmlns:p14="http://schemas.microsoft.com/office/powerpoint/2010/main" val="93797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Tilsynelatende</a:t>
            </a:r>
            <a:r>
              <a:rPr lang="nb-NO" baseline="0" dirty="0" smtClean="0"/>
              <a:t> et oversiktlig og enkelt regelverk. I praksis er imidlertid dette svært vanskelig. For det første er det vanskelig å trekke grensen mellom presise og vage kriterier. For det annet er det et uavklart forhold mellom hovedregelen </a:t>
            </a:r>
            <a:r>
              <a:rPr lang="nb-NO" baseline="0" smtClean="0"/>
              <a:t>og helhetsvurderingen.</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19</a:t>
            </a:fld>
            <a:endParaRPr lang="nb-NO"/>
          </a:p>
        </p:txBody>
      </p:sp>
    </p:spTree>
    <p:extLst>
      <p:ext uri="{BB962C8B-B14F-4D97-AF65-F5344CB8AC3E}">
        <p14:creationId xmlns:p14="http://schemas.microsoft.com/office/powerpoint/2010/main" val="93797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har jeg</a:t>
            </a:r>
            <a:r>
              <a:rPr lang="nb-NO" baseline="0" dirty="0" smtClean="0"/>
              <a:t> sett på hva Høyesterett faktisk gjør og ikke nødvendigvis hva domstolen sier at den gjør. </a:t>
            </a:r>
            <a:endParaRPr lang="nb-NO" dirty="0"/>
          </a:p>
        </p:txBody>
      </p:sp>
      <p:sp>
        <p:nvSpPr>
          <p:cNvPr id="4" name="Plassholder for lysbildenummer 3"/>
          <p:cNvSpPr>
            <a:spLocks noGrp="1"/>
          </p:cNvSpPr>
          <p:nvPr>
            <p:ph type="sldNum" sz="quarter" idx="10"/>
          </p:nvPr>
        </p:nvSpPr>
        <p:spPr/>
        <p:txBody>
          <a:bodyPr/>
          <a:lstStyle/>
          <a:p>
            <a:fld id="{79AA3CDB-8295-4166-878C-F5C552553150}" type="slidenum">
              <a:rPr lang="nb-NO" smtClean="0"/>
              <a:t>20</a:t>
            </a:fld>
            <a:endParaRPr lang="nb-NO"/>
          </a:p>
        </p:txBody>
      </p:sp>
    </p:spTree>
    <p:extLst>
      <p:ext uri="{BB962C8B-B14F-4D97-AF65-F5344CB8AC3E}">
        <p14:creationId xmlns:p14="http://schemas.microsoft.com/office/powerpoint/2010/main" val="146640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94E3058-90C0-4296-A3F5-EC4CEA724F6B}" type="datetimeFigureOut">
              <a:rPr lang="nb-NO" smtClean="0"/>
              <a:t>18.01.2019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216008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4E3058-90C0-4296-A3F5-EC4CEA724F6B}" type="datetimeFigureOut">
              <a:rPr lang="nb-NO" smtClean="0"/>
              <a:t>18.01.2019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175967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4E3058-90C0-4296-A3F5-EC4CEA724F6B}" type="datetimeFigureOut">
              <a:rPr lang="nb-NO" smtClean="0"/>
              <a:t>18.01.2019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264655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4E3058-90C0-4296-A3F5-EC4CEA724F6B}" type="datetimeFigureOut">
              <a:rPr lang="nb-NO" smtClean="0"/>
              <a:t>18.01.2019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6627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E94E3058-90C0-4296-A3F5-EC4CEA724F6B}" type="datetimeFigureOut">
              <a:rPr lang="nb-NO" smtClean="0"/>
              <a:t>18.01.2019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23136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94E3058-90C0-4296-A3F5-EC4CEA724F6B}" type="datetimeFigureOut">
              <a:rPr lang="nb-NO" smtClean="0"/>
              <a:t>18.01.2019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81712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E94E3058-90C0-4296-A3F5-EC4CEA724F6B}" type="datetimeFigureOut">
              <a:rPr lang="nb-NO" smtClean="0"/>
              <a:t>18.01.2019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150935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94E3058-90C0-4296-A3F5-EC4CEA724F6B}" type="datetimeFigureOut">
              <a:rPr lang="nb-NO" smtClean="0"/>
              <a:t>18.01.2019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118919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94E3058-90C0-4296-A3F5-EC4CEA724F6B}" type="datetimeFigureOut">
              <a:rPr lang="nb-NO" smtClean="0"/>
              <a:t>18.01.2019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1824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94E3058-90C0-4296-A3F5-EC4CEA724F6B}" type="datetimeFigureOut">
              <a:rPr lang="nb-NO" smtClean="0"/>
              <a:t>18.01.2019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243697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94E3058-90C0-4296-A3F5-EC4CEA724F6B}" type="datetimeFigureOut">
              <a:rPr lang="nb-NO" smtClean="0"/>
              <a:t>18.01.2019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61B262C-AE9B-4260-9DAE-8F6C208B8861}" type="slidenum">
              <a:rPr lang="nb-NO" smtClean="0"/>
              <a:t>‹#›</a:t>
            </a:fld>
            <a:endParaRPr lang="nb-NO"/>
          </a:p>
        </p:txBody>
      </p:sp>
    </p:spTree>
    <p:extLst>
      <p:ext uri="{BB962C8B-B14F-4D97-AF65-F5344CB8AC3E}">
        <p14:creationId xmlns:p14="http://schemas.microsoft.com/office/powerpoint/2010/main" val="13823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E3058-90C0-4296-A3F5-EC4CEA724F6B}" type="datetimeFigureOut">
              <a:rPr lang="nb-NO" smtClean="0"/>
              <a:t>18.01.2019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262C-AE9B-4260-9DAE-8F6C208B8861}" type="slidenum">
              <a:rPr lang="nb-NO" smtClean="0"/>
              <a:t>‹#›</a:t>
            </a:fld>
            <a:endParaRPr lang="nb-NO"/>
          </a:p>
        </p:txBody>
      </p:sp>
    </p:spTree>
    <p:extLst>
      <p:ext uri="{BB962C8B-B14F-4D97-AF65-F5344CB8AC3E}">
        <p14:creationId xmlns:p14="http://schemas.microsoft.com/office/powerpoint/2010/main" val="330088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Domstolskontroll med forvaltningens lovanvendelse og skjønnsutøvelse</a:t>
            </a:r>
            <a:endParaRPr lang="nb-NO" dirty="0"/>
          </a:p>
        </p:txBody>
      </p:sp>
      <p:sp>
        <p:nvSpPr>
          <p:cNvPr id="3" name="Undertittel 2"/>
          <p:cNvSpPr>
            <a:spLocks noGrp="1"/>
          </p:cNvSpPr>
          <p:nvPr>
            <p:ph type="subTitle" idx="1"/>
          </p:nvPr>
        </p:nvSpPr>
        <p:spPr/>
        <p:txBody>
          <a:bodyPr/>
          <a:lstStyle/>
          <a:p>
            <a:r>
              <a:rPr lang="nb-NO" dirty="0" smtClean="0"/>
              <a:t>Olav Haugen Moen</a:t>
            </a:r>
          </a:p>
          <a:p>
            <a:r>
              <a:rPr lang="nb-NO" dirty="0" smtClean="0"/>
              <a:t>Kommuneadvokaten i Oslo</a:t>
            </a:r>
            <a:endParaRPr lang="nb-NO" dirty="0"/>
          </a:p>
        </p:txBody>
      </p:sp>
    </p:spTree>
    <p:extLst>
      <p:ext uri="{BB962C8B-B14F-4D97-AF65-F5344CB8AC3E}">
        <p14:creationId xmlns:p14="http://schemas.microsoft.com/office/powerpoint/2010/main" val="360175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Lovanvendelsen</a:t>
            </a:r>
            <a:endParaRPr lang="nb-NO" dirty="0"/>
          </a:p>
        </p:txBody>
      </p:sp>
      <p:sp>
        <p:nvSpPr>
          <p:cNvPr id="3" name="Undertittel 2"/>
          <p:cNvSpPr>
            <a:spLocks noGrp="1"/>
          </p:cNvSpPr>
          <p:nvPr>
            <p:ph type="subTitle" idx="1"/>
          </p:nvPr>
        </p:nvSpPr>
        <p:spPr/>
        <p:txBody>
          <a:bodyPr/>
          <a:lstStyle/>
          <a:p>
            <a:endParaRPr lang="nb-NO"/>
          </a:p>
        </p:txBody>
      </p:sp>
    </p:spTree>
    <p:extLst>
      <p:ext uri="{BB962C8B-B14F-4D97-AF65-F5344CB8AC3E}">
        <p14:creationId xmlns:p14="http://schemas.microsoft.com/office/powerpoint/2010/main" val="410301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p:txBody>
          <a:bodyPr/>
          <a:lstStyle/>
          <a:p>
            <a:pPr marL="0" indent="0">
              <a:buNone/>
            </a:pPr>
            <a:r>
              <a:rPr lang="nb-NO" dirty="0" smtClean="0"/>
              <a:t>Sentrale begrepspar: </a:t>
            </a:r>
          </a:p>
          <a:p>
            <a:pPr marL="0" indent="0">
              <a:buNone/>
            </a:pPr>
            <a:r>
              <a:rPr lang="nb-NO" dirty="0" smtClean="0"/>
              <a:t>Lovbestemt begrensning – presumsjon</a:t>
            </a:r>
          </a:p>
          <a:p>
            <a:pPr marL="0" indent="0">
              <a:buNone/>
            </a:pPr>
            <a:r>
              <a:rPr lang="nb-NO" dirty="0" smtClean="0"/>
              <a:t>Tolking – subsumsjon</a:t>
            </a:r>
          </a:p>
          <a:p>
            <a:pPr marL="0" indent="0">
              <a:buNone/>
            </a:pPr>
            <a:r>
              <a:rPr lang="nb-NO" dirty="0" smtClean="0"/>
              <a:t>Kompetanseskranke – tilbakeholdenhet</a:t>
            </a:r>
          </a:p>
          <a:p>
            <a:pPr marL="0" indent="0">
              <a:buNone/>
            </a:pPr>
            <a:endParaRPr lang="nb-NO" dirty="0"/>
          </a:p>
          <a:p>
            <a:pPr marL="0" indent="0">
              <a:buNone/>
            </a:pPr>
            <a:r>
              <a:rPr lang="nb-NO" u="sng" dirty="0" smtClean="0">
                <a:solidFill>
                  <a:srgbClr val="FF0000"/>
                </a:solidFill>
              </a:rPr>
              <a:t>Kan ikke </a:t>
            </a:r>
            <a:r>
              <a:rPr lang="nb-NO" dirty="0" smtClean="0">
                <a:solidFill>
                  <a:srgbClr val="FF0000"/>
                </a:solidFill>
              </a:rPr>
              <a:t>prøve		</a:t>
            </a:r>
            <a:r>
              <a:rPr lang="nb-NO" u="sng" dirty="0" smtClean="0">
                <a:solidFill>
                  <a:srgbClr val="FF0000"/>
                </a:solidFill>
              </a:rPr>
              <a:t>kan</a:t>
            </a:r>
            <a:r>
              <a:rPr lang="nb-NO" dirty="0" smtClean="0">
                <a:solidFill>
                  <a:srgbClr val="FF0000"/>
                </a:solidFill>
              </a:rPr>
              <a:t> prøve, men </a:t>
            </a:r>
            <a:r>
              <a:rPr lang="nb-NO" u="sng" dirty="0" smtClean="0">
                <a:solidFill>
                  <a:srgbClr val="FF0000"/>
                </a:solidFill>
              </a:rPr>
              <a:t>velger</a:t>
            </a:r>
            <a:r>
              <a:rPr lang="nb-NO" dirty="0" smtClean="0">
                <a:solidFill>
                  <a:srgbClr val="FF0000"/>
                </a:solidFill>
              </a:rPr>
              <a:t> å 				ikke gå langt i prøvingen</a:t>
            </a:r>
            <a:endParaRPr lang="nb-NO" dirty="0">
              <a:solidFill>
                <a:srgbClr val="FF0000"/>
              </a:solidFill>
            </a:endParaRPr>
          </a:p>
        </p:txBody>
      </p:sp>
      <p:cxnSp>
        <p:nvCxnSpPr>
          <p:cNvPr id="5" name="Rett pil 4"/>
          <p:cNvCxnSpPr/>
          <p:nvPr/>
        </p:nvCxnSpPr>
        <p:spPr>
          <a:xfrm flipH="1">
            <a:off x="827584" y="3933056"/>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a:off x="4139952" y="3861048"/>
            <a:ext cx="1440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33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dirty="0" smtClean="0"/>
              <a:t>Læren i et nøtteskall: </a:t>
            </a:r>
          </a:p>
          <a:p>
            <a:pPr marL="0" indent="0">
              <a:buNone/>
            </a:pPr>
            <a:r>
              <a:rPr lang="nb-NO" dirty="0"/>
              <a:t>1. Lovgiver kan begrense domstolskontrollen ved uttrykkelig bestemmelse. </a:t>
            </a:r>
          </a:p>
          <a:p>
            <a:pPr marL="0" indent="0">
              <a:buNone/>
            </a:pPr>
            <a:r>
              <a:rPr lang="nb-NO" dirty="0"/>
              <a:t>2. </a:t>
            </a:r>
            <a:r>
              <a:rPr lang="nb-NO" dirty="0" smtClean="0"/>
              <a:t>To </a:t>
            </a:r>
            <a:r>
              <a:rPr lang="nb-NO" dirty="0"/>
              <a:t>overordnede tolkningspresumsjoner basert på en antatt lovgivervilje: </a:t>
            </a:r>
          </a:p>
          <a:p>
            <a:pPr marL="0" indent="0">
              <a:buNone/>
            </a:pPr>
            <a:r>
              <a:rPr lang="nb-NO" dirty="0"/>
              <a:t>(i) Lovtolkning kan alltid prøves. Det kreves forholdsvis sikre holdepunkter i loven for å begrense denne. </a:t>
            </a:r>
          </a:p>
          <a:p>
            <a:pPr marL="0" indent="0">
              <a:buNone/>
            </a:pPr>
            <a:r>
              <a:rPr lang="nb-NO" dirty="0"/>
              <a:t>(ii) Der det ikke foreligger holdepunkter for om lovgiver har ønsket </a:t>
            </a:r>
            <a:r>
              <a:rPr lang="nb-NO" dirty="0" smtClean="0"/>
              <a:t>kontroll; presumsjon </a:t>
            </a:r>
            <a:r>
              <a:rPr lang="nb-NO" dirty="0"/>
              <a:t>for prøvingskompetanse også overfor subsumsjonen. Rekkevidden av denne presumsjonen er omstridt, og den er uansett ikke sterkere enn at det etter en </a:t>
            </a:r>
            <a:r>
              <a:rPr lang="nb-NO" i="1" dirty="0"/>
              <a:t>helhetsvurdering</a:t>
            </a:r>
            <a:r>
              <a:rPr lang="nb-NO" dirty="0"/>
              <a:t> baserte på en rekke momenter kan gjøres unntak. </a:t>
            </a:r>
          </a:p>
          <a:p>
            <a:pPr marL="0" indent="0">
              <a:buNone/>
            </a:pPr>
            <a:r>
              <a:rPr lang="nb-NO" dirty="0"/>
              <a:t>3. Selv om domstolene har kompetanse til å prøve lovanvendelsen, vil de ofte utvise tilbakeholdenhet i prøvingen</a:t>
            </a:r>
            <a:r>
              <a:rPr lang="nb-NO" dirty="0" smtClean="0"/>
              <a:t>.</a:t>
            </a:r>
          </a:p>
          <a:p>
            <a:pPr marL="0" indent="0">
              <a:buNone/>
            </a:pPr>
            <a:r>
              <a:rPr lang="nb-NO" dirty="0" smtClean="0"/>
              <a:t>(4. «Myndighetsmisbrukslæren» gjelder også lovanvendelsen.)</a:t>
            </a:r>
            <a:endParaRPr lang="nb-NO" dirty="0"/>
          </a:p>
          <a:p>
            <a:pPr marL="0" indent="0">
              <a:buNone/>
            </a:pPr>
            <a:endParaRPr lang="nb-NO" dirty="0"/>
          </a:p>
        </p:txBody>
      </p:sp>
    </p:spTree>
    <p:extLst>
      <p:ext uri="{BB962C8B-B14F-4D97-AF65-F5344CB8AC3E}">
        <p14:creationId xmlns:p14="http://schemas.microsoft.com/office/powerpoint/2010/main" val="9424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0" indent="0"/>
            <a:r>
              <a:rPr lang="nb-NO" dirty="0" smtClean="0"/>
              <a:t>Videre opplegg</a:t>
            </a:r>
          </a:p>
        </p:txBody>
      </p:sp>
      <p:sp>
        <p:nvSpPr>
          <p:cNvPr id="3" name="Plassholder for innhold 2"/>
          <p:cNvSpPr>
            <a:spLocks noGrp="1"/>
          </p:cNvSpPr>
          <p:nvPr>
            <p:ph idx="1"/>
          </p:nvPr>
        </p:nvSpPr>
        <p:spPr/>
        <p:txBody>
          <a:bodyPr/>
          <a:lstStyle/>
          <a:p>
            <a:pPr marL="0" indent="0">
              <a:buNone/>
            </a:pPr>
            <a:r>
              <a:rPr lang="nb-NO" dirty="0" smtClean="0"/>
              <a:t>Lovbestemte begrensninger</a:t>
            </a:r>
          </a:p>
          <a:p>
            <a:pPr marL="0" indent="0">
              <a:buNone/>
            </a:pPr>
            <a:r>
              <a:rPr lang="nb-NO" dirty="0" smtClean="0"/>
              <a:t>Presumsjoner</a:t>
            </a:r>
          </a:p>
          <a:p>
            <a:pPr marL="0" indent="0">
              <a:buNone/>
            </a:pPr>
            <a:r>
              <a:rPr lang="nb-NO" dirty="0" smtClean="0"/>
              <a:t>Tilbakeholdenhet</a:t>
            </a:r>
          </a:p>
          <a:p>
            <a:pPr marL="0" indent="0">
              <a:buNone/>
            </a:pPr>
            <a:r>
              <a:rPr lang="nb-NO" dirty="0" smtClean="0"/>
              <a:t>EMK og EØS-rettslige krav</a:t>
            </a:r>
          </a:p>
          <a:p>
            <a:pPr marL="0" indent="0">
              <a:buNone/>
            </a:pPr>
            <a:r>
              <a:rPr lang="nb-NO" dirty="0" smtClean="0"/>
              <a:t>Grunnloven § 95</a:t>
            </a:r>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419686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Lovbestemte begrensninger</a:t>
            </a:r>
            <a:endParaRPr lang="nb-NO" dirty="0"/>
          </a:p>
        </p:txBody>
      </p:sp>
      <p:sp>
        <p:nvSpPr>
          <p:cNvPr id="3" name="Plassholder for innhold 2"/>
          <p:cNvSpPr>
            <a:spLocks noGrp="1"/>
          </p:cNvSpPr>
          <p:nvPr>
            <p:ph idx="1"/>
          </p:nvPr>
        </p:nvSpPr>
        <p:spPr/>
        <p:txBody>
          <a:bodyPr>
            <a:normAutofit fontScale="77500" lnSpcReduction="20000"/>
          </a:bodyPr>
          <a:lstStyle/>
          <a:p>
            <a:pPr marL="0" indent="0">
              <a:buNone/>
            </a:pPr>
            <a:r>
              <a:rPr lang="nb-NO" dirty="0" smtClean="0"/>
              <a:t>Lovgiver kan begrense domstolskontrollen med lovanvendelsen. Eks.: </a:t>
            </a:r>
            <a:r>
              <a:rPr lang="nb-NO" dirty="0" err="1" smtClean="0"/>
              <a:t>Rt</a:t>
            </a:r>
            <a:r>
              <a:rPr lang="nb-NO" dirty="0" smtClean="0"/>
              <a:t>. 1999 s. 748. </a:t>
            </a:r>
            <a:r>
              <a:rPr lang="nb-NO" i="1" dirty="0" smtClean="0"/>
              <a:t>Vår fantastiske verden</a:t>
            </a:r>
            <a:r>
              <a:rPr lang="nb-NO" dirty="0" smtClean="0"/>
              <a:t>. </a:t>
            </a:r>
            <a:r>
              <a:rPr lang="nb-NO" dirty="0" err="1" smtClean="0"/>
              <a:t>Rt</a:t>
            </a:r>
            <a:r>
              <a:rPr lang="nb-NO" dirty="0" smtClean="0"/>
              <a:t>. 2005 s. 117 </a:t>
            </a:r>
            <a:r>
              <a:rPr lang="nb-NO" i="1" dirty="0" smtClean="0"/>
              <a:t>Elvebåt</a:t>
            </a:r>
          </a:p>
          <a:p>
            <a:r>
              <a:rPr lang="nb-NO" dirty="0" smtClean="0"/>
              <a:t>Endelighetsklausuler.</a:t>
            </a:r>
          </a:p>
          <a:p>
            <a:r>
              <a:rPr lang="nb-NO" dirty="0" smtClean="0"/>
              <a:t>Think-</a:t>
            </a:r>
            <a:r>
              <a:rPr lang="nb-NO" dirty="0" err="1" smtClean="0"/>
              <a:t>fit</a:t>
            </a:r>
            <a:r>
              <a:rPr lang="nb-NO" dirty="0"/>
              <a:t> </a:t>
            </a:r>
            <a:r>
              <a:rPr lang="nb-NO" dirty="0" smtClean="0"/>
              <a:t>klausuler.</a:t>
            </a:r>
          </a:p>
          <a:p>
            <a:pPr marL="0" indent="0">
              <a:buNone/>
            </a:pPr>
            <a:endParaRPr lang="nb-NO" dirty="0" smtClean="0"/>
          </a:p>
          <a:p>
            <a:pPr marL="0" indent="0">
              <a:buNone/>
            </a:pPr>
            <a:r>
              <a:rPr lang="nb-NO" dirty="0" smtClean="0"/>
              <a:t>Prøvelsesretten har en kjerne som ikke lov kan sette til side: </a:t>
            </a:r>
          </a:p>
          <a:p>
            <a:pPr marL="400050" lvl="1" indent="0">
              <a:buNone/>
            </a:pPr>
            <a:r>
              <a:rPr lang="nb-NO" dirty="0" smtClean="0"/>
              <a:t>«Når </a:t>
            </a:r>
            <a:r>
              <a:rPr lang="nb-NO" dirty="0"/>
              <a:t>avgjørelser med endelig virkning er lagt til et forvaltningsorgan, [vil det] etter de alminnelige prinsipper i vår offentlige rett være tilbake hos domstolene en viss prøvningsrett eller kontrollmyndighet som vern mot maktmisbruk eller annet graverende forhold fra forvaltningsorganets side</a:t>
            </a:r>
            <a:r>
              <a:rPr lang="nb-NO" dirty="0" smtClean="0"/>
              <a:t>.» </a:t>
            </a:r>
            <a:r>
              <a:rPr lang="nb-NO" dirty="0" err="1" smtClean="0"/>
              <a:t>Rt</a:t>
            </a:r>
            <a:r>
              <a:rPr lang="nb-NO" dirty="0" smtClean="0"/>
              <a:t>. 1962 s. 571 </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684390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Tolking</a:t>
            </a:r>
          </a:p>
          <a:p>
            <a:pPr marL="0" indent="0">
              <a:buNone/>
            </a:pPr>
            <a:r>
              <a:rPr lang="nb-NO" dirty="0" smtClean="0"/>
              <a:t>-sondringen tolking subsumsjon</a:t>
            </a:r>
          </a:p>
          <a:p>
            <a:pPr marL="0" indent="0">
              <a:buNone/>
            </a:pPr>
            <a:r>
              <a:rPr lang="nb-NO" dirty="0" smtClean="0"/>
              <a:t>-Tolking prøves normalt fullt ut: </a:t>
            </a:r>
            <a:r>
              <a:rPr lang="nb-NO" dirty="0" err="1" smtClean="0"/>
              <a:t>Rt</a:t>
            </a:r>
            <a:r>
              <a:rPr lang="nb-NO" dirty="0" smtClean="0"/>
              <a:t>. 2012 s. 18 </a:t>
            </a:r>
            <a:r>
              <a:rPr lang="nb-NO" i="1" dirty="0" err="1" smtClean="0"/>
              <a:t>Kistefoss</a:t>
            </a:r>
            <a:r>
              <a:rPr lang="nb-NO" i="1" dirty="0" smtClean="0"/>
              <a:t> </a:t>
            </a:r>
            <a:r>
              <a:rPr lang="nb-NO" dirty="0" smtClean="0"/>
              <a:t>og </a:t>
            </a:r>
            <a:r>
              <a:rPr lang="nb-NO" dirty="0" err="1" smtClean="0"/>
              <a:t>Rt</a:t>
            </a:r>
            <a:r>
              <a:rPr lang="nb-NO" dirty="0" smtClean="0"/>
              <a:t>. 2012 s. 519 GEK II.</a:t>
            </a:r>
          </a:p>
          <a:p>
            <a:pPr marL="0" indent="0">
              <a:buNone/>
            </a:pPr>
            <a:r>
              <a:rPr lang="nb-NO" dirty="0" smtClean="0"/>
              <a:t>-Men:</a:t>
            </a:r>
          </a:p>
          <a:p>
            <a:r>
              <a:rPr lang="nb-NO" dirty="0" smtClean="0"/>
              <a:t>Grensen tolking - subsumsjon er ikke klar</a:t>
            </a:r>
          </a:p>
          <a:p>
            <a:r>
              <a:rPr lang="nb-NO" dirty="0" smtClean="0"/>
              <a:t>Praksis som rettskildefaktor</a:t>
            </a:r>
            <a:endParaRPr lang="nb-NO" dirty="0"/>
          </a:p>
          <a:p>
            <a:pPr marL="0" indent="0">
              <a:buNone/>
            </a:pPr>
            <a:endParaRPr lang="nb-NO" dirty="0"/>
          </a:p>
        </p:txBody>
      </p:sp>
    </p:spTree>
    <p:extLst>
      <p:ext uri="{BB962C8B-B14F-4D97-AF65-F5344CB8AC3E}">
        <p14:creationId xmlns:p14="http://schemas.microsoft.com/office/powerpoint/2010/main" val="293202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Subsumsjon</a:t>
            </a:r>
          </a:p>
          <a:p>
            <a:pPr marL="514350" indent="-514350">
              <a:buAutoNum type="arabicPeriod"/>
            </a:pPr>
            <a:r>
              <a:rPr lang="nb-NO" dirty="0" smtClean="0"/>
              <a:t>Presise kriterier kan prøves</a:t>
            </a:r>
          </a:p>
          <a:p>
            <a:pPr marL="514350" indent="-514350">
              <a:buAutoNum type="arabicPeriod"/>
            </a:pPr>
            <a:r>
              <a:rPr lang="nb-NO" dirty="0" smtClean="0"/>
              <a:t>Vage kriterier</a:t>
            </a:r>
          </a:p>
          <a:p>
            <a:pPr marL="971550" lvl="1" indent="-571500">
              <a:buAutoNum type="romanLcParenBoth"/>
            </a:pPr>
            <a:r>
              <a:rPr lang="nb-NO" dirty="0" smtClean="0"/>
              <a:t>En hovedregel om prøvelse</a:t>
            </a:r>
          </a:p>
          <a:p>
            <a:pPr marL="971550" lvl="1" indent="-571500">
              <a:buAutoNum type="romanLcParenBoth"/>
            </a:pPr>
            <a:r>
              <a:rPr lang="nb-NO" dirty="0" smtClean="0"/>
              <a:t>Unntak etter en helhetsvurdering</a:t>
            </a:r>
            <a:endParaRPr lang="nb-NO" dirty="0"/>
          </a:p>
        </p:txBody>
      </p:sp>
    </p:spTree>
    <p:extLst>
      <p:ext uri="{BB962C8B-B14F-4D97-AF65-F5344CB8AC3E}">
        <p14:creationId xmlns:p14="http://schemas.microsoft.com/office/powerpoint/2010/main" val="304556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Subsumsjon</a:t>
            </a:r>
          </a:p>
          <a:p>
            <a:pPr marL="0" indent="0">
              <a:buNone/>
            </a:pPr>
            <a:r>
              <a:rPr lang="nb-NO" dirty="0" smtClean="0"/>
              <a:t>Hovedregel om prøvelse:</a:t>
            </a:r>
          </a:p>
          <a:p>
            <a:r>
              <a:rPr lang="nb-NO" dirty="0" smtClean="0"/>
              <a:t>Langvarig diskusjon i litteraturen.</a:t>
            </a:r>
          </a:p>
          <a:p>
            <a:r>
              <a:rPr lang="nb-NO" dirty="0" err="1" smtClean="0"/>
              <a:t>Rt</a:t>
            </a:r>
            <a:r>
              <a:rPr lang="nb-NO" dirty="0" smtClean="0"/>
              <a:t>. 2005 s. 1427 </a:t>
            </a:r>
            <a:r>
              <a:rPr lang="nb-NO" i="1" dirty="0" smtClean="0"/>
              <a:t>Naturfredning</a:t>
            </a:r>
            <a:r>
              <a:rPr lang="nb-NO" dirty="0" smtClean="0"/>
              <a:t>:</a:t>
            </a:r>
            <a:endParaRPr lang="nb-NO" dirty="0"/>
          </a:p>
          <a:p>
            <a:pPr marL="400050" lvl="2" indent="0">
              <a:buNone/>
            </a:pPr>
            <a:r>
              <a:rPr lang="nb-NO" dirty="0"/>
              <a:t>«Om de lovbestemte vilkår for en forvaltningsavgjørelse er til stede, må domstolene kunne prøve fullt ut, dersom det ikke er sikre holdepunkter for noe annet</a:t>
            </a:r>
            <a:r>
              <a:rPr lang="nb-NO" dirty="0" smtClean="0"/>
              <a:t>.»</a:t>
            </a:r>
          </a:p>
          <a:p>
            <a:r>
              <a:rPr lang="nb-NO" dirty="0" err="1" smtClean="0"/>
              <a:t>Rt</a:t>
            </a:r>
            <a:r>
              <a:rPr lang="nb-NO" dirty="0" smtClean="0"/>
              <a:t>. 2015 s. 1388 </a:t>
            </a:r>
            <a:r>
              <a:rPr lang="nb-NO" i="1" dirty="0" smtClean="0"/>
              <a:t>Internflukt</a:t>
            </a:r>
            <a:r>
              <a:rPr lang="nb-NO" dirty="0" smtClean="0"/>
              <a:t>: «det alminnelige prinsippet om full prøving». </a:t>
            </a:r>
            <a:endParaRPr lang="nb-NO" dirty="0"/>
          </a:p>
          <a:p>
            <a:endParaRPr lang="nb-NO" dirty="0" smtClean="0"/>
          </a:p>
          <a:p>
            <a:pPr marL="457200" lvl="1" indent="0">
              <a:buNone/>
            </a:pPr>
            <a:endParaRPr lang="nb-NO" dirty="0" smtClean="0"/>
          </a:p>
        </p:txBody>
      </p:sp>
    </p:spTree>
    <p:extLst>
      <p:ext uri="{BB962C8B-B14F-4D97-AF65-F5344CB8AC3E}">
        <p14:creationId xmlns:p14="http://schemas.microsoft.com/office/powerpoint/2010/main" val="303322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normAutofit fontScale="92500"/>
          </a:bodyPr>
          <a:lstStyle/>
          <a:p>
            <a:pPr marL="0" indent="0">
              <a:buNone/>
            </a:pPr>
            <a:r>
              <a:rPr lang="nb-NO" dirty="0" smtClean="0"/>
              <a:t>Subsumsjon</a:t>
            </a:r>
          </a:p>
          <a:p>
            <a:pPr marL="0" indent="0">
              <a:buNone/>
            </a:pPr>
            <a:r>
              <a:rPr lang="nb-NO" dirty="0" smtClean="0"/>
              <a:t>Helhetsvurdering – variasjoner i litteraturen</a:t>
            </a:r>
          </a:p>
          <a:p>
            <a:r>
              <a:rPr lang="nb-NO" dirty="0" smtClean="0"/>
              <a:t>Eckhoffs momentliste fra 1964:</a:t>
            </a:r>
          </a:p>
          <a:p>
            <a:pPr marL="400050" lvl="1" indent="0">
              <a:buNone/>
            </a:pPr>
            <a:r>
              <a:rPr lang="nb-NO" dirty="0"/>
              <a:t>1. graden av skjønn</a:t>
            </a:r>
          </a:p>
          <a:p>
            <a:pPr marL="400050" lvl="1" indent="0">
              <a:buNone/>
            </a:pPr>
            <a:r>
              <a:rPr lang="nb-NO" dirty="0"/>
              <a:t>2. om vurderingstemaet er politisk/teknisk/økonomisk, som motstykke til etisk/juridisk</a:t>
            </a:r>
          </a:p>
          <a:p>
            <a:pPr marL="400050" lvl="1" indent="0">
              <a:buNone/>
            </a:pPr>
            <a:r>
              <a:rPr lang="nb-NO" dirty="0"/>
              <a:t>3. hva slags forvaltningsorgan</a:t>
            </a:r>
          </a:p>
          <a:p>
            <a:pPr marL="400050" lvl="1" indent="0">
              <a:buNone/>
            </a:pPr>
            <a:r>
              <a:rPr lang="nb-NO" dirty="0"/>
              <a:t>4. om det er forskrift eller individuell avgjørelse</a:t>
            </a:r>
          </a:p>
          <a:p>
            <a:pPr marL="400050" lvl="1" indent="0">
              <a:buNone/>
            </a:pPr>
            <a:r>
              <a:rPr lang="nb-NO" dirty="0"/>
              <a:t>5. hva domstolene anser for «naturlig å prøve</a:t>
            </a:r>
            <a:r>
              <a:rPr lang="nb-NO" dirty="0" smtClean="0"/>
              <a:t>»</a:t>
            </a:r>
          </a:p>
          <a:p>
            <a:pPr marL="0" indent="0">
              <a:buNone/>
            </a:pPr>
            <a:endParaRPr lang="nb-NO" dirty="0"/>
          </a:p>
        </p:txBody>
      </p:sp>
    </p:spTree>
    <p:extLst>
      <p:ext uri="{BB962C8B-B14F-4D97-AF65-F5344CB8AC3E}">
        <p14:creationId xmlns:p14="http://schemas.microsoft.com/office/powerpoint/2010/main" val="1636026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Subsumsjon</a:t>
            </a:r>
          </a:p>
          <a:p>
            <a:pPr marL="0" indent="0">
              <a:buNone/>
            </a:pPr>
            <a:r>
              <a:rPr lang="nb-NO" dirty="0" smtClean="0"/>
              <a:t>Helhetsvurdering – variasjoner i litteraturen</a:t>
            </a:r>
          </a:p>
          <a:p>
            <a:r>
              <a:rPr lang="nb-NO" dirty="0" smtClean="0"/>
              <a:t>Nye momenter senere lagt til av Smith: eks. rettssikkerhetshensyn.</a:t>
            </a:r>
          </a:p>
          <a:p>
            <a:r>
              <a:rPr lang="nb-NO" dirty="0" smtClean="0"/>
              <a:t>Boe: «Hjemmelsbetingelsen må være </a:t>
            </a:r>
            <a:r>
              <a:rPr lang="nb-NO" i="1" dirty="0" smtClean="0"/>
              <a:t>utpreget </a:t>
            </a:r>
            <a:r>
              <a:rPr lang="nb-NO" dirty="0" smtClean="0"/>
              <a:t>vag, faglig, eller politisk»</a:t>
            </a:r>
          </a:p>
          <a:p>
            <a:r>
              <a:rPr lang="nb-NO" dirty="0" smtClean="0"/>
              <a:t>Graver: Fjordlaksformelen (</a:t>
            </a:r>
            <a:r>
              <a:rPr lang="nb-NO" dirty="0" err="1" smtClean="0"/>
              <a:t>Rt</a:t>
            </a:r>
            <a:r>
              <a:rPr lang="nb-NO" dirty="0" smtClean="0"/>
              <a:t>. 1995 s. 530).</a:t>
            </a:r>
          </a:p>
          <a:p>
            <a:pPr marL="0" indent="0">
              <a:buNone/>
            </a:pPr>
            <a:r>
              <a:rPr lang="nb-NO" dirty="0" smtClean="0"/>
              <a:t>Problemet: vanskelig å anvende i praksis</a:t>
            </a:r>
          </a:p>
          <a:p>
            <a:pPr marL="0" indent="0">
              <a:buNone/>
            </a:pPr>
            <a:endParaRPr lang="nb-NO" dirty="0"/>
          </a:p>
        </p:txBody>
      </p:sp>
    </p:spTree>
    <p:extLst>
      <p:ext uri="{BB962C8B-B14F-4D97-AF65-F5344CB8AC3E}">
        <p14:creationId xmlns:p14="http://schemas.microsoft.com/office/powerpoint/2010/main" val="360570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Avgrensninger</a:t>
            </a:r>
            <a:endParaRPr lang="nb-NO" dirty="0"/>
          </a:p>
        </p:txBody>
      </p:sp>
      <p:sp>
        <p:nvSpPr>
          <p:cNvPr id="3" name="Plassholder for innhold 2"/>
          <p:cNvSpPr>
            <a:spLocks noGrp="1"/>
          </p:cNvSpPr>
          <p:nvPr>
            <p:ph idx="1"/>
          </p:nvPr>
        </p:nvSpPr>
        <p:spPr/>
        <p:txBody>
          <a:bodyPr/>
          <a:lstStyle/>
          <a:p>
            <a:pPr marL="0" indent="0">
              <a:buNone/>
            </a:pPr>
            <a:endParaRPr lang="nb-NO" dirty="0" smtClean="0"/>
          </a:p>
          <a:p>
            <a:r>
              <a:rPr lang="nb-NO" dirty="0" smtClean="0"/>
              <a:t>Bevisvurderinger. Prøves fullt ut. Merk prognoser. </a:t>
            </a:r>
          </a:p>
          <a:p>
            <a:r>
              <a:rPr lang="nb-NO" dirty="0" smtClean="0"/>
              <a:t>Saksbehandling. Prøves fullt.</a:t>
            </a:r>
          </a:p>
        </p:txBody>
      </p:sp>
    </p:spTree>
    <p:extLst>
      <p:ext uri="{BB962C8B-B14F-4D97-AF65-F5344CB8AC3E}">
        <p14:creationId xmlns:p14="http://schemas.microsoft.com/office/powerpoint/2010/main" val="411903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smtClean="0"/>
              <a:t>Subsumsjon</a:t>
            </a:r>
          </a:p>
          <a:p>
            <a:pPr marL="0" indent="0">
              <a:buNone/>
            </a:pPr>
            <a:r>
              <a:rPr lang="nb-NO" dirty="0" smtClean="0"/>
              <a:t>Et forsøk på å strukturere praksis i noen mer presise retningslinjer: </a:t>
            </a:r>
          </a:p>
          <a:p>
            <a:pPr marL="514350" indent="-514350">
              <a:buAutoNum type="arabicPeriod"/>
            </a:pPr>
            <a:r>
              <a:rPr lang="nb-NO" dirty="0" smtClean="0"/>
              <a:t>Rettighet eller skjønnsfullmakt?</a:t>
            </a:r>
          </a:p>
          <a:p>
            <a:pPr marL="514350" indent="-514350">
              <a:buAutoNum type="arabicPeriod"/>
            </a:pPr>
            <a:r>
              <a:rPr lang="nb-NO" dirty="0" smtClean="0"/>
              <a:t>Inngrep i etablert rettsposisjon eller avslag på søknad?</a:t>
            </a:r>
          </a:p>
          <a:p>
            <a:pPr marL="514350" indent="-514350">
              <a:buAutoNum type="arabicPeriod"/>
            </a:pPr>
            <a:r>
              <a:rPr lang="nb-NO" dirty="0" smtClean="0"/>
              <a:t>Vilkår som gjengir vurdering under kan-skjønnet?</a:t>
            </a:r>
          </a:p>
          <a:p>
            <a:pPr marL="514350" indent="-514350">
              <a:buAutoNum type="arabicPeriod"/>
            </a:pPr>
            <a:r>
              <a:rPr lang="nb-NO" dirty="0" smtClean="0"/>
              <a:t>Kompetanseregel eller retningslinje?</a:t>
            </a:r>
          </a:p>
          <a:p>
            <a:pPr marL="0" indent="0">
              <a:buNone/>
            </a:pPr>
            <a:endParaRPr lang="nb-NO" dirty="0"/>
          </a:p>
        </p:txBody>
      </p:sp>
    </p:spTree>
    <p:extLst>
      <p:ext uri="{BB962C8B-B14F-4D97-AF65-F5344CB8AC3E}">
        <p14:creationId xmlns:p14="http://schemas.microsoft.com/office/powerpoint/2010/main" val="13167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514350" indent="-514350">
              <a:buAutoNum type="arabicPeriod"/>
            </a:pPr>
            <a:r>
              <a:rPr lang="nb-NO" dirty="0" smtClean="0"/>
              <a:t>Rettighet eller skjønnsfullmakt?</a:t>
            </a:r>
          </a:p>
          <a:p>
            <a:pPr marL="0" indent="0">
              <a:buNone/>
            </a:pPr>
            <a:r>
              <a:rPr lang="nb-NO" dirty="0" smtClean="0"/>
              <a:t>-rettigheter prøves normalt fullt ut, selv om det er betydelig skjønnsinnslag. Se eks. </a:t>
            </a:r>
            <a:r>
              <a:rPr lang="nb-NO" dirty="0" err="1" smtClean="0"/>
              <a:t>Rt</a:t>
            </a:r>
            <a:r>
              <a:rPr lang="nb-NO" dirty="0" smtClean="0"/>
              <a:t>. 2015 s. 1388 </a:t>
            </a:r>
            <a:r>
              <a:rPr lang="nb-NO" i="1" dirty="0" smtClean="0"/>
              <a:t>Internflukt.</a:t>
            </a:r>
          </a:p>
          <a:p>
            <a:pPr marL="0" indent="0">
              <a:buNone/>
            </a:pPr>
            <a:endParaRPr lang="nb-NO" dirty="0"/>
          </a:p>
        </p:txBody>
      </p:sp>
    </p:spTree>
    <p:extLst>
      <p:ext uri="{BB962C8B-B14F-4D97-AF65-F5344CB8AC3E}">
        <p14:creationId xmlns:p14="http://schemas.microsoft.com/office/powerpoint/2010/main" val="1432755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2. Inngrep i etablert rettsposisjon eller avslag på søknad?</a:t>
            </a:r>
          </a:p>
          <a:p>
            <a:r>
              <a:rPr lang="nb-NO" dirty="0" smtClean="0"/>
              <a:t>Anførte begrunnelse. Se på den ene side </a:t>
            </a:r>
            <a:r>
              <a:rPr lang="nb-NO" dirty="0" err="1" smtClean="0"/>
              <a:t>Rt</a:t>
            </a:r>
            <a:r>
              <a:rPr lang="nb-NO" dirty="0" smtClean="0"/>
              <a:t>. 2008 s. 681 </a:t>
            </a:r>
            <a:r>
              <a:rPr lang="nb-NO" i="1" dirty="0" smtClean="0"/>
              <a:t>Sterke menneskelige hensyn</a:t>
            </a:r>
            <a:r>
              <a:rPr lang="nb-NO" dirty="0"/>
              <a:t> </a:t>
            </a:r>
            <a:r>
              <a:rPr lang="nb-NO" dirty="0" smtClean="0"/>
              <a:t>og på den annen </a:t>
            </a:r>
            <a:r>
              <a:rPr lang="nb-NO" dirty="0" err="1" smtClean="0"/>
              <a:t>Rt</a:t>
            </a:r>
            <a:r>
              <a:rPr lang="nb-NO" dirty="0" smtClean="0"/>
              <a:t>. 2015 s. 1388 </a:t>
            </a:r>
            <a:r>
              <a:rPr lang="nb-NO" i="1" dirty="0" smtClean="0"/>
              <a:t>Internflukt.</a:t>
            </a:r>
          </a:p>
          <a:p>
            <a:r>
              <a:rPr lang="nb-NO" dirty="0" smtClean="0"/>
              <a:t>Resultat. Perioden 1995-2017: Full prøving av inngrep men ikke avslag på søknad. </a:t>
            </a:r>
          </a:p>
          <a:p>
            <a:r>
              <a:rPr lang="nb-NO" dirty="0" smtClean="0"/>
              <a:t>Konklusjon: </a:t>
            </a:r>
            <a:endParaRPr lang="nb-NO" dirty="0"/>
          </a:p>
        </p:txBody>
      </p:sp>
    </p:spTree>
    <p:extLst>
      <p:ext uri="{BB962C8B-B14F-4D97-AF65-F5344CB8AC3E}">
        <p14:creationId xmlns:p14="http://schemas.microsoft.com/office/powerpoint/2010/main" val="3826541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2. Inngrep i etablert rettsposisjon eller avslag på søknad?</a:t>
            </a:r>
          </a:p>
          <a:p>
            <a:pPr marL="0" indent="0">
              <a:buNone/>
            </a:pPr>
            <a:r>
              <a:rPr lang="nb-NO" dirty="0" smtClean="0"/>
              <a:t>Merk: Høyesterett har i flere avgjørelser tolket kompetansebetingelser bort: </a:t>
            </a:r>
          </a:p>
          <a:p>
            <a:pPr marL="0" indent="0">
              <a:buNone/>
            </a:pPr>
            <a:r>
              <a:rPr lang="nb-NO" dirty="0" smtClean="0"/>
              <a:t>-</a:t>
            </a:r>
            <a:r>
              <a:rPr lang="nb-NO" dirty="0" err="1" smtClean="0"/>
              <a:t>Rt</a:t>
            </a:r>
            <a:r>
              <a:rPr lang="nb-NO" dirty="0" smtClean="0"/>
              <a:t>. 2007 s. 257 </a:t>
            </a:r>
            <a:r>
              <a:rPr lang="nb-NO" i="1" dirty="0" err="1" smtClean="0"/>
              <a:t>Trallfa</a:t>
            </a:r>
            <a:r>
              <a:rPr lang="nb-NO" dirty="0" smtClean="0"/>
              <a:t>.</a:t>
            </a:r>
          </a:p>
          <a:p>
            <a:pPr marL="0" indent="0">
              <a:buNone/>
            </a:pPr>
            <a:r>
              <a:rPr lang="nb-NO" dirty="0" smtClean="0"/>
              <a:t>-</a:t>
            </a:r>
            <a:r>
              <a:rPr lang="nb-NO" dirty="0" err="1" smtClean="0"/>
              <a:t>Rt</a:t>
            </a:r>
            <a:r>
              <a:rPr lang="nb-NO" dirty="0" smtClean="0"/>
              <a:t>. 2015 s. 1232 </a:t>
            </a:r>
            <a:r>
              <a:rPr lang="nb-NO" i="1" dirty="0" smtClean="0"/>
              <a:t>Enkepensjon</a:t>
            </a:r>
            <a:r>
              <a:rPr lang="nb-NO" dirty="0" smtClean="0"/>
              <a:t>.</a:t>
            </a:r>
          </a:p>
        </p:txBody>
      </p:sp>
    </p:spTree>
    <p:extLst>
      <p:ext uri="{BB962C8B-B14F-4D97-AF65-F5344CB8AC3E}">
        <p14:creationId xmlns:p14="http://schemas.microsoft.com/office/powerpoint/2010/main" val="2013136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3. Vilkår som gjengir vurderinger under kan-skjønnet</a:t>
            </a:r>
          </a:p>
          <a:p>
            <a:r>
              <a:rPr lang="nb-NO" dirty="0" smtClean="0"/>
              <a:t>Sammenhengen med domstolskontrollen med kan-skjønnet tilsier samme prøving her.</a:t>
            </a:r>
          </a:p>
          <a:p>
            <a:r>
              <a:rPr lang="nb-NO" dirty="0" smtClean="0"/>
              <a:t>(konstruert ratio </a:t>
            </a:r>
            <a:r>
              <a:rPr lang="nb-NO" dirty="0" err="1" smtClean="0"/>
              <a:t>decidendi</a:t>
            </a:r>
            <a:r>
              <a:rPr lang="nb-NO" dirty="0" smtClean="0"/>
              <a:t>)</a:t>
            </a:r>
          </a:p>
          <a:p>
            <a:pPr marL="0" indent="0">
              <a:buNone/>
            </a:pPr>
            <a:endParaRPr lang="nb-NO" dirty="0"/>
          </a:p>
        </p:txBody>
      </p:sp>
    </p:spTree>
    <p:extLst>
      <p:ext uri="{BB962C8B-B14F-4D97-AF65-F5344CB8AC3E}">
        <p14:creationId xmlns:p14="http://schemas.microsoft.com/office/powerpoint/2010/main" val="3826541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lstStyle/>
          <a:p>
            <a:pPr marL="0" indent="0">
              <a:buNone/>
            </a:pPr>
            <a:r>
              <a:rPr lang="nb-NO" dirty="0" smtClean="0"/>
              <a:t>4. Kompetansenorm eller retningslinje?</a:t>
            </a:r>
          </a:p>
          <a:p>
            <a:r>
              <a:rPr lang="nb-NO" dirty="0" smtClean="0"/>
              <a:t>«barnets beste» i utlendingssaker: </a:t>
            </a:r>
            <a:r>
              <a:rPr lang="nb-NO" dirty="0" err="1" smtClean="0"/>
              <a:t>Rt</a:t>
            </a:r>
            <a:r>
              <a:rPr lang="nb-NO" dirty="0" smtClean="0"/>
              <a:t>. 2009 s. 1261 og </a:t>
            </a:r>
            <a:r>
              <a:rPr lang="nb-NO" dirty="0" err="1" smtClean="0"/>
              <a:t>Rt</a:t>
            </a:r>
            <a:r>
              <a:rPr lang="nb-NO" dirty="0" smtClean="0"/>
              <a:t>. 2015 side 1388 </a:t>
            </a:r>
            <a:r>
              <a:rPr lang="nb-NO" i="1" dirty="0" smtClean="0"/>
              <a:t>Internflukt.</a:t>
            </a:r>
            <a:endParaRPr lang="nb-NO" dirty="0"/>
          </a:p>
          <a:p>
            <a:r>
              <a:rPr lang="nb-NO" dirty="0" smtClean="0"/>
              <a:t>(Konstruert ratio </a:t>
            </a:r>
            <a:r>
              <a:rPr lang="nb-NO" dirty="0" err="1" smtClean="0"/>
              <a:t>decidendi</a:t>
            </a:r>
            <a:r>
              <a:rPr lang="nb-NO" dirty="0" smtClean="0"/>
              <a:t>.)</a:t>
            </a:r>
          </a:p>
          <a:p>
            <a:pPr marL="0" indent="0">
              <a:buNone/>
            </a:pPr>
            <a:endParaRPr lang="nb-NO" dirty="0"/>
          </a:p>
        </p:txBody>
      </p:sp>
    </p:spTree>
    <p:extLst>
      <p:ext uri="{BB962C8B-B14F-4D97-AF65-F5344CB8AC3E}">
        <p14:creationId xmlns:p14="http://schemas.microsoft.com/office/powerpoint/2010/main" val="3826541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Presumsjoner</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Oppsummering subsumsjonskontrollen</a:t>
            </a:r>
          </a:p>
          <a:p>
            <a:r>
              <a:rPr lang="nb-NO" dirty="0" smtClean="0"/>
              <a:t>En viss støtte for de fire retningslinjer. </a:t>
            </a:r>
          </a:p>
          <a:p>
            <a:r>
              <a:rPr lang="nb-NO" dirty="0" smtClean="0"/>
              <a:t>Uklart hva som er rekkevidden av helhetsvurderingen.</a:t>
            </a:r>
          </a:p>
          <a:p>
            <a:pPr marL="0" indent="0">
              <a:buNone/>
            </a:pPr>
            <a:endParaRPr lang="nb-NO" dirty="0" smtClean="0"/>
          </a:p>
          <a:p>
            <a:pPr marL="0" indent="0">
              <a:buNone/>
            </a:pPr>
            <a:r>
              <a:rPr lang="nb-NO" dirty="0" smtClean="0"/>
              <a:t>Er dagens praksis tilfredsstillende?</a:t>
            </a:r>
          </a:p>
          <a:p>
            <a:r>
              <a:rPr lang="nb-NO" dirty="0" err="1" smtClean="0"/>
              <a:t>Enten-eller</a:t>
            </a:r>
            <a:r>
              <a:rPr lang="nb-NO" dirty="0" smtClean="0"/>
              <a:t> er problemet.</a:t>
            </a:r>
          </a:p>
          <a:p>
            <a:r>
              <a:rPr lang="nb-NO" dirty="0" smtClean="0"/>
              <a:t>Legalitetsprinsippet.</a:t>
            </a:r>
          </a:p>
          <a:p>
            <a:pPr marL="0" indent="0">
              <a:buNone/>
            </a:pPr>
            <a:endParaRPr lang="nb-NO" dirty="0"/>
          </a:p>
        </p:txBody>
      </p:sp>
    </p:spTree>
    <p:extLst>
      <p:ext uri="{BB962C8B-B14F-4D97-AF65-F5344CB8AC3E}">
        <p14:creationId xmlns:p14="http://schemas.microsoft.com/office/powerpoint/2010/main" val="64030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dirty="0" err="1" smtClean="0"/>
              <a:t>Rt</a:t>
            </a:r>
            <a:r>
              <a:rPr lang="nb-NO" dirty="0" smtClean="0"/>
              <a:t>. 1975 s. 603 </a:t>
            </a:r>
            <a:r>
              <a:rPr lang="nb-NO" i="1" dirty="0" smtClean="0"/>
              <a:t>Swingball</a:t>
            </a:r>
          </a:p>
          <a:p>
            <a:pPr marL="0" indent="0">
              <a:buNone/>
            </a:pPr>
            <a:endParaRPr lang="nb-NO" i="1" dirty="0"/>
          </a:p>
          <a:p>
            <a:pPr marL="0" indent="0">
              <a:buNone/>
            </a:pPr>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2276872"/>
            <a:ext cx="33813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13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dirty="0" err="1" smtClean="0"/>
              <a:t>Rt</a:t>
            </a:r>
            <a:r>
              <a:rPr lang="nb-NO" dirty="0" smtClean="0"/>
              <a:t>. 1975 s. 603 </a:t>
            </a:r>
            <a:r>
              <a:rPr lang="nb-NO" i="1" dirty="0" smtClean="0"/>
              <a:t>Swingball</a:t>
            </a:r>
          </a:p>
          <a:p>
            <a:pPr marL="0" indent="0">
              <a:buNone/>
            </a:pPr>
            <a:endParaRPr lang="nb-NO" i="1" dirty="0"/>
          </a:p>
          <a:p>
            <a:pPr marL="400050" lvl="1" indent="0">
              <a:buNone/>
            </a:pPr>
            <a:r>
              <a:rPr lang="nb-NO" dirty="0"/>
              <a:t>« Det er all grunn for domstolene til å vise tilbakeholdenhet med å fravike Patentstyrets avgjørelser i betraktning av den spesielle sakkunnskap og det brede erfaringsgrunnlag som Styret sitter inne med.»</a:t>
            </a:r>
          </a:p>
          <a:p>
            <a:pPr marL="0" indent="0">
              <a:buNone/>
            </a:pPr>
            <a:endParaRPr lang="nb-NO" i="1" dirty="0" smtClean="0"/>
          </a:p>
          <a:p>
            <a:pPr marL="0" indent="0">
              <a:buNone/>
            </a:pPr>
            <a:endParaRPr lang="nb-NO" i="1" dirty="0"/>
          </a:p>
          <a:p>
            <a:pPr marL="0" indent="0">
              <a:buNone/>
            </a:pPr>
            <a:endParaRPr lang="nb-NO" dirty="0"/>
          </a:p>
        </p:txBody>
      </p:sp>
    </p:spTree>
    <p:extLst>
      <p:ext uri="{BB962C8B-B14F-4D97-AF65-F5344CB8AC3E}">
        <p14:creationId xmlns:p14="http://schemas.microsoft.com/office/powerpoint/2010/main" val="3700714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dirty="0" err="1" smtClean="0"/>
              <a:t>Rt</a:t>
            </a:r>
            <a:r>
              <a:rPr lang="nb-NO" dirty="0" smtClean="0"/>
              <a:t>. 1991 s. 586 </a:t>
            </a:r>
            <a:r>
              <a:rPr lang="nb-NO" i="1" dirty="0" smtClean="0"/>
              <a:t>Sur </a:t>
            </a:r>
            <a:r>
              <a:rPr lang="nb-NO" i="1" dirty="0" err="1" smtClean="0"/>
              <a:t>place</a:t>
            </a:r>
            <a:r>
              <a:rPr lang="nb-NO" i="1" dirty="0" smtClean="0"/>
              <a:t>, </a:t>
            </a:r>
            <a:r>
              <a:rPr lang="nb-NO" dirty="0" err="1" smtClean="0"/>
              <a:t>Rt</a:t>
            </a:r>
            <a:r>
              <a:rPr lang="nb-NO" dirty="0" smtClean="0"/>
              <a:t>. 1995 s. 1427 </a:t>
            </a:r>
            <a:r>
              <a:rPr lang="nb-NO" i="1" dirty="0" smtClean="0"/>
              <a:t>Naturfredning</a:t>
            </a:r>
            <a:r>
              <a:rPr lang="nb-NO" dirty="0" smtClean="0"/>
              <a:t>, </a:t>
            </a:r>
            <a:r>
              <a:rPr lang="nb-NO" dirty="0" err="1" smtClean="0"/>
              <a:t>Rt</a:t>
            </a:r>
            <a:r>
              <a:rPr lang="nb-NO" dirty="0" smtClean="0"/>
              <a:t>. 2003 s. 662 A-pressen, </a:t>
            </a:r>
            <a:r>
              <a:rPr lang="nb-NO" dirty="0" err="1" smtClean="0"/>
              <a:t>Rt</a:t>
            </a:r>
            <a:r>
              <a:rPr lang="nb-NO" dirty="0" smtClean="0"/>
              <a:t>. 2008 s. </a:t>
            </a:r>
            <a:r>
              <a:rPr lang="nb-NO" dirty="0" err="1" smtClean="0"/>
              <a:t>Rt</a:t>
            </a:r>
            <a:r>
              <a:rPr lang="nb-NO" dirty="0" smtClean="0"/>
              <a:t>. 2004 s. 1092 </a:t>
            </a:r>
            <a:r>
              <a:rPr lang="nb-NO" i="1" dirty="0" smtClean="0"/>
              <a:t>Reinbeite</a:t>
            </a:r>
            <a:r>
              <a:rPr lang="nb-NO" dirty="0" smtClean="0"/>
              <a:t>, </a:t>
            </a:r>
            <a:r>
              <a:rPr lang="nb-NO" dirty="0" err="1" smtClean="0"/>
              <a:t>Rt</a:t>
            </a:r>
            <a:r>
              <a:rPr lang="nb-NO" dirty="0" smtClean="0"/>
              <a:t>. 2007 s. 1815 </a:t>
            </a:r>
            <a:r>
              <a:rPr lang="nb-NO" i="1" dirty="0" smtClean="0"/>
              <a:t>Uførepensjon</a:t>
            </a:r>
            <a:r>
              <a:rPr lang="nb-NO" dirty="0" smtClean="0"/>
              <a:t>, </a:t>
            </a:r>
            <a:r>
              <a:rPr lang="nb-NO" dirty="0" err="1" smtClean="0"/>
              <a:t>Rt</a:t>
            </a:r>
            <a:r>
              <a:rPr lang="nb-NO" dirty="0" smtClean="0"/>
              <a:t>. 2008 s. 1555 </a:t>
            </a:r>
            <a:r>
              <a:rPr lang="nb-NO" i="1" dirty="0" smtClean="0"/>
              <a:t>Biomar</a:t>
            </a:r>
            <a:r>
              <a:rPr lang="nb-NO" dirty="0" smtClean="0"/>
              <a:t>, </a:t>
            </a:r>
            <a:r>
              <a:rPr lang="nb-NO" dirty="0" err="1" smtClean="0"/>
              <a:t>Rt</a:t>
            </a:r>
            <a:r>
              <a:rPr lang="nb-NO" dirty="0" smtClean="0"/>
              <a:t>. 2009 s. 354 </a:t>
            </a:r>
            <a:r>
              <a:rPr lang="nb-NO" i="1" dirty="0" smtClean="0"/>
              <a:t>Kvinnherad</a:t>
            </a:r>
            <a:r>
              <a:rPr lang="nb-NO" dirty="0" smtClean="0"/>
              <a:t>, </a:t>
            </a:r>
            <a:r>
              <a:rPr lang="nb-NO" dirty="0" err="1" smtClean="0"/>
              <a:t>Rt</a:t>
            </a:r>
            <a:r>
              <a:rPr lang="nb-NO" dirty="0" smtClean="0"/>
              <a:t>. 2009 s. 1319 </a:t>
            </a:r>
            <a:r>
              <a:rPr lang="nb-NO" i="1" dirty="0" smtClean="0"/>
              <a:t>Driftstilskudd</a:t>
            </a:r>
            <a:r>
              <a:rPr lang="nb-NO" dirty="0" smtClean="0"/>
              <a:t>, </a:t>
            </a:r>
            <a:r>
              <a:rPr lang="nb-NO" dirty="0" err="1" smtClean="0"/>
              <a:t>Rt</a:t>
            </a:r>
            <a:r>
              <a:rPr lang="nb-NO" dirty="0" smtClean="0"/>
              <a:t>. 2010 s. 224 </a:t>
            </a:r>
            <a:r>
              <a:rPr lang="nb-NO" i="1" dirty="0" smtClean="0"/>
              <a:t>Disiplinærnemda</a:t>
            </a:r>
            <a:r>
              <a:rPr lang="nb-NO" dirty="0" smtClean="0"/>
              <a:t>, </a:t>
            </a:r>
            <a:r>
              <a:rPr lang="nb-NO" dirty="0" err="1" smtClean="0"/>
              <a:t>Rt</a:t>
            </a:r>
            <a:r>
              <a:rPr lang="nb-NO" dirty="0" smtClean="0"/>
              <a:t>. 2012 s. 1810, </a:t>
            </a:r>
            <a:r>
              <a:rPr lang="nb-NO" dirty="0" err="1" smtClean="0"/>
              <a:t>Rt</a:t>
            </a:r>
            <a:r>
              <a:rPr lang="nb-NO" dirty="0" smtClean="0"/>
              <a:t>. 2014 s. 402 </a:t>
            </a:r>
            <a:r>
              <a:rPr lang="nb-NO" i="1" dirty="0" smtClean="0"/>
              <a:t>Forsvarets skolesenter</a:t>
            </a:r>
            <a:r>
              <a:rPr lang="nb-NO" dirty="0" smtClean="0"/>
              <a:t>, </a:t>
            </a:r>
            <a:r>
              <a:rPr lang="nb-NO" dirty="0" err="1" smtClean="0"/>
              <a:t>Rt</a:t>
            </a:r>
            <a:r>
              <a:rPr lang="nb-NO" dirty="0" smtClean="0"/>
              <a:t>. 2015 s. 1388 </a:t>
            </a:r>
            <a:r>
              <a:rPr lang="nb-NO" i="1" dirty="0" smtClean="0"/>
              <a:t>Internflukt</a:t>
            </a:r>
            <a:r>
              <a:rPr lang="nb-NO" dirty="0" smtClean="0"/>
              <a:t>, HR-2016-2521-A </a:t>
            </a:r>
            <a:r>
              <a:rPr lang="nb-NO" i="1" dirty="0" smtClean="0"/>
              <a:t>Kystvakt</a:t>
            </a:r>
            <a:endParaRPr lang="nb-NO" dirty="0" smtClean="0"/>
          </a:p>
          <a:p>
            <a:pPr marL="0" indent="0">
              <a:buNone/>
            </a:pPr>
            <a:endParaRPr lang="nb-NO" i="1" dirty="0"/>
          </a:p>
          <a:p>
            <a:pPr marL="0" indent="0">
              <a:buNone/>
            </a:pPr>
            <a:endParaRPr lang="nb-NO" dirty="0"/>
          </a:p>
        </p:txBody>
      </p:sp>
    </p:spTree>
    <p:extLst>
      <p:ext uri="{BB962C8B-B14F-4D97-AF65-F5344CB8AC3E}">
        <p14:creationId xmlns:p14="http://schemas.microsoft.com/office/powerpoint/2010/main" val="300689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Forutsetninger for domstolskontroll</a:t>
            </a:r>
            <a:endParaRPr lang="nb-NO" dirty="0"/>
          </a:p>
        </p:txBody>
      </p:sp>
      <p:sp>
        <p:nvSpPr>
          <p:cNvPr id="3" name="Plassholder for innhold 2"/>
          <p:cNvSpPr>
            <a:spLocks noGrp="1"/>
          </p:cNvSpPr>
          <p:nvPr>
            <p:ph idx="1"/>
          </p:nvPr>
        </p:nvSpPr>
        <p:spPr/>
        <p:txBody>
          <a:bodyPr/>
          <a:lstStyle/>
          <a:p>
            <a:r>
              <a:rPr lang="nb-NO" dirty="0" smtClean="0"/>
              <a:t>Sivilprosessuelle prosessforutsetninger.</a:t>
            </a:r>
          </a:p>
          <a:p>
            <a:r>
              <a:rPr lang="nb-NO" dirty="0" smtClean="0"/>
              <a:t>Merk forvaltningslovens § 27 b.</a:t>
            </a:r>
          </a:p>
          <a:p>
            <a:pPr marL="0" indent="0">
              <a:buNone/>
            </a:pPr>
            <a:endParaRPr lang="nb-NO" dirty="0"/>
          </a:p>
        </p:txBody>
      </p:sp>
    </p:spTree>
    <p:extLst>
      <p:ext uri="{BB962C8B-B14F-4D97-AF65-F5344CB8AC3E}">
        <p14:creationId xmlns:p14="http://schemas.microsoft.com/office/powerpoint/2010/main" val="3674217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dirty="0" smtClean="0"/>
              <a:t>Begrunnelser for tilbakeholdenhet: </a:t>
            </a:r>
          </a:p>
          <a:p>
            <a:pPr marL="514350" indent="-514350">
              <a:buAutoNum type="arabicPeriod"/>
            </a:pPr>
            <a:r>
              <a:rPr lang="nb-NO" dirty="0" smtClean="0"/>
              <a:t>Faktiske forutsetninger. </a:t>
            </a:r>
          </a:p>
          <a:p>
            <a:pPr marL="514350" indent="-514350">
              <a:buAutoNum type="arabicPeriod"/>
            </a:pPr>
            <a:r>
              <a:rPr lang="nb-NO" dirty="0" smtClean="0"/>
              <a:t>Legitimitet.</a:t>
            </a:r>
          </a:p>
          <a:p>
            <a:pPr marL="514350" indent="-514350">
              <a:buAutoNum type="arabicPeriod"/>
            </a:pPr>
            <a:r>
              <a:rPr lang="nb-NO" dirty="0" smtClean="0"/>
              <a:t>Likhet og praksis</a:t>
            </a:r>
          </a:p>
          <a:p>
            <a:pPr marL="0" indent="0">
              <a:buNone/>
            </a:pPr>
            <a:endParaRPr lang="nb-NO" i="1" dirty="0" smtClean="0"/>
          </a:p>
          <a:p>
            <a:pPr marL="0" indent="0">
              <a:buNone/>
            </a:pPr>
            <a:endParaRPr lang="nb-NO" i="1" dirty="0"/>
          </a:p>
          <a:p>
            <a:pPr marL="0" indent="0">
              <a:buNone/>
            </a:pPr>
            <a:endParaRPr lang="nb-NO" dirty="0"/>
          </a:p>
        </p:txBody>
      </p:sp>
    </p:spTree>
    <p:extLst>
      <p:ext uri="{BB962C8B-B14F-4D97-AF65-F5344CB8AC3E}">
        <p14:creationId xmlns:p14="http://schemas.microsoft.com/office/powerpoint/2010/main" val="300689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i="1" dirty="0" smtClean="0"/>
              <a:t>Vurdering: </a:t>
            </a:r>
          </a:p>
          <a:p>
            <a:pPr marL="0" indent="0">
              <a:buNone/>
            </a:pPr>
            <a:r>
              <a:rPr lang="nb-NO" dirty="0" smtClean="0"/>
              <a:t>Kompetansebegrensningen er problematisk: </a:t>
            </a:r>
            <a:r>
              <a:rPr lang="nb-NO" dirty="0" err="1" smtClean="0"/>
              <a:t>Enten-eller</a:t>
            </a:r>
            <a:r>
              <a:rPr lang="nb-NO" dirty="0" smtClean="0"/>
              <a:t>.  </a:t>
            </a:r>
          </a:p>
          <a:p>
            <a:pPr marL="0" indent="0">
              <a:buNone/>
            </a:pPr>
            <a:endParaRPr lang="nb-NO" dirty="0"/>
          </a:p>
          <a:p>
            <a:pPr marL="0" indent="0">
              <a:buNone/>
            </a:pPr>
            <a:r>
              <a:rPr lang="nb-NO" dirty="0" smtClean="0"/>
              <a:t>Tilbakeholdenhet gir grunnlag for en mer nyansert prøvelse.</a:t>
            </a:r>
          </a:p>
          <a:p>
            <a:pPr marL="0" indent="0">
              <a:buNone/>
            </a:pPr>
            <a:endParaRPr lang="nb-NO" dirty="0"/>
          </a:p>
          <a:p>
            <a:pPr marL="0" indent="0">
              <a:buNone/>
            </a:pPr>
            <a:endParaRPr lang="nb-NO" dirty="0" smtClean="0"/>
          </a:p>
          <a:p>
            <a:pPr marL="0" indent="0">
              <a:buNone/>
            </a:pPr>
            <a:endParaRPr lang="nb-NO" i="1" dirty="0"/>
          </a:p>
          <a:p>
            <a:pPr marL="0" indent="0">
              <a:buNone/>
            </a:pPr>
            <a:endParaRPr lang="nb-NO" dirty="0"/>
          </a:p>
        </p:txBody>
      </p:sp>
    </p:spTree>
    <p:extLst>
      <p:ext uri="{BB962C8B-B14F-4D97-AF65-F5344CB8AC3E}">
        <p14:creationId xmlns:p14="http://schemas.microsoft.com/office/powerpoint/2010/main" val="300689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Tilbakeholdenhet</a:t>
            </a:r>
            <a:endParaRPr lang="nb-NO" dirty="0"/>
          </a:p>
        </p:txBody>
      </p:sp>
      <p:sp>
        <p:nvSpPr>
          <p:cNvPr id="3" name="Plassholder for innhold 2"/>
          <p:cNvSpPr>
            <a:spLocks noGrp="1"/>
          </p:cNvSpPr>
          <p:nvPr>
            <p:ph idx="1"/>
          </p:nvPr>
        </p:nvSpPr>
        <p:spPr/>
        <p:txBody>
          <a:bodyPr/>
          <a:lstStyle/>
          <a:p>
            <a:pPr marL="0" indent="0">
              <a:buNone/>
            </a:pPr>
            <a:r>
              <a:rPr lang="nb-NO" i="1" dirty="0" smtClean="0"/>
              <a:t>Vurdering: </a:t>
            </a:r>
          </a:p>
          <a:p>
            <a:pPr marL="0" indent="0">
              <a:buNone/>
            </a:pPr>
            <a:endParaRPr lang="nb-NO" i="1" dirty="0"/>
          </a:p>
          <a:p>
            <a:pPr marL="0" indent="0">
              <a:buNone/>
            </a:pPr>
            <a:endParaRPr lang="nb-NO"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84984"/>
            <a:ext cx="108012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274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EMK</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EMK art. 6</a:t>
            </a:r>
          </a:p>
          <a:p>
            <a:pPr lvl="1"/>
            <a:r>
              <a:rPr lang="nb-NO" dirty="0" smtClean="0"/>
              <a:t>Virkeområde: «</a:t>
            </a:r>
            <a:r>
              <a:rPr lang="nb-NO" dirty="0" err="1" smtClean="0"/>
              <a:t>Civil</a:t>
            </a:r>
            <a:r>
              <a:rPr lang="nb-NO" dirty="0" smtClean="0"/>
              <a:t> </a:t>
            </a:r>
            <a:r>
              <a:rPr lang="nb-NO" dirty="0" err="1" smtClean="0"/>
              <a:t>rights</a:t>
            </a:r>
            <a:r>
              <a:rPr lang="nb-NO" dirty="0" smtClean="0"/>
              <a:t> and </a:t>
            </a:r>
            <a:r>
              <a:rPr lang="nb-NO" dirty="0" err="1" smtClean="0"/>
              <a:t>obligations</a:t>
            </a:r>
            <a:r>
              <a:rPr lang="nb-NO" dirty="0" smtClean="0"/>
              <a:t>».</a:t>
            </a:r>
          </a:p>
          <a:p>
            <a:pPr lvl="1"/>
            <a:r>
              <a:rPr lang="nb-NO" dirty="0" smtClean="0"/>
              <a:t>Endelighetsklausuler tillates normalt ikke. </a:t>
            </a:r>
            <a:r>
              <a:rPr lang="nb-NO" i="1" dirty="0" smtClean="0"/>
              <a:t>Capital bank mot Bulgaria.</a:t>
            </a:r>
            <a:endParaRPr lang="nb-NO" dirty="0" smtClean="0"/>
          </a:p>
          <a:p>
            <a:pPr lvl="1"/>
            <a:r>
              <a:rPr lang="nb-NO" dirty="0" smtClean="0"/>
              <a:t>EMD vektlegger lovanvendelseskontrollen som et argument for å akseptere begrenset forholdsmessighetskontroll. </a:t>
            </a:r>
            <a:r>
              <a:rPr lang="nb-NO" i="1" dirty="0" err="1" smtClean="0"/>
              <a:t>Zumtobel</a:t>
            </a:r>
            <a:r>
              <a:rPr lang="nb-NO" i="1" dirty="0" smtClean="0"/>
              <a:t> mot Østerrike.  </a:t>
            </a:r>
            <a:endParaRPr lang="nb-NO" dirty="0" smtClean="0"/>
          </a:p>
          <a:p>
            <a:pPr lvl="1"/>
            <a:r>
              <a:rPr lang="nb-NO" dirty="0" smtClean="0"/>
              <a:t>Sml. </a:t>
            </a:r>
            <a:r>
              <a:rPr lang="nb-NO" dirty="0" err="1" smtClean="0"/>
              <a:t>Rt</a:t>
            </a:r>
            <a:r>
              <a:rPr lang="nb-NO" dirty="0" smtClean="0"/>
              <a:t>. 2007 s. 257 </a:t>
            </a:r>
            <a:r>
              <a:rPr lang="nb-NO" i="1" dirty="0" err="1" smtClean="0"/>
              <a:t>Trallfa</a:t>
            </a:r>
            <a:r>
              <a:rPr lang="nb-NO" dirty="0" smtClean="0"/>
              <a:t>.</a:t>
            </a:r>
          </a:p>
          <a:p>
            <a:pPr lvl="1"/>
            <a:r>
              <a:rPr lang="nb-NO" dirty="0" smtClean="0"/>
              <a:t>Tilbakeholdenhet aksepteres</a:t>
            </a:r>
            <a:r>
              <a:rPr lang="nb-NO" dirty="0"/>
              <a:t>.</a:t>
            </a:r>
            <a:endParaRPr lang="nb-NO" dirty="0" smtClean="0"/>
          </a:p>
          <a:p>
            <a:r>
              <a:rPr lang="nb-NO" dirty="0" smtClean="0"/>
              <a:t>EMK art. 13</a:t>
            </a:r>
          </a:p>
        </p:txBody>
      </p:sp>
    </p:spTree>
    <p:extLst>
      <p:ext uri="{BB962C8B-B14F-4D97-AF65-F5344CB8AC3E}">
        <p14:creationId xmlns:p14="http://schemas.microsoft.com/office/powerpoint/2010/main" val="199435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EØS-rettslige krav</a:t>
            </a:r>
            <a:endParaRPr lang="nb-NO" dirty="0"/>
          </a:p>
        </p:txBody>
      </p:sp>
      <p:sp>
        <p:nvSpPr>
          <p:cNvPr id="3" name="Plassholder for innhold 2"/>
          <p:cNvSpPr>
            <a:spLocks noGrp="1"/>
          </p:cNvSpPr>
          <p:nvPr>
            <p:ph idx="1"/>
          </p:nvPr>
        </p:nvSpPr>
        <p:spPr/>
        <p:txBody>
          <a:bodyPr/>
          <a:lstStyle/>
          <a:p>
            <a:r>
              <a:rPr lang="nb-NO" dirty="0" smtClean="0"/>
              <a:t>Virkeområde:</a:t>
            </a:r>
          </a:p>
          <a:p>
            <a:r>
              <a:rPr lang="nb-NO" dirty="0" smtClean="0"/>
              <a:t>Bestemmelser som fullt ut avskjærer domstolskontroll vil trolig ikke godtas.</a:t>
            </a:r>
          </a:p>
          <a:p>
            <a:r>
              <a:rPr lang="nb-NO" dirty="0" smtClean="0"/>
              <a:t>Uklart om det er strengere krav.</a:t>
            </a:r>
            <a:endParaRPr lang="nb-NO" dirty="0"/>
          </a:p>
        </p:txBody>
      </p:sp>
    </p:spTree>
    <p:extLst>
      <p:ext uri="{BB962C8B-B14F-4D97-AF65-F5344CB8AC3E}">
        <p14:creationId xmlns:p14="http://schemas.microsoft.com/office/powerpoint/2010/main" val="886947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p:txBody>
          <a:bodyPr/>
          <a:lstStyle/>
          <a:p>
            <a:pPr marL="0" indent="0">
              <a:buNone/>
            </a:pPr>
            <a:r>
              <a:rPr lang="nb-NO" dirty="0" smtClean="0"/>
              <a:t>Den norske doktrines to-sporede system</a:t>
            </a:r>
          </a:p>
          <a:p>
            <a:pPr marL="0" indent="0">
              <a:buNone/>
            </a:pPr>
            <a:endParaRPr lang="nb-NO" dirty="0"/>
          </a:p>
          <a:p>
            <a:pPr marL="0" indent="0">
              <a:buNone/>
            </a:pPr>
            <a:r>
              <a:rPr lang="nb-NO" dirty="0" err="1" smtClean="0"/>
              <a:t>EMDs</a:t>
            </a:r>
            <a:r>
              <a:rPr lang="nb-NO" dirty="0" smtClean="0"/>
              <a:t> tilnærming</a:t>
            </a:r>
            <a:endParaRPr lang="nb-NO" dirty="0"/>
          </a:p>
        </p:txBody>
      </p:sp>
    </p:spTree>
    <p:extLst>
      <p:ext uri="{BB962C8B-B14F-4D97-AF65-F5344CB8AC3E}">
        <p14:creationId xmlns:p14="http://schemas.microsoft.com/office/powerpoint/2010/main" val="2057228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Grunnloven § 95</a:t>
            </a:r>
            <a:endParaRPr lang="nb-NO" dirty="0"/>
          </a:p>
        </p:txBody>
      </p:sp>
      <p:sp>
        <p:nvSpPr>
          <p:cNvPr id="3" name="Plassholder for innhold 2"/>
          <p:cNvSpPr>
            <a:spLocks noGrp="1"/>
          </p:cNvSpPr>
          <p:nvPr>
            <p:ph idx="1"/>
          </p:nvPr>
        </p:nvSpPr>
        <p:spPr/>
        <p:txBody>
          <a:bodyPr/>
          <a:lstStyle/>
          <a:p>
            <a:pPr marL="0" indent="0">
              <a:buNone/>
            </a:pPr>
            <a:endParaRPr lang="nb-NO" dirty="0" smtClean="0"/>
          </a:p>
          <a:p>
            <a:pPr marL="400050" lvl="1" indent="0">
              <a:buNone/>
            </a:pPr>
            <a:r>
              <a:rPr lang="nb-NO" dirty="0"/>
              <a:t>«Enhver har rett til å få sin sak avgjort av en uavhengig og upartisk domstol innen rimelig tid</a:t>
            </a:r>
            <a:r>
              <a:rPr lang="nb-NO" dirty="0" smtClean="0"/>
              <a:t>.»</a:t>
            </a:r>
          </a:p>
          <a:p>
            <a:pPr marL="400050" lvl="1" indent="0">
              <a:buNone/>
            </a:pPr>
            <a:endParaRPr lang="nb-NO" dirty="0"/>
          </a:p>
          <a:p>
            <a:pPr marL="400050" lvl="1" indent="0">
              <a:buNone/>
            </a:pPr>
            <a:endParaRPr lang="nb-NO" dirty="0"/>
          </a:p>
          <a:p>
            <a:pPr marL="0" indent="0">
              <a:buNone/>
            </a:pPr>
            <a:endParaRPr lang="nb-NO"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068960"/>
            <a:ext cx="4680520" cy="312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386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Grunnloven § 95</a:t>
            </a:r>
            <a:endParaRPr lang="nb-NO" dirty="0"/>
          </a:p>
        </p:txBody>
      </p:sp>
      <p:sp>
        <p:nvSpPr>
          <p:cNvPr id="3" name="Plassholder for innhold 2"/>
          <p:cNvSpPr>
            <a:spLocks noGrp="1"/>
          </p:cNvSpPr>
          <p:nvPr>
            <p:ph idx="1"/>
          </p:nvPr>
        </p:nvSpPr>
        <p:spPr/>
        <p:txBody>
          <a:bodyPr>
            <a:normAutofit fontScale="92500" lnSpcReduction="20000"/>
          </a:bodyPr>
          <a:lstStyle/>
          <a:p>
            <a:pPr marL="0" indent="0">
              <a:buNone/>
            </a:pPr>
            <a:endParaRPr lang="nb-NO" dirty="0" smtClean="0"/>
          </a:p>
          <a:p>
            <a:pPr marL="0" indent="0">
              <a:buNone/>
            </a:pPr>
            <a:r>
              <a:rPr lang="nb-NO" dirty="0" smtClean="0"/>
              <a:t>Forutsetning: Ingen endring av gjeldende rett </a:t>
            </a:r>
            <a:endParaRPr lang="nb-NO" dirty="0"/>
          </a:p>
          <a:p>
            <a:pPr marL="0" indent="0">
              <a:buNone/>
            </a:pPr>
            <a:r>
              <a:rPr lang="nb-NO" dirty="0" smtClean="0"/>
              <a:t>Mulig fremtidig utvikling etter </a:t>
            </a:r>
            <a:r>
              <a:rPr lang="nb-NO" dirty="0" err="1" smtClean="0"/>
              <a:t>EMDs</a:t>
            </a:r>
            <a:r>
              <a:rPr lang="nb-NO" dirty="0" smtClean="0"/>
              <a:t> praksis? </a:t>
            </a:r>
          </a:p>
          <a:p>
            <a:pPr marL="514350" indent="-514350">
              <a:buAutoNum type="arabicPeriod"/>
            </a:pPr>
            <a:r>
              <a:rPr lang="nb-NO" dirty="0" smtClean="0"/>
              <a:t>Prøvingsspørsmålet redefineres til fra en kompetanseregel til en menneskerettighet.</a:t>
            </a:r>
          </a:p>
          <a:p>
            <a:pPr marL="514350" indent="-514350">
              <a:buAutoNum type="arabicPeriod"/>
            </a:pPr>
            <a:r>
              <a:rPr lang="nb-NO" dirty="0" smtClean="0"/>
              <a:t>Bestemmelsen er lagt opp etter mønster av EMK art. 6.</a:t>
            </a:r>
          </a:p>
          <a:p>
            <a:pPr marL="514350" indent="-514350">
              <a:buAutoNum type="arabicPeriod"/>
            </a:pPr>
            <a:r>
              <a:rPr lang="nb-NO" dirty="0" smtClean="0"/>
              <a:t>Dagens rettstilstand er åpen –skrittet er kort.</a:t>
            </a:r>
          </a:p>
          <a:p>
            <a:pPr marL="514350" indent="-514350">
              <a:buAutoNum type="arabicPeriod"/>
            </a:pPr>
            <a:r>
              <a:rPr lang="nb-NO" dirty="0" smtClean="0"/>
              <a:t>Gode grunner taler for en mer intensiv kontroll.</a:t>
            </a:r>
          </a:p>
          <a:p>
            <a:pPr marL="514350" indent="-514350">
              <a:buAutoNum type="arabicPeriod"/>
            </a:pPr>
            <a:r>
              <a:rPr lang="nb-NO" dirty="0" smtClean="0"/>
              <a:t>Den norske tilnærming er unødig komplisert.</a:t>
            </a:r>
          </a:p>
          <a:p>
            <a:pPr marL="0" indent="0">
              <a:buNone/>
            </a:pPr>
            <a:endParaRPr lang="nb-NO" dirty="0"/>
          </a:p>
        </p:txBody>
      </p:sp>
    </p:spTree>
    <p:extLst>
      <p:ext uri="{BB962C8B-B14F-4D97-AF65-F5344CB8AC3E}">
        <p14:creationId xmlns:p14="http://schemas.microsoft.com/office/powerpoint/2010/main" val="34887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Kan-skjønnet</a:t>
            </a:r>
            <a:endParaRPr lang="nb-NO" dirty="0"/>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472724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a:xfrm>
            <a:off x="395536" y="1124744"/>
            <a:ext cx="8229600" cy="4525963"/>
          </a:xfrm>
        </p:spPr>
        <p:txBody>
          <a:bodyPr>
            <a:normAutofit fontScale="85000" lnSpcReduction="10000"/>
          </a:bodyPr>
          <a:lstStyle/>
          <a:p>
            <a:pPr marL="0" indent="0">
              <a:buNone/>
            </a:pPr>
            <a:r>
              <a:rPr lang="nb-NO" dirty="0" smtClean="0"/>
              <a:t>Avveiningsmodellen: </a:t>
            </a:r>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r>
              <a:rPr lang="nb-NO" dirty="0" smtClean="0"/>
              <a:t>-Merk at hverken Eckhoff/Smith eller Graver eksplisitt opererer med denne modellen. Se derimot Boe.</a:t>
            </a:r>
          </a:p>
          <a:p>
            <a:pPr marL="0" indent="0">
              <a:buNone/>
            </a:pPr>
            <a:endParaRPr lang="nb-NO" dirty="0"/>
          </a:p>
        </p:txBody>
      </p:sp>
      <p:graphicFrame>
        <p:nvGraphicFramePr>
          <p:cNvPr id="4" name="Diagram 3"/>
          <p:cNvGraphicFramePr/>
          <p:nvPr>
            <p:extLst>
              <p:ext uri="{D42A27DB-BD31-4B8C-83A1-F6EECF244321}">
                <p14:modId xmlns:p14="http://schemas.microsoft.com/office/powerpoint/2010/main" val="12730968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57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Prøvelsesrettens røtter</a:t>
            </a:r>
            <a:endParaRPr lang="nb-NO" dirty="0"/>
          </a:p>
        </p:txBody>
      </p:sp>
      <p:sp>
        <p:nvSpPr>
          <p:cNvPr id="3" name="Plassholder for innhold 2"/>
          <p:cNvSpPr>
            <a:spLocks noGrp="1"/>
          </p:cNvSpPr>
          <p:nvPr>
            <p:ph idx="1"/>
          </p:nvPr>
        </p:nvSpPr>
        <p:spPr/>
        <p:txBody>
          <a:bodyPr/>
          <a:lstStyle/>
          <a:p>
            <a:r>
              <a:rPr lang="nb-NO" dirty="0" smtClean="0"/>
              <a:t>Under eneveldet. Magistratinstruksen av 1798.</a:t>
            </a:r>
          </a:p>
          <a:p>
            <a:r>
              <a:rPr lang="nb-NO" dirty="0" smtClean="0"/>
              <a:t>Etter 1814. </a:t>
            </a:r>
            <a:r>
              <a:rPr lang="nb-NO" dirty="0" err="1" smtClean="0"/>
              <a:t>Sebbelow</a:t>
            </a:r>
            <a:r>
              <a:rPr lang="nb-NO" dirty="0" smtClean="0"/>
              <a:t>-saken fra 1818.</a:t>
            </a:r>
          </a:p>
          <a:p>
            <a:r>
              <a:rPr lang="nb-NO" dirty="0" smtClean="0"/>
              <a:t>Schweigaards forelesninger i forvaltningsrett 1842.</a:t>
            </a:r>
            <a:endParaRPr lang="nb-NO" dirty="0"/>
          </a:p>
        </p:txBody>
      </p:sp>
    </p:spTree>
    <p:extLst>
      <p:ext uri="{BB962C8B-B14F-4D97-AF65-F5344CB8AC3E}">
        <p14:creationId xmlns:p14="http://schemas.microsoft.com/office/powerpoint/2010/main" val="280857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p:txBody>
          <a:bodyPr>
            <a:normAutofit fontScale="85000" lnSpcReduction="20000"/>
          </a:bodyPr>
          <a:lstStyle/>
          <a:p>
            <a:pPr marL="0" indent="0">
              <a:buNone/>
            </a:pPr>
            <a:r>
              <a:rPr lang="nb-NO" sz="2800" dirty="0" smtClean="0"/>
              <a:t>Kontrollen med kan-skjønnet i et nøtteskall: </a:t>
            </a:r>
          </a:p>
          <a:p>
            <a:pPr marL="0" indent="0">
              <a:buNone/>
            </a:pPr>
            <a:r>
              <a:rPr lang="nb-NO" sz="2800" dirty="0" smtClean="0"/>
              <a:t>1.Lovgiverviljen om prøvelse.</a:t>
            </a:r>
          </a:p>
          <a:p>
            <a:pPr marL="0" indent="0">
              <a:buNone/>
            </a:pPr>
            <a:r>
              <a:rPr lang="nb-NO" sz="2800" dirty="0" smtClean="0"/>
              <a:t>2.Lovgiverviljen om skjønnsutøvelse.</a:t>
            </a:r>
          </a:p>
          <a:p>
            <a:pPr marL="0" indent="0">
              <a:buNone/>
            </a:pPr>
            <a:r>
              <a:rPr lang="nb-NO" sz="2800" dirty="0" smtClean="0"/>
              <a:t>3. Tolkingspresumsjoner («myndighetsmisbrukslæren):</a:t>
            </a:r>
          </a:p>
          <a:p>
            <a:pPr marL="571500" indent="-571500">
              <a:buAutoNum type="romanLcParenBoth"/>
            </a:pPr>
            <a:r>
              <a:rPr lang="nb-NO" sz="2800" dirty="0" smtClean="0"/>
              <a:t>Det skal foretas et skjønn.</a:t>
            </a:r>
          </a:p>
          <a:p>
            <a:pPr marL="0" indent="0">
              <a:buNone/>
            </a:pPr>
            <a:r>
              <a:rPr lang="nb-NO" sz="2800" dirty="0" smtClean="0"/>
              <a:t>Skjønnet består av valg av premisser og avveining av premissene:</a:t>
            </a:r>
          </a:p>
          <a:p>
            <a:pPr marL="0" indent="0">
              <a:buNone/>
            </a:pPr>
            <a:r>
              <a:rPr lang="nb-NO" sz="2800" dirty="0" smtClean="0"/>
              <a:t>(ii) Valg av hensyn prøves fullt ut. </a:t>
            </a:r>
            <a:r>
              <a:rPr lang="nb-NO" sz="2800" dirty="0" err="1" smtClean="0"/>
              <a:t>Formålsmessighet</a:t>
            </a:r>
            <a:r>
              <a:rPr lang="nb-NO" sz="2800" dirty="0" smtClean="0"/>
              <a:t>.</a:t>
            </a:r>
          </a:p>
          <a:p>
            <a:pPr marL="0" indent="0">
              <a:buNone/>
            </a:pPr>
            <a:r>
              <a:rPr lang="nb-NO" sz="2800" dirty="0" smtClean="0"/>
              <a:t>(iii) Avveining av hensyn prøves normalt ikke. Forholdsmessighet.</a:t>
            </a:r>
          </a:p>
          <a:p>
            <a:pPr marL="0" indent="0">
              <a:buNone/>
            </a:pPr>
            <a:r>
              <a:rPr lang="nb-NO" sz="2800" dirty="0" smtClean="0"/>
              <a:t>(iv) Likhetskravet (en variant over </a:t>
            </a:r>
            <a:r>
              <a:rPr lang="nb-NO" sz="2800" dirty="0" err="1" smtClean="0"/>
              <a:t>formålsmessighet</a:t>
            </a:r>
            <a:r>
              <a:rPr lang="nb-NO" sz="2800" dirty="0" smtClean="0"/>
              <a:t> og forholdsmessighet)</a:t>
            </a:r>
          </a:p>
          <a:p>
            <a:pPr marL="571500" indent="-571500">
              <a:buAutoNum type="romanLcParenBoth"/>
            </a:pPr>
            <a:endParaRPr lang="nb-NO" sz="2800" dirty="0"/>
          </a:p>
          <a:p>
            <a:pPr marL="0" indent="0">
              <a:buNone/>
            </a:pPr>
            <a:r>
              <a:rPr lang="nb-NO" sz="2800" dirty="0" smtClean="0"/>
              <a:t>Kritikken av termen «myndighetsmisbruk».</a:t>
            </a:r>
          </a:p>
        </p:txBody>
      </p:sp>
    </p:spTree>
    <p:extLst>
      <p:ext uri="{BB962C8B-B14F-4D97-AF65-F5344CB8AC3E}">
        <p14:creationId xmlns:p14="http://schemas.microsoft.com/office/powerpoint/2010/main" val="405614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Lovbestemte begrensninger av domstolskontrollen</a:t>
            </a:r>
            <a:endParaRPr lang="nb-NO" dirty="0"/>
          </a:p>
        </p:txBody>
      </p:sp>
      <p:sp>
        <p:nvSpPr>
          <p:cNvPr id="3" name="Plassholder for innhold 2"/>
          <p:cNvSpPr>
            <a:spLocks noGrp="1"/>
          </p:cNvSpPr>
          <p:nvPr>
            <p:ph idx="1"/>
          </p:nvPr>
        </p:nvSpPr>
        <p:spPr/>
        <p:txBody>
          <a:bodyPr>
            <a:normAutofit/>
          </a:bodyPr>
          <a:lstStyle/>
          <a:p>
            <a:pPr marL="0" indent="0">
              <a:buNone/>
            </a:pPr>
            <a:r>
              <a:rPr lang="nb-NO" dirty="0"/>
              <a:t>Prøvelsesretten har en kjerne som ikke lov kan sette til side: </a:t>
            </a:r>
          </a:p>
          <a:p>
            <a:pPr marL="400050" lvl="1" indent="0">
              <a:buNone/>
            </a:pPr>
            <a:r>
              <a:rPr lang="nb-NO" dirty="0"/>
              <a:t>«Når avgjørelser med endelig virkning er lagt til et forvaltningsorgan, [vil det] etter de alminnelige prinsipper i vår offentlige rett være tilbake hos domstolene en viss prøvningsrett eller kontrollmyndighet som vern mot maktmisbruk eller annet graverende forhold fra forvaltningsorganets side.» </a:t>
            </a:r>
            <a:r>
              <a:rPr lang="nb-NO" dirty="0" err="1"/>
              <a:t>Rt</a:t>
            </a:r>
            <a:r>
              <a:rPr lang="nb-NO" dirty="0"/>
              <a:t>. 1962 s. 571 </a:t>
            </a:r>
          </a:p>
          <a:p>
            <a:pPr marL="0" indent="0">
              <a:buNone/>
            </a:pPr>
            <a:endParaRPr lang="nb-NO" dirty="0"/>
          </a:p>
        </p:txBody>
      </p:sp>
    </p:spTree>
    <p:extLst>
      <p:ext uri="{BB962C8B-B14F-4D97-AF65-F5344CB8AC3E}">
        <p14:creationId xmlns:p14="http://schemas.microsoft.com/office/powerpoint/2010/main" val="344521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Overordnede føringer for kan-skjønnet</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Hva som skiller dette </a:t>
            </a:r>
            <a:r>
              <a:rPr lang="nb-NO" dirty="0" err="1" smtClean="0"/>
              <a:t>spm</a:t>
            </a:r>
            <a:r>
              <a:rPr lang="nb-NO" dirty="0" smtClean="0"/>
              <a:t>. fra begrensninger av prøvelsesretten.</a:t>
            </a:r>
          </a:p>
          <a:p>
            <a:pPr marL="514350" indent="-514350">
              <a:buAutoNum type="arabicPeriod"/>
            </a:pPr>
            <a:r>
              <a:rPr lang="nb-NO" dirty="0" smtClean="0"/>
              <a:t>Lov</a:t>
            </a:r>
          </a:p>
          <a:p>
            <a:pPr marL="514350" indent="-514350">
              <a:buAutoNum type="arabicPeriod"/>
            </a:pPr>
            <a:r>
              <a:rPr lang="nb-NO" dirty="0" smtClean="0"/>
              <a:t>Grunnlov</a:t>
            </a:r>
          </a:p>
          <a:p>
            <a:pPr marL="514350" indent="-514350">
              <a:buAutoNum type="arabicPeriod"/>
            </a:pPr>
            <a:r>
              <a:rPr lang="nb-NO" dirty="0" smtClean="0"/>
              <a:t>Folkerett. Merk legalitetsprinsippet.</a:t>
            </a:r>
          </a:p>
          <a:p>
            <a:pPr marL="514350" indent="-514350">
              <a:buAutoNum type="arabicPeriod"/>
            </a:pPr>
            <a:r>
              <a:rPr lang="nb-NO" dirty="0" smtClean="0"/>
              <a:t>Instruks</a:t>
            </a:r>
          </a:p>
          <a:p>
            <a:r>
              <a:rPr lang="nb-NO" dirty="0" smtClean="0"/>
              <a:t>Utgangspunkt: Domstolene prøver skjønnsutøvelsen fullt ut i lys av disse.</a:t>
            </a:r>
          </a:p>
          <a:p>
            <a:r>
              <a:rPr lang="nb-NO" dirty="0" smtClean="0"/>
              <a:t>Instrukser er omstridt.</a:t>
            </a:r>
            <a:endParaRPr lang="nb-NO" dirty="0"/>
          </a:p>
        </p:txBody>
      </p:sp>
    </p:spTree>
    <p:extLst>
      <p:ext uri="{BB962C8B-B14F-4D97-AF65-F5344CB8AC3E}">
        <p14:creationId xmlns:p14="http://schemas.microsoft.com/office/powerpoint/2010/main" val="1428660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Presumsjoner for kan-skjønnet</a:t>
            </a:r>
            <a:endParaRPr lang="nb-NO" dirty="0"/>
          </a:p>
        </p:txBody>
      </p:sp>
      <p:sp>
        <p:nvSpPr>
          <p:cNvPr id="3" name="Undertittel 2"/>
          <p:cNvSpPr>
            <a:spLocks noGrp="1"/>
          </p:cNvSpPr>
          <p:nvPr>
            <p:ph type="subTitle" idx="1"/>
          </p:nvPr>
        </p:nvSpPr>
        <p:spPr/>
        <p:txBody>
          <a:bodyPr/>
          <a:lstStyle/>
          <a:p>
            <a:r>
              <a:rPr lang="nb-NO" dirty="0" smtClean="0"/>
              <a:t>Myndighetsmisbrukslæren</a:t>
            </a:r>
            <a:endParaRPr lang="nb-NO" dirty="0"/>
          </a:p>
        </p:txBody>
      </p:sp>
    </p:spTree>
    <p:extLst>
      <p:ext uri="{BB962C8B-B14F-4D97-AF65-F5344CB8AC3E}">
        <p14:creationId xmlns:p14="http://schemas.microsoft.com/office/powerpoint/2010/main" val="79006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Pliktmessig skjønn</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smtClean="0"/>
              <a:t>1. Domstolene prøver </a:t>
            </a:r>
            <a:r>
              <a:rPr lang="nb-NO" i="1" dirty="0" smtClean="0"/>
              <a:t>at </a:t>
            </a:r>
            <a:r>
              <a:rPr lang="nb-NO" dirty="0" smtClean="0"/>
              <a:t>det er utøvet et skjønn. </a:t>
            </a:r>
            <a:r>
              <a:rPr lang="nb-NO" dirty="0" err="1" smtClean="0"/>
              <a:t>Rt</a:t>
            </a:r>
            <a:r>
              <a:rPr lang="nb-NO" dirty="0" smtClean="0"/>
              <a:t>. 2010 s. 376 </a:t>
            </a:r>
            <a:r>
              <a:rPr lang="nb-NO" i="1" dirty="0" smtClean="0"/>
              <a:t>Drosjesvindel</a:t>
            </a:r>
            <a:r>
              <a:rPr lang="nb-NO" dirty="0" smtClean="0"/>
              <a:t>.</a:t>
            </a:r>
          </a:p>
          <a:p>
            <a:pPr marL="0" indent="0">
              <a:buNone/>
            </a:pPr>
            <a:r>
              <a:rPr lang="nb-NO" dirty="0" smtClean="0"/>
              <a:t>2. Det vanskelige spørsmålet: kan det utøves et skjønn en gang for alle? (Standardiseringsproblematikken</a:t>
            </a:r>
            <a:r>
              <a:rPr lang="nb-NO" dirty="0"/>
              <a:t>)</a:t>
            </a:r>
            <a:endParaRPr lang="nb-NO" dirty="0" smtClean="0"/>
          </a:p>
          <a:p>
            <a:r>
              <a:rPr lang="nb-NO" dirty="0" smtClean="0"/>
              <a:t>Ulike posisjoner i litteraturen: </a:t>
            </a:r>
          </a:p>
          <a:p>
            <a:pPr marL="0" indent="0">
              <a:buNone/>
            </a:pPr>
            <a:r>
              <a:rPr lang="nb-NO" dirty="0" smtClean="0"/>
              <a:t>Castberg: Nei.</a:t>
            </a:r>
          </a:p>
          <a:p>
            <a:pPr marL="0" indent="0">
              <a:buNone/>
            </a:pPr>
            <a:r>
              <a:rPr lang="nb-NO" dirty="0" smtClean="0"/>
              <a:t>Eckhoff/Smith/Graver: ja.</a:t>
            </a:r>
          </a:p>
          <a:p>
            <a:r>
              <a:rPr lang="nb-NO" dirty="0" smtClean="0"/>
              <a:t>Ingen avgjørende praksis.</a:t>
            </a:r>
          </a:p>
        </p:txBody>
      </p:sp>
    </p:spTree>
    <p:extLst>
      <p:ext uri="{BB962C8B-B14F-4D97-AF65-F5344CB8AC3E}">
        <p14:creationId xmlns:p14="http://schemas.microsoft.com/office/powerpoint/2010/main" val="1091103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u="sng" dirty="0" smtClean="0"/>
              <a:t>Valg</a:t>
            </a:r>
            <a:r>
              <a:rPr lang="nb-NO" dirty="0" smtClean="0"/>
              <a:t> av verdimessige premisser/</a:t>
            </a:r>
            <a:r>
              <a:rPr lang="nb-NO" dirty="0" err="1" smtClean="0"/>
              <a:t>formålsmessighet</a:t>
            </a:r>
            <a:endParaRPr lang="nb-NO" dirty="0"/>
          </a:p>
        </p:txBody>
      </p:sp>
      <p:sp>
        <p:nvSpPr>
          <p:cNvPr id="3" name="Plassholder for innhold 2"/>
          <p:cNvSpPr>
            <a:spLocks noGrp="1"/>
          </p:cNvSpPr>
          <p:nvPr>
            <p:ph idx="1"/>
          </p:nvPr>
        </p:nvSpPr>
        <p:spPr/>
        <p:txBody>
          <a:bodyPr/>
          <a:lstStyle/>
          <a:p>
            <a:pPr marL="0" indent="0">
              <a:buNone/>
            </a:pPr>
            <a:r>
              <a:rPr lang="nb-NO" dirty="0" smtClean="0"/>
              <a:t>Spørsmålet om utenforliggende hensyn: </a:t>
            </a:r>
          </a:p>
          <a:p>
            <a:pPr marL="0" indent="0">
              <a:buNone/>
            </a:pPr>
            <a:endParaRPr lang="nb-NO" dirty="0"/>
          </a:p>
          <a:p>
            <a:pPr marL="0" indent="0">
              <a:buNone/>
            </a:pPr>
            <a:r>
              <a:rPr lang="nb-NO" dirty="0" smtClean="0"/>
              <a:t>Prøves fullt ut.</a:t>
            </a:r>
            <a:endParaRPr lang="nb-NO" dirty="0"/>
          </a:p>
        </p:txBody>
      </p:sp>
    </p:spTree>
    <p:extLst>
      <p:ext uri="{BB962C8B-B14F-4D97-AF65-F5344CB8AC3E}">
        <p14:creationId xmlns:p14="http://schemas.microsoft.com/office/powerpoint/2010/main" val="2216165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u="sng" dirty="0" smtClean="0"/>
              <a:t>Valg</a:t>
            </a:r>
            <a:r>
              <a:rPr lang="nb-NO" dirty="0" smtClean="0"/>
              <a:t> av verdimessige premisser/</a:t>
            </a:r>
            <a:br>
              <a:rPr lang="nb-NO" dirty="0" smtClean="0"/>
            </a:br>
            <a:r>
              <a:rPr lang="nb-NO" dirty="0" err="1" smtClean="0"/>
              <a:t>Formålsmessighet</a:t>
            </a:r>
            <a:endParaRPr lang="nb-NO" dirty="0"/>
          </a:p>
        </p:txBody>
      </p:sp>
      <p:sp>
        <p:nvSpPr>
          <p:cNvPr id="3" name="Plassholder for innhold 2"/>
          <p:cNvSpPr>
            <a:spLocks noGrp="1"/>
          </p:cNvSpPr>
          <p:nvPr>
            <p:ph idx="1"/>
          </p:nvPr>
        </p:nvSpPr>
        <p:spPr/>
        <p:txBody>
          <a:bodyPr/>
          <a:lstStyle/>
          <a:p>
            <a:pPr marL="0" indent="0">
              <a:buNone/>
            </a:pPr>
            <a:r>
              <a:rPr lang="nb-NO" dirty="0" smtClean="0"/>
              <a:t>Spørsmålet om pliktige hensyn: </a:t>
            </a:r>
          </a:p>
          <a:p>
            <a:pPr marL="0" indent="0">
              <a:buNone/>
            </a:pPr>
            <a:endParaRPr lang="nb-NO" dirty="0"/>
          </a:p>
          <a:p>
            <a:r>
              <a:rPr lang="nb-NO" dirty="0" smtClean="0"/>
              <a:t>Hensyn til partens fordel.</a:t>
            </a:r>
          </a:p>
          <a:p>
            <a:r>
              <a:rPr lang="nb-NO" dirty="0" smtClean="0"/>
              <a:t>Hensyn til partens ulempe</a:t>
            </a:r>
            <a:endParaRPr lang="nb-NO" dirty="0"/>
          </a:p>
        </p:txBody>
      </p:sp>
    </p:spTree>
    <p:extLst>
      <p:ext uri="{BB962C8B-B14F-4D97-AF65-F5344CB8AC3E}">
        <p14:creationId xmlns:p14="http://schemas.microsoft.com/office/powerpoint/2010/main" val="4189162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0" indent="0"/>
            <a:r>
              <a:rPr lang="nb-NO" u="sng" dirty="0" smtClean="0"/>
              <a:t>Avveining</a:t>
            </a:r>
            <a:r>
              <a:rPr lang="nb-NO" dirty="0" smtClean="0"/>
              <a:t> av verdimessige premisser</a:t>
            </a:r>
          </a:p>
        </p:txBody>
      </p:sp>
      <p:sp>
        <p:nvSpPr>
          <p:cNvPr id="3" name="Plassholder for innhold 2"/>
          <p:cNvSpPr>
            <a:spLocks noGrp="1"/>
          </p:cNvSpPr>
          <p:nvPr>
            <p:ph idx="1"/>
          </p:nvPr>
        </p:nvSpPr>
        <p:spPr/>
        <p:txBody>
          <a:bodyPr>
            <a:normAutofit fontScale="92500" lnSpcReduction="20000"/>
          </a:bodyPr>
          <a:lstStyle/>
          <a:p>
            <a:pPr marL="0" indent="0">
              <a:buNone/>
            </a:pPr>
            <a:r>
              <a:rPr lang="nb-NO" dirty="0" smtClean="0"/>
              <a:t>Oversikt:</a:t>
            </a:r>
          </a:p>
          <a:p>
            <a:pPr marL="0" indent="0">
              <a:buNone/>
            </a:pPr>
            <a:r>
              <a:rPr lang="nb-NO" dirty="0" smtClean="0"/>
              <a:t>Det underliggende </a:t>
            </a:r>
            <a:r>
              <a:rPr lang="nb-NO" dirty="0" err="1" smtClean="0"/>
              <a:t>spm</a:t>
            </a:r>
            <a:r>
              <a:rPr lang="nb-NO" dirty="0" smtClean="0"/>
              <a:t>.: Forholdsmessighet</a:t>
            </a:r>
          </a:p>
          <a:p>
            <a:pPr marL="0" indent="0">
              <a:buNone/>
            </a:pPr>
            <a:r>
              <a:rPr lang="nb-NO" dirty="0" smtClean="0"/>
              <a:t>Videre opplegg:  </a:t>
            </a:r>
          </a:p>
          <a:p>
            <a:r>
              <a:rPr lang="nb-NO" dirty="0" smtClean="0"/>
              <a:t>Områder hvor forholdsmessighetskontroll er på det rene.</a:t>
            </a:r>
          </a:p>
          <a:p>
            <a:r>
              <a:rPr lang="nb-NO" dirty="0" smtClean="0"/>
              <a:t>For øvrig: </a:t>
            </a:r>
          </a:p>
          <a:p>
            <a:pPr marL="0" indent="0">
              <a:buNone/>
            </a:pPr>
            <a:r>
              <a:rPr lang="nb-NO" dirty="0" smtClean="0"/>
              <a:t>-Grov urimelighet eller vilkårlighet.</a:t>
            </a:r>
          </a:p>
          <a:p>
            <a:pPr marL="0" indent="0">
              <a:buNone/>
            </a:pPr>
            <a:r>
              <a:rPr lang="nb-NO" dirty="0" smtClean="0"/>
              <a:t>-Minstestandard-problematikken.</a:t>
            </a:r>
          </a:p>
          <a:p>
            <a:pPr marL="0" indent="0">
              <a:buNone/>
            </a:pPr>
            <a:r>
              <a:rPr lang="nb-NO" dirty="0" smtClean="0"/>
              <a:t>-Skjerpet begrunnelseskrav.</a:t>
            </a:r>
          </a:p>
          <a:p>
            <a:pPr marL="0" indent="0">
              <a:buNone/>
            </a:pPr>
            <a:r>
              <a:rPr lang="nb-NO" dirty="0" smtClean="0"/>
              <a:t>-Forholdsmessighet?</a:t>
            </a:r>
          </a:p>
          <a:p>
            <a:pPr marL="0" indent="0">
              <a:buNone/>
            </a:pPr>
            <a:endParaRPr lang="nb-NO" dirty="0" smtClean="0"/>
          </a:p>
        </p:txBody>
      </p:sp>
    </p:spTree>
    <p:extLst>
      <p:ext uri="{BB962C8B-B14F-4D97-AF65-F5344CB8AC3E}">
        <p14:creationId xmlns:p14="http://schemas.microsoft.com/office/powerpoint/2010/main" val="2914602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Områder med skjerpet prøvelse:</a:t>
            </a:r>
          </a:p>
          <a:p>
            <a:pPr marL="514350" indent="-514350">
              <a:buAutoNum type="arabicPeriod"/>
            </a:pPr>
            <a:r>
              <a:rPr lang="nb-NO" dirty="0" smtClean="0"/>
              <a:t>Utvidet prøvelse ved lovbestemmelse. </a:t>
            </a:r>
            <a:r>
              <a:rPr lang="nb-NO" dirty="0" err="1" smtClean="0"/>
              <a:t>Tvl</a:t>
            </a:r>
            <a:r>
              <a:rPr lang="nb-NO" dirty="0" smtClean="0"/>
              <a:t>. </a:t>
            </a:r>
            <a:r>
              <a:rPr lang="nb-NO" dirty="0" err="1" smtClean="0"/>
              <a:t>Kap</a:t>
            </a:r>
            <a:r>
              <a:rPr lang="nb-NO" dirty="0" smtClean="0"/>
              <a:t>. 36.</a:t>
            </a:r>
          </a:p>
          <a:p>
            <a:pPr marL="514350" indent="-514350">
              <a:buAutoNum type="arabicPeriod"/>
            </a:pPr>
            <a:r>
              <a:rPr lang="nb-NO" dirty="0" smtClean="0"/>
              <a:t>Sanksjoner. Forvaltningsloven § 50</a:t>
            </a:r>
          </a:p>
          <a:p>
            <a:pPr marL="514350" indent="-514350">
              <a:buAutoNum type="arabicPeriod"/>
            </a:pPr>
            <a:r>
              <a:rPr lang="nb-NO" dirty="0" smtClean="0"/>
              <a:t>Omgjøring. </a:t>
            </a:r>
          </a:p>
          <a:p>
            <a:pPr marL="514350" indent="-514350">
              <a:buAutoNum type="arabicPeriod"/>
            </a:pPr>
            <a:r>
              <a:rPr lang="nb-NO" dirty="0" smtClean="0"/>
              <a:t>Vilkår.</a:t>
            </a:r>
          </a:p>
          <a:p>
            <a:pPr marL="0" indent="0">
              <a:buNone/>
            </a:pPr>
            <a:endParaRPr lang="nb-NO" dirty="0"/>
          </a:p>
        </p:txBody>
      </p:sp>
    </p:spTree>
    <p:extLst>
      <p:ext uri="{BB962C8B-B14F-4D97-AF65-F5344CB8AC3E}">
        <p14:creationId xmlns:p14="http://schemas.microsoft.com/office/powerpoint/2010/main" val="3145746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Grov urimelighet og vilkårlighet</a:t>
            </a:r>
          </a:p>
          <a:p>
            <a:pPr marL="0" indent="0">
              <a:buNone/>
            </a:pPr>
            <a:endParaRPr lang="nb-NO" dirty="0" smtClean="0"/>
          </a:p>
          <a:p>
            <a:pPr marL="0" indent="0">
              <a:buNone/>
            </a:pPr>
            <a:r>
              <a:rPr lang="nb-NO" dirty="0" smtClean="0"/>
              <a:t>Det tradisjonelle grunnlag for forholdsmessighetskontroll.</a:t>
            </a:r>
            <a:endParaRPr lang="nb-NO" dirty="0"/>
          </a:p>
        </p:txBody>
      </p:sp>
    </p:spTree>
    <p:extLst>
      <p:ext uri="{BB962C8B-B14F-4D97-AF65-F5344CB8AC3E}">
        <p14:creationId xmlns:p14="http://schemas.microsoft.com/office/powerpoint/2010/main" val="310419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Prøvelsesrettens verdimessige grunnlag</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Argumenter for kontroll: </a:t>
            </a:r>
          </a:p>
          <a:p>
            <a:r>
              <a:rPr lang="nb-NO" dirty="0" smtClean="0"/>
              <a:t>Rettssikkerhet. Kontrollbehov.</a:t>
            </a:r>
          </a:p>
          <a:p>
            <a:r>
              <a:rPr lang="nb-NO" dirty="0" smtClean="0"/>
              <a:t>Maktfordeling.</a:t>
            </a:r>
          </a:p>
          <a:p>
            <a:pPr marL="0" indent="0">
              <a:buNone/>
            </a:pPr>
            <a:endParaRPr lang="nb-NO" dirty="0" smtClean="0"/>
          </a:p>
          <a:p>
            <a:pPr marL="0" indent="0">
              <a:buNone/>
            </a:pPr>
            <a:r>
              <a:rPr lang="nb-NO" dirty="0" smtClean="0"/>
              <a:t>Argumenter mot:</a:t>
            </a:r>
          </a:p>
          <a:p>
            <a:r>
              <a:rPr lang="nb-NO" dirty="0" smtClean="0"/>
              <a:t>Demokratisk legitimitet.</a:t>
            </a:r>
          </a:p>
          <a:p>
            <a:r>
              <a:rPr lang="nb-NO" dirty="0" smtClean="0"/>
              <a:t>Forutsetninger.</a:t>
            </a:r>
            <a:endParaRPr lang="nb-NO" dirty="0"/>
          </a:p>
        </p:txBody>
      </p:sp>
    </p:spTree>
    <p:extLst>
      <p:ext uri="{BB962C8B-B14F-4D97-AF65-F5344CB8AC3E}">
        <p14:creationId xmlns:p14="http://schemas.microsoft.com/office/powerpoint/2010/main" val="4065662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Vilkårlighet</a:t>
            </a:r>
            <a:endParaRPr lang="nb-NO" i="1" dirty="0"/>
          </a:p>
          <a:p>
            <a:r>
              <a:rPr lang="nb-NO" dirty="0" smtClean="0"/>
              <a:t>Tilfeldighetsavgjørelser.</a:t>
            </a:r>
          </a:p>
          <a:p>
            <a:pPr lvl="1"/>
            <a:r>
              <a:rPr lang="nb-NO" dirty="0" smtClean="0"/>
              <a:t>Ubevisst tilfeldighet. Resultatet fremstår uforståelig. </a:t>
            </a:r>
          </a:p>
          <a:p>
            <a:pPr lvl="1"/>
            <a:r>
              <a:rPr lang="nb-NO" dirty="0" smtClean="0"/>
              <a:t>Bevisst tilfeldighet? Eks loddtrekning.</a:t>
            </a:r>
          </a:p>
        </p:txBody>
      </p:sp>
    </p:spTree>
    <p:extLst>
      <p:ext uri="{BB962C8B-B14F-4D97-AF65-F5344CB8AC3E}">
        <p14:creationId xmlns:p14="http://schemas.microsoft.com/office/powerpoint/2010/main" val="2209495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Grov urimelighet</a:t>
            </a:r>
          </a:p>
          <a:p>
            <a:pPr marL="0" indent="0">
              <a:buNone/>
            </a:pPr>
            <a:r>
              <a:rPr lang="nb-NO" dirty="0" smtClean="0"/>
              <a:t>Presisering: Kan domstolene prøve forvaltningens avveining av motstridende hensyn dersom den bygger på tillatte (og pliktige) hensyn og ikke er vilkårlig?</a:t>
            </a:r>
          </a:p>
        </p:txBody>
      </p:sp>
    </p:spTree>
    <p:extLst>
      <p:ext uri="{BB962C8B-B14F-4D97-AF65-F5344CB8AC3E}">
        <p14:creationId xmlns:p14="http://schemas.microsoft.com/office/powerpoint/2010/main" val="2209495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i="1" dirty="0" smtClean="0"/>
              <a:t>Litteraturen: </a:t>
            </a:r>
          </a:p>
          <a:p>
            <a:pPr marL="0" indent="0">
              <a:buNone/>
            </a:pPr>
            <a:r>
              <a:rPr lang="nb-NO" dirty="0" smtClean="0"/>
              <a:t>Schweigaard: </a:t>
            </a:r>
          </a:p>
          <a:p>
            <a:pPr marL="0" indent="0">
              <a:buNone/>
            </a:pPr>
            <a:r>
              <a:rPr lang="nb-NO" dirty="0" smtClean="0"/>
              <a:t>Castberg: </a:t>
            </a:r>
          </a:p>
          <a:p>
            <a:pPr marL="0" indent="0">
              <a:buNone/>
            </a:pPr>
            <a:r>
              <a:rPr lang="nb-NO" dirty="0" smtClean="0"/>
              <a:t>Nyere litteratur: </a:t>
            </a:r>
          </a:p>
          <a:p>
            <a:pPr marL="0" indent="0">
              <a:buNone/>
            </a:pPr>
            <a:r>
              <a:rPr lang="nb-NO" dirty="0" smtClean="0"/>
              <a:t>-oppmyking i synet på 1970- og -80 tallet. Boe og Bernt. </a:t>
            </a:r>
          </a:p>
          <a:p>
            <a:pPr marL="0" indent="0">
              <a:buNone/>
            </a:pPr>
            <a:r>
              <a:rPr lang="nb-NO" dirty="0" smtClean="0"/>
              <a:t>-Smith. </a:t>
            </a:r>
          </a:p>
          <a:p>
            <a:pPr marL="0" indent="0">
              <a:buNone/>
            </a:pPr>
            <a:r>
              <a:rPr lang="nb-NO" dirty="0" smtClean="0"/>
              <a:t>-Graver.</a:t>
            </a:r>
            <a:endParaRPr lang="nb-NO" dirty="0"/>
          </a:p>
        </p:txBody>
      </p:sp>
    </p:spTree>
    <p:extLst>
      <p:ext uri="{BB962C8B-B14F-4D97-AF65-F5344CB8AC3E}">
        <p14:creationId xmlns:p14="http://schemas.microsoft.com/office/powerpoint/2010/main" val="2209495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Posisjoner: </a:t>
            </a:r>
          </a:p>
          <a:p>
            <a:pPr marL="514350" indent="-514350">
              <a:buAutoNum type="arabicPeriod"/>
            </a:pPr>
            <a:r>
              <a:rPr lang="nb-NO" dirty="0" smtClean="0"/>
              <a:t>Castbergs høye terskel.</a:t>
            </a:r>
          </a:p>
          <a:p>
            <a:pPr marL="514350" indent="-514350">
              <a:buAutoNum type="arabicPeriod"/>
            </a:pPr>
            <a:r>
              <a:rPr lang="nb-NO" dirty="0" smtClean="0"/>
              <a:t>Boe og Bernts syn.</a:t>
            </a:r>
          </a:p>
          <a:p>
            <a:pPr marL="514350" indent="-514350">
              <a:buAutoNum type="arabicPeriod"/>
            </a:pPr>
            <a:r>
              <a:rPr lang="nb-NO" dirty="0" smtClean="0"/>
              <a:t>Mellomstilling: Smith. </a:t>
            </a:r>
          </a:p>
          <a:p>
            <a:pPr marL="0" indent="0">
              <a:buNone/>
            </a:pPr>
            <a:endParaRPr lang="nb-NO" dirty="0" smtClean="0"/>
          </a:p>
          <a:p>
            <a:pPr marL="0" indent="0">
              <a:buNone/>
            </a:pPr>
            <a:r>
              <a:rPr lang="nb-NO" dirty="0" smtClean="0"/>
              <a:t>Graver:</a:t>
            </a:r>
          </a:p>
        </p:txBody>
      </p:sp>
    </p:spTree>
    <p:extLst>
      <p:ext uri="{BB962C8B-B14F-4D97-AF65-F5344CB8AC3E}">
        <p14:creationId xmlns:p14="http://schemas.microsoft.com/office/powerpoint/2010/main" val="2209495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Praksis: </a:t>
            </a:r>
          </a:p>
          <a:p>
            <a:pPr marL="0" indent="0">
              <a:buNone/>
            </a:pPr>
            <a:r>
              <a:rPr lang="nb-NO" dirty="0" err="1" smtClean="0"/>
              <a:t>Rt</a:t>
            </a:r>
            <a:r>
              <a:rPr lang="nb-NO" dirty="0" smtClean="0"/>
              <a:t>. 1951 s. 19 </a:t>
            </a:r>
            <a:r>
              <a:rPr lang="nb-NO" i="1" dirty="0" err="1" smtClean="0"/>
              <a:t>Mortvedt</a:t>
            </a:r>
            <a:endParaRPr lang="nb-NO" i="1" dirty="0" smtClean="0"/>
          </a:p>
          <a:p>
            <a:pPr marL="400050" lvl="1" indent="0">
              <a:buNone/>
            </a:pPr>
            <a:r>
              <a:rPr lang="nb-NO" i="1" dirty="0" smtClean="0"/>
              <a:t>«</a:t>
            </a:r>
            <a:r>
              <a:rPr lang="nb-NO" dirty="0"/>
              <a:t>dette </a:t>
            </a:r>
            <a:r>
              <a:rPr lang="nb-NO" dirty="0" smtClean="0"/>
              <a:t>resultat [er] </a:t>
            </a:r>
            <a:r>
              <a:rPr lang="nb-NO" dirty="0"/>
              <a:t>etter min mening så urimelig og så stridende mot alminnelig samfunnsoppfatning at Samferdselsdepartementets avgjørelse av 21. oktober 1950 må ansees rettsstridig og derfor erklæres </a:t>
            </a:r>
            <a:r>
              <a:rPr lang="nb-NO" dirty="0" smtClean="0"/>
              <a:t>ugyldig»</a:t>
            </a:r>
            <a:endParaRPr lang="nb-NO" dirty="0"/>
          </a:p>
        </p:txBody>
      </p:sp>
    </p:spTree>
    <p:extLst>
      <p:ext uri="{BB962C8B-B14F-4D97-AF65-F5344CB8AC3E}">
        <p14:creationId xmlns:p14="http://schemas.microsoft.com/office/powerpoint/2010/main" val="2209495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Praksis: </a:t>
            </a:r>
          </a:p>
          <a:p>
            <a:pPr marL="0" indent="0">
              <a:buNone/>
            </a:pPr>
            <a:r>
              <a:rPr lang="nb-NO" dirty="0" err="1" smtClean="0"/>
              <a:t>Rt</a:t>
            </a:r>
            <a:r>
              <a:rPr lang="nb-NO" dirty="0" smtClean="0"/>
              <a:t>. 1957 s. 1190 </a:t>
            </a:r>
            <a:r>
              <a:rPr lang="nb-NO" i="1" dirty="0" err="1" smtClean="0"/>
              <a:t>Seljelid</a:t>
            </a:r>
            <a:r>
              <a:rPr lang="nb-NO" dirty="0" smtClean="0"/>
              <a:t>:</a:t>
            </a:r>
            <a:endParaRPr lang="nb-NO" i="1" dirty="0" smtClean="0"/>
          </a:p>
          <a:p>
            <a:pPr marL="0" indent="0">
              <a:buNone/>
            </a:pPr>
            <a:r>
              <a:rPr lang="nb-NO" dirty="0" err="1" smtClean="0"/>
              <a:t>Rt</a:t>
            </a:r>
            <a:r>
              <a:rPr lang="nb-NO" dirty="0" smtClean="0"/>
              <a:t>. 1961 s. 1049 </a:t>
            </a:r>
            <a:r>
              <a:rPr lang="nb-NO" i="1" dirty="0" err="1" smtClean="0"/>
              <a:t>Huttiheita</a:t>
            </a:r>
            <a:r>
              <a:rPr lang="nb-NO" i="1" dirty="0" smtClean="0"/>
              <a:t>:</a:t>
            </a:r>
          </a:p>
          <a:p>
            <a:pPr marL="400050" lvl="1" indent="0">
              <a:buNone/>
            </a:pPr>
            <a:r>
              <a:rPr lang="nb-NO" dirty="0"/>
              <a:t>«På bakgrunn av disse forhold må jeg anta at samferdselsmyndighetene i 1953/54 ikke uten saklige grunner kunne ha nektet å gi Simensen bevilling til drosjebilkjøring. Men da kan de etter min mening heller ikke treffe vedtak som gjør den bevilling de gir ham praktisk talt verdiløs.»</a:t>
            </a:r>
          </a:p>
          <a:p>
            <a:pPr marL="0" indent="0">
              <a:buNone/>
            </a:pPr>
            <a:endParaRPr lang="nb-NO" i="1" dirty="0" smtClean="0"/>
          </a:p>
        </p:txBody>
      </p:sp>
    </p:spTree>
    <p:extLst>
      <p:ext uri="{BB962C8B-B14F-4D97-AF65-F5344CB8AC3E}">
        <p14:creationId xmlns:p14="http://schemas.microsoft.com/office/powerpoint/2010/main" val="3543514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Praksis: </a:t>
            </a:r>
          </a:p>
          <a:p>
            <a:pPr marL="0" indent="0">
              <a:buNone/>
            </a:pPr>
            <a:r>
              <a:rPr lang="nb-NO" dirty="0" err="1" smtClean="0"/>
              <a:t>Rt</a:t>
            </a:r>
            <a:r>
              <a:rPr lang="nb-NO" dirty="0" smtClean="0"/>
              <a:t>. 1973 s.460 </a:t>
            </a:r>
            <a:r>
              <a:rPr lang="nb-NO" i="1" dirty="0" smtClean="0"/>
              <a:t>Hønsefarm:</a:t>
            </a:r>
          </a:p>
          <a:p>
            <a:pPr marL="400050" lvl="1" indent="0">
              <a:buNone/>
            </a:pPr>
            <a:r>
              <a:rPr lang="nb-NO" dirty="0" smtClean="0"/>
              <a:t>«</a:t>
            </a:r>
            <a:r>
              <a:rPr lang="nb-NO" dirty="0"/>
              <a:t>kommunen må være erstatningspliktig, fordi helserådets vedtak gikk lenger enn nødvendig; det satte en urimelig kort frist».</a:t>
            </a:r>
          </a:p>
          <a:p>
            <a:pPr marL="0" indent="0">
              <a:buNone/>
            </a:pPr>
            <a:endParaRPr lang="nb-NO" i="1" dirty="0"/>
          </a:p>
        </p:txBody>
      </p:sp>
    </p:spTree>
    <p:extLst>
      <p:ext uri="{BB962C8B-B14F-4D97-AF65-F5344CB8AC3E}">
        <p14:creationId xmlns:p14="http://schemas.microsoft.com/office/powerpoint/2010/main" val="1759520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dirty="0" smtClean="0"/>
              <a:t>Oppsummering: </a:t>
            </a:r>
          </a:p>
          <a:p>
            <a:pPr marL="0" indent="0">
              <a:buNone/>
            </a:pPr>
            <a:r>
              <a:rPr lang="nb-NO" dirty="0" smtClean="0"/>
              <a:t>Terskelen ligger svært høyt. I realiteten en vilkårlighetskontroll?</a:t>
            </a:r>
            <a:endParaRPr lang="nb-NO" dirty="0"/>
          </a:p>
        </p:txBody>
      </p:sp>
    </p:spTree>
    <p:extLst>
      <p:ext uri="{BB962C8B-B14F-4D97-AF65-F5344CB8AC3E}">
        <p14:creationId xmlns:p14="http://schemas.microsoft.com/office/powerpoint/2010/main" val="3543514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dirty="0" smtClean="0"/>
              <a:t>Minstestandard</a:t>
            </a:r>
          </a:p>
          <a:p>
            <a:pPr marL="0" indent="0">
              <a:buNone/>
            </a:pPr>
            <a:endParaRPr lang="nb-NO" dirty="0" smtClean="0"/>
          </a:p>
          <a:p>
            <a:r>
              <a:rPr lang="nb-NO" dirty="0" smtClean="0"/>
              <a:t>Synspunktet er fremsatt av Eskeland.</a:t>
            </a:r>
          </a:p>
          <a:p>
            <a:r>
              <a:rPr lang="nb-NO" dirty="0" smtClean="0"/>
              <a:t>Videreutviklet særlig av Boe. Forsvarlighet. </a:t>
            </a:r>
          </a:p>
          <a:p>
            <a:r>
              <a:rPr lang="nb-NO" dirty="0" smtClean="0"/>
              <a:t>Graver har utviklet et materielt/innholdsmessig minstekrav.</a:t>
            </a:r>
            <a:endParaRPr lang="nb-NO" dirty="0"/>
          </a:p>
        </p:txBody>
      </p:sp>
    </p:spTree>
    <p:extLst>
      <p:ext uri="{BB962C8B-B14F-4D97-AF65-F5344CB8AC3E}">
        <p14:creationId xmlns:p14="http://schemas.microsoft.com/office/powerpoint/2010/main" val="3104195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Minstestandard </a:t>
            </a:r>
          </a:p>
          <a:p>
            <a:pPr marL="0" indent="0">
              <a:buNone/>
            </a:pPr>
            <a:r>
              <a:rPr lang="nb-NO" dirty="0" err="1" smtClean="0"/>
              <a:t>Rt</a:t>
            </a:r>
            <a:r>
              <a:rPr lang="nb-NO" dirty="0" smtClean="0"/>
              <a:t>. 1990 s. 874 </a:t>
            </a:r>
            <a:r>
              <a:rPr lang="nb-NO" i="1" dirty="0" smtClean="0"/>
              <a:t>Fusa</a:t>
            </a:r>
          </a:p>
          <a:p>
            <a:pPr marL="0" indent="0">
              <a:buNone/>
            </a:pPr>
            <a:endParaRPr lang="nb-NO" i="1" dirty="0"/>
          </a:p>
          <a:p>
            <a:pPr marL="0" indent="0">
              <a:buNone/>
            </a:pP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819400"/>
            <a:ext cx="3528392" cy="2697832"/>
          </a:xfrm>
          <a:prstGeom prst="rect">
            <a:avLst/>
          </a:prstGeom>
        </p:spPr>
      </p:pic>
    </p:spTree>
    <p:extLst>
      <p:ext uri="{BB962C8B-B14F-4D97-AF65-F5344CB8AC3E}">
        <p14:creationId xmlns:p14="http://schemas.microsoft.com/office/powerpoint/2010/main" val="335956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Prøvelsesrettens verdimessige grunnlag</a:t>
            </a:r>
            <a:endParaRPr lang="nb-NO"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r>
              <a:rPr lang="nb-NO" dirty="0" smtClean="0"/>
              <a:t>«Det er en evig </a:t>
            </a:r>
            <a:r>
              <a:rPr lang="nb-NO" dirty="0"/>
              <a:t>erfaring, at hvert menneske som har makt er tilbøyelig til å misbruke den», </a:t>
            </a:r>
            <a:r>
              <a:rPr lang="nb-NO" dirty="0" smtClean="0"/>
              <a:t>			</a:t>
            </a:r>
            <a:r>
              <a:rPr lang="nb-NO" sz="2800" dirty="0" smtClean="0"/>
              <a:t>Montesquieu «de </a:t>
            </a:r>
            <a:r>
              <a:rPr lang="nb-NO" sz="2800" dirty="0" err="1" smtClean="0"/>
              <a:t>l’esprit</a:t>
            </a:r>
            <a:r>
              <a:rPr lang="nb-NO" sz="2800" dirty="0" smtClean="0"/>
              <a:t> de </a:t>
            </a:r>
            <a:r>
              <a:rPr lang="nb-NO" sz="2800" dirty="0" err="1" smtClean="0"/>
              <a:t>lois</a:t>
            </a:r>
            <a:r>
              <a:rPr lang="nb-NO" sz="2800" dirty="0" smtClean="0"/>
              <a:t>» 1748</a:t>
            </a:r>
          </a:p>
          <a:p>
            <a:pPr marL="0" indent="0">
              <a:buNone/>
            </a:pPr>
            <a:endParaRPr lang="nb-NO" dirty="0"/>
          </a:p>
          <a:p>
            <a:pPr marL="0" indent="0">
              <a:buNone/>
            </a:pPr>
            <a:endParaRPr lang="nb-NO" dirty="0" smtClean="0"/>
          </a:p>
          <a:p>
            <a:pPr marL="0" indent="0">
              <a:buNone/>
            </a:pPr>
            <a:endParaRPr lang="nb-N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140968"/>
            <a:ext cx="15335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26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Minstestandard</a:t>
            </a:r>
          </a:p>
          <a:p>
            <a:pPr marL="0" indent="0">
              <a:buNone/>
            </a:pPr>
            <a:r>
              <a:rPr lang="nb-NO" dirty="0" smtClean="0"/>
              <a:t>Problemstillingen: </a:t>
            </a:r>
          </a:p>
          <a:p>
            <a:pPr marL="0" indent="0">
              <a:buNone/>
            </a:pPr>
            <a:r>
              <a:rPr lang="nb-NO" dirty="0" smtClean="0"/>
              <a:t>Gir minstestandardsynspunktet grunnlag for en mer inngående kontroll med avveiningen enn doktrinen om grov urimelighet?</a:t>
            </a:r>
          </a:p>
          <a:p>
            <a:r>
              <a:rPr lang="nb-NO" dirty="0" smtClean="0"/>
              <a:t>Praksis.</a:t>
            </a:r>
          </a:p>
          <a:p>
            <a:r>
              <a:rPr lang="nb-NO" dirty="0" smtClean="0"/>
              <a:t>Reelle hensyn</a:t>
            </a:r>
          </a:p>
          <a:p>
            <a:pPr marL="0" indent="0">
              <a:buNone/>
            </a:pPr>
            <a:r>
              <a:rPr lang="nb-NO" dirty="0" smtClean="0"/>
              <a:t>Konklusjon: Nei</a:t>
            </a:r>
          </a:p>
        </p:txBody>
      </p:sp>
    </p:spTree>
    <p:extLst>
      <p:ext uri="{BB962C8B-B14F-4D97-AF65-F5344CB8AC3E}">
        <p14:creationId xmlns:p14="http://schemas.microsoft.com/office/powerpoint/2010/main" val="3359564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Minstestandard: </a:t>
            </a:r>
          </a:p>
          <a:p>
            <a:pPr marL="0" indent="0">
              <a:buNone/>
            </a:pPr>
            <a:r>
              <a:rPr lang="nb-NO" dirty="0" smtClean="0"/>
              <a:t>Krav til </a:t>
            </a:r>
            <a:r>
              <a:rPr lang="nb-NO" u="sng" dirty="0" smtClean="0"/>
              <a:t>innholdsmessig</a:t>
            </a:r>
            <a:r>
              <a:rPr lang="nb-NO" dirty="0" smtClean="0"/>
              <a:t> minstestandard som en følge av overordnet norm?</a:t>
            </a:r>
          </a:p>
          <a:p>
            <a:pPr marL="0" indent="0">
              <a:buNone/>
            </a:pPr>
            <a:r>
              <a:rPr lang="nb-NO" dirty="0" smtClean="0"/>
              <a:t>-En konkret tolkning av menneskerettighetene kan gi grunnlag for en kjerne som i praksis vil gi en innholdsmessig minstestandard. Synspunktet «kjerne av rettighet».</a:t>
            </a:r>
            <a:endParaRPr lang="nb-NO" dirty="0"/>
          </a:p>
        </p:txBody>
      </p:sp>
    </p:spTree>
    <p:extLst>
      <p:ext uri="{BB962C8B-B14F-4D97-AF65-F5344CB8AC3E}">
        <p14:creationId xmlns:p14="http://schemas.microsoft.com/office/powerpoint/2010/main" val="33595647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Indirekte kontroll med avveiningsskjønnet</a:t>
            </a:r>
          </a:p>
          <a:p>
            <a:pPr marL="0" indent="0">
              <a:buNone/>
            </a:pPr>
            <a:r>
              <a:rPr lang="nb-NO" dirty="0" smtClean="0"/>
              <a:t>Oversikt: </a:t>
            </a:r>
          </a:p>
          <a:p>
            <a:pPr marL="514350" indent="-514350">
              <a:buAutoNum type="arabicPeriod"/>
            </a:pPr>
            <a:r>
              <a:rPr lang="nb-NO" dirty="0" smtClean="0"/>
              <a:t>Skjerpet lovanvendelseskontroll</a:t>
            </a:r>
          </a:p>
          <a:p>
            <a:pPr marL="514350" indent="-514350">
              <a:buAutoNum type="arabicPeriod"/>
            </a:pPr>
            <a:r>
              <a:rPr lang="nb-NO" dirty="0" smtClean="0"/>
              <a:t>Skjerpet beviskrav</a:t>
            </a:r>
          </a:p>
          <a:p>
            <a:pPr marL="514350" indent="-514350">
              <a:buAutoNum type="arabicPeriod"/>
            </a:pPr>
            <a:r>
              <a:rPr lang="nb-NO" dirty="0" smtClean="0"/>
              <a:t>Skjerpet begrunnelseskrav</a:t>
            </a:r>
          </a:p>
        </p:txBody>
      </p:sp>
    </p:spTree>
    <p:extLst>
      <p:ext uri="{BB962C8B-B14F-4D97-AF65-F5344CB8AC3E}">
        <p14:creationId xmlns:p14="http://schemas.microsoft.com/office/powerpoint/2010/main" val="3359564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Skjerpet begrunnelseskrav</a:t>
            </a:r>
          </a:p>
          <a:p>
            <a:pPr marL="0" indent="0">
              <a:buNone/>
            </a:pPr>
            <a:r>
              <a:rPr lang="nb-NO" dirty="0" smtClean="0"/>
              <a:t>Lovens krav: </a:t>
            </a:r>
          </a:p>
          <a:p>
            <a:pPr marL="0" indent="0">
              <a:buNone/>
            </a:pPr>
            <a:r>
              <a:rPr lang="nb-NO" dirty="0" err="1" smtClean="0"/>
              <a:t>Forvl</a:t>
            </a:r>
            <a:r>
              <a:rPr lang="nb-NO" dirty="0" smtClean="0"/>
              <a:t>. § 25 (3):</a:t>
            </a:r>
          </a:p>
          <a:p>
            <a:pPr marL="0" indent="0">
              <a:buNone/>
            </a:pPr>
            <a:endParaRPr lang="nb-NO" sz="2800" dirty="0" smtClean="0"/>
          </a:p>
          <a:p>
            <a:pPr marL="400050" lvl="1" indent="0">
              <a:buNone/>
            </a:pPr>
            <a:r>
              <a:rPr lang="nb-NO" sz="2400" dirty="0" smtClean="0"/>
              <a:t>«De hovedhensyn som har vært avgjørende ved utøving av forvaltningsmessig skjønn, bør nevnes. Er det gitt retningslinjer for skjønnsutøvingen, vil i alminnelighet en henvisning til retningslinjene være tilstrekkelig» </a:t>
            </a:r>
          </a:p>
          <a:p>
            <a:pPr marL="0" indent="0">
              <a:buNone/>
            </a:pPr>
            <a:endParaRPr lang="nb-NO" dirty="0"/>
          </a:p>
        </p:txBody>
      </p:sp>
    </p:spTree>
    <p:extLst>
      <p:ext uri="{BB962C8B-B14F-4D97-AF65-F5344CB8AC3E}">
        <p14:creationId xmlns:p14="http://schemas.microsoft.com/office/powerpoint/2010/main" val="389124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lstStyle/>
          <a:p>
            <a:pPr marL="0" indent="0">
              <a:buNone/>
            </a:pPr>
            <a:r>
              <a:rPr lang="nb-NO" i="1" dirty="0" smtClean="0"/>
              <a:t>Skjerpet begrunnelseskrav</a:t>
            </a:r>
            <a:endParaRPr lang="nb-NO" i="1" dirty="0"/>
          </a:p>
          <a:p>
            <a:pPr marL="0" indent="0">
              <a:buNone/>
            </a:pPr>
            <a:r>
              <a:rPr lang="nb-NO" dirty="0" err="1" smtClean="0"/>
              <a:t>Rt</a:t>
            </a:r>
            <a:r>
              <a:rPr lang="nb-NO" dirty="0" smtClean="0"/>
              <a:t>. 1981 s. 745 </a:t>
            </a:r>
            <a:r>
              <a:rPr lang="nb-NO" i="1" dirty="0" smtClean="0"/>
              <a:t>Isene</a:t>
            </a:r>
          </a:p>
          <a:p>
            <a:pPr marL="0" indent="0">
              <a:buNone/>
            </a:pPr>
            <a:endParaRPr lang="nb-N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56067"/>
            <a:ext cx="5544616" cy="367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5647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fontScale="92500"/>
          </a:bodyPr>
          <a:lstStyle/>
          <a:p>
            <a:pPr marL="0" indent="0">
              <a:buNone/>
            </a:pPr>
            <a:r>
              <a:rPr lang="nb-NO" i="1" dirty="0" smtClean="0"/>
              <a:t>Skjerpet begrunnelseskrav</a:t>
            </a:r>
          </a:p>
          <a:p>
            <a:pPr marL="0" indent="0">
              <a:buNone/>
            </a:pPr>
            <a:r>
              <a:rPr lang="nb-NO" dirty="0" err="1" smtClean="0"/>
              <a:t>Rt</a:t>
            </a:r>
            <a:r>
              <a:rPr lang="nb-NO" dirty="0" smtClean="0"/>
              <a:t>. 1981 s. 745 </a:t>
            </a:r>
            <a:r>
              <a:rPr lang="nb-NO" i="1" dirty="0" smtClean="0"/>
              <a:t>Isene</a:t>
            </a:r>
          </a:p>
          <a:p>
            <a:pPr marL="400050" lvl="1" indent="0">
              <a:buNone/>
            </a:pPr>
            <a:r>
              <a:rPr lang="nb-NO" dirty="0" smtClean="0"/>
              <a:t>«Når det gjelder et vedtak så inngripende som det foreliggende, skjerpes kravene til begrunnelsen. Det må fremgå at vedtaket er truffet etter et saklig og forsvarlig skjønn. Ikke minst må dette gjelde når resultatet av vedtaket umiddelbart fremtrer som så lite rimelig som tilfellet er her. I denne sak etterlater departementets avgjørelse tvil om alle relevante forhold har vært overveiet, selv om de har vært kjent»</a:t>
            </a:r>
            <a:endParaRPr lang="nb-NO" dirty="0"/>
          </a:p>
        </p:txBody>
      </p:sp>
    </p:spTree>
    <p:extLst>
      <p:ext uri="{BB962C8B-B14F-4D97-AF65-F5344CB8AC3E}">
        <p14:creationId xmlns:p14="http://schemas.microsoft.com/office/powerpoint/2010/main" val="821267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i="1" dirty="0" smtClean="0"/>
              <a:t>Skjerpet begrunnelseskrav</a:t>
            </a:r>
          </a:p>
          <a:p>
            <a:pPr marL="0" indent="0">
              <a:buNone/>
            </a:pPr>
            <a:r>
              <a:rPr lang="nb-NO" dirty="0" smtClean="0"/>
              <a:t>Senere Høyesterettspraksis:</a:t>
            </a:r>
          </a:p>
          <a:p>
            <a:pPr marL="0" indent="0">
              <a:buNone/>
            </a:pPr>
            <a:r>
              <a:rPr lang="nb-NO" dirty="0" err="1"/>
              <a:t>Rt</a:t>
            </a:r>
            <a:r>
              <a:rPr lang="nb-NO" dirty="0"/>
              <a:t>. 1990 s. 861 </a:t>
            </a:r>
            <a:r>
              <a:rPr lang="nb-NO" i="1" dirty="0" err="1"/>
              <a:t>Henjum</a:t>
            </a:r>
            <a:r>
              <a:rPr lang="nb-NO" dirty="0"/>
              <a:t>, mindretallet i </a:t>
            </a:r>
            <a:r>
              <a:rPr lang="nb-NO" dirty="0" err="1"/>
              <a:t>Rt</a:t>
            </a:r>
            <a:r>
              <a:rPr lang="nb-NO" dirty="0"/>
              <a:t>. 1993 s. 587 </a:t>
            </a:r>
            <a:r>
              <a:rPr lang="nb-NO" i="1" dirty="0"/>
              <a:t>Von Koss</a:t>
            </a:r>
            <a:r>
              <a:rPr lang="nb-NO" dirty="0"/>
              <a:t>, </a:t>
            </a:r>
            <a:r>
              <a:rPr lang="nb-NO" dirty="0" err="1"/>
              <a:t>Rt</a:t>
            </a:r>
            <a:r>
              <a:rPr lang="nb-NO" dirty="0"/>
              <a:t>. 1995 s. 738</a:t>
            </a:r>
            <a:r>
              <a:rPr lang="nb-NO" i="1" dirty="0"/>
              <a:t> Fett- og </a:t>
            </a:r>
            <a:r>
              <a:rPr lang="nb-NO" i="1" dirty="0" err="1"/>
              <a:t>limindustri</a:t>
            </a:r>
            <a:r>
              <a:rPr lang="nb-NO" dirty="0"/>
              <a:t>, </a:t>
            </a:r>
            <a:r>
              <a:rPr lang="nb-NO" dirty="0" err="1"/>
              <a:t>Rt</a:t>
            </a:r>
            <a:r>
              <a:rPr lang="nb-NO" dirty="0"/>
              <a:t>. 2000 s. 1056 </a:t>
            </a:r>
            <a:r>
              <a:rPr lang="nb-NO" i="1" dirty="0" err="1"/>
              <a:t>Gausi</a:t>
            </a:r>
            <a:r>
              <a:rPr lang="nb-NO" dirty="0"/>
              <a:t>, </a:t>
            </a:r>
            <a:r>
              <a:rPr lang="nb-NO" dirty="0" err="1"/>
              <a:t>Rt</a:t>
            </a:r>
            <a:r>
              <a:rPr lang="nb-NO" dirty="0"/>
              <a:t>. 2000 s. 1066</a:t>
            </a:r>
            <a:r>
              <a:rPr lang="nb-NO" i="1" dirty="0"/>
              <a:t> Skotta</a:t>
            </a:r>
            <a:r>
              <a:rPr lang="nb-NO" dirty="0"/>
              <a:t>, </a:t>
            </a:r>
            <a:r>
              <a:rPr lang="nb-NO" dirty="0" err="1"/>
              <a:t>Rt</a:t>
            </a:r>
            <a:r>
              <a:rPr lang="nb-NO" dirty="0"/>
              <a:t>. 2008 s. 96 </a:t>
            </a:r>
            <a:r>
              <a:rPr lang="nb-NO" i="1" dirty="0"/>
              <a:t>Fredensborg boligutleie</a:t>
            </a:r>
            <a:r>
              <a:rPr lang="nb-NO" dirty="0"/>
              <a:t>, </a:t>
            </a:r>
            <a:r>
              <a:rPr lang="nb-NO" dirty="0" err="1"/>
              <a:t>Rt</a:t>
            </a:r>
            <a:r>
              <a:rPr lang="nb-NO" dirty="0"/>
              <a:t>. 2011 s. 111 og </a:t>
            </a:r>
            <a:r>
              <a:rPr lang="nb-NO" dirty="0" err="1"/>
              <a:t>Rt</a:t>
            </a:r>
            <a:r>
              <a:rPr lang="nb-NO" dirty="0"/>
              <a:t>. 2014 s. 310 </a:t>
            </a:r>
            <a:r>
              <a:rPr lang="nb-NO" i="1" dirty="0"/>
              <a:t>Drosjesvindel III</a:t>
            </a:r>
            <a:r>
              <a:rPr lang="nb-NO" dirty="0"/>
              <a:t>. </a:t>
            </a:r>
            <a:r>
              <a:rPr lang="nb-NO" dirty="0" err="1"/>
              <a:t>Rt</a:t>
            </a:r>
            <a:r>
              <a:rPr lang="nb-NO" dirty="0"/>
              <a:t>. 1973 s. 460 </a:t>
            </a:r>
            <a:r>
              <a:rPr lang="nb-NO" i="1" dirty="0"/>
              <a:t>Hønsefarm</a:t>
            </a:r>
            <a:r>
              <a:rPr lang="nb-NO" dirty="0"/>
              <a:t> kan også delvis ses under en slik synsvinkel.</a:t>
            </a:r>
          </a:p>
        </p:txBody>
      </p:sp>
    </p:spTree>
    <p:extLst>
      <p:ext uri="{BB962C8B-B14F-4D97-AF65-F5344CB8AC3E}">
        <p14:creationId xmlns:p14="http://schemas.microsoft.com/office/powerpoint/2010/main" val="330810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Skjerpet begrunnelseskrav</a:t>
            </a:r>
          </a:p>
          <a:p>
            <a:r>
              <a:rPr lang="nb-NO" dirty="0" err="1" smtClean="0"/>
              <a:t>Rt</a:t>
            </a:r>
            <a:r>
              <a:rPr lang="nb-NO" dirty="0" smtClean="0"/>
              <a:t>. 2000 s. 1056 </a:t>
            </a:r>
            <a:r>
              <a:rPr lang="nb-NO" i="1" dirty="0" err="1" smtClean="0"/>
              <a:t>Gausi</a:t>
            </a:r>
            <a:r>
              <a:rPr lang="nb-NO" dirty="0" smtClean="0"/>
              <a:t>:</a:t>
            </a:r>
          </a:p>
          <a:p>
            <a:r>
              <a:rPr lang="nb-NO" dirty="0" smtClean="0"/>
              <a:t>Typologi: </a:t>
            </a:r>
          </a:p>
          <a:p>
            <a:pPr marL="514350" indent="-514350">
              <a:buAutoNum type="arabicPeriod"/>
            </a:pPr>
            <a:r>
              <a:rPr lang="nb-NO" dirty="0" smtClean="0"/>
              <a:t>Ordinært begrunnelseskrav:</a:t>
            </a:r>
          </a:p>
          <a:p>
            <a:pPr marL="514350" indent="-514350">
              <a:buAutoNum type="arabicPeriod"/>
            </a:pPr>
            <a:r>
              <a:rPr lang="nb-NO" dirty="0" smtClean="0"/>
              <a:t>Skjerpet begrunnelseskrav:</a:t>
            </a:r>
          </a:p>
          <a:p>
            <a:pPr marL="514350" indent="-514350">
              <a:buAutoNum type="arabicPeriod"/>
            </a:pPr>
            <a:r>
              <a:rPr lang="nb-NO" dirty="0" smtClean="0"/>
              <a:t>Særlig skjerpet begrunnelseskrav:</a:t>
            </a:r>
          </a:p>
        </p:txBody>
      </p:sp>
    </p:spTree>
    <p:extLst>
      <p:ext uri="{BB962C8B-B14F-4D97-AF65-F5344CB8AC3E}">
        <p14:creationId xmlns:p14="http://schemas.microsoft.com/office/powerpoint/2010/main" val="4023526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Skjerpet begrunnelseskrav</a:t>
            </a:r>
          </a:p>
          <a:p>
            <a:pPr marL="0" indent="0">
              <a:buNone/>
            </a:pPr>
            <a:r>
              <a:rPr lang="nb-NO" dirty="0" smtClean="0"/>
              <a:t>Evaluering: </a:t>
            </a:r>
          </a:p>
          <a:p>
            <a:pPr marL="0" indent="0">
              <a:buNone/>
            </a:pPr>
            <a:r>
              <a:rPr lang="nb-NO" dirty="0" smtClean="0"/>
              <a:t>-Fordeler med indirekte tilnærming.</a:t>
            </a:r>
          </a:p>
          <a:p>
            <a:pPr marL="0" indent="0">
              <a:buNone/>
            </a:pPr>
            <a:r>
              <a:rPr lang="nb-NO" dirty="0" smtClean="0"/>
              <a:t>-Begrensninger:</a:t>
            </a:r>
          </a:p>
        </p:txBody>
      </p:sp>
    </p:spTree>
    <p:extLst>
      <p:ext uri="{BB962C8B-B14F-4D97-AF65-F5344CB8AC3E}">
        <p14:creationId xmlns:p14="http://schemas.microsoft.com/office/powerpoint/2010/main" val="16320874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Forholdsmessighet</a:t>
            </a:r>
          </a:p>
          <a:p>
            <a:pPr marL="0" indent="0">
              <a:buNone/>
            </a:pPr>
            <a:r>
              <a:rPr lang="nb-NO" dirty="0" smtClean="0"/>
              <a:t>Områder hvor det gjelder et krav om forholdsmessighet: </a:t>
            </a:r>
          </a:p>
          <a:p>
            <a:pPr marL="0" indent="0">
              <a:buNone/>
            </a:pPr>
            <a:r>
              <a:rPr lang="nb-NO" dirty="0" smtClean="0"/>
              <a:t>Inngrep i menneskerettighetene etter EMK og i Grunnloven.</a:t>
            </a:r>
          </a:p>
          <a:p>
            <a:pPr marL="0" indent="0">
              <a:buNone/>
            </a:pPr>
            <a:r>
              <a:rPr lang="nb-NO" dirty="0" smtClean="0"/>
              <a:t>Inngrep i de fire friheter</a:t>
            </a:r>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326235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Prøvelsesrettens rettslige grunnlag</a:t>
            </a:r>
            <a:endParaRPr lang="nb-NO" dirty="0"/>
          </a:p>
        </p:txBody>
      </p:sp>
      <p:sp>
        <p:nvSpPr>
          <p:cNvPr id="3" name="Plassholder for innhold 2"/>
          <p:cNvSpPr>
            <a:spLocks noGrp="1"/>
          </p:cNvSpPr>
          <p:nvPr>
            <p:ph idx="1"/>
          </p:nvPr>
        </p:nvSpPr>
        <p:spPr/>
        <p:txBody>
          <a:bodyPr>
            <a:normAutofit fontScale="85000" lnSpcReduction="20000"/>
          </a:bodyPr>
          <a:lstStyle/>
          <a:p>
            <a:pPr marL="0" indent="0">
              <a:buNone/>
            </a:pPr>
            <a:r>
              <a:rPr lang="nb-NO" dirty="0" smtClean="0"/>
              <a:t>Konstitusjonell forankring: </a:t>
            </a:r>
          </a:p>
          <a:p>
            <a:r>
              <a:rPr lang="nb-NO" dirty="0" smtClean="0"/>
              <a:t>Konstitusjonell sedvanerett</a:t>
            </a:r>
          </a:p>
          <a:p>
            <a:r>
              <a:rPr lang="nb-NO" dirty="0" smtClean="0"/>
              <a:t>Grunnloven § 88 (</a:t>
            </a:r>
            <a:r>
              <a:rPr lang="nb-NO" dirty="0" err="1" smtClean="0"/>
              <a:t>Rt</a:t>
            </a:r>
            <a:r>
              <a:rPr lang="nb-NO" dirty="0" smtClean="0"/>
              <a:t>. 2012 s. 519)</a:t>
            </a:r>
          </a:p>
          <a:p>
            <a:r>
              <a:rPr lang="nb-NO" dirty="0" smtClean="0"/>
              <a:t>Grunnloven § 89</a:t>
            </a:r>
          </a:p>
          <a:p>
            <a:r>
              <a:rPr lang="nb-NO" dirty="0" smtClean="0"/>
              <a:t>Den nye Grunnloven § 95?</a:t>
            </a:r>
          </a:p>
          <a:p>
            <a:pPr marL="0" indent="0">
              <a:buNone/>
            </a:pPr>
            <a:endParaRPr lang="nb-NO" dirty="0"/>
          </a:p>
          <a:p>
            <a:pPr marL="0" indent="0">
              <a:buNone/>
            </a:pPr>
            <a:r>
              <a:rPr lang="nb-NO" dirty="0" smtClean="0"/>
              <a:t>Hva innebærer det at prøvelsesretten har konstitusjonell forankring?</a:t>
            </a:r>
          </a:p>
          <a:p>
            <a:r>
              <a:rPr lang="nb-NO" dirty="0" smtClean="0"/>
              <a:t>Er prøvelsesretten overordnet loven iht. </a:t>
            </a:r>
            <a:r>
              <a:rPr lang="nb-NO" dirty="0" err="1" smtClean="0"/>
              <a:t>lex</a:t>
            </a:r>
            <a:r>
              <a:rPr lang="nb-NO" dirty="0" smtClean="0"/>
              <a:t> superior-prinsippet?</a:t>
            </a:r>
          </a:p>
          <a:p>
            <a:r>
              <a:rPr lang="nb-NO" dirty="0" smtClean="0"/>
              <a:t>Lovgiveraksiomet (sml. «</a:t>
            </a:r>
            <a:r>
              <a:rPr lang="nb-NO" dirty="0" err="1" smtClean="0"/>
              <a:t>parliamentary</a:t>
            </a:r>
            <a:r>
              <a:rPr lang="nb-NO" dirty="0" smtClean="0"/>
              <a:t> </a:t>
            </a:r>
            <a:r>
              <a:rPr lang="nb-NO" dirty="0" err="1" smtClean="0"/>
              <a:t>supremacy</a:t>
            </a:r>
            <a:r>
              <a:rPr lang="nb-NO" dirty="0" smtClean="0"/>
              <a:t>»)</a:t>
            </a:r>
          </a:p>
        </p:txBody>
      </p:sp>
    </p:spTree>
    <p:extLst>
      <p:ext uri="{BB962C8B-B14F-4D97-AF65-F5344CB8AC3E}">
        <p14:creationId xmlns:p14="http://schemas.microsoft.com/office/powerpoint/2010/main" val="2764750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fontScale="92500"/>
          </a:bodyPr>
          <a:lstStyle/>
          <a:p>
            <a:pPr marL="0" indent="0">
              <a:buNone/>
            </a:pPr>
            <a:r>
              <a:rPr lang="nb-NO" i="1" dirty="0" smtClean="0"/>
              <a:t>Forholdsmessighet</a:t>
            </a:r>
          </a:p>
          <a:p>
            <a:pPr marL="0" indent="0">
              <a:buNone/>
            </a:pPr>
            <a:r>
              <a:rPr lang="nb-NO" dirty="0" smtClean="0"/>
              <a:t>På restområdet?</a:t>
            </a:r>
          </a:p>
          <a:p>
            <a:pPr marL="0" indent="0">
              <a:buNone/>
            </a:pPr>
            <a:r>
              <a:rPr lang="nb-NO" dirty="0" err="1" smtClean="0"/>
              <a:t>Rt</a:t>
            </a:r>
            <a:r>
              <a:rPr lang="nb-NO" dirty="0" smtClean="0"/>
              <a:t>. 2008 s. 560 og </a:t>
            </a:r>
            <a:r>
              <a:rPr lang="nb-NO" dirty="0" err="1" smtClean="0"/>
              <a:t>Rt</a:t>
            </a:r>
            <a:r>
              <a:rPr lang="nb-NO" dirty="0" smtClean="0"/>
              <a:t>. 2011 s. 304</a:t>
            </a:r>
          </a:p>
          <a:p>
            <a:pPr marL="0" indent="0">
              <a:buNone/>
            </a:pPr>
            <a:endParaRPr lang="nb-NO" dirty="0"/>
          </a:p>
          <a:p>
            <a:r>
              <a:rPr lang="nb-NO" dirty="0" smtClean="0"/>
              <a:t>Hvorfor har Høyesterett avvist et alminnelig forholdsmessighetskrav?</a:t>
            </a:r>
          </a:p>
          <a:p>
            <a:r>
              <a:rPr lang="nb-NO" dirty="0" smtClean="0"/>
              <a:t>Fordi kravet står i en spenning til doktrinen om grov urimelighet som gjør krav på en antitese</a:t>
            </a:r>
          </a:p>
          <a:p>
            <a:pPr marL="0" indent="0">
              <a:buNone/>
            </a:pPr>
            <a:endParaRPr lang="nb-NO" dirty="0" smtClean="0"/>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4934333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Forholdsmessighet</a:t>
            </a:r>
          </a:p>
          <a:p>
            <a:pPr marL="0" indent="0">
              <a:buNone/>
            </a:pPr>
            <a:r>
              <a:rPr lang="nb-NO" dirty="0" smtClean="0"/>
              <a:t>Hvilken rekkevidde har dommene: </a:t>
            </a:r>
          </a:p>
          <a:p>
            <a:pPr marL="514350" indent="-514350">
              <a:buAutoNum type="arabicPeriod"/>
            </a:pPr>
            <a:r>
              <a:rPr lang="nb-NO" dirty="0" err="1" smtClean="0"/>
              <a:t>Stricto</a:t>
            </a:r>
            <a:r>
              <a:rPr lang="nb-NO" dirty="0" smtClean="0"/>
              <a:t> </a:t>
            </a:r>
            <a:r>
              <a:rPr lang="nb-NO" dirty="0" err="1" smtClean="0"/>
              <a:t>sensu</a:t>
            </a:r>
            <a:r>
              <a:rPr lang="nb-NO" dirty="0" smtClean="0"/>
              <a:t>?</a:t>
            </a:r>
          </a:p>
          <a:p>
            <a:pPr marL="514350" indent="-514350">
              <a:buAutoNum type="arabicPeriod"/>
            </a:pPr>
            <a:r>
              <a:rPr lang="nb-NO" dirty="0" smtClean="0"/>
              <a:t>Egnethet?</a:t>
            </a:r>
          </a:p>
          <a:p>
            <a:pPr marL="514350" indent="-514350">
              <a:buAutoNum type="arabicPeriod"/>
            </a:pPr>
            <a:r>
              <a:rPr lang="nb-NO" dirty="0" smtClean="0"/>
              <a:t>Nødvendighet?</a:t>
            </a:r>
          </a:p>
          <a:p>
            <a:pPr marL="0" indent="0">
              <a:buNone/>
            </a:pPr>
            <a:endParaRPr lang="nb-NO" dirty="0" smtClean="0"/>
          </a:p>
        </p:txBody>
      </p:sp>
    </p:spTree>
    <p:extLst>
      <p:ext uri="{BB962C8B-B14F-4D97-AF65-F5344CB8AC3E}">
        <p14:creationId xmlns:p14="http://schemas.microsoft.com/office/powerpoint/2010/main" val="4934333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Avveining av verdimessige premisser</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smtClean="0"/>
              <a:t>Forholdsmessighet</a:t>
            </a:r>
          </a:p>
          <a:p>
            <a:pPr marL="0" indent="0">
              <a:buNone/>
            </a:pPr>
            <a:r>
              <a:rPr lang="nb-NO" dirty="0" smtClean="0"/>
              <a:t>Et formelt forholdsmessighetsprinsipp?</a:t>
            </a:r>
          </a:p>
          <a:p>
            <a:r>
              <a:rPr lang="nb-NO" dirty="0" smtClean="0"/>
              <a:t>Graver: Domstolene prøver at det er foretatt en forsvarlig forholdsmessighetsvurdering.</a:t>
            </a:r>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4934333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Likhetsproblematikken</a:t>
            </a:r>
            <a:endParaRPr lang="nb-NO" dirty="0"/>
          </a:p>
        </p:txBody>
      </p:sp>
      <p:sp>
        <p:nvSpPr>
          <p:cNvPr id="3" name="Plassholder for innhold 2"/>
          <p:cNvSpPr>
            <a:spLocks noGrp="1"/>
          </p:cNvSpPr>
          <p:nvPr>
            <p:ph idx="1"/>
          </p:nvPr>
        </p:nvSpPr>
        <p:spPr/>
        <p:txBody>
          <a:bodyPr>
            <a:normAutofit/>
          </a:bodyPr>
          <a:lstStyle/>
          <a:p>
            <a:pPr marL="0" indent="0">
              <a:buNone/>
            </a:pPr>
            <a:endParaRPr lang="nb-NO" dirty="0" smtClean="0"/>
          </a:p>
          <a:p>
            <a:pPr marL="0" indent="0">
              <a:buNone/>
            </a:pPr>
            <a:r>
              <a:rPr lang="nb-NO" dirty="0" smtClean="0"/>
              <a:t>Problemstillingene: </a:t>
            </a:r>
          </a:p>
          <a:p>
            <a:pPr marL="514350" indent="-514350">
              <a:buAutoNum type="arabicPeriod"/>
            </a:pPr>
            <a:r>
              <a:rPr lang="nb-NO" dirty="0" smtClean="0"/>
              <a:t>Kan parten påberope seg likhet med andre saker? Likhetsproblematikken?</a:t>
            </a:r>
          </a:p>
          <a:p>
            <a:pPr marL="514350" indent="-514350">
              <a:buAutoNum type="arabicPeriod"/>
            </a:pPr>
            <a:r>
              <a:rPr lang="nb-NO" dirty="0" smtClean="0"/>
              <a:t>Kan forvaltningen påberope seg likhet med andre saker? Faktisk forskjellsbehandling.</a:t>
            </a:r>
          </a:p>
        </p:txBody>
      </p:sp>
    </p:spTree>
    <p:extLst>
      <p:ext uri="{BB962C8B-B14F-4D97-AF65-F5344CB8AC3E}">
        <p14:creationId xmlns:p14="http://schemas.microsoft.com/office/powerpoint/2010/main" val="4934333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Likhetsproblematikken</a:t>
            </a:r>
            <a:endParaRPr lang="nb-NO" dirty="0"/>
          </a:p>
        </p:txBody>
      </p:sp>
      <p:sp>
        <p:nvSpPr>
          <p:cNvPr id="3" name="Plassholder for innhold 2"/>
          <p:cNvSpPr>
            <a:spLocks noGrp="1"/>
          </p:cNvSpPr>
          <p:nvPr>
            <p:ph idx="1"/>
          </p:nvPr>
        </p:nvSpPr>
        <p:spPr/>
        <p:txBody>
          <a:bodyPr>
            <a:normAutofit/>
          </a:bodyPr>
          <a:lstStyle/>
          <a:p>
            <a:pPr marL="514350" indent="-514350">
              <a:buAutoNum type="arabicPeriod"/>
            </a:pPr>
            <a:r>
              <a:rPr lang="nb-NO" dirty="0" smtClean="0"/>
              <a:t>Den alminnelige lære om usaklig forskjellsbehandling: </a:t>
            </a:r>
          </a:p>
          <a:p>
            <a:pPr marL="0" indent="0">
              <a:buNone/>
            </a:pPr>
            <a:r>
              <a:rPr lang="nb-NO" dirty="0" smtClean="0"/>
              <a:t>-Domstolene prøver om forskjellsbehandlingen bygger på tillate/saklige/ikke utenforliggende hensyn.</a:t>
            </a:r>
          </a:p>
          <a:p>
            <a:pPr marL="0" indent="0">
              <a:buNone/>
            </a:pPr>
            <a:r>
              <a:rPr lang="nb-NO" dirty="0" smtClean="0"/>
              <a:t>-domstolene går neppe lenger en om forskjellsbehandlingen er grovt urimelig. </a:t>
            </a:r>
            <a:r>
              <a:rPr lang="nb-NO" dirty="0" err="1" smtClean="0"/>
              <a:t>Rt</a:t>
            </a:r>
            <a:r>
              <a:rPr lang="nb-NO" dirty="0" smtClean="0"/>
              <a:t>. 2007 s. 281 </a:t>
            </a:r>
            <a:r>
              <a:rPr lang="nb-NO" i="1" dirty="0" smtClean="0"/>
              <a:t>Barka</a:t>
            </a:r>
            <a:r>
              <a:rPr lang="nb-NO" dirty="0" smtClean="0"/>
              <a:t>.</a:t>
            </a:r>
          </a:p>
        </p:txBody>
      </p:sp>
    </p:spTree>
    <p:extLst>
      <p:ext uri="{BB962C8B-B14F-4D97-AF65-F5344CB8AC3E}">
        <p14:creationId xmlns:p14="http://schemas.microsoft.com/office/powerpoint/2010/main" val="26063020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Likhetsproblematikken</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2. Grunnloven § 98 (2):</a:t>
            </a:r>
          </a:p>
          <a:p>
            <a:pPr marL="0" indent="0">
              <a:buNone/>
            </a:pPr>
            <a:endParaRPr lang="nb-NO" dirty="0" smtClean="0"/>
          </a:p>
          <a:p>
            <a:pPr marL="0" indent="0">
              <a:buNone/>
            </a:pPr>
            <a:r>
              <a:rPr lang="nb-NO" dirty="0" smtClean="0"/>
              <a:t>«Intet </a:t>
            </a:r>
            <a:r>
              <a:rPr lang="nb-NO" u="sng" dirty="0"/>
              <a:t>menneske</a:t>
            </a:r>
            <a:r>
              <a:rPr lang="nb-NO" dirty="0"/>
              <a:t> må utsettes for usaklig eller uforholdsmessig </a:t>
            </a:r>
            <a:r>
              <a:rPr lang="nb-NO" dirty="0" smtClean="0"/>
              <a:t>forskjellsbehandling»</a:t>
            </a:r>
          </a:p>
          <a:p>
            <a:pPr marL="0" indent="0">
              <a:buNone/>
            </a:pPr>
            <a:endParaRPr lang="nb-NO" dirty="0"/>
          </a:p>
        </p:txBody>
      </p:sp>
    </p:spTree>
    <p:extLst>
      <p:ext uri="{BB962C8B-B14F-4D97-AF65-F5344CB8AC3E}">
        <p14:creationId xmlns:p14="http://schemas.microsoft.com/office/powerpoint/2010/main" val="19557442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Likhetsproblematikken</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2. Grunnloven § 98 (2):</a:t>
            </a:r>
            <a:endParaRPr lang="nb-NO" dirty="0"/>
          </a:p>
          <a:p>
            <a:pPr marL="0" indent="0">
              <a:buNone/>
            </a:pPr>
            <a:r>
              <a:rPr lang="nb-NO" dirty="0" smtClean="0"/>
              <a:t>Kjernespørsmålet: Gir grunnlovfestingen av kravet til forholdsmessighet en mer intensiv domstolskontroll?</a:t>
            </a:r>
          </a:p>
          <a:p>
            <a:pPr marL="0" indent="0">
              <a:buNone/>
            </a:pPr>
            <a:r>
              <a:rPr lang="nb-NO" dirty="0" smtClean="0"/>
              <a:t>Smith: Nei.</a:t>
            </a:r>
          </a:p>
          <a:p>
            <a:pPr marL="0" indent="0">
              <a:buNone/>
            </a:pPr>
            <a:r>
              <a:rPr lang="nb-NO" dirty="0" smtClean="0"/>
              <a:t>Moen: Kanskje. På enkelte områder vil en mer intensiv prøvelse kunne være påkrevet iht. internasjonale forpliktelser. Kan «smitte».</a:t>
            </a:r>
          </a:p>
        </p:txBody>
      </p:sp>
    </p:spTree>
    <p:extLst>
      <p:ext uri="{BB962C8B-B14F-4D97-AF65-F5344CB8AC3E}">
        <p14:creationId xmlns:p14="http://schemas.microsoft.com/office/powerpoint/2010/main" val="31850666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Faktisk forskjellsbehandling?</a:t>
            </a:r>
            <a:endParaRPr lang="nb-NO" dirty="0"/>
          </a:p>
        </p:txBody>
      </p:sp>
      <p:sp>
        <p:nvSpPr>
          <p:cNvPr id="3" name="Plassholder for innhold 2"/>
          <p:cNvSpPr>
            <a:spLocks noGrp="1"/>
          </p:cNvSpPr>
          <p:nvPr>
            <p:ph idx="1"/>
          </p:nvPr>
        </p:nvSpPr>
        <p:spPr/>
        <p:txBody>
          <a:bodyPr>
            <a:normAutofit lnSpcReduction="10000"/>
          </a:bodyPr>
          <a:lstStyle/>
          <a:p>
            <a:r>
              <a:rPr lang="nb-NO" dirty="0" smtClean="0"/>
              <a:t>Knapt omtalt i norsk rett. Se imidlertid </a:t>
            </a:r>
            <a:r>
              <a:rPr lang="nb-NO" dirty="0" err="1" smtClean="0"/>
              <a:t>Rt</a:t>
            </a:r>
            <a:r>
              <a:rPr lang="nb-NO" dirty="0" smtClean="0"/>
              <a:t>. 1963 s. 944.</a:t>
            </a:r>
          </a:p>
          <a:p>
            <a:r>
              <a:rPr lang="nb-NO" dirty="0" smtClean="0"/>
              <a:t>Boe synes å forutsette at også faktisk forskjellsbehandling kan være omfattet. </a:t>
            </a:r>
          </a:p>
          <a:p>
            <a:r>
              <a:rPr lang="nb-NO" dirty="0" smtClean="0"/>
              <a:t>I dansk rett er det tatt til orde for et slikt krav av Storm </a:t>
            </a:r>
            <a:r>
              <a:rPr lang="nb-NO" dirty="0" err="1" smtClean="0"/>
              <a:t>Stausholm</a:t>
            </a:r>
            <a:r>
              <a:rPr lang="nb-NO" dirty="0" smtClean="0"/>
              <a:t>: </a:t>
            </a:r>
          </a:p>
          <a:p>
            <a:pPr marL="0" indent="0">
              <a:buNone/>
            </a:pPr>
            <a:r>
              <a:rPr lang="nb-NO" dirty="0" smtClean="0"/>
              <a:t>«Likebehandling av ulike tilfeller krever saklige grunner og må ikke være uforholdsmessig.»</a:t>
            </a:r>
          </a:p>
          <a:p>
            <a:pPr marL="0" indent="0">
              <a:buNone/>
            </a:pPr>
            <a:r>
              <a:rPr lang="nb-NO" dirty="0" smtClean="0"/>
              <a:t>Konklusjon: ?</a:t>
            </a:r>
          </a:p>
        </p:txBody>
      </p:sp>
    </p:spTree>
    <p:extLst>
      <p:ext uri="{BB962C8B-B14F-4D97-AF65-F5344CB8AC3E}">
        <p14:creationId xmlns:p14="http://schemas.microsoft.com/office/powerpoint/2010/main" val="3242277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Domstolskontrollens innhold</a:t>
            </a:r>
            <a:endParaRPr lang="nb-NO" dirty="0"/>
          </a:p>
        </p:txBody>
      </p:sp>
      <p:sp>
        <p:nvSpPr>
          <p:cNvPr id="3" name="Undertittel 2"/>
          <p:cNvSpPr>
            <a:spLocks noGrp="1"/>
          </p:cNvSpPr>
          <p:nvPr>
            <p:ph type="subTitle" idx="1"/>
          </p:nvPr>
        </p:nvSpPr>
        <p:spPr/>
        <p:txBody>
          <a:bodyPr/>
          <a:lstStyle/>
          <a:p>
            <a:r>
              <a:rPr lang="nb-NO" dirty="0" smtClean="0"/>
              <a:t>Gyldighetskontroll eller realitetsavgjørelse?</a:t>
            </a:r>
            <a:endParaRPr lang="nb-NO" dirty="0"/>
          </a:p>
        </p:txBody>
      </p:sp>
    </p:spTree>
    <p:extLst>
      <p:ext uri="{BB962C8B-B14F-4D97-AF65-F5344CB8AC3E}">
        <p14:creationId xmlns:p14="http://schemas.microsoft.com/office/powerpoint/2010/main" val="16951744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Realitetsavgjørelse eller opphevelse</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smtClean="0"/>
              <a:t>Problemstillingen: </a:t>
            </a:r>
          </a:p>
          <a:p>
            <a:pPr marL="0" indent="0">
              <a:buNone/>
            </a:pPr>
            <a:r>
              <a:rPr lang="nb-NO" dirty="0" smtClean="0"/>
              <a:t>Skal domstolene avgjøre realiteten i saken eller oppheve avgjørelsen og sende den tilbake for ny avgjørelse i forvaltningen?</a:t>
            </a:r>
          </a:p>
          <a:p>
            <a:r>
              <a:rPr lang="nb-NO" dirty="0" smtClean="0"/>
              <a:t>Den tradisjonelle oppfatning i litteraturen: Domstolene avgjør realiteten av lovbundne avgjørelser.</a:t>
            </a:r>
          </a:p>
          <a:p>
            <a:r>
              <a:rPr lang="nb-NO" dirty="0" err="1" smtClean="0"/>
              <a:t>Rt</a:t>
            </a:r>
            <a:r>
              <a:rPr lang="nb-NO" dirty="0" smtClean="0"/>
              <a:t>. 2001 s. 995 og </a:t>
            </a:r>
            <a:r>
              <a:rPr lang="nb-NO" dirty="0" err="1" smtClean="0"/>
              <a:t>Rt</a:t>
            </a:r>
            <a:r>
              <a:rPr lang="nb-NO" dirty="0" smtClean="0"/>
              <a:t>. 2009 s. 170: Hovedregelen er at også lovbundne avgjørelser oppheves. Unntak ved «unødig formalisme». </a:t>
            </a:r>
            <a:endParaRPr lang="nb-NO" dirty="0"/>
          </a:p>
        </p:txBody>
      </p:sp>
    </p:spTree>
    <p:extLst>
      <p:ext uri="{BB962C8B-B14F-4D97-AF65-F5344CB8AC3E}">
        <p14:creationId xmlns:p14="http://schemas.microsoft.com/office/powerpoint/2010/main" val="415922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Sondringen lovanvendelse og kan-skjønn</a:t>
            </a:r>
            <a:endParaRPr lang="nb-NO" dirty="0"/>
          </a:p>
        </p:txBody>
      </p:sp>
      <p:sp>
        <p:nvSpPr>
          <p:cNvPr id="3" name="Plassholder for innhold 2"/>
          <p:cNvSpPr>
            <a:spLocks noGrp="1"/>
          </p:cNvSpPr>
          <p:nvPr>
            <p:ph idx="1"/>
          </p:nvPr>
        </p:nvSpPr>
        <p:spPr>
          <a:xfrm>
            <a:off x="611560" y="1467686"/>
            <a:ext cx="7200800" cy="3274555"/>
          </a:xfrm>
        </p:spPr>
        <p:txBody>
          <a:bodyPr>
            <a:normAutofit fontScale="92500" lnSpcReduction="20000"/>
          </a:bodyPr>
          <a:lstStyle/>
          <a:p>
            <a:pPr marL="0" indent="0">
              <a:buNone/>
            </a:pPr>
            <a:endParaRPr lang="nb-NO" dirty="0"/>
          </a:p>
          <a:p>
            <a:pPr marL="0" indent="0">
              <a:buNone/>
            </a:pPr>
            <a:r>
              <a:rPr lang="nb-NO" dirty="0" smtClean="0"/>
              <a:t>			    </a:t>
            </a:r>
            <a:r>
              <a:rPr lang="nb-NO" dirty="0" smtClean="0">
                <a:solidFill>
                  <a:srgbClr val="FF0000"/>
                </a:solidFill>
              </a:rPr>
              <a:t>Lovanvendelse</a:t>
            </a:r>
          </a:p>
          <a:p>
            <a:pPr marL="0" indent="0">
              <a:buNone/>
            </a:pPr>
            <a:endParaRPr lang="nb-NO" dirty="0" smtClean="0"/>
          </a:p>
          <a:p>
            <a:pPr marL="0" indent="0">
              <a:buNone/>
            </a:pPr>
            <a:r>
              <a:rPr lang="nb-NO" dirty="0" smtClean="0"/>
              <a:t>Hvis betingelse x, så </a:t>
            </a:r>
            <a:r>
              <a:rPr lang="nb-NO" i="1" dirty="0" smtClean="0"/>
              <a:t>kan</a:t>
            </a:r>
            <a:r>
              <a:rPr lang="nb-NO" dirty="0" smtClean="0"/>
              <a:t> forvaltningen vedta rettsfølge y</a:t>
            </a:r>
          </a:p>
          <a:p>
            <a:pPr marL="0" indent="0">
              <a:buNone/>
            </a:pPr>
            <a:r>
              <a:rPr lang="nb-NO" dirty="0" smtClean="0"/>
              <a:t>					     </a:t>
            </a:r>
            <a:r>
              <a:rPr lang="nb-NO" dirty="0" smtClean="0">
                <a:solidFill>
                  <a:schemeClr val="tx2"/>
                </a:solidFill>
              </a:rPr>
              <a:t>Kan-skjønn</a:t>
            </a:r>
          </a:p>
          <a:p>
            <a:pPr marL="0" indent="0">
              <a:buNone/>
            </a:pPr>
            <a:r>
              <a:rPr lang="nb-NO" dirty="0" smtClean="0"/>
              <a:t> </a:t>
            </a:r>
            <a:endParaRPr lang="nb-NO" sz="2600" dirty="0"/>
          </a:p>
        </p:txBody>
      </p:sp>
      <p:sp>
        <p:nvSpPr>
          <p:cNvPr id="10" name="Ellipse 9"/>
          <p:cNvSpPr/>
          <p:nvPr/>
        </p:nvSpPr>
        <p:spPr>
          <a:xfrm>
            <a:off x="3059832" y="299695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p:cNvSpPr/>
          <p:nvPr/>
        </p:nvSpPr>
        <p:spPr>
          <a:xfrm>
            <a:off x="2175764" y="3429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pil 12"/>
          <p:cNvCxnSpPr/>
          <p:nvPr/>
        </p:nvCxnSpPr>
        <p:spPr>
          <a:xfrm flipV="1">
            <a:off x="3275856" y="2420888"/>
            <a:ext cx="36004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V="1">
            <a:off x="2483768" y="2420888"/>
            <a:ext cx="115212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923928" y="2780928"/>
            <a:ext cx="57606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Rett pil 17"/>
          <p:cNvCxnSpPr>
            <a:stCxn id="16" idx="5"/>
          </p:cNvCxnSpPr>
          <p:nvPr/>
        </p:nvCxnSpPr>
        <p:spPr>
          <a:xfrm>
            <a:off x="4415629" y="3211167"/>
            <a:ext cx="1164483" cy="793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33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Videre opplegg</a:t>
            </a:r>
            <a:endParaRPr lang="nb-NO" dirty="0"/>
          </a:p>
        </p:txBody>
      </p:sp>
      <p:sp>
        <p:nvSpPr>
          <p:cNvPr id="3" name="Plassholder for innhold 2"/>
          <p:cNvSpPr>
            <a:spLocks noGrp="1"/>
          </p:cNvSpPr>
          <p:nvPr>
            <p:ph idx="1"/>
          </p:nvPr>
        </p:nvSpPr>
        <p:spPr/>
        <p:txBody>
          <a:bodyPr/>
          <a:lstStyle/>
          <a:p>
            <a:pPr marL="514350" indent="-514350">
              <a:buAutoNum type="arabicPeriod"/>
            </a:pPr>
            <a:r>
              <a:rPr lang="nb-NO" dirty="0" smtClean="0"/>
              <a:t>Domstolskontrollen med lovanvendelsen.</a:t>
            </a:r>
          </a:p>
          <a:p>
            <a:pPr marL="514350" indent="-514350">
              <a:buAutoNum type="arabicPeriod"/>
            </a:pPr>
            <a:r>
              <a:rPr lang="nb-NO" dirty="0" smtClean="0"/>
              <a:t>Domstolskontrollen med kan-skjønnet. </a:t>
            </a:r>
          </a:p>
          <a:p>
            <a:pPr marL="514350" indent="-514350">
              <a:buAutoNum type="arabicPeriod"/>
            </a:pPr>
            <a:r>
              <a:rPr lang="nb-NO" dirty="0" smtClean="0"/>
              <a:t>Innholdet av domstolskontrollen: realitetsavgjørelse eller opphevelse.</a:t>
            </a:r>
            <a:endParaRPr lang="nb-NO" dirty="0"/>
          </a:p>
        </p:txBody>
      </p:sp>
    </p:spTree>
    <p:extLst>
      <p:ext uri="{BB962C8B-B14F-4D97-AF65-F5344CB8AC3E}">
        <p14:creationId xmlns:p14="http://schemas.microsoft.com/office/powerpoint/2010/main" val="40449343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4517</TotalTime>
  <Words>3255</Words>
  <Application>Microsoft Office PowerPoint</Application>
  <PresentationFormat>On-screen Show (4:3)</PresentationFormat>
  <Paragraphs>473</Paragraphs>
  <Slides>79</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Office-tema</vt:lpstr>
      <vt:lpstr>Domstolskontroll med forvaltningens lovanvendelse og skjønnsutøvelse</vt:lpstr>
      <vt:lpstr>Avgrensninger</vt:lpstr>
      <vt:lpstr>Forutsetninger for domstolskontroll</vt:lpstr>
      <vt:lpstr>Prøvelsesrettens røtter</vt:lpstr>
      <vt:lpstr>Prøvelsesrettens verdimessige grunnlag</vt:lpstr>
      <vt:lpstr>Prøvelsesrettens verdimessige grunnlag</vt:lpstr>
      <vt:lpstr>Prøvelsesrettens rettslige grunnlag</vt:lpstr>
      <vt:lpstr>Sondringen lovanvendelse og kan-skjønn</vt:lpstr>
      <vt:lpstr>Videre opplegg</vt:lpstr>
      <vt:lpstr>Lovanvendelsen</vt:lpstr>
      <vt:lpstr>Innledning</vt:lpstr>
      <vt:lpstr>Innledning</vt:lpstr>
      <vt:lpstr>Videre opplegg</vt:lpstr>
      <vt:lpstr>Lovbestemte begrensninger</vt:lpstr>
      <vt:lpstr>Presumsjoner</vt:lpstr>
      <vt:lpstr>Presumsjoner</vt:lpstr>
      <vt:lpstr>Presumsjoner</vt:lpstr>
      <vt:lpstr>Presumsjoner</vt:lpstr>
      <vt:lpstr>Presumsjoner</vt:lpstr>
      <vt:lpstr>Presumsjoner</vt:lpstr>
      <vt:lpstr>Presumsjoner</vt:lpstr>
      <vt:lpstr>Presumsjoner</vt:lpstr>
      <vt:lpstr>Presumsjoner</vt:lpstr>
      <vt:lpstr>Presumsjoner</vt:lpstr>
      <vt:lpstr>Presumsjoner</vt:lpstr>
      <vt:lpstr>Presumsjoner</vt:lpstr>
      <vt:lpstr>Tilbakeholdenhet</vt:lpstr>
      <vt:lpstr>Tilbakeholdenhet</vt:lpstr>
      <vt:lpstr>Tilbakeholdenhet</vt:lpstr>
      <vt:lpstr>Tilbakeholdenhet</vt:lpstr>
      <vt:lpstr>Tilbakeholdenhet</vt:lpstr>
      <vt:lpstr>Tilbakeholdenhet</vt:lpstr>
      <vt:lpstr>EMK</vt:lpstr>
      <vt:lpstr>EØS-rettslige krav</vt:lpstr>
      <vt:lpstr>Oppsummering</vt:lpstr>
      <vt:lpstr>Grunnloven § 95</vt:lpstr>
      <vt:lpstr>Grunnloven § 95</vt:lpstr>
      <vt:lpstr>Kan-skjønnet</vt:lpstr>
      <vt:lpstr>Innledning</vt:lpstr>
      <vt:lpstr>Innledning</vt:lpstr>
      <vt:lpstr>Lovbestemte begrensninger av domstolskontrollen</vt:lpstr>
      <vt:lpstr>Overordnede føringer for kan-skjønnet</vt:lpstr>
      <vt:lpstr>Presumsjoner for kan-skjønnet</vt:lpstr>
      <vt:lpstr>Pliktmessig skjønn</vt:lpstr>
      <vt:lpstr>Valg av verdimessige premisser/formålsmessighet</vt:lpstr>
      <vt:lpstr>Valg av verdimessige premisser/ Formålsmessighet</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Avveining av verdimessige premisser</vt:lpstr>
      <vt:lpstr>Likhetsproblematikken</vt:lpstr>
      <vt:lpstr>Likhetsproblematikken</vt:lpstr>
      <vt:lpstr>Likhetsproblematikken</vt:lpstr>
      <vt:lpstr>Likhetsproblematikken</vt:lpstr>
      <vt:lpstr>Faktisk forskjellsbehandling?</vt:lpstr>
      <vt:lpstr>Domstolskontrollens innhold</vt:lpstr>
      <vt:lpstr>Realitetsavgjørelse eller opphevelse</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Domstolskontroll med forvaltningens lovanvendelse og skjønnsutøvelse</dc:title>
  <dc:creator>Meld inn i Domenet</dc:creator>
  <cp:lastModifiedBy>Lillian Almaas</cp:lastModifiedBy>
  <cp:revision>99</cp:revision>
  <dcterms:created xsi:type="dcterms:W3CDTF">2019-01-12T15:30:31Z</dcterms:created>
  <dcterms:modified xsi:type="dcterms:W3CDTF">2019-01-18T08:45:46Z</dcterms:modified>
</cp:coreProperties>
</file>