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96" r:id="rId3"/>
    <p:sldId id="297" r:id="rId4"/>
    <p:sldId id="299" r:id="rId5"/>
    <p:sldId id="301" r:id="rId6"/>
    <p:sldId id="300" r:id="rId7"/>
    <p:sldId id="302" r:id="rId8"/>
    <p:sldId id="333" r:id="rId9"/>
    <p:sldId id="305" r:id="rId10"/>
    <p:sldId id="306" r:id="rId11"/>
    <p:sldId id="307" r:id="rId12"/>
    <p:sldId id="327" r:id="rId13"/>
    <p:sldId id="309" r:id="rId14"/>
    <p:sldId id="310" r:id="rId15"/>
    <p:sldId id="314" r:id="rId16"/>
    <p:sldId id="317" r:id="rId17"/>
    <p:sldId id="320" r:id="rId18"/>
    <p:sldId id="319" r:id="rId19"/>
    <p:sldId id="321" r:id="rId20"/>
    <p:sldId id="322" r:id="rId21"/>
    <p:sldId id="323" r:id="rId22"/>
    <p:sldId id="324" r:id="rId23"/>
    <p:sldId id="326" r:id="rId24"/>
    <p:sldId id="328" r:id="rId25"/>
    <p:sldId id="329" r:id="rId26"/>
    <p:sldId id="330" r:id="rId27"/>
    <p:sldId id="331" r:id="rId28"/>
    <p:sldId id="332" r:id="rId2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62BC4-6226-8F46-A362-6FE7224C9C8B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82B19-C3B6-9F41-9518-82596058B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7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2B8D-1256-43AB-8747-5378F7B97A3B}" type="datetimeFigureOut">
              <a:rPr lang="nb-NO" smtClean="0"/>
              <a:t>16.01.2015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CC2B-7828-4F76-ACA5-39FC53D275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905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2B8D-1256-43AB-8747-5378F7B97A3B}" type="datetimeFigureOut">
              <a:rPr lang="nb-NO" smtClean="0"/>
              <a:t>16.01.2015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CC2B-7828-4F76-ACA5-39FC53D275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120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2B8D-1256-43AB-8747-5378F7B97A3B}" type="datetimeFigureOut">
              <a:rPr lang="nb-NO" smtClean="0"/>
              <a:t>16.01.2015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CC2B-7828-4F76-ACA5-39FC53D275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399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2B8D-1256-43AB-8747-5378F7B97A3B}" type="datetimeFigureOut">
              <a:rPr lang="nb-NO" smtClean="0"/>
              <a:t>16.01.2015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CC2B-7828-4F76-ACA5-39FC53D275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307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2B8D-1256-43AB-8747-5378F7B97A3B}" type="datetimeFigureOut">
              <a:rPr lang="nb-NO" smtClean="0"/>
              <a:t>16.01.2015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CC2B-7828-4F76-ACA5-39FC53D275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005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2B8D-1256-43AB-8747-5378F7B97A3B}" type="datetimeFigureOut">
              <a:rPr lang="nb-NO" smtClean="0"/>
              <a:t>16.01.2015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CC2B-7828-4F76-ACA5-39FC53D275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89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2B8D-1256-43AB-8747-5378F7B97A3B}" type="datetimeFigureOut">
              <a:rPr lang="nb-NO" smtClean="0"/>
              <a:t>16.01.2015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CC2B-7828-4F76-ACA5-39FC53D275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081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2B8D-1256-43AB-8747-5378F7B97A3B}" type="datetimeFigureOut">
              <a:rPr lang="nb-NO" smtClean="0"/>
              <a:t>16.01.2015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CC2B-7828-4F76-ACA5-39FC53D275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833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2B8D-1256-43AB-8747-5378F7B97A3B}" type="datetimeFigureOut">
              <a:rPr lang="nb-NO" smtClean="0"/>
              <a:t>16.01.2015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CC2B-7828-4F76-ACA5-39FC53D275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561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2B8D-1256-43AB-8747-5378F7B97A3B}" type="datetimeFigureOut">
              <a:rPr lang="nb-NO" smtClean="0"/>
              <a:t>16.01.2015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CC2B-7828-4F76-ACA5-39FC53D275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913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2B8D-1256-43AB-8747-5378F7B97A3B}" type="datetimeFigureOut">
              <a:rPr lang="nb-NO" smtClean="0"/>
              <a:t>16.01.2015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CC2B-7828-4F76-ACA5-39FC53D275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0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82B8D-1256-43AB-8747-5378F7B97A3B}" type="datetimeFigureOut">
              <a:rPr lang="nb-NO" smtClean="0"/>
              <a:t>16.01.2015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3CC2B-7828-4F76-ACA5-39FC53D275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974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Obligasjonsrett I</a:t>
            </a:r>
            <a:br>
              <a:rPr lang="nb-NO" dirty="0" smtClean="0"/>
            </a:br>
            <a:r>
              <a:rPr lang="nb-NO" dirty="0" smtClean="0"/>
              <a:t>Mislighold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err="1" smtClean="0"/>
              <a:t>Prof</a:t>
            </a:r>
            <a:r>
              <a:rPr lang="nb-NO" dirty="0" smtClean="0"/>
              <a:t> dr juris Giuditta </a:t>
            </a:r>
            <a:r>
              <a:rPr lang="nb-NO" dirty="0" err="1" smtClean="0"/>
              <a:t>Cordero</a:t>
            </a:r>
            <a:r>
              <a:rPr lang="nb-NO" dirty="0" smtClean="0"/>
              <a:t>-Moss</a:t>
            </a:r>
          </a:p>
          <a:p>
            <a:r>
              <a:rPr lang="nb-NO" dirty="0" smtClean="0"/>
              <a:t>Universitetet i Oslo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569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07504" y="1628800"/>
            <a:ext cx="122413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Hva skal ytes?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7956376" y="764704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Mangel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956376" y="116632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Forsinkelse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691680" y="1628800"/>
            <a:ext cx="1152128" cy="50816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1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Når og hvor skal det ytes?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788024" y="6309320"/>
            <a:ext cx="2952328" cy="42794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F2F2F2"/>
                </a:solidFill>
              </a:rPr>
              <a:t>Virkninger for den andre partens ytelse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835696" y="4653136"/>
            <a:ext cx="93610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Natural-oppfyllelse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987824" y="4653136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Avhjelp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644008" y="5301208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Prisavslag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580112" y="5301208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Hevning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6516216" y="5301208"/>
            <a:ext cx="1223698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Tilbakeholdelse av vederlag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8100392" y="5949280"/>
            <a:ext cx="86409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Erstatning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411760" y="5373216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Retting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3563888" y="5373216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b-NO" sz="1100" dirty="0">
                <a:solidFill>
                  <a:schemeClr val="bg1">
                    <a:lumMod val="95000"/>
                  </a:schemeClr>
                </a:solidFill>
              </a:rPr>
              <a:t>Om-levering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63888" y="0"/>
            <a:ext cx="1807499" cy="36004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Kontrakten</a:t>
            </a:r>
            <a:endParaRPr kumimoji="0" lang="nb-NO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55576" y="764704"/>
            <a:ext cx="1260140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Innholdet av ytelsespliktene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3640774" y="764704"/>
            <a:ext cx="1651306" cy="49033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Kontraktsrevisjon</a:t>
            </a:r>
            <a:endParaRPr kumimoji="0" lang="nb-NO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6300192" y="764704"/>
            <a:ext cx="1368152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Mislighold av ytelsespliktene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47" name="Straight Connector 46"/>
          <p:cNvCxnSpPr>
            <a:stCxn id="42" idx="3"/>
          </p:cNvCxnSpPr>
          <p:nvPr/>
        </p:nvCxnSpPr>
        <p:spPr bwMode="auto">
          <a:xfrm>
            <a:off x="5371387" y="180020"/>
            <a:ext cx="1720893" cy="1526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endCxn id="42" idx="1"/>
          </p:cNvCxnSpPr>
          <p:nvPr/>
        </p:nvCxnSpPr>
        <p:spPr bwMode="auto">
          <a:xfrm flipV="1">
            <a:off x="1403648" y="180020"/>
            <a:ext cx="2160240" cy="2246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7092280" y="332656"/>
            <a:ext cx="0" cy="4320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1403648" y="404664"/>
            <a:ext cx="0" cy="3240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3" idx="3"/>
            <a:endCxn id="44" idx="1"/>
          </p:cNvCxnSpPr>
          <p:nvPr/>
        </p:nvCxnSpPr>
        <p:spPr bwMode="auto">
          <a:xfrm flipV="1">
            <a:off x="2015716" y="1009870"/>
            <a:ext cx="1625058" cy="68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5292080" y="980728"/>
            <a:ext cx="10081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7092280" y="1268760"/>
            <a:ext cx="0" cy="2520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4932040" y="1484784"/>
            <a:ext cx="3204356" cy="647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4932040" y="1484784"/>
            <a:ext cx="0" cy="1380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V="1">
            <a:off x="8100392" y="1484784"/>
            <a:ext cx="0" cy="144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7092280" y="1484784"/>
            <a:ext cx="0" cy="20882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V="1">
            <a:off x="6660232" y="2420888"/>
            <a:ext cx="0" cy="18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ounded Rectangle 64"/>
          <p:cNvSpPr/>
          <p:nvPr/>
        </p:nvSpPr>
        <p:spPr bwMode="auto">
          <a:xfrm>
            <a:off x="4283968" y="1628800"/>
            <a:ext cx="1656184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000000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Utelukkelse av misligholdsbeføyelser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7534872" y="1628800"/>
            <a:ext cx="1584176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Bortfall av misligholdsbeføyelser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4067944" y="3356992"/>
            <a:ext cx="1512168" cy="4999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</a:rPr>
              <a:t>Misligholdsbeføyelser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74" name="Straight Connector 73"/>
          <p:cNvCxnSpPr>
            <a:stCxn id="67" idx="2"/>
            <a:endCxn id="16" idx="0"/>
          </p:cNvCxnSpPr>
          <p:nvPr/>
        </p:nvCxnSpPr>
        <p:spPr bwMode="auto">
          <a:xfrm>
            <a:off x="4824028" y="3856942"/>
            <a:ext cx="2304037" cy="14442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endCxn id="8" idx="1"/>
          </p:cNvCxnSpPr>
          <p:nvPr/>
        </p:nvCxnSpPr>
        <p:spPr bwMode="auto">
          <a:xfrm flipV="1">
            <a:off x="7668344" y="368660"/>
            <a:ext cx="288032" cy="3960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45" idx="3"/>
            <a:endCxn id="3" idx="1"/>
          </p:cNvCxnSpPr>
          <p:nvPr/>
        </p:nvCxnSpPr>
        <p:spPr bwMode="auto">
          <a:xfrm>
            <a:off x="7668344" y="1016732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67" idx="2"/>
            <a:endCxn id="12" idx="0"/>
          </p:cNvCxnSpPr>
          <p:nvPr/>
        </p:nvCxnSpPr>
        <p:spPr bwMode="auto">
          <a:xfrm flipH="1">
            <a:off x="2303748" y="3856942"/>
            <a:ext cx="2520280" cy="796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stCxn id="67" idx="2"/>
            <a:endCxn id="17" idx="0"/>
          </p:cNvCxnSpPr>
          <p:nvPr/>
        </p:nvCxnSpPr>
        <p:spPr bwMode="auto">
          <a:xfrm>
            <a:off x="4824028" y="3856942"/>
            <a:ext cx="3708412" cy="20923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endCxn id="2" idx="0"/>
          </p:cNvCxnSpPr>
          <p:nvPr/>
        </p:nvCxnSpPr>
        <p:spPr bwMode="auto">
          <a:xfrm flipH="1">
            <a:off x="719572" y="1268760"/>
            <a:ext cx="468052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endCxn id="9" idx="0"/>
          </p:cNvCxnSpPr>
          <p:nvPr/>
        </p:nvCxnSpPr>
        <p:spPr bwMode="auto">
          <a:xfrm>
            <a:off x="1619672" y="1268760"/>
            <a:ext cx="648072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3" idx="2"/>
            <a:endCxn id="37" idx="0"/>
          </p:cNvCxnSpPr>
          <p:nvPr/>
        </p:nvCxnSpPr>
        <p:spPr bwMode="auto">
          <a:xfrm flipH="1">
            <a:off x="2872810" y="5157192"/>
            <a:ext cx="576064" cy="2160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38" idx="0"/>
            <a:endCxn id="13" idx="2"/>
          </p:cNvCxnSpPr>
          <p:nvPr/>
        </p:nvCxnSpPr>
        <p:spPr bwMode="auto">
          <a:xfrm flipH="1" flipV="1">
            <a:off x="3448874" y="5157192"/>
            <a:ext cx="576064" cy="2160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7" name="Rounded Rectangle 136"/>
          <p:cNvSpPr/>
          <p:nvPr/>
        </p:nvSpPr>
        <p:spPr bwMode="auto">
          <a:xfrm>
            <a:off x="8028384" y="2204864"/>
            <a:ext cx="111561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Reklamasjon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8135888" y="2780928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Passivitet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9" name="Rounded Rectangle 138"/>
          <p:cNvSpPr/>
          <p:nvPr/>
        </p:nvSpPr>
        <p:spPr bwMode="auto">
          <a:xfrm>
            <a:off x="8135888" y="3284984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[</a:t>
            </a: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Foreldelse]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145" name="Straight Connector 144"/>
          <p:cNvCxnSpPr/>
          <p:nvPr/>
        </p:nvCxnSpPr>
        <p:spPr bwMode="auto">
          <a:xfrm>
            <a:off x="7812360" y="2132856"/>
            <a:ext cx="0" cy="14401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>
            <a:off x="7812360" y="3573016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>
            <a:off x="7812360" y="2996952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Straight Connector 173"/>
          <p:cNvCxnSpPr/>
          <p:nvPr/>
        </p:nvCxnSpPr>
        <p:spPr bwMode="auto">
          <a:xfrm>
            <a:off x="7812360" y="2420888"/>
            <a:ext cx="201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/>
          <p:nvPr/>
        </p:nvCxnSpPr>
        <p:spPr bwMode="auto">
          <a:xfrm>
            <a:off x="5580112" y="3573016"/>
            <a:ext cx="1512168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5" name="Rounded Rectangle 194"/>
          <p:cNvSpPr/>
          <p:nvPr/>
        </p:nvSpPr>
        <p:spPr bwMode="auto">
          <a:xfrm>
            <a:off x="5508104" y="2204864"/>
            <a:ext cx="111561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Forbehold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96" name="Rounded Rectangle 195"/>
          <p:cNvSpPr/>
          <p:nvPr/>
        </p:nvSpPr>
        <p:spPr bwMode="auto">
          <a:xfrm>
            <a:off x="5508104" y="2780928"/>
            <a:ext cx="122413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D9D9D9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Undersøkelsesplikt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D9D9D9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206" name="Straight Connector 205"/>
          <p:cNvCxnSpPr/>
          <p:nvPr/>
        </p:nvCxnSpPr>
        <p:spPr bwMode="auto">
          <a:xfrm>
            <a:off x="5148064" y="2132856"/>
            <a:ext cx="0" cy="10081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" name="Straight Connector 207"/>
          <p:cNvCxnSpPr/>
          <p:nvPr/>
        </p:nvCxnSpPr>
        <p:spPr bwMode="auto">
          <a:xfrm>
            <a:off x="5148064" y="3140968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/>
          <p:nvPr/>
        </p:nvCxnSpPr>
        <p:spPr bwMode="auto">
          <a:xfrm>
            <a:off x="5148064" y="2420888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Rounded Rectangle 209"/>
          <p:cNvSpPr/>
          <p:nvPr/>
        </p:nvSpPr>
        <p:spPr bwMode="auto">
          <a:xfrm>
            <a:off x="12047" y="2420888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Avtaletolkning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11" name="Rounded Rectangle 210"/>
          <p:cNvSpPr/>
          <p:nvPr/>
        </p:nvSpPr>
        <p:spPr bwMode="auto">
          <a:xfrm>
            <a:off x="0" y="3068960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100" dirty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Debitors opplysninger</a:t>
            </a:r>
          </a:p>
        </p:txBody>
      </p:sp>
      <p:sp>
        <p:nvSpPr>
          <p:cNvPr id="212" name="Rounded Rectangle 211"/>
          <p:cNvSpPr/>
          <p:nvPr/>
        </p:nvSpPr>
        <p:spPr bwMode="auto">
          <a:xfrm>
            <a:off x="0" y="3717032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Kreditors forventninger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13" name="Rounded Rectangle 212"/>
          <p:cNvSpPr/>
          <p:nvPr/>
        </p:nvSpPr>
        <p:spPr bwMode="auto">
          <a:xfrm>
            <a:off x="1691680" y="3861048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Vanlig god ytelse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214" name="Straight Connector 213"/>
          <p:cNvCxnSpPr/>
          <p:nvPr/>
        </p:nvCxnSpPr>
        <p:spPr bwMode="auto">
          <a:xfrm>
            <a:off x="1547664" y="1268760"/>
            <a:ext cx="0" cy="29523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/>
          <p:cNvCxnSpPr/>
          <p:nvPr/>
        </p:nvCxnSpPr>
        <p:spPr bwMode="auto">
          <a:xfrm>
            <a:off x="1259632" y="2708920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>
            <a:off x="1259632" y="3284984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Straight Connector 224"/>
          <p:cNvCxnSpPr/>
          <p:nvPr/>
        </p:nvCxnSpPr>
        <p:spPr bwMode="auto">
          <a:xfrm>
            <a:off x="1331640" y="4005064"/>
            <a:ext cx="21602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6" name="Straight Connector 225"/>
          <p:cNvCxnSpPr>
            <a:endCxn id="213" idx="1"/>
          </p:cNvCxnSpPr>
          <p:nvPr/>
        </p:nvCxnSpPr>
        <p:spPr bwMode="auto">
          <a:xfrm flipV="1">
            <a:off x="1547664" y="4113076"/>
            <a:ext cx="144016" cy="1080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3" name="Rounded Rectangle 232"/>
          <p:cNvSpPr/>
          <p:nvPr/>
        </p:nvSpPr>
        <p:spPr bwMode="auto">
          <a:xfrm>
            <a:off x="1763688" y="6237312"/>
            <a:ext cx="2520280" cy="49995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</a:rPr>
              <a:t>Virkninger for mislig-holderens ytelse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243" name="Straight Connector 242"/>
          <p:cNvCxnSpPr>
            <a:stCxn id="67" idx="2"/>
            <a:endCxn id="13" idx="0"/>
          </p:cNvCxnSpPr>
          <p:nvPr/>
        </p:nvCxnSpPr>
        <p:spPr bwMode="auto">
          <a:xfrm flipH="1">
            <a:off x="3448874" y="3856942"/>
            <a:ext cx="1375154" cy="796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/>
          <p:cNvCxnSpPr>
            <a:stCxn id="67" idx="2"/>
            <a:endCxn id="14" idx="0"/>
          </p:cNvCxnSpPr>
          <p:nvPr/>
        </p:nvCxnSpPr>
        <p:spPr bwMode="auto">
          <a:xfrm>
            <a:off x="4824028" y="3856942"/>
            <a:ext cx="281030" cy="14442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8" name="Straight Connector 257"/>
          <p:cNvCxnSpPr>
            <a:stCxn id="67" idx="2"/>
            <a:endCxn id="15" idx="0"/>
          </p:cNvCxnSpPr>
          <p:nvPr/>
        </p:nvCxnSpPr>
        <p:spPr bwMode="auto">
          <a:xfrm>
            <a:off x="4824028" y="3856942"/>
            <a:ext cx="1217134" cy="14442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Rounded Rectangle 72"/>
          <p:cNvSpPr/>
          <p:nvPr/>
        </p:nvSpPr>
        <p:spPr bwMode="auto">
          <a:xfrm>
            <a:off x="6444208" y="3356992"/>
            <a:ext cx="1223698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Brudd som kreditor ikke svarer for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9" name="Rounded Rectangle 88"/>
          <p:cNvSpPr/>
          <p:nvPr/>
        </p:nvSpPr>
        <p:spPr bwMode="auto">
          <a:xfrm>
            <a:off x="7740352" y="3933056"/>
            <a:ext cx="1403648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latin typeface="Arial" charset="0"/>
                <a:ea typeface="ヒラギノ角ゴ Pro W3" charset="-128"/>
                <a:cs typeface="ヒラギノ角ゴ Pro W3" charset="-128"/>
              </a:rPr>
              <a:t>Risikoovertagelse</a:t>
            </a:r>
            <a:endParaRPr kumimoji="0" lang="nb-NO" sz="1100" b="0" i="0" u="none" strike="noStrike" cap="none" normalizeH="0" baseline="0" dirty="0">
              <a:ln>
                <a:noFill/>
              </a:ln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7596336" y="4437112"/>
            <a:ext cx="154766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000000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Oppfyllelseshindring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7775185" y="4941168"/>
            <a:ext cx="1403648" cy="36004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000000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Kreditormora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7092280" y="4005064"/>
            <a:ext cx="0" cy="8640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7092280" y="4149080"/>
            <a:ext cx="648072" cy="720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endCxn id="95" idx="1"/>
          </p:cNvCxnSpPr>
          <p:nvPr/>
        </p:nvCxnSpPr>
        <p:spPr bwMode="auto">
          <a:xfrm>
            <a:off x="7092280" y="4581128"/>
            <a:ext cx="504056" cy="1080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endCxn id="97" idx="1"/>
          </p:cNvCxnSpPr>
          <p:nvPr/>
        </p:nvCxnSpPr>
        <p:spPr bwMode="auto">
          <a:xfrm>
            <a:off x="7092280" y="4869160"/>
            <a:ext cx="682905" cy="2520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8061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Utelukkelse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misligholdsbeføyelser</a:t>
            </a:r>
            <a:r>
              <a:rPr lang="en-US" dirty="0" smtClean="0"/>
              <a:t> –</a:t>
            </a:r>
            <a:br>
              <a:rPr lang="en-US" dirty="0" smtClean="0"/>
            </a:br>
            <a:r>
              <a:rPr lang="en-US" dirty="0" err="1" smtClean="0"/>
              <a:t>Kontraktsmessige</a:t>
            </a:r>
            <a:r>
              <a:rPr lang="en-US" dirty="0" smtClean="0"/>
              <a:t> </a:t>
            </a:r>
            <a:r>
              <a:rPr lang="en-US" dirty="0" err="1" smtClean="0"/>
              <a:t>forbehold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46" y="1556792"/>
            <a:ext cx="1809350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Spesifiserte</a:t>
            </a:r>
            <a:r>
              <a:rPr lang="en-US" dirty="0" smtClean="0"/>
              <a:t> </a:t>
            </a:r>
            <a:r>
              <a:rPr lang="en-US" dirty="0" err="1" smtClean="0"/>
              <a:t>forbehold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204864"/>
            <a:ext cx="1547664" cy="39512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35697" y="1535113"/>
            <a:ext cx="6851104" cy="639762"/>
          </a:xfrm>
        </p:spPr>
        <p:txBody>
          <a:bodyPr>
            <a:normAutofit/>
          </a:bodyPr>
          <a:lstStyle/>
          <a:p>
            <a:r>
              <a:rPr lang="en-US" dirty="0" err="1" smtClean="0"/>
              <a:t>Alminnelige</a:t>
            </a:r>
            <a:r>
              <a:rPr lang="en-US" dirty="0" smtClean="0"/>
              <a:t> </a:t>
            </a:r>
            <a:r>
              <a:rPr lang="en-US" dirty="0" err="1" smtClean="0"/>
              <a:t>forbehold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19672" y="2174875"/>
            <a:ext cx="7067129" cy="3951288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Tolkes</a:t>
            </a:r>
            <a:r>
              <a:rPr lang="en-US" dirty="0" smtClean="0"/>
              <a:t> </a:t>
            </a:r>
            <a:r>
              <a:rPr lang="en-US" dirty="0" err="1" smtClean="0"/>
              <a:t>restriktivt</a:t>
            </a:r>
            <a:r>
              <a:rPr lang="en-US" dirty="0" smtClean="0"/>
              <a:t> </a:t>
            </a:r>
          </a:p>
          <a:p>
            <a:pPr marL="742950" lvl="2" indent="-342900"/>
            <a:r>
              <a:rPr lang="en-US" dirty="0" smtClean="0"/>
              <a:t>Rt</a:t>
            </a:r>
            <a:r>
              <a:rPr lang="en-US" dirty="0"/>
              <a:t>. 1982 s. </a:t>
            </a:r>
            <a:r>
              <a:rPr lang="en-US" dirty="0" smtClean="0"/>
              <a:t>1357</a:t>
            </a:r>
          </a:p>
          <a:p>
            <a:pPr marL="742950" lvl="2" indent="-342900"/>
            <a:r>
              <a:rPr lang="en-US" dirty="0" smtClean="0"/>
              <a:t>Rt</a:t>
            </a:r>
            <a:r>
              <a:rPr lang="en-US" dirty="0"/>
              <a:t>. 1959 s.581 </a:t>
            </a:r>
            <a:r>
              <a:rPr lang="en-US" dirty="0" err="1" smtClean="0"/>
              <a:t>uhederlige</a:t>
            </a:r>
            <a:r>
              <a:rPr lang="en-US" dirty="0" smtClean="0"/>
              <a:t> </a:t>
            </a:r>
            <a:r>
              <a:rPr lang="en-US" dirty="0" err="1" smtClean="0"/>
              <a:t>metoder</a:t>
            </a:r>
            <a:r>
              <a:rPr lang="en-US" dirty="0" smtClean="0"/>
              <a:t>, </a:t>
            </a:r>
            <a:r>
              <a:rPr lang="en-US" dirty="0" err="1"/>
              <a:t>kjl</a:t>
            </a:r>
            <a:r>
              <a:rPr lang="en-US" dirty="0"/>
              <a:t>. §19(1)</a:t>
            </a:r>
            <a:r>
              <a:rPr lang="en-US" dirty="0" err="1"/>
              <a:t>a,b</a:t>
            </a:r>
            <a:r>
              <a:rPr lang="en-US" dirty="0"/>
              <a:t>, avhl.§3-9(1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Avhenger</a:t>
            </a:r>
            <a:r>
              <a:rPr lang="en-US" dirty="0" smtClean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 smtClean="0"/>
              <a:t>omstendighetene</a:t>
            </a:r>
            <a:endParaRPr lang="en-US" dirty="0"/>
          </a:p>
          <a:p>
            <a:pPr marL="742950" lvl="2" indent="-342900"/>
            <a:r>
              <a:rPr lang="en-US" dirty="0" err="1" smtClean="0"/>
              <a:t>kjl</a:t>
            </a:r>
            <a:r>
              <a:rPr lang="en-US" dirty="0"/>
              <a:t>. §19(1) c, avhl.§3-9(2), </a:t>
            </a:r>
            <a:r>
              <a:rPr lang="en-US" dirty="0" err="1"/>
              <a:t>husll</a:t>
            </a:r>
            <a:r>
              <a:rPr lang="en-US" dirty="0"/>
              <a:t>. §2-</a:t>
            </a:r>
            <a:r>
              <a:rPr lang="en-US" dirty="0" smtClean="0"/>
              <a:t>5</a:t>
            </a: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Profesjonelle</a:t>
            </a:r>
            <a:r>
              <a:rPr lang="en-US" dirty="0" smtClean="0"/>
              <a:t> </a:t>
            </a:r>
            <a:r>
              <a:rPr lang="en-US" dirty="0" err="1"/>
              <a:t>parter</a:t>
            </a:r>
            <a:r>
              <a:rPr lang="en-US" dirty="0"/>
              <a:t>, </a:t>
            </a:r>
            <a:r>
              <a:rPr lang="en-US" dirty="0" err="1"/>
              <a:t>klausulen</a:t>
            </a:r>
            <a:r>
              <a:rPr lang="en-US" dirty="0"/>
              <a:t> </a:t>
            </a:r>
            <a:r>
              <a:rPr lang="en-US" dirty="0" err="1"/>
              <a:t>antas</a:t>
            </a:r>
            <a:r>
              <a:rPr lang="en-US" dirty="0"/>
              <a:t>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 smtClean="0"/>
              <a:t>overveid</a:t>
            </a:r>
            <a:endParaRPr lang="en-US" dirty="0" smtClean="0"/>
          </a:p>
          <a:p>
            <a:pPr marL="742950" lvl="2" indent="-342900"/>
            <a:r>
              <a:rPr lang="en-US" dirty="0"/>
              <a:t>Rt. 2002 </a:t>
            </a:r>
            <a:r>
              <a:rPr lang="en-US" dirty="0" smtClean="0"/>
              <a:t>s.696 NEBB-</a:t>
            </a:r>
            <a:r>
              <a:rPr lang="en-US" dirty="0" err="1" smtClean="0"/>
              <a:t>tomten</a:t>
            </a:r>
            <a:endParaRPr lang="en-US" dirty="0"/>
          </a:p>
          <a:p>
            <a:pPr marL="742950" lvl="2" indent="-342900"/>
            <a:r>
              <a:rPr lang="en-US" dirty="0"/>
              <a:t>Rt. 2005 s. </a:t>
            </a:r>
            <a:r>
              <a:rPr lang="en-US" dirty="0" smtClean="0"/>
              <a:t>1281 </a:t>
            </a:r>
            <a:r>
              <a:rPr lang="en-US" smtClean="0"/>
              <a:t>Baderom</a:t>
            </a: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Fraskrivelse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erstatningsansvar</a:t>
            </a:r>
            <a:endParaRPr lang="en-US" dirty="0" smtClean="0"/>
          </a:p>
          <a:p>
            <a:pPr marL="742950" lvl="2" indent="-342900"/>
            <a:r>
              <a:rPr lang="en-US" dirty="0" smtClean="0"/>
              <a:t>Rt. 1948 s. 370 </a:t>
            </a:r>
            <a:r>
              <a:rPr lang="en-US" dirty="0" err="1" smtClean="0"/>
              <a:t>Ikke</a:t>
            </a:r>
            <a:r>
              <a:rPr lang="en-US" dirty="0" smtClean="0"/>
              <a:t> for </a:t>
            </a:r>
            <a:r>
              <a:rPr lang="en-US" dirty="0" err="1" smtClean="0"/>
              <a:t>forsett</a:t>
            </a:r>
            <a:r>
              <a:rPr lang="en-US" dirty="0" smtClean="0"/>
              <a:t>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grov</a:t>
            </a:r>
            <a:r>
              <a:rPr lang="en-US" dirty="0" smtClean="0"/>
              <a:t> </a:t>
            </a:r>
            <a:r>
              <a:rPr lang="en-US" dirty="0" err="1" smtClean="0"/>
              <a:t>uaktsmhet</a:t>
            </a:r>
            <a:endParaRPr lang="en-US" dirty="0" smtClean="0"/>
          </a:p>
          <a:p>
            <a:pPr marL="1200150" lvl="3" indent="-342900"/>
            <a:r>
              <a:rPr lang="en-US" dirty="0" smtClean="0"/>
              <a:t>Agreed documents: Rt.  1994 s. 626</a:t>
            </a:r>
          </a:p>
          <a:p>
            <a:pPr marL="742950" lvl="2" indent="-342900"/>
            <a:r>
              <a:rPr lang="en-US" dirty="0" smtClean="0"/>
              <a:t>Rt. 1982 s. 1357 </a:t>
            </a:r>
            <a:r>
              <a:rPr lang="en-US" dirty="0" err="1" smtClean="0"/>
              <a:t>Restriktivt</a:t>
            </a:r>
            <a:r>
              <a:rPr lang="en-US" dirty="0" smtClean="0"/>
              <a:t> </a:t>
            </a:r>
            <a:r>
              <a:rPr lang="en-US" dirty="0" err="1" smtClean="0"/>
              <a:t>tolkning</a:t>
            </a:r>
            <a:endParaRPr lang="en-US" dirty="0" smtClean="0"/>
          </a:p>
          <a:p>
            <a:pPr marL="742950" lvl="2" indent="-342900"/>
            <a:r>
              <a:rPr lang="en-US" dirty="0" smtClean="0"/>
              <a:t>Rt. 1969 s.679 </a:t>
            </a:r>
            <a:r>
              <a:rPr lang="en-US" dirty="0" err="1" smtClean="0"/>
              <a:t>Legger</a:t>
            </a:r>
            <a:r>
              <a:rPr lang="en-US" dirty="0" smtClean="0"/>
              <a:t> </a:t>
            </a:r>
            <a:r>
              <a:rPr lang="en-US" dirty="0" err="1" smtClean="0"/>
              <a:t>vekt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forutsetninger</a:t>
            </a:r>
            <a:endParaRPr lang="en-US" dirty="0" smtClean="0"/>
          </a:p>
          <a:p>
            <a:pPr marL="742950" lvl="2" indent="-342900"/>
            <a:r>
              <a:rPr lang="en-US" dirty="0" smtClean="0"/>
              <a:t>Rt. 1961 s. 1334, Rt. 1953 s. 35 </a:t>
            </a:r>
            <a:r>
              <a:rPr lang="en-US" dirty="0" err="1" smtClean="0"/>
              <a:t>Krav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bevis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vedtagelse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438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07504" y="1628800"/>
            <a:ext cx="122413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Hva skal ytes?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7956376" y="764704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Mangel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956376" y="116632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Forsinkelse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691680" y="1628800"/>
            <a:ext cx="1152128" cy="50816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1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Når og hvor skal det ytes?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788024" y="6309320"/>
            <a:ext cx="2952328" cy="42794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F2F2F2"/>
                </a:solidFill>
              </a:rPr>
              <a:t>Virkninger for den andre partens ytelse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835696" y="4653136"/>
            <a:ext cx="93610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Natural-oppfyllelse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987824" y="4653136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Avhjelp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644008" y="5301208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Prisavslag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580112" y="5301208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Hevning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6516216" y="5301208"/>
            <a:ext cx="1223698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Tilbakeholdelse av vederlag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8100392" y="5949280"/>
            <a:ext cx="86409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Erstatning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411760" y="5373216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Retting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3563888" y="5373216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b-NO" sz="1100" dirty="0">
                <a:solidFill>
                  <a:schemeClr val="bg1">
                    <a:lumMod val="95000"/>
                  </a:schemeClr>
                </a:solidFill>
              </a:rPr>
              <a:t>Om-levering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63888" y="0"/>
            <a:ext cx="1807499" cy="36004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Kontrakten</a:t>
            </a:r>
            <a:endParaRPr kumimoji="0" lang="nb-NO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55576" y="764704"/>
            <a:ext cx="1260140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Innholdet av ytelsespliktene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3640774" y="764704"/>
            <a:ext cx="1651306" cy="49033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Kontraktsrevisjon</a:t>
            </a:r>
            <a:endParaRPr kumimoji="0" lang="nb-NO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6300192" y="764704"/>
            <a:ext cx="1368152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Mislighold av ytelsespliktene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47" name="Straight Connector 46"/>
          <p:cNvCxnSpPr>
            <a:stCxn id="42" idx="3"/>
          </p:cNvCxnSpPr>
          <p:nvPr/>
        </p:nvCxnSpPr>
        <p:spPr bwMode="auto">
          <a:xfrm>
            <a:off x="5371387" y="180020"/>
            <a:ext cx="1720893" cy="1526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endCxn id="42" idx="1"/>
          </p:cNvCxnSpPr>
          <p:nvPr/>
        </p:nvCxnSpPr>
        <p:spPr bwMode="auto">
          <a:xfrm flipV="1">
            <a:off x="1403648" y="180020"/>
            <a:ext cx="2160240" cy="2246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7092280" y="332656"/>
            <a:ext cx="0" cy="4320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1403648" y="404664"/>
            <a:ext cx="0" cy="3240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3" idx="3"/>
            <a:endCxn id="44" idx="1"/>
          </p:cNvCxnSpPr>
          <p:nvPr/>
        </p:nvCxnSpPr>
        <p:spPr bwMode="auto">
          <a:xfrm flipV="1">
            <a:off x="2015716" y="1009870"/>
            <a:ext cx="1625058" cy="68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5292080" y="980728"/>
            <a:ext cx="10081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7092280" y="1268760"/>
            <a:ext cx="0" cy="2520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4932040" y="1484784"/>
            <a:ext cx="3204356" cy="647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4932040" y="1484784"/>
            <a:ext cx="0" cy="1380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V="1">
            <a:off x="8100392" y="1484784"/>
            <a:ext cx="0" cy="144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7092280" y="1484784"/>
            <a:ext cx="0" cy="20882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V="1">
            <a:off x="6660232" y="2420888"/>
            <a:ext cx="0" cy="18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ounded Rectangle 64"/>
          <p:cNvSpPr/>
          <p:nvPr/>
        </p:nvSpPr>
        <p:spPr bwMode="auto">
          <a:xfrm>
            <a:off x="4283968" y="1628800"/>
            <a:ext cx="1656184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000000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Utelukkelse av misligholdsbeføyelser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7534872" y="1628800"/>
            <a:ext cx="1584176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Bortfall av misligholdsbeføyelser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4067944" y="3356992"/>
            <a:ext cx="1512168" cy="4999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</a:rPr>
              <a:t>Misligholdsbeføyelser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74" name="Straight Connector 73"/>
          <p:cNvCxnSpPr>
            <a:stCxn id="67" idx="2"/>
            <a:endCxn id="16" idx="0"/>
          </p:cNvCxnSpPr>
          <p:nvPr/>
        </p:nvCxnSpPr>
        <p:spPr bwMode="auto">
          <a:xfrm>
            <a:off x="4824028" y="3856942"/>
            <a:ext cx="2304037" cy="14442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endCxn id="8" idx="1"/>
          </p:cNvCxnSpPr>
          <p:nvPr/>
        </p:nvCxnSpPr>
        <p:spPr bwMode="auto">
          <a:xfrm flipV="1">
            <a:off x="7668344" y="368660"/>
            <a:ext cx="288032" cy="3960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45" idx="3"/>
            <a:endCxn id="3" idx="1"/>
          </p:cNvCxnSpPr>
          <p:nvPr/>
        </p:nvCxnSpPr>
        <p:spPr bwMode="auto">
          <a:xfrm>
            <a:off x="7668344" y="1016732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67" idx="2"/>
            <a:endCxn id="12" idx="0"/>
          </p:cNvCxnSpPr>
          <p:nvPr/>
        </p:nvCxnSpPr>
        <p:spPr bwMode="auto">
          <a:xfrm flipH="1">
            <a:off x="2303748" y="3856942"/>
            <a:ext cx="2520280" cy="796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stCxn id="67" idx="2"/>
            <a:endCxn id="17" idx="0"/>
          </p:cNvCxnSpPr>
          <p:nvPr/>
        </p:nvCxnSpPr>
        <p:spPr bwMode="auto">
          <a:xfrm>
            <a:off x="4824028" y="3856942"/>
            <a:ext cx="3708412" cy="20923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endCxn id="2" idx="0"/>
          </p:cNvCxnSpPr>
          <p:nvPr/>
        </p:nvCxnSpPr>
        <p:spPr bwMode="auto">
          <a:xfrm flipH="1">
            <a:off x="719572" y="1268760"/>
            <a:ext cx="468052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endCxn id="9" idx="0"/>
          </p:cNvCxnSpPr>
          <p:nvPr/>
        </p:nvCxnSpPr>
        <p:spPr bwMode="auto">
          <a:xfrm>
            <a:off x="1619672" y="1268760"/>
            <a:ext cx="648072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3" idx="2"/>
            <a:endCxn id="37" idx="0"/>
          </p:cNvCxnSpPr>
          <p:nvPr/>
        </p:nvCxnSpPr>
        <p:spPr bwMode="auto">
          <a:xfrm flipH="1">
            <a:off x="2872810" y="5157192"/>
            <a:ext cx="576064" cy="2160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38" idx="0"/>
            <a:endCxn id="13" idx="2"/>
          </p:cNvCxnSpPr>
          <p:nvPr/>
        </p:nvCxnSpPr>
        <p:spPr bwMode="auto">
          <a:xfrm flipH="1" flipV="1">
            <a:off x="3448874" y="5157192"/>
            <a:ext cx="576064" cy="2160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7" name="Rounded Rectangle 136"/>
          <p:cNvSpPr/>
          <p:nvPr/>
        </p:nvSpPr>
        <p:spPr bwMode="auto">
          <a:xfrm>
            <a:off x="8028384" y="2204864"/>
            <a:ext cx="111561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Reklamasjon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8135888" y="2780928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Passivitet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9" name="Rounded Rectangle 138"/>
          <p:cNvSpPr/>
          <p:nvPr/>
        </p:nvSpPr>
        <p:spPr bwMode="auto">
          <a:xfrm>
            <a:off x="8135888" y="3284984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[</a:t>
            </a: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Foreldelse]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145" name="Straight Connector 144"/>
          <p:cNvCxnSpPr/>
          <p:nvPr/>
        </p:nvCxnSpPr>
        <p:spPr bwMode="auto">
          <a:xfrm>
            <a:off x="7812360" y="2132856"/>
            <a:ext cx="0" cy="14401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>
            <a:off x="7812360" y="3573016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>
            <a:off x="7812360" y="2996952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Straight Connector 173"/>
          <p:cNvCxnSpPr/>
          <p:nvPr/>
        </p:nvCxnSpPr>
        <p:spPr bwMode="auto">
          <a:xfrm>
            <a:off x="7812360" y="2420888"/>
            <a:ext cx="201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/>
          <p:nvPr/>
        </p:nvCxnSpPr>
        <p:spPr bwMode="auto">
          <a:xfrm>
            <a:off x="5580112" y="3573016"/>
            <a:ext cx="1512168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5" name="Rounded Rectangle 194"/>
          <p:cNvSpPr/>
          <p:nvPr/>
        </p:nvSpPr>
        <p:spPr bwMode="auto">
          <a:xfrm>
            <a:off x="5508104" y="2204864"/>
            <a:ext cx="111561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D9D9D9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Forbehold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D9D9D9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96" name="Rounded Rectangle 195"/>
          <p:cNvSpPr/>
          <p:nvPr/>
        </p:nvSpPr>
        <p:spPr bwMode="auto">
          <a:xfrm>
            <a:off x="5508104" y="2780928"/>
            <a:ext cx="122413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Undersøkelsesplikt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206" name="Straight Connector 205"/>
          <p:cNvCxnSpPr/>
          <p:nvPr/>
        </p:nvCxnSpPr>
        <p:spPr bwMode="auto">
          <a:xfrm>
            <a:off x="5148064" y="2132856"/>
            <a:ext cx="0" cy="10081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" name="Straight Connector 207"/>
          <p:cNvCxnSpPr/>
          <p:nvPr/>
        </p:nvCxnSpPr>
        <p:spPr bwMode="auto">
          <a:xfrm>
            <a:off x="5148064" y="3140968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/>
          <p:nvPr/>
        </p:nvCxnSpPr>
        <p:spPr bwMode="auto">
          <a:xfrm>
            <a:off x="5148064" y="2420888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Rounded Rectangle 209"/>
          <p:cNvSpPr/>
          <p:nvPr/>
        </p:nvSpPr>
        <p:spPr bwMode="auto">
          <a:xfrm>
            <a:off x="12047" y="2420888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Avtaletolkning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11" name="Rounded Rectangle 210"/>
          <p:cNvSpPr/>
          <p:nvPr/>
        </p:nvSpPr>
        <p:spPr bwMode="auto">
          <a:xfrm>
            <a:off x="0" y="3068960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100" dirty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Debitors opplysninger</a:t>
            </a:r>
          </a:p>
        </p:txBody>
      </p:sp>
      <p:sp>
        <p:nvSpPr>
          <p:cNvPr id="212" name="Rounded Rectangle 211"/>
          <p:cNvSpPr/>
          <p:nvPr/>
        </p:nvSpPr>
        <p:spPr bwMode="auto">
          <a:xfrm>
            <a:off x="0" y="3717032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Kreditors forventninger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13" name="Rounded Rectangle 212"/>
          <p:cNvSpPr/>
          <p:nvPr/>
        </p:nvSpPr>
        <p:spPr bwMode="auto">
          <a:xfrm>
            <a:off x="1691680" y="3861048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Vanlig god ytelse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214" name="Straight Connector 213"/>
          <p:cNvCxnSpPr/>
          <p:nvPr/>
        </p:nvCxnSpPr>
        <p:spPr bwMode="auto">
          <a:xfrm>
            <a:off x="1547664" y="1268760"/>
            <a:ext cx="0" cy="29523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/>
          <p:cNvCxnSpPr/>
          <p:nvPr/>
        </p:nvCxnSpPr>
        <p:spPr bwMode="auto">
          <a:xfrm>
            <a:off x="1259632" y="2708920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>
            <a:off x="1259632" y="3284984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Straight Connector 224"/>
          <p:cNvCxnSpPr/>
          <p:nvPr/>
        </p:nvCxnSpPr>
        <p:spPr bwMode="auto">
          <a:xfrm>
            <a:off x="1331640" y="4005064"/>
            <a:ext cx="21602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6" name="Straight Connector 225"/>
          <p:cNvCxnSpPr>
            <a:endCxn id="213" idx="1"/>
          </p:cNvCxnSpPr>
          <p:nvPr/>
        </p:nvCxnSpPr>
        <p:spPr bwMode="auto">
          <a:xfrm flipV="1">
            <a:off x="1547664" y="4113076"/>
            <a:ext cx="144016" cy="1080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3" name="Rounded Rectangle 232"/>
          <p:cNvSpPr/>
          <p:nvPr/>
        </p:nvSpPr>
        <p:spPr bwMode="auto">
          <a:xfrm>
            <a:off x="1763688" y="6237312"/>
            <a:ext cx="2520280" cy="49995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</a:rPr>
              <a:t>Virkninger for mislig-holderens ytelse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243" name="Straight Connector 242"/>
          <p:cNvCxnSpPr>
            <a:stCxn id="67" idx="2"/>
            <a:endCxn id="13" idx="0"/>
          </p:cNvCxnSpPr>
          <p:nvPr/>
        </p:nvCxnSpPr>
        <p:spPr bwMode="auto">
          <a:xfrm flipH="1">
            <a:off x="3448874" y="3856942"/>
            <a:ext cx="1375154" cy="796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/>
          <p:cNvCxnSpPr>
            <a:stCxn id="67" idx="2"/>
            <a:endCxn id="14" idx="0"/>
          </p:cNvCxnSpPr>
          <p:nvPr/>
        </p:nvCxnSpPr>
        <p:spPr bwMode="auto">
          <a:xfrm>
            <a:off x="4824028" y="3856942"/>
            <a:ext cx="281030" cy="14442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8" name="Straight Connector 257"/>
          <p:cNvCxnSpPr>
            <a:stCxn id="67" idx="2"/>
            <a:endCxn id="15" idx="0"/>
          </p:cNvCxnSpPr>
          <p:nvPr/>
        </p:nvCxnSpPr>
        <p:spPr bwMode="auto">
          <a:xfrm>
            <a:off x="4824028" y="3856942"/>
            <a:ext cx="1217134" cy="14442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Rounded Rectangle 72"/>
          <p:cNvSpPr/>
          <p:nvPr/>
        </p:nvSpPr>
        <p:spPr bwMode="auto">
          <a:xfrm>
            <a:off x="6444208" y="3356992"/>
            <a:ext cx="1223698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Brudd som kreditor ikke svarer for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9" name="Rounded Rectangle 88"/>
          <p:cNvSpPr/>
          <p:nvPr/>
        </p:nvSpPr>
        <p:spPr bwMode="auto">
          <a:xfrm>
            <a:off x="7740352" y="3933056"/>
            <a:ext cx="1403648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latin typeface="Arial" charset="0"/>
                <a:ea typeface="ヒラギノ角ゴ Pro W3" charset="-128"/>
                <a:cs typeface="ヒラギノ角ゴ Pro W3" charset="-128"/>
              </a:rPr>
              <a:t>Risikoovertagelse</a:t>
            </a:r>
            <a:endParaRPr kumimoji="0" lang="nb-NO" sz="1100" b="0" i="0" u="none" strike="noStrike" cap="none" normalizeH="0" baseline="0" dirty="0">
              <a:ln>
                <a:noFill/>
              </a:ln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7596336" y="4437112"/>
            <a:ext cx="154766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000000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Oppfyllelseshindring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7775185" y="4941168"/>
            <a:ext cx="1403648" cy="36004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000000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Kreditormora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7092280" y="4005064"/>
            <a:ext cx="0" cy="8640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7092280" y="4149080"/>
            <a:ext cx="648072" cy="720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endCxn id="95" idx="1"/>
          </p:cNvCxnSpPr>
          <p:nvPr/>
        </p:nvCxnSpPr>
        <p:spPr bwMode="auto">
          <a:xfrm>
            <a:off x="7092280" y="4581128"/>
            <a:ext cx="504056" cy="1080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endCxn id="97" idx="1"/>
          </p:cNvCxnSpPr>
          <p:nvPr/>
        </p:nvCxnSpPr>
        <p:spPr bwMode="auto">
          <a:xfrm>
            <a:off x="7092280" y="4869160"/>
            <a:ext cx="682905" cy="2520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1968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Utelukkelse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misligholdsbeføyelser</a:t>
            </a:r>
            <a:r>
              <a:rPr lang="en-US" dirty="0"/>
              <a:t> –</a:t>
            </a:r>
            <a:br>
              <a:rPr lang="en-US" dirty="0"/>
            </a:br>
            <a:r>
              <a:rPr lang="en-US" dirty="0" err="1" smtClean="0"/>
              <a:t>Kjøpers</a:t>
            </a:r>
            <a:r>
              <a:rPr lang="en-US" dirty="0" smtClean="0"/>
              <a:t> </a:t>
            </a:r>
            <a:r>
              <a:rPr lang="en-US" dirty="0" err="1"/>
              <a:t>kjennskap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mangelen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Kjl</a:t>
            </a:r>
            <a:r>
              <a:rPr lang="en-US" b="1" dirty="0" smtClean="0"/>
              <a:t>. § </a:t>
            </a:r>
            <a:r>
              <a:rPr lang="en-US" b="1" dirty="0"/>
              <a:t>20.</a:t>
            </a:r>
            <a:r>
              <a:rPr lang="en-US" b="1" i="1" dirty="0"/>
              <a:t>Kjøperens </a:t>
            </a:r>
            <a:r>
              <a:rPr lang="en-US" b="1" i="1" dirty="0" err="1"/>
              <a:t>onde</a:t>
            </a:r>
            <a:r>
              <a:rPr lang="en-US" b="1" i="1" dirty="0"/>
              <a:t> </a:t>
            </a:r>
            <a:r>
              <a:rPr lang="en-US" b="1" i="1" dirty="0" err="1"/>
              <a:t>tro</a:t>
            </a:r>
            <a:r>
              <a:rPr lang="en-US" b="1" i="1" dirty="0"/>
              <a:t>, </a:t>
            </a:r>
            <a:r>
              <a:rPr lang="en-US" b="1" i="1" dirty="0" err="1"/>
              <a:t>forundersøkelse</a:t>
            </a:r>
            <a:r>
              <a:rPr lang="en-US" b="1" i="1" dirty="0"/>
              <a:t> m m.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Kjøperen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gjøre</a:t>
            </a:r>
            <a:r>
              <a:rPr lang="en-US" dirty="0"/>
              <a:t> </a:t>
            </a:r>
            <a:r>
              <a:rPr lang="en-US" dirty="0" err="1"/>
              <a:t>gjeldende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mangel</a:t>
            </a:r>
            <a:r>
              <a:rPr lang="en-US" dirty="0"/>
              <a:t> </a:t>
            </a:r>
            <a:r>
              <a:rPr lang="en-US" dirty="0" err="1"/>
              <a:t>noe</a:t>
            </a:r>
            <a:r>
              <a:rPr lang="en-US" dirty="0"/>
              <a:t>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kjente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eller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måtte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kjenne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til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kjøpet</a:t>
            </a:r>
            <a:r>
              <a:rPr lang="en-US" dirty="0"/>
              <a:t>.	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i="1" dirty="0" err="1">
                <a:solidFill>
                  <a:srgbClr val="FF0000"/>
                </a:solidFill>
              </a:rPr>
              <a:t>Har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kjøperen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før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kjøpet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undersøkt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tingen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uten</a:t>
            </a:r>
            <a:r>
              <a:rPr lang="en-US" dirty="0"/>
              <a:t> </a:t>
            </a:r>
            <a:r>
              <a:rPr lang="en-US" dirty="0" err="1"/>
              <a:t>rimelig</a:t>
            </a:r>
            <a:r>
              <a:rPr lang="en-US" dirty="0"/>
              <a:t> </a:t>
            </a:r>
            <a:r>
              <a:rPr lang="en-US" dirty="0" err="1"/>
              <a:t>grunn</a:t>
            </a:r>
            <a:r>
              <a:rPr lang="en-US" dirty="0"/>
              <a:t> </a:t>
            </a:r>
            <a:r>
              <a:rPr lang="en-US" dirty="0" err="1"/>
              <a:t>unnlatt</a:t>
            </a:r>
            <a:r>
              <a:rPr lang="en-US" dirty="0"/>
              <a:t>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etterkomme</a:t>
            </a:r>
            <a:r>
              <a:rPr lang="en-US" dirty="0"/>
              <a:t> </a:t>
            </a:r>
            <a:r>
              <a:rPr lang="en-US" dirty="0" err="1"/>
              <a:t>selgerens</a:t>
            </a:r>
            <a:r>
              <a:rPr lang="en-US" dirty="0"/>
              <a:t> </a:t>
            </a:r>
            <a:r>
              <a:rPr lang="en-US" dirty="0" err="1"/>
              <a:t>oppfordring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undersøke</a:t>
            </a:r>
            <a:r>
              <a:rPr lang="en-US" dirty="0"/>
              <a:t> den,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kjøperen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gjøre</a:t>
            </a:r>
            <a:r>
              <a:rPr lang="en-US" dirty="0"/>
              <a:t> </a:t>
            </a:r>
            <a:r>
              <a:rPr lang="en-US" dirty="0" err="1"/>
              <a:t>gjeldende</a:t>
            </a:r>
            <a:r>
              <a:rPr lang="en-US" dirty="0"/>
              <a:t> </a:t>
            </a:r>
            <a:r>
              <a:rPr lang="en-US" dirty="0" err="1"/>
              <a:t>noe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han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burde</a:t>
            </a:r>
            <a:r>
              <a:rPr lang="en-US" i="1" dirty="0">
                <a:solidFill>
                  <a:srgbClr val="FF0000"/>
                </a:solidFill>
              </a:rPr>
              <a:t> ha </a:t>
            </a:r>
            <a:r>
              <a:rPr lang="en-US" i="1" dirty="0" err="1">
                <a:solidFill>
                  <a:srgbClr val="FF0000"/>
                </a:solidFill>
              </a:rPr>
              <a:t>oppdaget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undersøkelsen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med </a:t>
            </a:r>
            <a:r>
              <a:rPr lang="en-US" i="1" dirty="0" err="1">
                <a:solidFill>
                  <a:srgbClr val="FF0000"/>
                </a:solidFill>
              </a:rPr>
              <a:t>mindre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selgeren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har</a:t>
            </a:r>
            <a:r>
              <a:rPr lang="en-US" dirty="0"/>
              <a:t> </a:t>
            </a:r>
            <a:r>
              <a:rPr lang="en-US" dirty="0" err="1"/>
              <a:t>handlet</a:t>
            </a:r>
            <a:r>
              <a:rPr lang="en-US" dirty="0"/>
              <a:t> </a:t>
            </a:r>
            <a:r>
              <a:rPr lang="en-US" dirty="0" err="1"/>
              <a:t>grovt</a:t>
            </a:r>
            <a:r>
              <a:rPr lang="en-US" dirty="0"/>
              <a:t> </a:t>
            </a:r>
            <a:r>
              <a:rPr lang="en-US" dirty="0" err="1"/>
              <a:t>aktløst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for </a:t>
            </a:r>
            <a:r>
              <a:rPr lang="en-US" dirty="0" err="1"/>
              <a:t>øvrig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strid</a:t>
            </a:r>
            <a:r>
              <a:rPr lang="en-US" dirty="0"/>
              <a:t> med </a:t>
            </a:r>
            <a:r>
              <a:rPr lang="en-US" dirty="0" err="1"/>
              <a:t>redelighet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god </a:t>
            </a:r>
            <a:r>
              <a:rPr lang="en-US" dirty="0" err="1"/>
              <a:t>tro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Fkjl</a:t>
            </a:r>
            <a:r>
              <a:rPr lang="en-US" dirty="0" smtClean="0"/>
              <a:t>. § 16(3)</a:t>
            </a:r>
          </a:p>
          <a:p>
            <a:pPr marL="0" indent="0">
              <a:buNone/>
            </a:pPr>
            <a:r>
              <a:rPr lang="en-US" dirty="0" err="1" smtClean="0"/>
              <a:t>Avhl</a:t>
            </a:r>
            <a:r>
              <a:rPr lang="en-US" dirty="0" smtClean="0"/>
              <a:t>. § 3-10(1)</a:t>
            </a:r>
          </a:p>
          <a:p>
            <a:pPr marL="0" indent="0">
              <a:buNone/>
            </a:pPr>
            <a:r>
              <a:rPr lang="en-US" dirty="0" err="1" smtClean="0"/>
              <a:t>Husll</a:t>
            </a:r>
            <a:r>
              <a:rPr lang="en-US" dirty="0" smtClean="0"/>
              <a:t>. § 2-3</a:t>
            </a:r>
          </a:p>
          <a:p>
            <a:pPr marL="0" indent="0">
              <a:buNone/>
            </a:pPr>
            <a:r>
              <a:rPr lang="en-US" dirty="0" smtClean="0"/>
              <a:t>Rt. 1929 s. 929</a:t>
            </a: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07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“</a:t>
            </a:r>
            <a:r>
              <a:rPr lang="en-US" i="1" dirty="0" err="1" smtClean="0"/>
              <a:t>måtte</a:t>
            </a:r>
            <a:r>
              <a:rPr lang="en-US" i="1" dirty="0" smtClean="0"/>
              <a:t> </a:t>
            </a:r>
            <a:r>
              <a:rPr lang="en-US" i="1" dirty="0" err="1"/>
              <a:t>kjenne</a:t>
            </a:r>
            <a:r>
              <a:rPr lang="en-US" i="1" dirty="0"/>
              <a:t> </a:t>
            </a:r>
            <a:r>
              <a:rPr lang="en-US" i="1" dirty="0" err="1" smtClean="0"/>
              <a:t>til</a:t>
            </a:r>
            <a:r>
              <a:rPr lang="en-US" i="1" dirty="0" smtClean="0"/>
              <a:t>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CISG art 35 (3): “Could not have been unaware of”</a:t>
            </a:r>
          </a:p>
          <a:p>
            <a:r>
              <a:rPr lang="en-US" dirty="0" smtClean="0"/>
              <a:t>Rt. 2002 s. 1110 </a:t>
            </a:r>
            <a:r>
              <a:rPr lang="en-US" dirty="0" err="1" smtClean="0"/>
              <a:t>Bodum</a:t>
            </a:r>
            <a:r>
              <a:rPr lang="en-US" dirty="0" smtClean="0"/>
              <a:t>: </a:t>
            </a:r>
            <a:r>
              <a:rPr lang="en-US" dirty="0" err="1" smtClean="0"/>
              <a:t>Rimelig</a:t>
            </a:r>
            <a:r>
              <a:rPr lang="en-US" dirty="0" smtClean="0"/>
              <a:t> </a:t>
            </a:r>
            <a:r>
              <a:rPr lang="en-US" dirty="0" err="1" smtClean="0"/>
              <a:t>unnskyldning</a:t>
            </a:r>
            <a:r>
              <a:rPr lang="en-US" dirty="0" smtClean="0"/>
              <a:t> for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å</a:t>
            </a:r>
            <a:r>
              <a:rPr lang="en-US" dirty="0" smtClean="0"/>
              <a:t> </a:t>
            </a:r>
            <a:r>
              <a:rPr lang="en-US" dirty="0" err="1" smtClean="0"/>
              <a:t>være</a:t>
            </a:r>
            <a:r>
              <a:rPr lang="en-US" dirty="0" smtClean="0"/>
              <a:t> </a:t>
            </a:r>
            <a:r>
              <a:rPr lang="en-US" dirty="0" err="1" smtClean="0"/>
              <a:t>kjent</a:t>
            </a:r>
            <a:r>
              <a:rPr lang="en-US" dirty="0" smtClean="0"/>
              <a:t> 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2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</a:t>
            </a:r>
            <a:r>
              <a:rPr lang="en-US" i="1" dirty="0" err="1" smtClean="0"/>
              <a:t>Har</a:t>
            </a:r>
            <a:r>
              <a:rPr lang="en-US" i="1" dirty="0" smtClean="0"/>
              <a:t> </a:t>
            </a:r>
            <a:r>
              <a:rPr lang="en-US" i="1" dirty="0" err="1"/>
              <a:t>kjøperen</a:t>
            </a:r>
            <a:r>
              <a:rPr lang="en-US" i="1" dirty="0"/>
              <a:t> </a:t>
            </a:r>
            <a:r>
              <a:rPr lang="en-US" i="1" dirty="0" err="1"/>
              <a:t>før</a:t>
            </a:r>
            <a:r>
              <a:rPr lang="en-US" i="1" dirty="0"/>
              <a:t> </a:t>
            </a:r>
            <a:r>
              <a:rPr lang="en-US" i="1" dirty="0" err="1"/>
              <a:t>kjøpet</a:t>
            </a:r>
            <a:r>
              <a:rPr lang="en-US" i="1" dirty="0"/>
              <a:t> </a:t>
            </a:r>
            <a:r>
              <a:rPr lang="en-US" i="1" dirty="0" err="1"/>
              <a:t>undersøkt</a:t>
            </a:r>
            <a:r>
              <a:rPr lang="en-US" i="1" dirty="0"/>
              <a:t> </a:t>
            </a:r>
            <a:r>
              <a:rPr lang="en-US" i="1" dirty="0" smtClean="0"/>
              <a:t>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Utgangspunkt</a:t>
            </a:r>
            <a:r>
              <a:rPr lang="en-US" dirty="0" smtClean="0"/>
              <a:t>: Caveat emptor</a:t>
            </a:r>
          </a:p>
          <a:p>
            <a:r>
              <a:rPr lang="en-US" dirty="0" smtClean="0"/>
              <a:t>Men </a:t>
            </a:r>
            <a:r>
              <a:rPr lang="en-US" dirty="0" err="1" smtClean="0"/>
              <a:t>kjøper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ingen</a:t>
            </a:r>
            <a:r>
              <a:rPr lang="en-US" dirty="0" smtClean="0"/>
              <a:t> </a:t>
            </a:r>
            <a:r>
              <a:rPr lang="en-US" dirty="0" err="1" smtClean="0"/>
              <a:t>undersøkelsesplikt</a:t>
            </a:r>
            <a:endParaRPr lang="en-US" dirty="0" smtClean="0"/>
          </a:p>
          <a:p>
            <a:r>
              <a:rPr lang="en-US" dirty="0" err="1" smtClean="0"/>
              <a:t>Allikevel</a:t>
            </a:r>
            <a:r>
              <a:rPr lang="en-US" smtClean="0"/>
              <a:t>: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Hvis</a:t>
            </a:r>
            <a:r>
              <a:rPr lang="en-US" dirty="0" smtClean="0"/>
              <a:t> </a:t>
            </a:r>
            <a:r>
              <a:rPr lang="en-US" dirty="0" err="1" smtClean="0"/>
              <a:t>kjøper</a:t>
            </a:r>
            <a:r>
              <a:rPr lang="en-US" dirty="0" smtClean="0"/>
              <a:t> </a:t>
            </a:r>
            <a:r>
              <a:rPr lang="en-US" dirty="0" err="1" smtClean="0"/>
              <a:t>foretar</a:t>
            </a:r>
            <a:r>
              <a:rPr lang="en-US" dirty="0" smtClean="0"/>
              <a:t> </a:t>
            </a:r>
            <a:r>
              <a:rPr lang="en-US" dirty="0" err="1" smtClean="0"/>
              <a:t>undersøkelser</a:t>
            </a:r>
            <a:r>
              <a:rPr lang="en-US" dirty="0" smtClean="0"/>
              <a:t>, </a:t>
            </a:r>
            <a:r>
              <a:rPr lang="en-US" dirty="0" err="1" smtClean="0"/>
              <a:t>eller</a:t>
            </a:r>
            <a:endParaRPr lang="en-US" dirty="0" smtClean="0"/>
          </a:p>
          <a:p>
            <a:pPr lvl="1"/>
            <a:r>
              <a:rPr lang="en-US" dirty="0" err="1"/>
              <a:t>U</a:t>
            </a:r>
            <a:r>
              <a:rPr lang="en-US" dirty="0" err="1" smtClean="0"/>
              <a:t>ten</a:t>
            </a:r>
            <a:r>
              <a:rPr lang="en-US" dirty="0" smtClean="0"/>
              <a:t> </a:t>
            </a:r>
            <a:r>
              <a:rPr lang="en-US" dirty="0" err="1"/>
              <a:t>rimelig</a:t>
            </a:r>
            <a:r>
              <a:rPr lang="en-US" dirty="0"/>
              <a:t> </a:t>
            </a:r>
            <a:r>
              <a:rPr lang="en-US" dirty="0" err="1"/>
              <a:t>grunn</a:t>
            </a:r>
            <a:r>
              <a:rPr lang="en-US" dirty="0"/>
              <a:t> </a:t>
            </a:r>
            <a:r>
              <a:rPr lang="en-US" dirty="0" err="1" smtClean="0"/>
              <a:t>unnlater</a:t>
            </a:r>
            <a:r>
              <a:rPr lang="en-US" dirty="0" smtClean="0"/>
              <a:t>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etterkomme</a:t>
            </a:r>
            <a:r>
              <a:rPr lang="en-US" dirty="0"/>
              <a:t> </a:t>
            </a:r>
            <a:r>
              <a:rPr lang="en-US" dirty="0" err="1"/>
              <a:t>selgerens</a:t>
            </a:r>
            <a:r>
              <a:rPr lang="en-US" dirty="0"/>
              <a:t> </a:t>
            </a:r>
            <a:r>
              <a:rPr lang="en-US" dirty="0" err="1"/>
              <a:t>oppfordring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undersøke</a:t>
            </a:r>
            <a:r>
              <a:rPr lang="en-US" dirty="0"/>
              <a:t> </a:t>
            </a:r>
            <a:r>
              <a:rPr lang="en-US" dirty="0" err="1" smtClean="0"/>
              <a:t>tingen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gjøre</a:t>
            </a:r>
            <a:r>
              <a:rPr lang="en-US" dirty="0" smtClean="0"/>
              <a:t> </a:t>
            </a:r>
            <a:r>
              <a:rPr lang="en-US" dirty="0" err="1" smtClean="0"/>
              <a:t>gjeldende</a:t>
            </a:r>
            <a:r>
              <a:rPr lang="en-US" dirty="0" smtClean="0"/>
              <a:t> </a:t>
            </a:r>
            <a:r>
              <a:rPr lang="en-US" dirty="0" err="1" smtClean="0"/>
              <a:t>noe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i="1" dirty="0" err="1" smtClean="0"/>
              <a:t>burde</a:t>
            </a:r>
            <a:r>
              <a:rPr lang="en-US" dirty="0" smtClean="0"/>
              <a:t> </a:t>
            </a:r>
            <a:r>
              <a:rPr lang="en-US" i="1" dirty="0" smtClean="0"/>
              <a:t>ha</a:t>
            </a:r>
            <a:r>
              <a:rPr lang="en-US" dirty="0" smtClean="0"/>
              <a:t> </a:t>
            </a:r>
            <a:r>
              <a:rPr lang="en-US" dirty="0" err="1" smtClean="0"/>
              <a:t>oppdaget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3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i="1" dirty="0" smtClean="0"/>
              <a:t>“…</a:t>
            </a:r>
            <a:r>
              <a:rPr lang="en-US" sz="3200" i="1" dirty="0"/>
              <a:t>med </a:t>
            </a:r>
            <a:r>
              <a:rPr lang="en-US" sz="3200" i="1" dirty="0" err="1"/>
              <a:t>mindre</a:t>
            </a:r>
            <a:r>
              <a:rPr lang="en-US" sz="3200" i="1" dirty="0"/>
              <a:t> </a:t>
            </a:r>
            <a:r>
              <a:rPr lang="en-US" sz="3200" i="1" dirty="0" err="1"/>
              <a:t>selgeren</a:t>
            </a:r>
            <a:r>
              <a:rPr lang="en-US" sz="3200" i="1" dirty="0"/>
              <a:t> </a:t>
            </a:r>
            <a:r>
              <a:rPr lang="en-US" sz="3200" i="1" dirty="0" err="1"/>
              <a:t>har</a:t>
            </a:r>
            <a:r>
              <a:rPr lang="en-US" sz="3200" i="1" dirty="0"/>
              <a:t> </a:t>
            </a:r>
            <a:r>
              <a:rPr lang="en-US" sz="3200" i="1" dirty="0" err="1"/>
              <a:t>handlet</a:t>
            </a:r>
            <a:r>
              <a:rPr lang="en-US" sz="3200" i="1" dirty="0"/>
              <a:t> </a:t>
            </a:r>
            <a:r>
              <a:rPr lang="en-US" sz="3200" i="1" dirty="0" err="1"/>
              <a:t>grovt</a:t>
            </a:r>
            <a:r>
              <a:rPr lang="en-US" sz="3200" i="1" dirty="0"/>
              <a:t> </a:t>
            </a:r>
            <a:r>
              <a:rPr lang="en-US" sz="3200" i="1" dirty="0" err="1"/>
              <a:t>aktløst</a:t>
            </a:r>
            <a:r>
              <a:rPr lang="en-US" sz="3200" i="1" dirty="0"/>
              <a:t> </a:t>
            </a:r>
            <a:r>
              <a:rPr lang="en-US" sz="3200" i="1" dirty="0" err="1"/>
              <a:t>eller</a:t>
            </a:r>
            <a:r>
              <a:rPr lang="en-US" sz="3200" i="1" dirty="0"/>
              <a:t> for </a:t>
            </a:r>
            <a:r>
              <a:rPr lang="en-US" sz="3200" i="1" dirty="0" err="1"/>
              <a:t>øvrig</a:t>
            </a:r>
            <a:r>
              <a:rPr lang="en-US" sz="3200" i="1" dirty="0"/>
              <a:t> </a:t>
            </a:r>
            <a:r>
              <a:rPr lang="en-US" sz="3200" i="1" dirty="0" err="1"/>
              <a:t>i</a:t>
            </a:r>
            <a:r>
              <a:rPr lang="en-US" sz="3200" i="1" dirty="0"/>
              <a:t> </a:t>
            </a:r>
            <a:r>
              <a:rPr lang="en-US" sz="3200" i="1" dirty="0" err="1"/>
              <a:t>strid</a:t>
            </a:r>
            <a:r>
              <a:rPr lang="en-US" sz="3200" i="1" dirty="0"/>
              <a:t> med </a:t>
            </a:r>
            <a:r>
              <a:rPr lang="en-US" sz="3200" i="1" dirty="0" err="1"/>
              <a:t>redelighet</a:t>
            </a:r>
            <a:r>
              <a:rPr lang="en-US" sz="3200" i="1" dirty="0"/>
              <a:t> </a:t>
            </a:r>
            <a:r>
              <a:rPr lang="en-US" sz="3200" i="1" dirty="0" err="1"/>
              <a:t>og</a:t>
            </a:r>
            <a:r>
              <a:rPr lang="en-US" sz="3200" i="1" dirty="0"/>
              <a:t> god </a:t>
            </a:r>
            <a:r>
              <a:rPr lang="en-US" sz="3200" i="1" dirty="0" err="1" smtClean="0"/>
              <a:t>tro</a:t>
            </a:r>
            <a:r>
              <a:rPr lang="en-US" sz="3200" i="1" dirty="0" smtClean="0"/>
              <a:t>”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Selgers</a:t>
            </a:r>
            <a:r>
              <a:rPr lang="en-US" dirty="0" smtClean="0"/>
              <a:t> </a:t>
            </a:r>
            <a:r>
              <a:rPr lang="en-US" dirty="0" err="1"/>
              <a:t>opplysningsplikt</a:t>
            </a:r>
            <a:r>
              <a:rPr lang="en-US" dirty="0"/>
              <a:t> </a:t>
            </a:r>
            <a:r>
              <a:rPr lang="en-US" dirty="0" err="1"/>
              <a:t>går</a:t>
            </a:r>
            <a:r>
              <a:rPr lang="en-US" dirty="0"/>
              <a:t> </a:t>
            </a:r>
            <a:r>
              <a:rPr lang="en-US" dirty="0" err="1"/>
              <a:t>foran</a:t>
            </a:r>
            <a:r>
              <a:rPr lang="en-US" dirty="0"/>
              <a:t> </a:t>
            </a:r>
            <a:r>
              <a:rPr lang="en-US" dirty="0" err="1" smtClean="0"/>
              <a:t>kjøpers</a:t>
            </a:r>
            <a:r>
              <a:rPr lang="en-US" dirty="0" smtClean="0"/>
              <a:t> </a:t>
            </a:r>
            <a:r>
              <a:rPr lang="en-US" dirty="0" err="1" smtClean="0"/>
              <a:t>undersøkelsesplikt</a:t>
            </a:r>
            <a:endParaRPr lang="en-US" dirty="0" smtClean="0"/>
          </a:p>
          <a:p>
            <a:pPr lvl="1"/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kjøper</a:t>
            </a:r>
            <a:r>
              <a:rPr lang="en-US" dirty="0" smtClean="0"/>
              <a:t> </a:t>
            </a:r>
            <a:r>
              <a:rPr lang="en-US" dirty="0" err="1" smtClean="0"/>
              <a:t>foretatt</a:t>
            </a:r>
            <a:r>
              <a:rPr lang="en-US" dirty="0" smtClean="0"/>
              <a:t> </a:t>
            </a:r>
            <a:r>
              <a:rPr lang="en-US" dirty="0" err="1" smtClean="0"/>
              <a:t>undersøkelse</a:t>
            </a:r>
            <a:r>
              <a:rPr lang="en-US" dirty="0" smtClean="0"/>
              <a:t>,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elger</a:t>
            </a:r>
            <a:r>
              <a:rPr lang="en-US" dirty="0" smtClean="0"/>
              <a:t> </a:t>
            </a:r>
            <a:r>
              <a:rPr lang="en-US" dirty="0" err="1"/>
              <a:t>holdt</a:t>
            </a:r>
            <a:r>
              <a:rPr lang="en-US" dirty="0"/>
              <a:t> </a:t>
            </a:r>
            <a:r>
              <a:rPr lang="en-US" dirty="0" err="1"/>
              <a:t>tilbake</a:t>
            </a:r>
            <a:r>
              <a:rPr lang="en-US" dirty="0"/>
              <a:t> </a:t>
            </a:r>
            <a:r>
              <a:rPr lang="en-US" dirty="0" err="1"/>
              <a:t>opplysninger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om </a:t>
            </a:r>
            <a:r>
              <a:rPr lang="en-US" dirty="0" err="1" smtClean="0"/>
              <a:t>forhold</a:t>
            </a:r>
            <a:r>
              <a:rPr lang="en-US" dirty="0" smtClean="0"/>
              <a:t> </a:t>
            </a:r>
            <a:r>
              <a:rPr lang="en-US" dirty="0" err="1"/>
              <a:t>selger</a:t>
            </a:r>
            <a:r>
              <a:rPr lang="en-US" dirty="0"/>
              <a:t> </a:t>
            </a:r>
            <a:r>
              <a:rPr lang="en-US" i="1" dirty="0" err="1"/>
              <a:t>måtte</a:t>
            </a:r>
            <a:r>
              <a:rPr lang="en-US" i="1" dirty="0"/>
              <a:t> ha </a:t>
            </a:r>
            <a:r>
              <a:rPr lang="en-US" i="1" dirty="0" err="1"/>
              <a:t>visst</a:t>
            </a:r>
            <a:r>
              <a:rPr lang="en-US" i="1" dirty="0"/>
              <a:t> </a:t>
            </a:r>
            <a:r>
              <a:rPr lang="en-US" i="1" dirty="0" smtClean="0"/>
              <a:t>om</a:t>
            </a:r>
            <a:r>
              <a:rPr lang="en-US" dirty="0" smtClean="0"/>
              <a:t>,</a:t>
            </a:r>
          </a:p>
          <a:p>
            <a:pPr lvl="2"/>
            <a:endParaRPr lang="en-US" dirty="0" smtClean="0"/>
          </a:p>
          <a:p>
            <a:pPr lvl="1"/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kjøper</a:t>
            </a:r>
            <a:r>
              <a:rPr lang="en-US" dirty="0" smtClean="0"/>
              <a:t> </a:t>
            </a:r>
            <a:r>
              <a:rPr lang="en-US" dirty="0" err="1" smtClean="0"/>
              <a:t>gjøre</a:t>
            </a:r>
            <a:r>
              <a:rPr lang="en-US" dirty="0" smtClean="0"/>
              <a:t> </a:t>
            </a:r>
            <a:r>
              <a:rPr lang="en-US" dirty="0" err="1" smtClean="0"/>
              <a:t>gjeldende</a:t>
            </a:r>
            <a:r>
              <a:rPr lang="en-US" dirty="0" smtClean="0"/>
              <a:t> </a:t>
            </a:r>
            <a:r>
              <a:rPr lang="en-US" dirty="0" err="1" smtClean="0"/>
              <a:t>krav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om </a:t>
            </a:r>
            <a:r>
              <a:rPr lang="en-US" dirty="0" err="1" smtClean="0"/>
              <a:t>forhold</a:t>
            </a:r>
            <a:r>
              <a:rPr lang="en-US" dirty="0"/>
              <a:t> </a:t>
            </a:r>
            <a:r>
              <a:rPr lang="en-US" dirty="0" err="1" smtClean="0"/>
              <a:t>kjøper</a:t>
            </a:r>
            <a:r>
              <a:rPr lang="en-US" dirty="0" smtClean="0"/>
              <a:t> </a:t>
            </a:r>
            <a:r>
              <a:rPr lang="en-US" i="1" dirty="0" err="1" smtClean="0"/>
              <a:t>burde</a:t>
            </a:r>
            <a:r>
              <a:rPr lang="en-US" i="1" dirty="0" smtClean="0"/>
              <a:t> ha </a:t>
            </a:r>
            <a:r>
              <a:rPr lang="en-US" i="1" dirty="0" err="1" smtClean="0"/>
              <a:t>oppdaget</a:t>
            </a: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Men </a:t>
            </a:r>
            <a:r>
              <a:rPr lang="en-US" dirty="0" err="1" smtClean="0"/>
              <a:t>terskelen</a:t>
            </a:r>
            <a:r>
              <a:rPr lang="en-US" dirty="0" smtClean="0"/>
              <a:t> for </a:t>
            </a:r>
            <a:r>
              <a:rPr lang="en-US" dirty="0" err="1" smtClean="0"/>
              <a:t>hva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selgers</a:t>
            </a:r>
            <a:r>
              <a:rPr lang="en-US" dirty="0" smtClean="0"/>
              <a:t> </a:t>
            </a:r>
            <a:r>
              <a:rPr lang="en-US" dirty="0" err="1" smtClean="0"/>
              <a:t>grov</a:t>
            </a:r>
            <a:r>
              <a:rPr lang="en-US" dirty="0" smtClean="0"/>
              <a:t> </a:t>
            </a:r>
            <a:r>
              <a:rPr lang="en-US" dirty="0" err="1" smtClean="0"/>
              <a:t>uaktsomhet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høy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Selgers</a:t>
            </a:r>
            <a:r>
              <a:rPr lang="en-US" dirty="0" smtClean="0"/>
              <a:t> </a:t>
            </a:r>
            <a:r>
              <a:rPr lang="en-US" dirty="0" err="1" smtClean="0"/>
              <a:t>opplysningsplikt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kjøpers</a:t>
            </a:r>
            <a:r>
              <a:rPr lang="en-US" dirty="0" smtClean="0"/>
              <a:t> </a:t>
            </a:r>
            <a:r>
              <a:rPr lang="en-US" dirty="0" err="1" smtClean="0"/>
              <a:t>undersøkelsesplikt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Selgers</a:t>
            </a:r>
            <a:r>
              <a:rPr lang="en-US" dirty="0" smtClean="0"/>
              <a:t> </a:t>
            </a:r>
            <a:r>
              <a:rPr lang="en-US" dirty="0" err="1" smtClean="0"/>
              <a:t>opplysningsplikt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Selger</a:t>
            </a:r>
            <a:r>
              <a:rPr lang="en-US" dirty="0" smtClean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holde</a:t>
            </a:r>
            <a:r>
              <a:rPr lang="en-US" dirty="0"/>
              <a:t> </a:t>
            </a:r>
            <a:r>
              <a:rPr lang="en-US" dirty="0" err="1"/>
              <a:t>tilbake</a:t>
            </a:r>
            <a:r>
              <a:rPr lang="en-US" dirty="0"/>
              <a:t> </a:t>
            </a:r>
            <a:r>
              <a:rPr lang="en-US" dirty="0" err="1"/>
              <a:t>opplysninger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kjente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eller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 err="1"/>
              <a:t>måtte</a:t>
            </a:r>
            <a:r>
              <a:rPr lang="en-US" dirty="0"/>
              <a:t> </a:t>
            </a:r>
            <a:r>
              <a:rPr lang="en-US" dirty="0" err="1"/>
              <a:t>kjenne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– </a:t>
            </a:r>
            <a:r>
              <a:rPr lang="en-US" dirty="0" err="1"/>
              <a:t>Kontraktslovgvning</a:t>
            </a:r>
            <a:r>
              <a:rPr lang="en-US" dirty="0"/>
              <a:t>, Rt. 2002 s. 1110 </a:t>
            </a:r>
            <a:r>
              <a:rPr lang="en-US" dirty="0" err="1"/>
              <a:t>Bodum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Selgers</a:t>
            </a:r>
            <a:r>
              <a:rPr lang="en-US" dirty="0" smtClean="0"/>
              <a:t> </a:t>
            </a:r>
            <a:r>
              <a:rPr lang="en-US" dirty="0"/>
              <a:t>grove </a:t>
            </a:r>
            <a:r>
              <a:rPr lang="en-US" dirty="0" err="1"/>
              <a:t>uaktsomhet</a:t>
            </a:r>
            <a:r>
              <a:rPr lang="en-US" dirty="0"/>
              <a:t> </a:t>
            </a:r>
            <a:r>
              <a:rPr lang="en-US" dirty="0" err="1"/>
              <a:t>kreves</a:t>
            </a:r>
            <a:r>
              <a:rPr lang="en-US" dirty="0"/>
              <a:t> for at </a:t>
            </a:r>
            <a:r>
              <a:rPr lang="en-US" dirty="0" err="1" smtClean="0"/>
              <a:t>kjøper</a:t>
            </a:r>
            <a:r>
              <a:rPr lang="en-US" dirty="0" smtClean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påberope</a:t>
            </a:r>
            <a:r>
              <a:rPr lang="en-US" dirty="0"/>
              <a:t> </a:t>
            </a:r>
            <a:r>
              <a:rPr lang="en-US" dirty="0" err="1"/>
              <a:t>seg</a:t>
            </a:r>
            <a:r>
              <a:rPr lang="en-US" dirty="0"/>
              <a:t> </a:t>
            </a:r>
            <a:r>
              <a:rPr lang="en-US" dirty="0" err="1"/>
              <a:t>mangel</a:t>
            </a:r>
            <a:r>
              <a:rPr lang="en-US" dirty="0"/>
              <a:t> </a:t>
            </a:r>
            <a:r>
              <a:rPr lang="en-US" dirty="0" smtClean="0"/>
              <a:t>)</a:t>
            </a:r>
            <a:r>
              <a:rPr lang="en-US" sz="1900" dirty="0"/>
              <a:t>			</a:t>
            </a:r>
            <a:endParaRPr lang="en-US" dirty="0"/>
          </a:p>
          <a:p>
            <a:pPr lvl="1"/>
            <a:r>
              <a:rPr lang="en-US" dirty="0" err="1"/>
              <a:t>burde</a:t>
            </a:r>
            <a:r>
              <a:rPr lang="en-US" dirty="0"/>
              <a:t> </a:t>
            </a:r>
            <a:r>
              <a:rPr lang="en-US" dirty="0" err="1"/>
              <a:t>kjenne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- Rt. </a:t>
            </a:r>
            <a:r>
              <a:rPr lang="en-US" dirty="0" smtClean="0"/>
              <a:t>1984 </a:t>
            </a:r>
            <a:r>
              <a:rPr lang="en-US" dirty="0"/>
              <a:t>s. 28, Rt. 2002 s. 696 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Selgers</a:t>
            </a:r>
            <a:r>
              <a:rPr lang="en-US" dirty="0" smtClean="0"/>
              <a:t> </a:t>
            </a:r>
            <a:r>
              <a:rPr lang="en-US" dirty="0" err="1" smtClean="0"/>
              <a:t>simpel</a:t>
            </a:r>
            <a:r>
              <a:rPr lang="en-US" dirty="0" smtClean="0"/>
              <a:t> </a:t>
            </a:r>
            <a:r>
              <a:rPr lang="en-US" dirty="0" err="1"/>
              <a:t>uaktsomhet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tilstrekkelig</a:t>
            </a:r>
            <a:r>
              <a:rPr lang="en-US" dirty="0"/>
              <a:t> for at </a:t>
            </a:r>
            <a:r>
              <a:rPr lang="en-US" dirty="0" err="1" smtClean="0"/>
              <a:t>kjøper</a:t>
            </a:r>
            <a:r>
              <a:rPr lang="en-US" dirty="0" smtClean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påberope</a:t>
            </a:r>
            <a:r>
              <a:rPr lang="en-US" dirty="0"/>
              <a:t> </a:t>
            </a:r>
            <a:r>
              <a:rPr lang="en-US" dirty="0" err="1"/>
              <a:t>seg</a:t>
            </a:r>
            <a:r>
              <a:rPr lang="en-US" dirty="0"/>
              <a:t> </a:t>
            </a:r>
            <a:r>
              <a:rPr lang="en-US" dirty="0" err="1" smtClean="0"/>
              <a:t>mangel</a:t>
            </a:r>
            <a:r>
              <a:rPr lang="en-US" dirty="0"/>
              <a:t> )</a:t>
            </a:r>
            <a:r>
              <a:rPr lang="en-US" dirty="0" smtClean="0"/>
              <a:t> </a:t>
            </a:r>
            <a:r>
              <a:rPr lang="en-US" dirty="0"/>
              <a:t>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Kjøpers</a:t>
            </a:r>
            <a:r>
              <a:rPr lang="en-US" dirty="0" smtClean="0"/>
              <a:t> </a:t>
            </a:r>
            <a:r>
              <a:rPr lang="en-US" dirty="0" err="1" smtClean="0"/>
              <a:t>undersøkelsesplikt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Kjøpers</a:t>
            </a:r>
            <a:r>
              <a:rPr lang="en-US" dirty="0" smtClean="0"/>
              <a:t> </a:t>
            </a:r>
            <a:r>
              <a:rPr lang="en-US" dirty="0"/>
              <a:t>grove </a:t>
            </a:r>
            <a:r>
              <a:rPr lang="en-US" dirty="0" err="1"/>
              <a:t>uaktsomhet</a:t>
            </a:r>
            <a:r>
              <a:rPr lang="en-US" dirty="0"/>
              <a:t> </a:t>
            </a:r>
            <a:r>
              <a:rPr lang="en-US" dirty="0" err="1"/>
              <a:t>kreves</a:t>
            </a:r>
            <a:r>
              <a:rPr lang="en-US" dirty="0"/>
              <a:t> for at </a:t>
            </a:r>
            <a:r>
              <a:rPr lang="en-US" dirty="0" err="1" smtClean="0"/>
              <a:t>kjøper</a:t>
            </a:r>
            <a:r>
              <a:rPr lang="en-US" dirty="0" smtClean="0"/>
              <a:t> </a:t>
            </a:r>
            <a:r>
              <a:rPr lang="en-US" dirty="0"/>
              <a:t>taper </a:t>
            </a:r>
            <a:r>
              <a:rPr lang="en-US" dirty="0" err="1"/>
              <a:t>misligholdsbeføyelser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 smtClean="0"/>
              <a:t>kjøper</a:t>
            </a:r>
            <a:r>
              <a:rPr lang="en-US" dirty="0" smtClean="0"/>
              <a:t> </a:t>
            </a:r>
            <a:r>
              <a:rPr lang="en-US" dirty="0" err="1"/>
              <a:t>foretatt</a:t>
            </a:r>
            <a:r>
              <a:rPr lang="en-US" dirty="0"/>
              <a:t> </a:t>
            </a:r>
            <a:r>
              <a:rPr lang="en-US" dirty="0" err="1"/>
              <a:t>undersøkelser</a:t>
            </a:r>
            <a:r>
              <a:rPr lang="en-US" dirty="0"/>
              <a:t>,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 smtClean="0"/>
              <a:t>simpel</a:t>
            </a:r>
            <a:r>
              <a:rPr lang="en-US" dirty="0" smtClean="0"/>
              <a:t> </a:t>
            </a:r>
            <a:r>
              <a:rPr lang="en-US" dirty="0" err="1" smtClean="0"/>
              <a:t>uaktsomhet</a:t>
            </a:r>
            <a:r>
              <a:rPr lang="en-US" dirty="0" smtClean="0"/>
              <a:t> </a:t>
            </a:r>
            <a:r>
              <a:rPr lang="en-US" dirty="0" err="1"/>
              <a:t>tilstrekkelig</a:t>
            </a:r>
            <a:r>
              <a:rPr lang="en-US" dirty="0"/>
              <a:t> for at </a:t>
            </a:r>
            <a:r>
              <a:rPr lang="en-US" dirty="0" err="1" smtClean="0"/>
              <a:t>kjøper</a:t>
            </a:r>
            <a:r>
              <a:rPr lang="en-US" dirty="0" smtClean="0"/>
              <a:t> </a:t>
            </a:r>
            <a:r>
              <a:rPr lang="en-US" dirty="0"/>
              <a:t>taper </a:t>
            </a:r>
            <a:r>
              <a:rPr lang="en-US" dirty="0" err="1"/>
              <a:t>misligholdsbeføyelser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6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Bedre</a:t>
            </a:r>
            <a:r>
              <a:rPr lang="en-US" dirty="0"/>
              <a:t> med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uten</a:t>
            </a:r>
            <a:r>
              <a:rPr lang="en-US" dirty="0"/>
              <a:t> due diligence?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 due diligence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Skjerpet</a:t>
            </a:r>
            <a:r>
              <a:rPr lang="en-US" dirty="0" smtClean="0"/>
              <a:t> </a:t>
            </a:r>
            <a:r>
              <a:rPr lang="en-US" dirty="0" err="1" smtClean="0"/>
              <a:t>aktsomhetskrav</a:t>
            </a:r>
            <a:r>
              <a:rPr lang="en-US" dirty="0" smtClean="0"/>
              <a:t> for </a:t>
            </a:r>
            <a:r>
              <a:rPr lang="en-US" dirty="0" err="1" smtClean="0"/>
              <a:t>kjøper</a:t>
            </a:r>
            <a:endParaRPr lang="en-US" dirty="0" smtClean="0"/>
          </a:p>
          <a:p>
            <a:r>
              <a:rPr lang="en-US" dirty="0" err="1" smtClean="0"/>
              <a:t>Kjøper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en </a:t>
            </a:r>
            <a:r>
              <a:rPr lang="en-US" dirty="0" err="1" smtClean="0"/>
              <a:t>tidlig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oppdage</a:t>
            </a:r>
            <a:r>
              <a:rPr lang="en-US" dirty="0" smtClean="0"/>
              <a:t> </a:t>
            </a:r>
            <a:r>
              <a:rPr lang="en-US" dirty="0" err="1" smtClean="0"/>
              <a:t>forhold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betydning</a:t>
            </a:r>
            <a:r>
              <a:rPr lang="en-US" dirty="0" smtClean="0"/>
              <a:t> for </a:t>
            </a:r>
            <a:r>
              <a:rPr lang="en-US" dirty="0" err="1" smtClean="0"/>
              <a:t>inngåelse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kontrakten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Uten</a:t>
            </a:r>
            <a:r>
              <a:rPr lang="en-US" dirty="0" smtClean="0"/>
              <a:t> due diligence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Kjøper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større</a:t>
            </a:r>
            <a:r>
              <a:rPr lang="en-US" dirty="0" smtClean="0"/>
              <a:t> </a:t>
            </a:r>
            <a:r>
              <a:rPr lang="en-US" dirty="0" err="1" smtClean="0"/>
              <a:t>utstrekning</a:t>
            </a:r>
            <a:r>
              <a:rPr lang="en-US" dirty="0" smtClean="0"/>
              <a:t> </a:t>
            </a:r>
            <a:r>
              <a:rPr lang="en-US" dirty="0" err="1" smtClean="0"/>
              <a:t>gjøre</a:t>
            </a:r>
            <a:r>
              <a:rPr lang="en-US" dirty="0" smtClean="0"/>
              <a:t> </a:t>
            </a:r>
            <a:r>
              <a:rPr lang="en-US" dirty="0" err="1" smtClean="0"/>
              <a:t>misligholdsbeføyelser</a:t>
            </a:r>
            <a:r>
              <a:rPr lang="en-US" dirty="0" smtClean="0"/>
              <a:t> </a:t>
            </a:r>
            <a:r>
              <a:rPr lang="en-US" dirty="0" err="1" smtClean="0"/>
              <a:t>gjeldende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Uforutsigbart</a:t>
            </a:r>
            <a:r>
              <a:rPr lang="en-US" dirty="0" smtClean="0"/>
              <a:t> </a:t>
            </a:r>
            <a:r>
              <a:rPr lang="en-US" dirty="0" err="1" smtClean="0"/>
              <a:t>hva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faktisk</a:t>
            </a:r>
            <a:r>
              <a:rPr lang="en-US" dirty="0" smtClean="0"/>
              <a:t> </a:t>
            </a:r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bli</a:t>
            </a:r>
            <a:r>
              <a:rPr lang="en-US" dirty="0" smtClean="0"/>
              <a:t> </a:t>
            </a:r>
            <a:r>
              <a:rPr lang="en-US" dirty="0" err="1" smtClean="0"/>
              <a:t>ansett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mangel</a:t>
            </a:r>
            <a:endParaRPr lang="en-US" dirty="0" smtClean="0"/>
          </a:p>
          <a:p>
            <a:r>
              <a:rPr lang="en-US" dirty="0" err="1" smtClean="0"/>
              <a:t>Uforutsigbart</a:t>
            </a:r>
            <a:r>
              <a:rPr lang="en-US" dirty="0" smtClean="0"/>
              <a:t> </a:t>
            </a:r>
            <a:r>
              <a:rPr lang="en-US" dirty="0" err="1" smtClean="0"/>
              <a:t>omfang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prisavslag</a:t>
            </a:r>
            <a:r>
              <a:rPr lang="en-US" dirty="0" smtClean="0"/>
              <a:t>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erstatning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07504" y="1628800"/>
            <a:ext cx="122413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Hva skal ytes?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7956376" y="764704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Mangel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956376" y="116632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Forsinkelse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691680" y="1628800"/>
            <a:ext cx="1152128" cy="50816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1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Når og hvor skal det ytes?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788024" y="6309320"/>
            <a:ext cx="2952328" cy="42794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F2F2F2"/>
                </a:solidFill>
              </a:rPr>
              <a:t>Virkninger for den andre partens ytelse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835696" y="4653136"/>
            <a:ext cx="93610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Natural-oppfyllelse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987824" y="4653136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Avhjelp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644008" y="5301208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Prisavslag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580112" y="5301208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Hevning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6516216" y="5301208"/>
            <a:ext cx="1223698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Tilbakeholdelse av vederlag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8100392" y="5949280"/>
            <a:ext cx="86409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Erstatning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411760" y="5373216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Retting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3563888" y="5373216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b-NO" sz="1100" dirty="0">
                <a:solidFill>
                  <a:schemeClr val="bg1">
                    <a:lumMod val="95000"/>
                  </a:schemeClr>
                </a:solidFill>
              </a:rPr>
              <a:t>Om-levering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63888" y="0"/>
            <a:ext cx="1807499" cy="36004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Kontrakten</a:t>
            </a:r>
            <a:endParaRPr kumimoji="0" lang="nb-NO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55576" y="764704"/>
            <a:ext cx="1260140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Innholdet av ytelsespliktene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3640774" y="764704"/>
            <a:ext cx="1651306" cy="49033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Kontraktsrevisjon</a:t>
            </a:r>
            <a:endParaRPr kumimoji="0" lang="nb-NO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6300192" y="764704"/>
            <a:ext cx="1368152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Mislighold av ytelsespliktene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47" name="Straight Connector 46"/>
          <p:cNvCxnSpPr>
            <a:stCxn id="42" idx="3"/>
          </p:cNvCxnSpPr>
          <p:nvPr/>
        </p:nvCxnSpPr>
        <p:spPr bwMode="auto">
          <a:xfrm>
            <a:off x="5371387" y="180020"/>
            <a:ext cx="1720893" cy="1526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endCxn id="42" idx="1"/>
          </p:cNvCxnSpPr>
          <p:nvPr/>
        </p:nvCxnSpPr>
        <p:spPr bwMode="auto">
          <a:xfrm flipV="1">
            <a:off x="1403648" y="180020"/>
            <a:ext cx="2160240" cy="2246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7092280" y="332656"/>
            <a:ext cx="0" cy="4320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1403648" y="404664"/>
            <a:ext cx="0" cy="3240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3" idx="3"/>
            <a:endCxn id="44" idx="1"/>
          </p:cNvCxnSpPr>
          <p:nvPr/>
        </p:nvCxnSpPr>
        <p:spPr bwMode="auto">
          <a:xfrm flipV="1">
            <a:off x="2015716" y="1009870"/>
            <a:ext cx="1625058" cy="68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5292080" y="980728"/>
            <a:ext cx="10081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7092280" y="1268760"/>
            <a:ext cx="0" cy="2520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4932040" y="1484784"/>
            <a:ext cx="3204356" cy="647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4932040" y="1484784"/>
            <a:ext cx="0" cy="1380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V="1">
            <a:off x="8100392" y="1484784"/>
            <a:ext cx="0" cy="144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7092280" y="1484784"/>
            <a:ext cx="0" cy="20882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V="1">
            <a:off x="6660232" y="2420888"/>
            <a:ext cx="0" cy="18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ounded Rectangle 64"/>
          <p:cNvSpPr/>
          <p:nvPr/>
        </p:nvSpPr>
        <p:spPr bwMode="auto">
          <a:xfrm>
            <a:off x="4283968" y="1628800"/>
            <a:ext cx="1656184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D9D9D9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Utelukkelse av misligholdsbeføyelser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D9D9D9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7534872" y="1628800"/>
            <a:ext cx="1584176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Bortfall av misligholdsbeføyelse</a:t>
            </a: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4067944" y="3356992"/>
            <a:ext cx="1512168" cy="4999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</a:rPr>
              <a:t>Misligholdsbeføyelser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74" name="Straight Connector 73"/>
          <p:cNvCxnSpPr>
            <a:stCxn id="67" idx="2"/>
            <a:endCxn id="16" idx="0"/>
          </p:cNvCxnSpPr>
          <p:nvPr/>
        </p:nvCxnSpPr>
        <p:spPr bwMode="auto">
          <a:xfrm>
            <a:off x="4824028" y="3856942"/>
            <a:ext cx="2304037" cy="14442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endCxn id="8" idx="1"/>
          </p:cNvCxnSpPr>
          <p:nvPr/>
        </p:nvCxnSpPr>
        <p:spPr bwMode="auto">
          <a:xfrm flipV="1">
            <a:off x="7668344" y="368660"/>
            <a:ext cx="288032" cy="3960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45" idx="3"/>
            <a:endCxn id="3" idx="1"/>
          </p:cNvCxnSpPr>
          <p:nvPr/>
        </p:nvCxnSpPr>
        <p:spPr bwMode="auto">
          <a:xfrm>
            <a:off x="7668344" y="1016732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67" idx="2"/>
            <a:endCxn id="12" idx="0"/>
          </p:cNvCxnSpPr>
          <p:nvPr/>
        </p:nvCxnSpPr>
        <p:spPr bwMode="auto">
          <a:xfrm flipH="1">
            <a:off x="2303748" y="3856942"/>
            <a:ext cx="2520280" cy="796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stCxn id="67" idx="2"/>
            <a:endCxn id="17" idx="0"/>
          </p:cNvCxnSpPr>
          <p:nvPr/>
        </p:nvCxnSpPr>
        <p:spPr bwMode="auto">
          <a:xfrm>
            <a:off x="4824028" y="3856942"/>
            <a:ext cx="3708412" cy="20923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endCxn id="2" idx="0"/>
          </p:cNvCxnSpPr>
          <p:nvPr/>
        </p:nvCxnSpPr>
        <p:spPr bwMode="auto">
          <a:xfrm flipH="1">
            <a:off x="719572" y="1268760"/>
            <a:ext cx="468052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endCxn id="9" idx="0"/>
          </p:cNvCxnSpPr>
          <p:nvPr/>
        </p:nvCxnSpPr>
        <p:spPr bwMode="auto">
          <a:xfrm>
            <a:off x="1619672" y="1268760"/>
            <a:ext cx="648072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3" idx="2"/>
            <a:endCxn id="37" idx="0"/>
          </p:cNvCxnSpPr>
          <p:nvPr/>
        </p:nvCxnSpPr>
        <p:spPr bwMode="auto">
          <a:xfrm flipH="1">
            <a:off x="2872810" y="5157192"/>
            <a:ext cx="576064" cy="2160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38" idx="0"/>
            <a:endCxn id="13" idx="2"/>
          </p:cNvCxnSpPr>
          <p:nvPr/>
        </p:nvCxnSpPr>
        <p:spPr bwMode="auto">
          <a:xfrm flipH="1" flipV="1">
            <a:off x="3448874" y="5157192"/>
            <a:ext cx="576064" cy="2160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7" name="Rounded Rectangle 136"/>
          <p:cNvSpPr/>
          <p:nvPr/>
        </p:nvSpPr>
        <p:spPr bwMode="auto">
          <a:xfrm>
            <a:off x="8028384" y="2204864"/>
            <a:ext cx="111561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Reklamasjon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8135888" y="2780928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D9D9D9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Passivitet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D9D9D9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9" name="Rounded Rectangle 138"/>
          <p:cNvSpPr/>
          <p:nvPr/>
        </p:nvSpPr>
        <p:spPr bwMode="auto">
          <a:xfrm>
            <a:off x="8135888" y="3284984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>
                <a:solidFill>
                  <a:srgbClr val="000000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[</a:t>
            </a: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D9D9D9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Foreldelse</a:t>
            </a: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]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145" name="Straight Connector 144"/>
          <p:cNvCxnSpPr/>
          <p:nvPr/>
        </p:nvCxnSpPr>
        <p:spPr bwMode="auto">
          <a:xfrm>
            <a:off x="7812360" y="2132856"/>
            <a:ext cx="0" cy="14401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>
            <a:off x="7812360" y="3573016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>
            <a:off x="7812360" y="2996952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Straight Connector 173"/>
          <p:cNvCxnSpPr/>
          <p:nvPr/>
        </p:nvCxnSpPr>
        <p:spPr bwMode="auto">
          <a:xfrm>
            <a:off x="7812360" y="2420888"/>
            <a:ext cx="201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/>
          <p:nvPr/>
        </p:nvCxnSpPr>
        <p:spPr bwMode="auto">
          <a:xfrm>
            <a:off x="5580112" y="3573016"/>
            <a:ext cx="1512168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5" name="Rounded Rectangle 194"/>
          <p:cNvSpPr/>
          <p:nvPr/>
        </p:nvSpPr>
        <p:spPr bwMode="auto">
          <a:xfrm>
            <a:off x="5508104" y="2204864"/>
            <a:ext cx="111561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D9D9D9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Forbehold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D9D9D9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96" name="Rounded Rectangle 195"/>
          <p:cNvSpPr/>
          <p:nvPr/>
        </p:nvSpPr>
        <p:spPr bwMode="auto">
          <a:xfrm>
            <a:off x="5508104" y="2780928"/>
            <a:ext cx="122413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D9D9D9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Undersøkelsesplikt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D9D9D9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206" name="Straight Connector 205"/>
          <p:cNvCxnSpPr/>
          <p:nvPr/>
        </p:nvCxnSpPr>
        <p:spPr bwMode="auto">
          <a:xfrm>
            <a:off x="5148064" y="2132856"/>
            <a:ext cx="0" cy="10081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" name="Straight Connector 207"/>
          <p:cNvCxnSpPr/>
          <p:nvPr/>
        </p:nvCxnSpPr>
        <p:spPr bwMode="auto">
          <a:xfrm>
            <a:off x="5148064" y="3140968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/>
          <p:nvPr/>
        </p:nvCxnSpPr>
        <p:spPr bwMode="auto">
          <a:xfrm>
            <a:off x="5148064" y="2420888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Rounded Rectangle 209"/>
          <p:cNvSpPr/>
          <p:nvPr/>
        </p:nvSpPr>
        <p:spPr bwMode="auto">
          <a:xfrm>
            <a:off x="12047" y="2420888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Avtaletolkning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11" name="Rounded Rectangle 210"/>
          <p:cNvSpPr/>
          <p:nvPr/>
        </p:nvSpPr>
        <p:spPr bwMode="auto">
          <a:xfrm>
            <a:off x="0" y="3068960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100" dirty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Debitors opplysninger</a:t>
            </a:r>
          </a:p>
        </p:txBody>
      </p:sp>
      <p:sp>
        <p:nvSpPr>
          <p:cNvPr id="212" name="Rounded Rectangle 211"/>
          <p:cNvSpPr/>
          <p:nvPr/>
        </p:nvSpPr>
        <p:spPr bwMode="auto">
          <a:xfrm>
            <a:off x="0" y="3717032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Kreditors forventninger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13" name="Rounded Rectangle 212"/>
          <p:cNvSpPr/>
          <p:nvPr/>
        </p:nvSpPr>
        <p:spPr bwMode="auto">
          <a:xfrm>
            <a:off x="1691680" y="3861048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Vanlig god ytelse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214" name="Straight Connector 213"/>
          <p:cNvCxnSpPr/>
          <p:nvPr/>
        </p:nvCxnSpPr>
        <p:spPr bwMode="auto">
          <a:xfrm>
            <a:off x="1547664" y="1268760"/>
            <a:ext cx="0" cy="29523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/>
          <p:cNvCxnSpPr/>
          <p:nvPr/>
        </p:nvCxnSpPr>
        <p:spPr bwMode="auto">
          <a:xfrm>
            <a:off x="1259632" y="2708920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>
            <a:off x="1259632" y="3284984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Straight Connector 224"/>
          <p:cNvCxnSpPr/>
          <p:nvPr/>
        </p:nvCxnSpPr>
        <p:spPr bwMode="auto">
          <a:xfrm>
            <a:off x="1331640" y="4005064"/>
            <a:ext cx="21602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6" name="Straight Connector 225"/>
          <p:cNvCxnSpPr>
            <a:endCxn id="213" idx="1"/>
          </p:cNvCxnSpPr>
          <p:nvPr/>
        </p:nvCxnSpPr>
        <p:spPr bwMode="auto">
          <a:xfrm flipV="1">
            <a:off x="1547664" y="4113076"/>
            <a:ext cx="144016" cy="1080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3" name="Rounded Rectangle 232"/>
          <p:cNvSpPr/>
          <p:nvPr/>
        </p:nvSpPr>
        <p:spPr bwMode="auto">
          <a:xfrm>
            <a:off x="1763688" y="6237312"/>
            <a:ext cx="2520280" cy="49995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</a:rPr>
              <a:t>Virkninger for mislig-holderens ytelse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243" name="Straight Connector 242"/>
          <p:cNvCxnSpPr>
            <a:stCxn id="67" idx="2"/>
            <a:endCxn id="13" idx="0"/>
          </p:cNvCxnSpPr>
          <p:nvPr/>
        </p:nvCxnSpPr>
        <p:spPr bwMode="auto">
          <a:xfrm flipH="1">
            <a:off x="3448874" y="3856942"/>
            <a:ext cx="1375154" cy="796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/>
          <p:cNvCxnSpPr>
            <a:stCxn id="67" idx="2"/>
            <a:endCxn id="14" idx="0"/>
          </p:cNvCxnSpPr>
          <p:nvPr/>
        </p:nvCxnSpPr>
        <p:spPr bwMode="auto">
          <a:xfrm>
            <a:off x="4824028" y="3856942"/>
            <a:ext cx="281030" cy="14442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8" name="Straight Connector 257"/>
          <p:cNvCxnSpPr>
            <a:stCxn id="67" idx="2"/>
            <a:endCxn id="15" idx="0"/>
          </p:cNvCxnSpPr>
          <p:nvPr/>
        </p:nvCxnSpPr>
        <p:spPr bwMode="auto">
          <a:xfrm>
            <a:off x="4824028" y="3856942"/>
            <a:ext cx="1217134" cy="14442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Rounded Rectangle 72"/>
          <p:cNvSpPr/>
          <p:nvPr/>
        </p:nvSpPr>
        <p:spPr bwMode="auto">
          <a:xfrm>
            <a:off x="6444208" y="3356992"/>
            <a:ext cx="1223698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Brudd som kreditor ikke svarer for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9" name="Rounded Rectangle 88"/>
          <p:cNvSpPr/>
          <p:nvPr/>
        </p:nvSpPr>
        <p:spPr bwMode="auto">
          <a:xfrm>
            <a:off x="7740352" y="3933056"/>
            <a:ext cx="1403648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D9D9D9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Risikoovertagelse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D9D9D9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7596336" y="4437112"/>
            <a:ext cx="154766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D9D9D9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Oppfyllelseshindring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D9D9D9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7775185" y="4941168"/>
            <a:ext cx="1403648" cy="36004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D9D9D9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Kreditormora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D9D9D9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7092280" y="4005064"/>
            <a:ext cx="0" cy="8640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7092280" y="4149080"/>
            <a:ext cx="648072" cy="720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endCxn id="95" idx="1"/>
          </p:cNvCxnSpPr>
          <p:nvPr/>
        </p:nvCxnSpPr>
        <p:spPr bwMode="auto">
          <a:xfrm>
            <a:off x="7092280" y="4581128"/>
            <a:ext cx="504056" cy="1080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endCxn id="97" idx="1"/>
          </p:cNvCxnSpPr>
          <p:nvPr/>
        </p:nvCxnSpPr>
        <p:spPr bwMode="auto">
          <a:xfrm>
            <a:off x="7092280" y="4869160"/>
            <a:ext cx="682905" cy="2520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7542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07504" y="1628800"/>
            <a:ext cx="122413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Hva skal ytes?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7956376" y="764704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Mangel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956376" y="116632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Forsinkelse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691680" y="1628800"/>
            <a:ext cx="1152128" cy="50816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1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Når og hvor skal det ytes?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788024" y="6309320"/>
            <a:ext cx="2952328" cy="42794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F2F2F2"/>
                </a:solidFill>
              </a:rPr>
              <a:t>Virkninger for den andre partens ytelse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835696" y="4653136"/>
            <a:ext cx="93610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Natural-oppfyllelse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987824" y="4653136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Avhjelp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644008" y="5301208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Prisavslag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580112" y="5301208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Hevning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6516216" y="5301208"/>
            <a:ext cx="1223698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Tilbakeholdelse av vederlag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8100392" y="5949280"/>
            <a:ext cx="86409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Erstatning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411760" y="5373216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Retting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3563888" y="5373216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b-NO" sz="1100" dirty="0">
                <a:solidFill>
                  <a:schemeClr val="bg1">
                    <a:lumMod val="95000"/>
                  </a:schemeClr>
                </a:solidFill>
              </a:rPr>
              <a:t>Om-levering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63888" y="0"/>
            <a:ext cx="1807499" cy="36004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Kontrakten</a:t>
            </a:r>
            <a:endParaRPr kumimoji="0" lang="nb-NO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55576" y="764704"/>
            <a:ext cx="1260140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Innholdet av ytelsespliktene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3640774" y="764704"/>
            <a:ext cx="1651306" cy="49033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Kontraktsrevisjon</a:t>
            </a:r>
            <a:endParaRPr kumimoji="0" lang="nb-NO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6300192" y="764704"/>
            <a:ext cx="1368152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Mislighold</a:t>
            </a: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</a:t>
            </a: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av</a:t>
            </a: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</a:t>
            </a: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ytelsespliktene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F6600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47" name="Straight Connector 46"/>
          <p:cNvCxnSpPr>
            <a:stCxn id="42" idx="3"/>
          </p:cNvCxnSpPr>
          <p:nvPr/>
        </p:nvCxnSpPr>
        <p:spPr bwMode="auto">
          <a:xfrm>
            <a:off x="5371387" y="180020"/>
            <a:ext cx="1720893" cy="1526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endCxn id="42" idx="1"/>
          </p:cNvCxnSpPr>
          <p:nvPr/>
        </p:nvCxnSpPr>
        <p:spPr bwMode="auto">
          <a:xfrm flipV="1">
            <a:off x="1403648" y="180020"/>
            <a:ext cx="2160240" cy="2246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7092280" y="332656"/>
            <a:ext cx="0" cy="4320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1403648" y="404664"/>
            <a:ext cx="0" cy="3240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3" idx="3"/>
            <a:endCxn id="44" idx="1"/>
          </p:cNvCxnSpPr>
          <p:nvPr/>
        </p:nvCxnSpPr>
        <p:spPr bwMode="auto">
          <a:xfrm flipV="1">
            <a:off x="2015716" y="1009870"/>
            <a:ext cx="1625058" cy="68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5292080" y="980728"/>
            <a:ext cx="10081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7092280" y="1268760"/>
            <a:ext cx="0" cy="2520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4932040" y="1484784"/>
            <a:ext cx="3204356" cy="647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4932040" y="1484784"/>
            <a:ext cx="0" cy="1380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V="1">
            <a:off x="8100392" y="1484784"/>
            <a:ext cx="0" cy="144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7092280" y="1484784"/>
            <a:ext cx="0" cy="20882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V="1">
            <a:off x="6660232" y="2420888"/>
            <a:ext cx="0" cy="18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ounded Rectangle 64"/>
          <p:cNvSpPr/>
          <p:nvPr/>
        </p:nvSpPr>
        <p:spPr bwMode="auto">
          <a:xfrm>
            <a:off x="4283968" y="1628800"/>
            <a:ext cx="1656184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Utelukkelse av misligholdsbeføyelser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7534872" y="1628800"/>
            <a:ext cx="1584176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Bortfall av misligholdsbeføyelser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4067944" y="3356992"/>
            <a:ext cx="1512168" cy="4999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</a:rPr>
              <a:t>Misligholdsbeføyelser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74" name="Straight Connector 73"/>
          <p:cNvCxnSpPr>
            <a:stCxn id="67" idx="2"/>
            <a:endCxn id="16" idx="0"/>
          </p:cNvCxnSpPr>
          <p:nvPr/>
        </p:nvCxnSpPr>
        <p:spPr bwMode="auto">
          <a:xfrm>
            <a:off x="4824028" y="3856942"/>
            <a:ext cx="2304037" cy="14442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endCxn id="8" idx="1"/>
          </p:cNvCxnSpPr>
          <p:nvPr/>
        </p:nvCxnSpPr>
        <p:spPr bwMode="auto">
          <a:xfrm flipV="1">
            <a:off x="7668344" y="368660"/>
            <a:ext cx="288032" cy="3960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45" idx="3"/>
            <a:endCxn id="3" idx="1"/>
          </p:cNvCxnSpPr>
          <p:nvPr/>
        </p:nvCxnSpPr>
        <p:spPr bwMode="auto">
          <a:xfrm>
            <a:off x="7668344" y="1016732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67" idx="2"/>
            <a:endCxn id="12" idx="0"/>
          </p:cNvCxnSpPr>
          <p:nvPr/>
        </p:nvCxnSpPr>
        <p:spPr bwMode="auto">
          <a:xfrm flipH="1">
            <a:off x="2303748" y="3856942"/>
            <a:ext cx="2520280" cy="796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stCxn id="67" idx="2"/>
            <a:endCxn id="17" idx="0"/>
          </p:cNvCxnSpPr>
          <p:nvPr/>
        </p:nvCxnSpPr>
        <p:spPr bwMode="auto">
          <a:xfrm>
            <a:off x="4824028" y="3856942"/>
            <a:ext cx="3708412" cy="20923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endCxn id="2" idx="0"/>
          </p:cNvCxnSpPr>
          <p:nvPr/>
        </p:nvCxnSpPr>
        <p:spPr bwMode="auto">
          <a:xfrm flipH="1">
            <a:off x="719572" y="1268760"/>
            <a:ext cx="468052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endCxn id="9" idx="0"/>
          </p:cNvCxnSpPr>
          <p:nvPr/>
        </p:nvCxnSpPr>
        <p:spPr bwMode="auto">
          <a:xfrm>
            <a:off x="1619672" y="1268760"/>
            <a:ext cx="648072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3" idx="2"/>
            <a:endCxn id="37" idx="0"/>
          </p:cNvCxnSpPr>
          <p:nvPr/>
        </p:nvCxnSpPr>
        <p:spPr bwMode="auto">
          <a:xfrm flipH="1">
            <a:off x="2872810" y="5157192"/>
            <a:ext cx="576064" cy="2160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38" idx="0"/>
            <a:endCxn id="13" idx="2"/>
          </p:cNvCxnSpPr>
          <p:nvPr/>
        </p:nvCxnSpPr>
        <p:spPr bwMode="auto">
          <a:xfrm flipH="1" flipV="1">
            <a:off x="3448874" y="5157192"/>
            <a:ext cx="576064" cy="2160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7" name="Rounded Rectangle 136"/>
          <p:cNvSpPr/>
          <p:nvPr/>
        </p:nvSpPr>
        <p:spPr bwMode="auto">
          <a:xfrm>
            <a:off x="8028384" y="2204864"/>
            <a:ext cx="111561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Reklamasjon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8135888" y="2780928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Passivitet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9" name="Rounded Rectangle 138"/>
          <p:cNvSpPr/>
          <p:nvPr/>
        </p:nvSpPr>
        <p:spPr bwMode="auto">
          <a:xfrm>
            <a:off x="8135888" y="3284984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[</a:t>
            </a: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Foreldelse]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145" name="Straight Connector 144"/>
          <p:cNvCxnSpPr/>
          <p:nvPr/>
        </p:nvCxnSpPr>
        <p:spPr bwMode="auto">
          <a:xfrm>
            <a:off x="7812360" y="2132856"/>
            <a:ext cx="0" cy="14401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>
            <a:off x="7812360" y="3573016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>
            <a:off x="7812360" y="2996952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Straight Connector 173"/>
          <p:cNvCxnSpPr/>
          <p:nvPr/>
        </p:nvCxnSpPr>
        <p:spPr bwMode="auto">
          <a:xfrm>
            <a:off x="7812360" y="2420888"/>
            <a:ext cx="201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/>
          <p:nvPr/>
        </p:nvCxnSpPr>
        <p:spPr bwMode="auto">
          <a:xfrm>
            <a:off x="5580112" y="3573016"/>
            <a:ext cx="1512168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5" name="Rounded Rectangle 194"/>
          <p:cNvSpPr/>
          <p:nvPr/>
        </p:nvSpPr>
        <p:spPr bwMode="auto">
          <a:xfrm>
            <a:off x="5508104" y="2204864"/>
            <a:ext cx="111561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Forbehold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96" name="Rounded Rectangle 195"/>
          <p:cNvSpPr/>
          <p:nvPr/>
        </p:nvSpPr>
        <p:spPr bwMode="auto">
          <a:xfrm>
            <a:off x="5508104" y="2780928"/>
            <a:ext cx="122413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Undersøkelsesplikt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206" name="Straight Connector 205"/>
          <p:cNvCxnSpPr/>
          <p:nvPr/>
        </p:nvCxnSpPr>
        <p:spPr bwMode="auto">
          <a:xfrm>
            <a:off x="5148064" y="2132856"/>
            <a:ext cx="0" cy="10081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" name="Straight Connector 207"/>
          <p:cNvCxnSpPr/>
          <p:nvPr/>
        </p:nvCxnSpPr>
        <p:spPr bwMode="auto">
          <a:xfrm>
            <a:off x="5148064" y="3140968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/>
          <p:nvPr/>
        </p:nvCxnSpPr>
        <p:spPr bwMode="auto">
          <a:xfrm>
            <a:off x="5148064" y="2420888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Rounded Rectangle 209"/>
          <p:cNvSpPr/>
          <p:nvPr/>
        </p:nvSpPr>
        <p:spPr bwMode="auto">
          <a:xfrm>
            <a:off x="12047" y="2420888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Avtaletolkning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11" name="Rounded Rectangle 210"/>
          <p:cNvSpPr/>
          <p:nvPr/>
        </p:nvSpPr>
        <p:spPr bwMode="auto">
          <a:xfrm>
            <a:off x="0" y="3068960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100" dirty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Debitors opplysninger</a:t>
            </a:r>
          </a:p>
        </p:txBody>
      </p:sp>
      <p:sp>
        <p:nvSpPr>
          <p:cNvPr id="212" name="Rounded Rectangle 211"/>
          <p:cNvSpPr/>
          <p:nvPr/>
        </p:nvSpPr>
        <p:spPr bwMode="auto">
          <a:xfrm>
            <a:off x="0" y="3717032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Kreditors forventninger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13" name="Rounded Rectangle 212"/>
          <p:cNvSpPr/>
          <p:nvPr/>
        </p:nvSpPr>
        <p:spPr bwMode="auto">
          <a:xfrm>
            <a:off x="1691680" y="3861048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Vanlig god ytelse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214" name="Straight Connector 213"/>
          <p:cNvCxnSpPr/>
          <p:nvPr/>
        </p:nvCxnSpPr>
        <p:spPr bwMode="auto">
          <a:xfrm>
            <a:off x="1547664" y="1268760"/>
            <a:ext cx="0" cy="29523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/>
          <p:cNvCxnSpPr/>
          <p:nvPr/>
        </p:nvCxnSpPr>
        <p:spPr bwMode="auto">
          <a:xfrm>
            <a:off x="1259632" y="2708920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>
            <a:off x="1259632" y="3284984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Straight Connector 224"/>
          <p:cNvCxnSpPr/>
          <p:nvPr/>
        </p:nvCxnSpPr>
        <p:spPr bwMode="auto">
          <a:xfrm>
            <a:off x="1331640" y="4005064"/>
            <a:ext cx="21602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6" name="Straight Connector 225"/>
          <p:cNvCxnSpPr>
            <a:endCxn id="213" idx="1"/>
          </p:cNvCxnSpPr>
          <p:nvPr/>
        </p:nvCxnSpPr>
        <p:spPr bwMode="auto">
          <a:xfrm flipV="1">
            <a:off x="1547664" y="4113076"/>
            <a:ext cx="144016" cy="1080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3" name="Rounded Rectangle 232"/>
          <p:cNvSpPr/>
          <p:nvPr/>
        </p:nvSpPr>
        <p:spPr bwMode="auto">
          <a:xfrm>
            <a:off x="1763688" y="6237312"/>
            <a:ext cx="2520280" cy="49995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</a:rPr>
              <a:t>Virkninger for mislig-holderens ytelse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243" name="Straight Connector 242"/>
          <p:cNvCxnSpPr>
            <a:stCxn id="67" idx="2"/>
            <a:endCxn id="13" idx="0"/>
          </p:cNvCxnSpPr>
          <p:nvPr/>
        </p:nvCxnSpPr>
        <p:spPr bwMode="auto">
          <a:xfrm flipH="1">
            <a:off x="3448874" y="3856942"/>
            <a:ext cx="1375154" cy="796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/>
          <p:cNvCxnSpPr>
            <a:stCxn id="67" idx="2"/>
            <a:endCxn id="14" idx="0"/>
          </p:cNvCxnSpPr>
          <p:nvPr/>
        </p:nvCxnSpPr>
        <p:spPr bwMode="auto">
          <a:xfrm>
            <a:off x="4824028" y="3856942"/>
            <a:ext cx="281030" cy="14442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8" name="Straight Connector 257"/>
          <p:cNvCxnSpPr>
            <a:stCxn id="67" idx="2"/>
            <a:endCxn id="15" idx="0"/>
          </p:cNvCxnSpPr>
          <p:nvPr/>
        </p:nvCxnSpPr>
        <p:spPr bwMode="auto">
          <a:xfrm>
            <a:off x="4824028" y="3856942"/>
            <a:ext cx="1217134" cy="14442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Rounded Rectangle 72"/>
          <p:cNvSpPr/>
          <p:nvPr/>
        </p:nvSpPr>
        <p:spPr bwMode="auto">
          <a:xfrm>
            <a:off x="6444208" y="3356992"/>
            <a:ext cx="1223698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Brudd som kreditor ikke svarer for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9" name="Rounded Rectangle 88"/>
          <p:cNvSpPr/>
          <p:nvPr/>
        </p:nvSpPr>
        <p:spPr bwMode="auto">
          <a:xfrm>
            <a:off x="7740352" y="3933056"/>
            <a:ext cx="1403648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Risikoovertagelse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7596336" y="4437112"/>
            <a:ext cx="154766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Oppfyllelseshindring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7775185" y="4941168"/>
            <a:ext cx="1403648" cy="36004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Kreditormora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7092280" y="4005064"/>
            <a:ext cx="0" cy="8640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7092280" y="4149080"/>
            <a:ext cx="648072" cy="720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endCxn id="95" idx="1"/>
          </p:cNvCxnSpPr>
          <p:nvPr/>
        </p:nvCxnSpPr>
        <p:spPr bwMode="auto">
          <a:xfrm>
            <a:off x="7092280" y="4581128"/>
            <a:ext cx="504056" cy="1080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endCxn id="97" idx="1"/>
          </p:cNvCxnSpPr>
          <p:nvPr/>
        </p:nvCxnSpPr>
        <p:spPr bwMode="auto">
          <a:xfrm>
            <a:off x="7092280" y="4869160"/>
            <a:ext cx="682905" cy="2520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3107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Bortfall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misligholdsbeføyelser</a:t>
            </a:r>
            <a:r>
              <a:rPr lang="en-US" dirty="0" smtClean="0"/>
              <a:t> - </a:t>
            </a:r>
            <a:r>
              <a:rPr lang="en-US" dirty="0" err="1" smtClean="0"/>
              <a:t>Reklamasjon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Plikt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å</a:t>
            </a:r>
            <a:r>
              <a:rPr lang="en-US" dirty="0" smtClean="0"/>
              <a:t> </a:t>
            </a:r>
            <a:r>
              <a:rPr lang="en-US" dirty="0" err="1" smtClean="0"/>
              <a:t>komme</a:t>
            </a:r>
            <a:r>
              <a:rPr lang="en-US" dirty="0" smtClean="0"/>
              <a:t> med </a:t>
            </a:r>
            <a:r>
              <a:rPr lang="en-US" dirty="0" err="1" smtClean="0"/>
              <a:t>innsigelser</a:t>
            </a:r>
            <a:r>
              <a:rPr lang="en-US" dirty="0" smtClean="0"/>
              <a:t> </a:t>
            </a:r>
            <a:r>
              <a:rPr lang="en-US" dirty="0" err="1" smtClean="0"/>
              <a:t>overfor</a:t>
            </a:r>
            <a:r>
              <a:rPr lang="en-US" dirty="0" smtClean="0"/>
              <a:t> </a:t>
            </a:r>
            <a:r>
              <a:rPr lang="en-US" dirty="0" err="1" smtClean="0"/>
              <a:t>milighold</a:t>
            </a:r>
            <a:endParaRPr lang="en-US" dirty="0" smtClean="0"/>
          </a:p>
          <a:p>
            <a:r>
              <a:rPr lang="en-US" dirty="0" err="1" smtClean="0"/>
              <a:t>Utslag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lojalitetsplikt</a:t>
            </a:r>
            <a:endParaRPr lang="en-US" dirty="0" smtClean="0"/>
          </a:p>
          <a:p>
            <a:pPr lvl="1"/>
            <a:r>
              <a:rPr lang="en-US" dirty="0" err="1" smtClean="0"/>
              <a:t>Kjl</a:t>
            </a:r>
            <a:r>
              <a:rPr lang="en-US" dirty="0" smtClean="0"/>
              <a:t>. § 32, 33, 23(3), 29, 52(3), 59, 85</a:t>
            </a:r>
          </a:p>
          <a:p>
            <a:pPr lvl="1"/>
            <a:r>
              <a:rPr lang="en-US" dirty="0" err="1" smtClean="0"/>
              <a:t>Avhl</a:t>
            </a:r>
            <a:r>
              <a:rPr lang="en-US" dirty="0" smtClean="0"/>
              <a:t>. § 4-19</a:t>
            </a:r>
          </a:p>
          <a:p>
            <a:pPr lvl="1"/>
            <a:r>
              <a:rPr lang="en-US" dirty="0" err="1" smtClean="0"/>
              <a:t>Husll</a:t>
            </a:r>
            <a:r>
              <a:rPr lang="en-US" dirty="0" smtClean="0"/>
              <a:t>. § 2-8</a:t>
            </a:r>
          </a:p>
          <a:p>
            <a:pPr lvl="1"/>
            <a:r>
              <a:rPr lang="en-US" dirty="0" err="1" smtClean="0"/>
              <a:t>Fkjl</a:t>
            </a:r>
            <a:r>
              <a:rPr lang="en-US" dirty="0" smtClean="0"/>
              <a:t>. § 27</a:t>
            </a:r>
          </a:p>
          <a:p>
            <a:pPr lvl="1"/>
            <a:r>
              <a:rPr lang="en-US" dirty="0" err="1" smtClean="0"/>
              <a:t>Buofl</a:t>
            </a:r>
            <a:r>
              <a:rPr lang="en-US" dirty="0" smtClean="0"/>
              <a:t>. § 30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35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Reklamansjon</a:t>
            </a:r>
            <a:r>
              <a:rPr lang="en-US" dirty="0" smtClean="0"/>
              <a:t> – </a:t>
            </a:r>
            <a:r>
              <a:rPr lang="en-US" dirty="0" err="1" smtClean="0"/>
              <a:t>Relativ</a:t>
            </a:r>
            <a:r>
              <a:rPr lang="en-US" dirty="0" smtClean="0"/>
              <a:t> </a:t>
            </a:r>
            <a:r>
              <a:rPr lang="en-US" dirty="0" err="1" smtClean="0"/>
              <a:t>frist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L</a:t>
            </a:r>
            <a:r>
              <a:rPr lang="en-US" dirty="0" err="1" smtClean="0"/>
              <a:t>øper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</a:t>
            </a:r>
            <a:r>
              <a:rPr lang="en-US" dirty="0" err="1" smtClean="0"/>
              <a:t>kjøper</a:t>
            </a:r>
            <a:r>
              <a:rPr lang="en-US" dirty="0" smtClean="0"/>
              <a:t> </a:t>
            </a:r>
            <a:r>
              <a:rPr lang="en-US" dirty="0" err="1" smtClean="0"/>
              <a:t>blir</a:t>
            </a:r>
            <a:r>
              <a:rPr lang="en-US" dirty="0" smtClean="0"/>
              <a:t> </a:t>
            </a:r>
            <a:r>
              <a:rPr lang="en-US" dirty="0" err="1" smtClean="0"/>
              <a:t>kjent</a:t>
            </a:r>
            <a:r>
              <a:rPr lang="en-US" dirty="0" smtClean="0"/>
              <a:t> med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burde</a:t>
            </a:r>
            <a:r>
              <a:rPr lang="en-US" dirty="0" smtClean="0"/>
              <a:t> ha </a:t>
            </a:r>
            <a:r>
              <a:rPr lang="en-US" dirty="0" err="1" smtClean="0"/>
              <a:t>oppdaget</a:t>
            </a:r>
            <a:r>
              <a:rPr lang="en-US" dirty="0" smtClean="0"/>
              <a:t> </a:t>
            </a:r>
            <a:r>
              <a:rPr lang="en-US" dirty="0" err="1" smtClean="0"/>
              <a:t>mislighold</a:t>
            </a:r>
            <a:endParaRPr lang="en-US" dirty="0" smtClean="0"/>
          </a:p>
          <a:p>
            <a:pPr lvl="1"/>
            <a:r>
              <a:rPr lang="en-US" dirty="0" err="1" smtClean="0"/>
              <a:t>Undersøkelsesplikt</a:t>
            </a:r>
            <a:r>
              <a:rPr lang="en-US" dirty="0" smtClean="0"/>
              <a:t> </a:t>
            </a:r>
            <a:r>
              <a:rPr lang="en-US" dirty="0" err="1" smtClean="0"/>
              <a:t>etter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Levering </a:t>
            </a:r>
            <a:r>
              <a:rPr lang="en-US" dirty="0" err="1" smtClean="0"/>
              <a:t>kjl</a:t>
            </a:r>
            <a:r>
              <a:rPr lang="en-US" dirty="0" smtClean="0"/>
              <a:t>. § 31</a:t>
            </a:r>
          </a:p>
          <a:p>
            <a:pPr lvl="2"/>
            <a:r>
              <a:rPr lang="en-US" dirty="0" err="1" smtClean="0"/>
              <a:t>Overtagelse</a:t>
            </a:r>
            <a:r>
              <a:rPr lang="en-US" dirty="0" smtClean="0"/>
              <a:t> </a:t>
            </a:r>
            <a:r>
              <a:rPr lang="en-US" dirty="0" err="1" smtClean="0"/>
              <a:t>avhl</a:t>
            </a:r>
            <a:r>
              <a:rPr lang="en-US" dirty="0" smtClean="0"/>
              <a:t>. § 4-9</a:t>
            </a:r>
          </a:p>
          <a:p>
            <a:pPr lvl="2"/>
            <a:r>
              <a:rPr lang="en-US" dirty="0" smtClean="0"/>
              <a:t>Rt. 2011 s. 1768 </a:t>
            </a:r>
            <a:r>
              <a:rPr lang="en-US" dirty="0" err="1" smtClean="0"/>
              <a:t>Ladegårdsgaten</a:t>
            </a:r>
            <a:endParaRPr lang="en-US" dirty="0" smtClean="0"/>
          </a:p>
          <a:p>
            <a:r>
              <a:rPr lang="en-US" dirty="0" err="1" smtClean="0"/>
              <a:t>Lengde</a:t>
            </a:r>
            <a:r>
              <a:rPr lang="en-US" dirty="0" smtClean="0"/>
              <a:t>: </a:t>
            </a:r>
            <a:r>
              <a:rPr lang="en-US" dirty="0" err="1" smtClean="0"/>
              <a:t>rimelig</a:t>
            </a:r>
            <a:r>
              <a:rPr lang="en-US" dirty="0" smtClean="0"/>
              <a:t> </a:t>
            </a:r>
            <a:r>
              <a:rPr lang="en-US" dirty="0" err="1" smtClean="0"/>
              <a:t>tid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Kjl</a:t>
            </a:r>
            <a:r>
              <a:rPr lang="en-US" dirty="0" smtClean="0"/>
              <a:t>. § 32, </a:t>
            </a:r>
            <a:r>
              <a:rPr lang="en-US" dirty="0" err="1" smtClean="0"/>
              <a:t>Avhl</a:t>
            </a:r>
            <a:r>
              <a:rPr lang="en-US" dirty="0" smtClean="0"/>
              <a:t>. § 4-19 (Rt</a:t>
            </a:r>
            <a:r>
              <a:rPr lang="en-US" dirty="0"/>
              <a:t>. 2010 s. 103: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måneder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rimelig</a:t>
            </a:r>
            <a:r>
              <a:rPr lang="en-US" dirty="0"/>
              <a:t> </a:t>
            </a:r>
            <a:r>
              <a:rPr lang="en-US" dirty="0" err="1" smtClean="0"/>
              <a:t>tid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Fkjl</a:t>
            </a:r>
            <a:r>
              <a:rPr lang="en-US" dirty="0" smtClean="0"/>
              <a:t>. § 27:minst to </a:t>
            </a:r>
            <a:r>
              <a:rPr lang="en-US" dirty="0" err="1" smtClean="0"/>
              <a:t>måneder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4409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Reklamasjon</a:t>
            </a:r>
            <a:r>
              <a:rPr lang="en-US" dirty="0" smtClean="0"/>
              <a:t> – </a:t>
            </a:r>
            <a:r>
              <a:rPr lang="en-US" dirty="0" err="1" smtClean="0"/>
              <a:t>absolutt</a:t>
            </a:r>
            <a:r>
              <a:rPr lang="en-US" dirty="0" smtClean="0"/>
              <a:t> </a:t>
            </a:r>
            <a:r>
              <a:rPr lang="en-US" dirty="0" err="1" smtClean="0"/>
              <a:t>frist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Løper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levering</a:t>
            </a:r>
          </a:p>
          <a:p>
            <a:pPr lvl="1"/>
            <a:r>
              <a:rPr lang="en-US" dirty="0" err="1" smtClean="0"/>
              <a:t>Kjl</a:t>
            </a:r>
            <a:r>
              <a:rPr lang="en-US" dirty="0" smtClean="0"/>
              <a:t>. § 32(2): To </a:t>
            </a:r>
            <a:r>
              <a:rPr lang="en-US" dirty="0" err="1" smtClean="0"/>
              <a:t>år</a:t>
            </a:r>
            <a:endParaRPr lang="en-US" dirty="0" smtClean="0"/>
          </a:p>
          <a:p>
            <a:pPr lvl="1"/>
            <a:r>
              <a:rPr lang="en-US" dirty="0" err="1" smtClean="0"/>
              <a:t>Avhl</a:t>
            </a:r>
            <a:r>
              <a:rPr lang="en-US" dirty="0" smtClean="0"/>
              <a:t>. § 4-19 (2): Fem </a:t>
            </a:r>
            <a:r>
              <a:rPr lang="en-US" dirty="0" err="1" smtClean="0"/>
              <a:t>år</a:t>
            </a:r>
            <a:endParaRPr lang="en-US" dirty="0" smtClean="0"/>
          </a:p>
          <a:p>
            <a:pPr lvl="1"/>
            <a:r>
              <a:rPr lang="en-US" dirty="0" err="1" smtClean="0"/>
              <a:t>Fkjl</a:t>
            </a:r>
            <a:r>
              <a:rPr lang="en-US" dirty="0" smtClean="0"/>
              <a:t>. § 27: Fem </a:t>
            </a:r>
            <a:r>
              <a:rPr lang="en-US" dirty="0" err="1" smtClean="0"/>
              <a:t>år</a:t>
            </a:r>
            <a:r>
              <a:rPr lang="en-US" dirty="0" smtClean="0"/>
              <a:t> Rt. 2007 s. 1274 </a:t>
            </a:r>
            <a:r>
              <a:rPr lang="en-US" dirty="0" err="1" smtClean="0"/>
              <a:t>Mobiltelefon</a:t>
            </a:r>
            <a:endParaRPr lang="en-US" dirty="0" smtClean="0"/>
          </a:p>
          <a:p>
            <a:r>
              <a:rPr lang="en-US" dirty="0" err="1" smtClean="0"/>
              <a:t>Realitetsdrøftelser</a:t>
            </a:r>
            <a:r>
              <a:rPr lang="en-US" dirty="0" smtClean="0"/>
              <a:t>: </a:t>
            </a:r>
            <a:r>
              <a:rPr lang="en-US" dirty="0" err="1" smtClean="0"/>
              <a:t>Selger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senere</a:t>
            </a:r>
            <a:r>
              <a:rPr lang="en-US" dirty="0" smtClean="0"/>
              <a:t> </a:t>
            </a:r>
            <a:r>
              <a:rPr lang="en-US" dirty="0" err="1" smtClean="0"/>
              <a:t>påberope</a:t>
            </a:r>
            <a:r>
              <a:rPr lang="en-US" dirty="0" smtClean="0"/>
              <a:t> </a:t>
            </a:r>
            <a:r>
              <a:rPr lang="en-US" dirty="0" err="1" smtClean="0"/>
              <a:t>seg</a:t>
            </a:r>
            <a:r>
              <a:rPr lang="en-US" dirty="0" smtClean="0"/>
              <a:t> at </a:t>
            </a:r>
            <a:r>
              <a:rPr lang="en-US" dirty="0" err="1" smtClean="0"/>
              <a:t>reklamasjon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rettidig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98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Reklamasjon</a:t>
            </a:r>
            <a:r>
              <a:rPr lang="en-US" dirty="0"/>
              <a:t> - </a:t>
            </a:r>
            <a:r>
              <a:rPr lang="en-US" dirty="0" err="1"/>
              <a:t>Innhold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Nøytral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Kjl</a:t>
            </a:r>
            <a:r>
              <a:rPr lang="en-US" dirty="0" smtClean="0"/>
              <a:t>. § 32(1): </a:t>
            </a:r>
            <a:r>
              <a:rPr lang="en-US" dirty="0" err="1" smtClean="0"/>
              <a:t>Angir</a:t>
            </a:r>
            <a:r>
              <a:rPr lang="en-US" dirty="0" smtClean="0"/>
              <a:t> at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mangel</a:t>
            </a:r>
            <a:endParaRPr lang="en-US" dirty="0" smtClean="0"/>
          </a:p>
          <a:p>
            <a:r>
              <a:rPr lang="en-US" dirty="0" err="1" smtClean="0"/>
              <a:t>Kjl</a:t>
            </a:r>
            <a:r>
              <a:rPr lang="en-US" dirty="0" smtClean="0"/>
              <a:t>. § 35, 39(2): </a:t>
            </a:r>
            <a:r>
              <a:rPr lang="en-US" dirty="0" err="1" smtClean="0"/>
              <a:t>Må</a:t>
            </a:r>
            <a:r>
              <a:rPr lang="en-US" dirty="0" smtClean="0"/>
              <a:t> </a:t>
            </a:r>
            <a:r>
              <a:rPr lang="en-US" dirty="0" err="1" smtClean="0"/>
              <a:t>følges</a:t>
            </a:r>
            <a:r>
              <a:rPr lang="en-US" dirty="0" smtClean="0"/>
              <a:t> </a:t>
            </a:r>
            <a:r>
              <a:rPr lang="en-US" dirty="0" err="1" smtClean="0"/>
              <a:t>opp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spesiell</a:t>
            </a:r>
            <a:r>
              <a:rPr lang="en-US" dirty="0" smtClean="0"/>
              <a:t> </a:t>
            </a:r>
            <a:r>
              <a:rPr lang="en-US" dirty="0" err="1" smtClean="0"/>
              <a:t>reklamasjon</a:t>
            </a:r>
            <a:endParaRPr lang="en-US" dirty="0" smtClean="0"/>
          </a:p>
          <a:p>
            <a:pPr lvl="1"/>
            <a:r>
              <a:rPr lang="en-US" dirty="0" smtClean="0"/>
              <a:t>VH s. 361: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nødvendig</a:t>
            </a:r>
            <a:r>
              <a:rPr lang="en-US" dirty="0" smtClean="0"/>
              <a:t> at </a:t>
            </a:r>
            <a:r>
              <a:rPr lang="en-US" dirty="0" err="1" smtClean="0"/>
              <a:t>mangelen</a:t>
            </a:r>
            <a:r>
              <a:rPr lang="en-US" dirty="0" smtClean="0"/>
              <a:t> </a:t>
            </a:r>
            <a:r>
              <a:rPr lang="en-US" dirty="0" err="1" smtClean="0"/>
              <a:t>påberopes</a:t>
            </a:r>
            <a:r>
              <a:rPr lang="en-US" dirty="0" smtClean="0"/>
              <a:t> – </a:t>
            </a:r>
            <a:r>
              <a:rPr lang="en-US" dirty="0" err="1" smtClean="0"/>
              <a:t>kontraktslovgivning</a:t>
            </a:r>
            <a:r>
              <a:rPr lang="en-US" dirty="0" smtClean="0"/>
              <a:t> </a:t>
            </a:r>
            <a:r>
              <a:rPr lang="en-US" dirty="0" err="1" smtClean="0"/>
              <a:t>må</a:t>
            </a:r>
            <a:r>
              <a:rPr lang="en-US" dirty="0" smtClean="0"/>
              <a:t> </a:t>
            </a:r>
            <a:r>
              <a:rPr lang="en-US" dirty="0" err="1" smtClean="0"/>
              <a:t>tolkes</a:t>
            </a:r>
            <a:r>
              <a:rPr lang="en-US" dirty="0" smtClean="0"/>
              <a:t> i </a:t>
            </a:r>
            <a:r>
              <a:rPr lang="en-US" dirty="0" err="1" smtClean="0"/>
              <a:t>strid</a:t>
            </a:r>
            <a:r>
              <a:rPr lang="en-US" dirty="0" smtClean="0"/>
              <a:t> med sin </a:t>
            </a:r>
            <a:r>
              <a:rPr lang="en-US" dirty="0" err="1" smtClean="0"/>
              <a:t>ordlyd</a:t>
            </a:r>
            <a:endParaRPr lang="en-US" dirty="0" smtClean="0"/>
          </a:p>
          <a:p>
            <a:pPr lvl="1"/>
            <a:r>
              <a:rPr lang="en-US" dirty="0" smtClean="0"/>
              <a:t>Men: Rt. 2012 s. 1779 </a:t>
            </a:r>
            <a:r>
              <a:rPr lang="en-US" dirty="0" err="1" smtClean="0"/>
              <a:t>Victorcor</a:t>
            </a:r>
            <a:r>
              <a:rPr lang="en-US" dirty="0" smtClean="0"/>
              <a:t>: </a:t>
            </a:r>
            <a:r>
              <a:rPr lang="en-US" dirty="0" err="1" smtClean="0"/>
              <a:t>Mangelen</a:t>
            </a:r>
            <a:r>
              <a:rPr lang="en-US" dirty="0" smtClean="0"/>
              <a:t> </a:t>
            </a:r>
            <a:r>
              <a:rPr lang="en-US" dirty="0" err="1" smtClean="0"/>
              <a:t>må</a:t>
            </a:r>
            <a:r>
              <a:rPr lang="en-US" dirty="0" smtClean="0"/>
              <a:t> </a:t>
            </a:r>
            <a:r>
              <a:rPr lang="en-US" dirty="0" err="1" smtClean="0"/>
              <a:t>påberopes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Spesiell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Spesifiserer</a:t>
            </a:r>
            <a:r>
              <a:rPr lang="en-US" dirty="0" smtClean="0"/>
              <a:t> </a:t>
            </a:r>
            <a:r>
              <a:rPr lang="en-US" dirty="0" err="1" smtClean="0"/>
              <a:t>hvilket</a:t>
            </a:r>
            <a:r>
              <a:rPr lang="en-US" dirty="0" smtClean="0"/>
              <a:t> </a:t>
            </a:r>
            <a:r>
              <a:rPr lang="en-US" dirty="0" err="1" smtClean="0"/>
              <a:t>krav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gjøres</a:t>
            </a:r>
            <a:r>
              <a:rPr lang="en-US" dirty="0" smtClean="0"/>
              <a:t> </a:t>
            </a:r>
            <a:r>
              <a:rPr lang="en-US" dirty="0" err="1" smtClean="0"/>
              <a:t>gjeldende</a:t>
            </a:r>
            <a:endParaRPr lang="en-US" dirty="0" smtClean="0"/>
          </a:p>
          <a:p>
            <a:r>
              <a:rPr lang="en-US" dirty="0" err="1" smtClean="0"/>
              <a:t>Kjl</a:t>
            </a:r>
            <a:r>
              <a:rPr lang="en-US" dirty="0" smtClean="0"/>
              <a:t>. § 23(2)</a:t>
            </a:r>
          </a:p>
          <a:p>
            <a:r>
              <a:rPr lang="en-US" dirty="0" err="1" smtClean="0"/>
              <a:t>Kjl</a:t>
            </a:r>
            <a:r>
              <a:rPr lang="en-US" dirty="0" smtClean="0"/>
              <a:t>. § 29</a:t>
            </a:r>
          </a:p>
          <a:p>
            <a:r>
              <a:rPr lang="en-US" dirty="0" err="1" smtClean="0"/>
              <a:t>Kjl</a:t>
            </a:r>
            <a:r>
              <a:rPr lang="en-US" dirty="0" smtClean="0"/>
              <a:t>. § 52(3)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33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07504" y="1628800"/>
            <a:ext cx="122413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Hva skal ytes?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7956376" y="764704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Mangel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956376" y="116632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Forsinkelse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691680" y="1628800"/>
            <a:ext cx="1152128" cy="50816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1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Når og hvor skal det ytes?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788024" y="6309320"/>
            <a:ext cx="2952328" cy="42794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F2F2F2"/>
                </a:solidFill>
              </a:rPr>
              <a:t>Virkninger for den andre partens ytelse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835696" y="4653136"/>
            <a:ext cx="93610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Natural-oppfyllelse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987824" y="4653136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Avhjelp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644008" y="5301208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Prisavslag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580112" y="5301208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Hevning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6516216" y="5301208"/>
            <a:ext cx="1223698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Tilbakeholdelse av vederlag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8100392" y="5949280"/>
            <a:ext cx="86409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Erstatning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411760" y="5373216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Retting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3563888" y="5373216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b-NO" sz="1100" dirty="0">
                <a:solidFill>
                  <a:schemeClr val="bg1">
                    <a:lumMod val="95000"/>
                  </a:schemeClr>
                </a:solidFill>
              </a:rPr>
              <a:t>Om-levering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63888" y="0"/>
            <a:ext cx="1807499" cy="36004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Kontrakten</a:t>
            </a:r>
            <a:endParaRPr kumimoji="0" lang="nb-NO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55576" y="764704"/>
            <a:ext cx="1260140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Innholdet av ytelsespliktene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3640774" y="764704"/>
            <a:ext cx="1651306" cy="49033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Kontraktsrevisjon</a:t>
            </a:r>
            <a:endParaRPr kumimoji="0" lang="nb-NO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6300192" y="764704"/>
            <a:ext cx="1368152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Mislighold av ytelsespliktene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47" name="Straight Connector 46"/>
          <p:cNvCxnSpPr>
            <a:stCxn id="42" idx="3"/>
          </p:cNvCxnSpPr>
          <p:nvPr/>
        </p:nvCxnSpPr>
        <p:spPr bwMode="auto">
          <a:xfrm>
            <a:off x="5371387" y="180020"/>
            <a:ext cx="1720893" cy="1526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endCxn id="42" idx="1"/>
          </p:cNvCxnSpPr>
          <p:nvPr/>
        </p:nvCxnSpPr>
        <p:spPr bwMode="auto">
          <a:xfrm flipV="1">
            <a:off x="1403648" y="180020"/>
            <a:ext cx="2160240" cy="2246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7092280" y="332656"/>
            <a:ext cx="0" cy="4320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1403648" y="404664"/>
            <a:ext cx="0" cy="3240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3" idx="3"/>
            <a:endCxn id="44" idx="1"/>
          </p:cNvCxnSpPr>
          <p:nvPr/>
        </p:nvCxnSpPr>
        <p:spPr bwMode="auto">
          <a:xfrm flipV="1">
            <a:off x="2015716" y="1009870"/>
            <a:ext cx="1625058" cy="68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5292080" y="980728"/>
            <a:ext cx="10081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7092280" y="1268760"/>
            <a:ext cx="0" cy="2520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4932040" y="1484784"/>
            <a:ext cx="3204356" cy="647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4932040" y="1484784"/>
            <a:ext cx="0" cy="1380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V="1">
            <a:off x="8100392" y="1484784"/>
            <a:ext cx="0" cy="144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7092280" y="1484784"/>
            <a:ext cx="0" cy="20882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V="1">
            <a:off x="6660232" y="2420888"/>
            <a:ext cx="0" cy="18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ounded Rectangle 64"/>
          <p:cNvSpPr/>
          <p:nvPr/>
        </p:nvSpPr>
        <p:spPr bwMode="auto">
          <a:xfrm>
            <a:off x="4283968" y="1628800"/>
            <a:ext cx="1656184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D9D9D9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Utelukkelse av misligholdsbeføyelser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D9D9D9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7534872" y="1628800"/>
            <a:ext cx="1584176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Bortfall av misligholdsbeføyelse</a:t>
            </a: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4067944" y="3356992"/>
            <a:ext cx="1512168" cy="4999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</a:rPr>
              <a:t>Misligholdsbeføyelser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74" name="Straight Connector 73"/>
          <p:cNvCxnSpPr>
            <a:stCxn id="67" idx="2"/>
            <a:endCxn id="16" idx="0"/>
          </p:cNvCxnSpPr>
          <p:nvPr/>
        </p:nvCxnSpPr>
        <p:spPr bwMode="auto">
          <a:xfrm>
            <a:off x="4824028" y="3856942"/>
            <a:ext cx="2304037" cy="14442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endCxn id="8" idx="1"/>
          </p:cNvCxnSpPr>
          <p:nvPr/>
        </p:nvCxnSpPr>
        <p:spPr bwMode="auto">
          <a:xfrm flipV="1">
            <a:off x="7668344" y="368660"/>
            <a:ext cx="288032" cy="3960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45" idx="3"/>
            <a:endCxn id="3" idx="1"/>
          </p:cNvCxnSpPr>
          <p:nvPr/>
        </p:nvCxnSpPr>
        <p:spPr bwMode="auto">
          <a:xfrm>
            <a:off x="7668344" y="1016732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67" idx="2"/>
            <a:endCxn id="12" idx="0"/>
          </p:cNvCxnSpPr>
          <p:nvPr/>
        </p:nvCxnSpPr>
        <p:spPr bwMode="auto">
          <a:xfrm flipH="1">
            <a:off x="2303748" y="3856942"/>
            <a:ext cx="2520280" cy="796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stCxn id="67" idx="2"/>
            <a:endCxn id="17" idx="0"/>
          </p:cNvCxnSpPr>
          <p:nvPr/>
        </p:nvCxnSpPr>
        <p:spPr bwMode="auto">
          <a:xfrm>
            <a:off x="4824028" y="3856942"/>
            <a:ext cx="3708412" cy="20923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endCxn id="2" idx="0"/>
          </p:cNvCxnSpPr>
          <p:nvPr/>
        </p:nvCxnSpPr>
        <p:spPr bwMode="auto">
          <a:xfrm flipH="1">
            <a:off x="719572" y="1268760"/>
            <a:ext cx="468052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endCxn id="9" idx="0"/>
          </p:cNvCxnSpPr>
          <p:nvPr/>
        </p:nvCxnSpPr>
        <p:spPr bwMode="auto">
          <a:xfrm>
            <a:off x="1619672" y="1268760"/>
            <a:ext cx="648072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3" idx="2"/>
            <a:endCxn id="37" idx="0"/>
          </p:cNvCxnSpPr>
          <p:nvPr/>
        </p:nvCxnSpPr>
        <p:spPr bwMode="auto">
          <a:xfrm flipH="1">
            <a:off x="2872810" y="5157192"/>
            <a:ext cx="576064" cy="2160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38" idx="0"/>
            <a:endCxn id="13" idx="2"/>
          </p:cNvCxnSpPr>
          <p:nvPr/>
        </p:nvCxnSpPr>
        <p:spPr bwMode="auto">
          <a:xfrm flipH="1" flipV="1">
            <a:off x="3448874" y="5157192"/>
            <a:ext cx="576064" cy="2160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7" name="Rounded Rectangle 136"/>
          <p:cNvSpPr/>
          <p:nvPr/>
        </p:nvSpPr>
        <p:spPr bwMode="auto">
          <a:xfrm>
            <a:off x="8028384" y="2204864"/>
            <a:ext cx="111561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D9D9D9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Reklamasjon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D9D9D9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8135888" y="2780928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Passivitet</a:t>
            </a:r>
            <a:endParaRPr kumimoji="0" lang="nb-NO" sz="1100" b="0" i="0" u="none" strike="noStrike" cap="none" normalizeH="0" baseline="0" dirty="0">
              <a:ln>
                <a:noFill/>
              </a:ln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9" name="Rounded Rectangle 138"/>
          <p:cNvSpPr/>
          <p:nvPr/>
        </p:nvSpPr>
        <p:spPr bwMode="auto">
          <a:xfrm>
            <a:off x="8135888" y="3284984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>
                <a:solidFill>
                  <a:srgbClr val="000000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[</a:t>
            </a: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D9D9D9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Foreldelse</a:t>
            </a: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]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145" name="Straight Connector 144"/>
          <p:cNvCxnSpPr/>
          <p:nvPr/>
        </p:nvCxnSpPr>
        <p:spPr bwMode="auto">
          <a:xfrm>
            <a:off x="7812360" y="2132856"/>
            <a:ext cx="0" cy="14401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>
            <a:off x="7812360" y="3573016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>
            <a:off x="7812360" y="2996952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Straight Connector 173"/>
          <p:cNvCxnSpPr/>
          <p:nvPr/>
        </p:nvCxnSpPr>
        <p:spPr bwMode="auto">
          <a:xfrm>
            <a:off x="7812360" y="2420888"/>
            <a:ext cx="201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/>
          <p:nvPr/>
        </p:nvCxnSpPr>
        <p:spPr bwMode="auto">
          <a:xfrm>
            <a:off x="5580112" y="3573016"/>
            <a:ext cx="1512168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5" name="Rounded Rectangle 194"/>
          <p:cNvSpPr/>
          <p:nvPr/>
        </p:nvSpPr>
        <p:spPr bwMode="auto">
          <a:xfrm>
            <a:off x="5508104" y="2204864"/>
            <a:ext cx="111561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D9D9D9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Forbehold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D9D9D9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96" name="Rounded Rectangle 195"/>
          <p:cNvSpPr/>
          <p:nvPr/>
        </p:nvSpPr>
        <p:spPr bwMode="auto">
          <a:xfrm>
            <a:off x="5508104" y="2780928"/>
            <a:ext cx="122413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D9D9D9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Undersøkelsesplikt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D9D9D9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206" name="Straight Connector 205"/>
          <p:cNvCxnSpPr/>
          <p:nvPr/>
        </p:nvCxnSpPr>
        <p:spPr bwMode="auto">
          <a:xfrm>
            <a:off x="5148064" y="2132856"/>
            <a:ext cx="0" cy="10081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" name="Straight Connector 207"/>
          <p:cNvCxnSpPr/>
          <p:nvPr/>
        </p:nvCxnSpPr>
        <p:spPr bwMode="auto">
          <a:xfrm>
            <a:off x="5148064" y="3140968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/>
          <p:nvPr/>
        </p:nvCxnSpPr>
        <p:spPr bwMode="auto">
          <a:xfrm>
            <a:off x="5148064" y="2420888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Rounded Rectangle 209"/>
          <p:cNvSpPr/>
          <p:nvPr/>
        </p:nvSpPr>
        <p:spPr bwMode="auto">
          <a:xfrm>
            <a:off x="12047" y="2420888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Avtaletolkning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11" name="Rounded Rectangle 210"/>
          <p:cNvSpPr/>
          <p:nvPr/>
        </p:nvSpPr>
        <p:spPr bwMode="auto">
          <a:xfrm>
            <a:off x="0" y="3068960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100" dirty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Debitors opplysninger</a:t>
            </a:r>
          </a:p>
        </p:txBody>
      </p:sp>
      <p:sp>
        <p:nvSpPr>
          <p:cNvPr id="212" name="Rounded Rectangle 211"/>
          <p:cNvSpPr/>
          <p:nvPr/>
        </p:nvSpPr>
        <p:spPr bwMode="auto">
          <a:xfrm>
            <a:off x="0" y="3717032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Kreditors forventninger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13" name="Rounded Rectangle 212"/>
          <p:cNvSpPr/>
          <p:nvPr/>
        </p:nvSpPr>
        <p:spPr bwMode="auto">
          <a:xfrm>
            <a:off x="1691680" y="3861048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Vanlig god ytelse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214" name="Straight Connector 213"/>
          <p:cNvCxnSpPr/>
          <p:nvPr/>
        </p:nvCxnSpPr>
        <p:spPr bwMode="auto">
          <a:xfrm>
            <a:off x="1547664" y="1268760"/>
            <a:ext cx="0" cy="29523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/>
          <p:cNvCxnSpPr/>
          <p:nvPr/>
        </p:nvCxnSpPr>
        <p:spPr bwMode="auto">
          <a:xfrm>
            <a:off x="1259632" y="2708920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>
            <a:off x="1259632" y="3284984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Straight Connector 224"/>
          <p:cNvCxnSpPr/>
          <p:nvPr/>
        </p:nvCxnSpPr>
        <p:spPr bwMode="auto">
          <a:xfrm>
            <a:off x="1331640" y="4005064"/>
            <a:ext cx="21602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6" name="Straight Connector 225"/>
          <p:cNvCxnSpPr>
            <a:endCxn id="213" idx="1"/>
          </p:cNvCxnSpPr>
          <p:nvPr/>
        </p:nvCxnSpPr>
        <p:spPr bwMode="auto">
          <a:xfrm flipV="1">
            <a:off x="1547664" y="4113076"/>
            <a:ext cx="144016" cy="1080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3" name="Rounded Rectangle 232"/>
          <p:cNvSpPr/>
          <p:nvPr/>
        </p:nvSpPr>
        <p:spPr bwMode="auto">
          <a:xfrm>
            <a:off x="1763688" y="6237312"/>
            <a:ext cx="2520280" cy="49995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</a:rPr>
              <a:t>Virkninger for mislig-holderens ytelse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243" name="Straight Connector 242"/>
          <p:cNvCxnSpPr>
            <a:stCxn id="67" idx="2"/>
            <a:endCxn id="13" idx="0"/>
          </p:cNvCxnSpPr>
          <p:nvPr/>
        </p:nvCxnSpPr>
        <p:spPr bwMode="auto">
          <a:xfrm flipH="1">
            <a:off x="3448874" y="3856942"/>
            <a:ext cx="1375154" cy="796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/>
          <p:cNvCxnSpPr>
            <a:stCxn id="67" idx="2"/>
            <a:endCxn id="14" idx="0"/>
          </p:cNvCxnSpPr>
          <p:nvPr/>
        </p:nvCxnSpPr>
        <p:spPr bwMode="auto">
          <a:xfrm>
            <a:off x="4824028" y="3856942"/>
            <a:ext cx="281030" cy="14442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8" name="Straight Connector 257"/>
          <p:cNvCxnSpPr>
            <a:stCxn id="67" idx="2"/>
            <a:endCxn id="15" idx="0"/>
          </p:cNvCxnSpPr>
          <p:nvPr/>
        </p:nvCxnSpPr>
        <p:spPr bwMode="auto">
          <a:xfrm>
            <a:off x="4824028" y="3856942"/>
            <a:ext cx="1217134" cy="14442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Rounded Rectangle 72"/>
          <p:cNvSpPr/>
          <p:nvPr/>
        </p:nvSpPr>
        <p:spPr bwMode="auto">
          <a:xfrm>
            <a:off x="6444208" y="3356992"/>
            <a:ext cx="1223698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Brudd som kreditor ikke svarer for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9" name="Rounded Rectangle 88"/>
          <p:cNvSpPr/>
          <p:nvPr/>
        </p:nvSpPr>
        <p:spPr bwMode="auto">
          <a:xfrm>
            <a:off x="7740352" y="3933056"/>
            <a:ext cx="1403648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D9D9D9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Risikoovertagelse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D9D9D9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7596336" y="4437112"/>
            <a:ext cx="154766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D9D9D9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Oppfyllelseshindring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D9D9D9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7775185" y="4941168"/>
            <a:ext cx="1403648" cy="36004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D9D9D9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Kreditormora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D9D9D9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7092280" y="4005064"/>
            <a:ext cx="0" cy="8640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7092280" y="4149080"/>
            <a:ext cx="648072" cy="720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endCxn id="95" idx="1"/>
          </p:cNvCxnSpPr>
          <p:nvPr/>
        </p:nvCxnSpPr>
        <p:spPr bwMode="auto">
          <a:xfrm>
            <a:off x="7092280" y="4581128"/>
            <a:ext cx="504056" cy="1080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endCxn id="97" idx="1"/>
          </p:cNvCxnSpPr>
          <p:nvPr/>
        </p:nvCxnSpPr>
        <p:spPr bwMode="auto">
          <a:xfrm>
            <a:off x="7092280" y="4869160"/>
            <a:ext cx="682905" cy="2520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1538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Bortfall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misligholdsbeføyelser</a:t>
            </a:r>
            <a:r>
              <a:rPr lang="en-US" dirty="0" smtClean="0"/>
              <a:t> - </a:t>
            </a:r>
            <a:r>
              <a:rPr lang="en-US" dirty="0" err="1" smtClean="0"/>
              <a:t>passivitet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Supplement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reklamasjon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foreldelse</a:t>
            </a:r>
            <a:endParaRPr lang="en-US" dirty="0" smtClean="0"/>
          </a:p>
          <a:p>
            <a:r>
              <a:rPr lang="en-US" dirty="0" smtClean="0"/>
              <a:t>No waiver-</a:t>
            </a:r>
            <a:r>
              <a:rPr lang="en-US" dirty="0" err="1" smtClean="0"/>
              <a:t>klausul</a:t>
            </a:r>
            <a:r>
              <a:rPr lang="en-US" dirty="0" smtClean="0"/>
              <a:t>: </a:t>
            </a:r>
            <a:r>
              <a:rPr lang="en-US" dirty="0" err="1" smtClean="0"/>
              <a:t>Aktsom</a:t>
            </a:r>
            <a:r>
              <a:rPr lang="en-US" dirty="0" smtClean="0"/>
              <a:t> god </a:t>
            </a:r>
            <a:r>
              <a:rPr lang="en-US" dirty="0" err="1" smtClean="0"/>
              <a:t>tro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Bortfall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misligholdsbeføyelser</a:t>
            </a:r>
            <a:r>
              <a:rPr lang="en-US" dirty="0" smtClean="0"/>
              <a:t> - </a:t>
            </a:r>
            <a:r>
              <a:rPr lang="en-US" dirty="0" err="1" smtClean="0"/>
              <a:t>Avkall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Når</a:t>
            </a:r>
            <a:r>
              <a:rPr lang="en-US" dirty="0" smtClean="0"/>
              <a:t> </a:t>
            </a:r>
            <a:r>
              <a:rPr lang="en-US" dirty="0" err="1" smtClean="0"/>
              <a:t>kjøper</a:t>
            </a:r>
            <a:r>
              <a:rPr lang="en-US" dirty="0" smtClean="0"/>
              <a:t> </a:t>
            </a:r>
            <a:r>
              <a:rPr lang="en-US" dirty="0" err="1" smtClean="0"/>
              <a:t>kjente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mangelen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tok</a:t>
            </a:r>
            <a:r>
              <a:rPr lang="en-US" dirty="0" smtClean="0"/>
              <a:t> </a:t>
            </a:r>
            <a:r>
              <a:rPr lang="en-US" dirty="0" err="1" smtClean="0"/>
              <a:t>forbehold</a:t>
            </a:r>
            <a:endParaRPr lang="en-US" dirty="0" smtClean="0"/>
          </a:p>
          <a:p>
            <a:r>
              <a:rPr lang="en-US" dirty="0" err="1" smtClean="0"/>
              <a:t>Når</a:t>
            </a:r>
            <a:r>
              <a:rPr lang="en-US" dirty="0" smtClean="0"/>
              <a:t> </a:t>
            </a:r>
            <a:r>
              <a:rPr lang="en-US" dirty="0" err="1" smtClean="0"/>
              <a:t>kontrakten</a:t>
            </a:r>
            <a:r>
              <a:rPr lang="en-US" dirty="0" smtClean="0"/>
              <a:t> </a:t>
            </a:r>
            <a:r>
              <a:rPr lang="en-US" smtClean="0"/>
              <a:t>angir </a:t>
            </a:r>
            <a:r>
              <a:rPr lang="en-US" dirty="0" smtClean="0"/>
              <a:t>en </a:t>
            </a:r>
            <a:r>
              <a:rPr lang="en-US" dirty="0" err="1" smtClean="0"/>
              <a:t>absolutt</a:t>
            </a:r>
            <a:r>
              <a:rPr lang="en-US" dirty="0" smtClean="0"/>
              <a:t> </a:t>
            </a:r>
            <a:r>
              <a:rPr lang="en-US" dirty="0" err="1" smtClean="0"/>
              <a:t>frist</a:t>
            </a:r>
            <a:r>
              <a:rPr lang="en-US" dirty="0" smtClean="0"/>
              <a:t> for å </a:t>
            </a:r>
            <a:r>
              <a:rPr lang="en-US" dirty="0" err="1" smtClean="0"/>
              <a:t>kunne</a:t>
            </a:r>
            <a:r>
              <a:rPr lang="en-US" dirty="0" smtClean="0"/>
              <a:t> </a:t>
            </a:r>
            <a:r>
              <a:rPr lang="en-US" dirty="0" err="1" smtClean="0"/>
              <a:t>gjøre</a:t>
            </a:r>
            <a:r>
              <a:rPr lang="en-US" dirty="0" smtClean="0"/>
              <a:t> </a:t>
            </a:r>
            <a:r>
              <a:rPr lang="en-US" dirty="0" err="1" smtClean="0"/>
              <a:t>krav</a:t>
            </a:r>
            <a:r>
              <a:rPr lang="en-US" dirty="0" smtClean="0"/>
              <a:t> </a:t>
            </a:r>
            <a:r>
              <a:rPr lang="en-US" dirty="0" err="1" smtClean="0"/>
              <a:t>gjeldende</a:t>
            </a:r>
            <a:r>
              <a:rPr lang="en-US" dirty="0" smtClean="0"/>
              <a:t> (“</a:t>
            </a:r>
            <a:r>
              <a:rPr lang="en-US" dirty="0" err="1" smtClean="0"/>
              <a:t>garantitid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Rt. 1953 s. 35: </a:t>
            </a:r>
            <a:r>
              <a:rPr lang="en-US" dirty="0" err="1" smtClean="0"/>
              <a:t>Overtagelse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lik</a:t>
            </a:r>
            <a:r>
              <a:rPr lang="en-US" dirty="0" smtClean="0"/>
              <a:t> </a:t>
            </a:r>
            <a:r>
              <a:rPr lang="en-US" dirty="0" err="1" smtClean="0"/>
              <a:t>godkjennelse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mangler</a:t>
            </a:r>
            <a:r>
              <a:rPr lang="en-US" dirty="0" smtClean="0"/>
              <a:t>. </a:t>
            </a:r>
            <a:r>
              <a:rPr lang="en-US" dirty="0" err="1" smtClean="0"/>
              <a:t>Selgeren</a:t>
            </a:r>
            <a:r>
              <a:rPr lang="en-US" dirty="0" smtClean="0"/>
              <a:t> </a:t>
            </a:r>
            <a:r>
              <a:rPr lang="en-US" dirty="0" err="1" smtClean="0"/>
              <a:t>kunne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påberope</a:t>
            </a:r>
            <a:r>
              <a:rPr lang="en-US" dirty="0" smtClean="0"/>
              <a:t> </a:t>
            </a:r>
            <a:r>
              <a:rPr lang="en-US" dirty="0" err="1" smtClean="0"/>
              <a:t>seg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raskrivelse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for </a:t>
            </a:r>
            <a:r>
              <a:rPr lang="en-US" dirty="0" err="1" smtClean="0"/>
              <a:t>skjulte</a:t>
            </a:r>
            <a:r>
              <a:rPr lang="en-US" dirty="0" smtClean="0"/>
              <a:t> </a:t>
            </a:r>
            <a:r>
              <a:rPr lang="en-US" dirty="0" err="1" smtClean="0"/>
              <a:t>mangler</a:t>
            </a:r>
            <a:r>
              <a:rPr lang="en-US" dirty="0" smtClean="0"/>
              <a:t> </a:t>
            </a:r>
            <a:r>
              <a:rPr lang="en-US" dirty="0" err="1" smtClean="0"/>
              <a:t>etter</a:t>
            </a:r>
            <a:r>
              <a:rPr lang="en-US" dirty="0" smtClean="0"/>
              <a:t> en </a:t>
            </a:r>
            <a:r>
              <a:rPr lang="en-US" dirty="0" err="1" smtClean="0"/>
              <a:t>viss</a:t>
            </a:r>
            <a:r>
              <a:rPr lang="en-US" dirty="0" smtClean="0"/>
              <a:t> </a:t>
            </a:r>
            <a:r>
              <a:rPr lang="en-US" dirty="0" err="1" smtClean="0"/>
              <a:t>tid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Bortfall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misligholdsbeføyelse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Selgers</a:t>
            </a:r>
            <a:r>
              <a:rPr lang="en-US" dirty="0" smtClean="0"/>
              <a:t> defensive </a:t>
            </a:r>
            <a:r>
              <a:rPr lang="en-US" dirty="0" err="1" smtClean="0"/>
              <a:t>avhjelp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Avskjærer</a:t>
            </a:r>
            <a:r>
              <a:rPr lang="en-US" dirty="0" smtClean="0"/>
              <a:t> </a:t>
            </a:r>
            <a:r>
              <a:rPr lang="en-US" dirty="0" err="1" smtClean="0"/>
              <a:t>prisavslag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hevning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3865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Bortfall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misligholdsbeføyelser</a:t>
            </a:r>
            <a:r>
              <a:rPr lang="en-US" dirty="0" smtClean="0"/>
              <a:t> - </a:t>
            </a:r>
            <a:r>
              <a:rPr lang="en-US" dirty="0" err="1" smtClean="0"/>
              <a:t>foreldelse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Obligasjonsrett</a:t>
            </a:r>
            <a:r>
              <a:rPr lang="en-US" smtClean="0"/>
              <a:t> II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7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Kontraktsbrudd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Rettsfaktum</a:t>
            </a:r>
            <a:r>
              <a:rPr lang="en-US" dirty="0" smtClean="0"/>
              <a:t> (</a:t>
            </a:r>
            <a:r>
              <a:rPr lang="en-US" dirty="0" err="1" smtClean="0"/>
              <a:t>forutsetter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at </a:t>
            </a:r>
            <a:r>
              <a:rPr lang="en-US" dirty="0" err="1" smtClean="0"/>
              <a:t>debitor</a:t>
            </a:r>
            <a:r>
              <a:rPr lang="en-US" dirty="0" smtClean="0"/>
              <a:t> </a:t>
            </a:r>
            <a:r>
              <a:rPr lang="en-US" dirty="0" err="1" smtClean="0"/>
              <a:t>skal</a:t>
            </a:r>
            <a:r>
              <a:rPr lang="en-US" dirty="0" smtClean="0"/>
              <a:t> </a:t>
            </a:r>
            <a:r>
              <a:rPr lang="en-US" dirty="0" err="1" smtClean="0"/>
              <a:t>bebreides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Brudd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kontraktens</a:t>
            </a:r>
            <a:r>
              <a:rPr lang="en-US" dirty="0" smtClean="0"/>
              <a:t> </a:t>
            </a:r>
            <a:r>
              <a:rPr lang="en-US" dirty="0" err="1" smtClean="0"/>
              <a:t>hoved</a:t>
            </a:r>
            <a:r>
              <a:rPr lang="en-US" dirty="0" smtClean="0"/>
              <a:t>-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biforpliktelser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Avvik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den </a:t>
            </a:r>
            <a:r>
              <a:rPr lang="en-US" dirty="0" err="1" smtClean="0"/>
              <a:t>kontraktsmessige</a:t>
            </a:r>
            <a:r>
              <a:rPr lang="en-US" dirty="0" smtClean="0"/>
              <a:t> </a:t>
            </a:r>
            <a:r>
              <a:rPr lang="en-US" dirty="0" err="1" smtClean="0"/>
              <a:t>ytelse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Mangel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Tidspunkt</a:t>
            </a:r>
            <a:r>
              <a:rPr lang="en-US" dirty="0" smtClean="0"/>
              <a:t> for </a:t>
            </a:r>
            <a:r>
              <a:rPr lang="en-US" dirty="0" err="1" smtClean="0"/>
              <a:t>mangelvurdering</a:t>
            </a:r>
            <a:r>
              <a:rPr lang="en-US" dirty="0" smtClean="0"/>
              <a:t>: </a:t>
            </a:r>
            <a:r>
              <a:rPr lang="en-US" dirty="0" err="1" smtClean="0"/>
              <a:t>Ved</a:t>
            </a:r>
            <a:r>
              <a:rPr lang="en-US" dirty="0" smtClean="0"/>
              <a:t> levering </a:t>
            </a:r>
            <a:r>
              <a:rPr lang="en-US" sz="1800" dirty="0" err="1" smtClean="0"/>
              <a:t>Kjl</a:t>
            </a:r>
            <a:r>
              <a:rPr lang="en-US" sz="1800" dirty="0" smtClean="0"/>
              <a:t>. § 21(1), </a:t>
            </a:r>
            <a:r>
              <a:rPr lang="en-US" sz="1800" dirty="0" err="1" smtClean="0"/>
              <a:t>avhl</a:t>
            </a:r>
            <a:r>
              <a:rPr lang="en-US" sz="1800" dirty="0" smtClean="0"/>
              <a:t>. § 3-1(2), </a:t>
            </a:r>
            <a:r>
              <a:rPr lang="en-US" sz="1800" dirty="0" err="1" smtClean="0"/>
              <a:t>buofl</a:t>
            </a:r>
            <a:r>
              <a:rPr lang="en-US" sz="1800" dirty="0" smtClean="0"/>
              <a:t>. § 45, </a:t>
            </a:r>
            <a:r>
              <a:rPr lang="en-US" sz="1800" dirty="0" err="1" smtClean="0"/>
              <a:t>hvtjl</a:t>
            </a:r>
            <a:r>
              <a:rPr lang="en-US" sz="1800" dirty="0" smtClean="0"/>
              <a:t>. 20(1), </a:t>
            </a:r>
            <a:r>
              <a:rPr lang="en-US" sz="1800" dirty="0" err="1" smtClean="0"/>
              <a:t>husll</a:t>
            </a:r>
            <a:r>
              <a:rPr lang="en-US" sz="1800" dirty="0" smtClean="0"/>
              <a:t>. § 2-7 </a:t>
            </a:r>
          </a:p>
          <a:p>
            <a:r>
              <a:rPr lang="en-US" dirty="0" err="1" smtClean="0"/>
              <a:t>Selv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mangelen</a:t>
            </a:r>
            <a:r>
              <a:rPr lang="en-US" dirty="0" smtClean="0"/>
              <a:t> </a:t>
            </a:r>
            <a:r>
              <a:rPr lang="en-US" dirty="0" err="1" smtClean="0"/>
              <a:t>viser</a:t>
            </a:r>
            <a:r>
              <a:rPr lang="en-US" dirty="0" smtClean="0"/>
              <a:t> </a:t>
            </a:r>
            <a:r>
              <a:rPr lang="en-US" dirty="0" err="1" smtClean="0"/>
              <a:t>seg</a:t>
            </a:r>
            <a:r>
              <a:rPr lang="en-US" dirty="0" smtClean="0"/>
              <a:t> </a:t>
            </a:r>
            <a:r>
              <a:rPr lang="en-US" dirty="0" err="1" smtClean="0"/>
              <a:t>senere</a:t>
            </a:r>
            <a:r>
              <a:rPr lang="en-US" dirty="0" smtClean="0"/>
              <a:t> (</a:t>
            </a:r>
            <a:r>
              <a:rPr lang="en-US" dirty="0" err="1" smtClean="0"/>
              <a:t>bevisbyrden</a:t>
            </a:r>
            <a:r>
              <a:rPr lang="en-US" dirty="0" smtClean="0"/>
              <a:t> </a:t>
            </a:r>
            <a:r>
              <a:rPr lang="en-US" dirty="0" err="1" smtClean="0"/>
              <a:t>ved</a:t>
            </a:r>
            <a:r>
              <a:rPr lang="en-US" dirty="0" smtClean="0"/>
              <a:t> </a:t>
            </a:r>
            <a:r>
              <a:rPr lang="en-US" dirty="0" err="1" smtClean="0"/>
              <a:t>besitteren</a:t>
            </a:r>
            <a:r>
              <a:rPr lang="en-US" dirty="0" smtClean="0"/>
              <a:t>) </a:t>
            </a:r>
            <a:r>
              <a:rPr lang="en-US" sz="1800" dirty="0"/>
              <a:t>Rt. 1978 s. 678 </a:t>
            </a:r>
            <a:r>
              <a:rPr lang="en-US" sz="1800" dirty="0" err="1" smtClean="0"/>
              <a:t>Takstein</a:t>
            </a:r>
            <a:endParaRPr lang="en-US" sz="1800" dirty="0" smtClean="0"/>
          </a:p>
          <a:p>
            <a:r>
              <a:rPr lang="en-US" dirty="0" err="1" smtClean="0"/>
              <a:t>Selv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mangelen</a:t>
            </a:r>
            <a:r>
              <a:rPr lang="en-US" dirty="0" smtClean="0"/>
              <a:t> </a:t>
            </a:r>
            <a:r>
              <a:rPr lang="en-US" dirty="0" err="1" smtClean="0"/>
              <a:t>oppstår</a:t>
            </a:r>
            <a:r>
              <a:rPr lang="en-US" dirty="0" smtClean="0"/>
              <a:t> </a:t>
            </a:r>
            <a:r>
              <a:rPr lang="en-US" dirty="0" err="1" smtClean="0"/>
              <a:t>etter</a:t>
            </a:r>
            <a:r>
              <a:rPr lang="en-US" dirty="0" smtClean="0"/>
              <a:t> levering, men </a:t>
            </a:r>
            <a:r>
              <a:rPr lang="en-US" dirty="0" err="1" smtClean="0"/>
              <a:t>skyldes</a:t>
            </a:r>
            <a:r>
              <a:rPr lang="en-US" dirty="0" smtClean="0"/>
              <a:t> </a:t>
            </a:r>
            <a:r>
              <a:rPr lang="en-US" dirty="0" err="1" smtClean="0"/>
              <a:t>selgers</a:t>
            </a:r>
            <a:r>
              <a:rPr lang="en-US" dirty="0" smtClean="0"/>
              <a:t> </a:t>
            </a:r>
            <a:r>
              <a:rPr lang="en-US" dirty="0" err="1" smtClean="0"/>
              <a:t>mislighold</a:t>
            </a:r>
            <a:r>
              <a:rPr lang="en-US" dirty="0" smtClean="0"/>
              <a:t> </a:t>
            </a:r>
            <a:r>
              <a:rPr lang="en-US" sz="1900" dirty="0" err="1"/>
              <a:t>Kjl</a:t>
            </a:r>
            <a:r>
              <a:rPr lang="en-US" sz="1900" dirty="0"/>
              <a:t>. § 21</a:t>
            </a:r>
            <a:r>
              <a:rPr lang="en-US" sz="1900" dirty="0" smtClean="0"/>
              <a:t>(2)</a:t>
            </a:r>
            <a:r>
              <a:rPr lang="en-US" sz="1900" dirty="0"/>
              <a:t>, </a:t>
            </a:r>
            <a:r>
              <a:rPr lang="en-US" sz="1900" dirty="0" err="1"/>
              <a:t>avhl</a:t>
            </a:r>
            <a:r>
              <a:rPr lang="en-US" sz="1900" dirty="0"/>
              <a:t>. § 3-1</a:t>
            </a:r>
            <a:r>
              <a:rPr lang="en-US" sz="1900" dirty="0" smtClean="0"/>
              <a:t>(3)</a:t>
            </a:r>
            <a:r>
              <a:rPr lang="en-US" sz="1900" dirty="0"/>
              <a:t>, </a:t>
            </a:r>
            <a:r>
              <a:rPr lang="en-US" sz="1900" dirty="0" err="1" smtClean="0"/>
              <a:t>hvtjl</a:t>
            </a:r>
            <a:r>
              <a:rPr lang="en-US" sz="1900" dirty="0"/>
              <a:t>. 20</a:t>
            </a:r>
            <a:r>
              <a:rPr lang="en-US" sz="1900" dirty="0" smtClean="0"/>
              <a:t>(3)a, </a:t>
            </a:r>
            <a:endParaRPr lang="en-US" sz="19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Forsinkelse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Flytende</a:t>
            </a:r>
            <a:r>
              <a:rPr lang="en-US" dirty="0" smtClean="0"/>
              <a:t> </a:t>
            </a:r>
            <a:r>
              <a:rPr lang="en-US" dirty="0" err="1" smtClean="0"/>
              <a:t>grense</a:t>
            </a:r>
            <a:r>
              <a:rPr lang="en-US" dirty="0" smtClean="0"/>
              <a:t> </a:t>
            </a:r>
            <a:r>
              <a:rPr lang="en-US" dirty="0" err="1" smtClean="0"/>
              <a:t>mellom</a:t>
            </a:r>
            <a:r>
              <a:rPr lang="en-US" dirty="0" smtClean="0"/>
              <a:t> </a:t>
            </a:r>
            <a:r>
              <a:rPr lang="en-US" dirty="0" err="1" smtClean="0"/>
              <a:t>mangel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forsinkelse</a:t>
            </a:r>
            <a:r>
              <a:rPr lang="en-US" dirty="0" smtClean="0"/>
              <a:t>: </a:t>
            </a:r>
            <a:r>
              <a:rPr lang="en-US" sz="1600" dirty="0" smtClean="0"/>
              <a:t>Ta </a:t>
            </a:r>
            <a:r>
              <a:rPr lang="en-US" sz="1600" dirty="0" err="1" smtClean="0"/>
              <a:t>imot</a:t>
            </a:r>
            <a:r>
              <a:rPr lang="en-US" sz="1600" dirty="0" smtClean="0"/>
              <a:t> </a:t>
            </a:r>
            <a:r>
              <a:rPr lang="en-US" sz="1600" dirty="0" err="1" smtClean="0"/>
              <a:t>mangelfull</a:t>
            </a:r>
            <a:r>
              <a:rPr lang="en-US" sz="1600" dirty="0" smtClean="0"/>
              <a:t> </a:t>
            </a:r>
            <a:r>
              <a:rPr lang="en-US" sz="1600" dirty="0" err="1" smtClean="0"/>
              <a:t>leveranse</a:t>
            </a:r>
            <a:r>
              <a:rPr lang="en-US" sz="1600" dirty="0" smtClean="0"/>
              <a:t> med </a:t>
            </a:r>
            <a:r>
              <a:rPr lang="en-US" sz="1600" dirty="0" err="1" smtClean="0"/>
              <a:t>etterfølgende</a:t>
            </a:r>
            <a:r>
              <a:rPr lang="en-US" sz="1600" dirty="0" smtClean="0"/>
              <a:t> </a:t>
            </a:r>
            <a:r>
              <a:rPr lang="en-US" sz="1600" dirty="0" err="1" smtClean="0"/>
              <a:t>utbedringer</a:t>
            </a:r>
            <a:r>
              <a:rPr lang="en-US" sz="1600" dirty="0" smtClean="0"/>
              <a:t> </a:t>
            </a:r>
            <a:r>
              <a:rPr lang="en-US" sz="1600" dirty="0" err="1" smtClean="0"/>
              <a:t>eller</a:t>
            </a:r>
            <a:r>
              <a:rPr lang="en-US" sz="1600" dirty="0" smtClean="0"/>
              <a:t> </a:t>
            </a:r>
            <a:r>
              <a:rPr lang="en-US" sz="1600" dirty="0" err="1" smtClean="0"/>
              <a:t>avvise</a:t>
            </a:r>
            <a:r>
              <a:rPr lang="en-US" sz="1600" dirty="0" smtClean="0"/>
              <a:t> </a:t>
            </a:r>
            <a:r>
              <a:rPr lang="en-US" sz="1600" dirty="0" err="1" smtClean="0"/>
              <a:t>leveranse</a:t>
            </a:r>
            <a:r>
              <a:rPr lang="en-US" sz="1600" dirty="0" smtClean="0"/>
              <a:t> </a:t>
            </a:r>
            <a:r>
              <a:rPr lang="en-US" sz="1600" dirty="0" err="1" smtClean="0"/>
              <a:t>og</a:t>
            </a:r>
            <a:r>
              <a:rPr lang="en-US" sz="1600" dirty="0" smtClean="0"/>
              <a:t> </a:t>
            </a:r>
            <a:r>
              <a:rPr lang="en-US" sz="1600" dirty="0" err="1" smtClean="0"/>
              <a:t>fastholde</a:t>
            </a:r>
            <a:r>
              <a:rPr lang="en-US" sz="1600" dirty="0" smtClean="0"/>
              <a:t> </a:t>
            </a:r>
            <a:r>
              <a:rPr lang="en-US" sz="1600" dirty="0" err="1" smtClean="0"/>
              <a:t>kontraktsmessige</a:t>
            </a:r>
            <a:r>
              <a:rPr lang="en-US" sz="1600" dirty="0" smtClean="0"/>
              <a:t> </a:t>
            </a:r>
            <a:r>
              <a:rPr lang="en-US" sz="1600" dirty="0" err="1" smtClean="0"/>
              <a:t>leveranse</a:t>
            </a:r>
            <a:r>
              <a:rPr lang="en-US" sz="1600" dirty="0" smtClean="0"/>
              <a:t>?</a:t>
            </a:r>
          </a:p>
          <a:p>
            <a:pPr lvl="1"/>
            <a:r>
              <a:rPr lang="en-US" dirty="0" err="1" smtClean="0"/>
              <a:t>Avvisningsretten</a:t>
            </a:r>
            <a:r>
              <a:rPr lang="en-US" dirty="0" smtClean="0"/>
              <a:t>: </a:t>
            </a:r>
          </a:p>
          <a:p>
            <a:pPr lvl="2"/>
            <a:r>
              <a:rPr lang="en-US" dirty="0" err="1" smtClean="0"/>
              <a:t>Buol</a:t>
            </a:r>
            <a:r>
              <a:rPr lang="en-US" dirty="0" smtClean="0"/>
              <a:t>. § 15</a:t>
            </a:r>
          </a:p>
          <a:p>
            <a:pPr lvl="2"/>
            <a:r>
              <a:rPr lang="en-US" dirty="0" smtClean="0"/>
              <a:t>Rt. 2007 s. 1587: </a:t>
            </a:r>
            <a:r>
              <a:rPr lang="en-US" dirty="0" err="1" smtClean="0"/>
              <a:t>forbeholdt</a:t>
            </a:r>
            <a:r>
              <a:rPr lang="en-US" dirty="0" smtClean="0"/>
              <a:t> de </a:t>
            </a:r>
            <a:r>
              <a:rPr lang="en-US" dirty="0" err="1" smtClean="0"/>
              <a:t>klare</a:t>
            </a:r>
            <a:r>
              <a:rPr lang="en-US" dirty="0" smtClean="0"/>
              <a:t> </a:t>
            </a:r>
            <a:r>
              <a:rPr lang="en-US" dirty="0" err="1" smtClean="0"/>
              <a:t>tilfelle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føres</a:t>
            </a:r>
            <a:r>
              <a:rPr lang="en-US" dirty="0" smtClean="0"/>
              <a:t> </a:t>
            </a:r>
            <a:r>
              <a:rPr lang="en-US" dirty="0" err="1" smtClean="0"/>
              <a:t>tilbake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forhold</a:t>
            </a:r>
            <a:r>
              <a:rPr lang="en-US" dirty="0" smtClean="0"/>
              <a:t> </a:t>
            </a:r>
            <a:r>
              <a:rPr lang="en-US" dirty="0" err="1" smtClean="0"/>
              <a:t>realkreditor</a:t>
            </a:r>
            <a:r>
              <a:rPr lang="en-US" dirty="0" smtClean="0"/>
              <a:t> (</a:t>
            </a:r>
            <a:r>
              <a:rPr lang="en-US" dirty="0" err="1" smtClean="0"/>
              <a:t>kjøper</a:t>
            </a:r>
            <a:r>
              <a:rPr lang="en-US" dirty="0" smtClean="0"/>
              <a:t>) </a:t>
            </a:r>
            <a:r>
              <a:rPr lang="en-US" dirty="0" err="1" smtClean="0"/>
              <a:t>svarer</a:t>
            </a:r>
            <a:r>
              <a:rPr lang="en-US" dirty="0" smtClean="0"/>
              <a:t>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riskoen</a:t>
            </a:r>
            <a:r>
              <a:rPr lang="en-US" dirty="0" smtClean="0"/>
              <a:t>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en-US" dirty="0" err="1" smtClean="0"/>
              <a:t>Kjl</a:t>
            </a:r>
            <a:r>
              <a:rPr lang="en-US" dirty="0" smtClean="0"/>
              <a:t>. 22, 30, 51</a:t>
            </a:r>
          </a:p>
          <a:p>
            <a:r>
              <a:rPr lang="en-US" dirty="0" smtClean="0"/>
              <a:t>Rt. 1997 s. 1568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07504" y="1628800"/>
            <a:ext cx="122413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Hva skal ytes?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7956376" y="764704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Mangel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956376" y="116632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Forsinkelse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691680" y="1628800"/>
            <a:ext cx="1152128" cy="50816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1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Når og hvor skal det ytes?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788024" y="6309320"/>
            <a:ext cx="2952328" cy="42794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F2F2F2"/>
                </a:solidFill>
              </a:rPr>
              <a:t>Virkninger for den andre partens ytelse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835696" y="4653136"/>
            <a:ext cx="93610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Natural-oppfyllelse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987824" y="4653136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Avhjelp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644008" y="5301208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Prisavslag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580112" y="5301208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Hevning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6516216" y="5301208"/>
            <a:ext cx="1223698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Tilbakeholdelse av vederlag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8100392" y="5949280"/>
            <a:ext cx="86409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Erstatning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411760" y="5373216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Retting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3563888" y="5373216"/>
            <a:ext cx="922099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b-NO" sz="1100" dirty="0">
                <a:solidFill>
                  <a:schemeClr val="bg1">
                    <a:lumMod val="95000"/>
                  </a:schemeClr>
                </a:solidFill>
              </a:rPr>
              <a:t>Om-levering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63888" y="0"/>
            <a:ext cx="1807499" cy="36004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Kontrakten</a:t>
            </a:r>
            <a:endParaRPr kumimoji="0" lang="nb-NO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55576" y="764704"/>
            <a:ext cx="1260140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Innholdet av ytelsespliktene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3640774" y="764704"/>
            <a:ext cx="1651306" cy="49033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Kontraktsrevisjon</a:t>
            </a:r>
            <a:endParaRPr kumimoji="0" lang="nb-NO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6300192" y="764704"/>
            <a:ext cx="1368152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Mislighold av ytelsespliktene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47" name="Straight Connector 46"/>
          <p:cNvCxnSpPr>
            <a:stCxn id="42" idx="3"/>
          </p:cNvCxnSpPr>
          <p:nvPr/>
        </p:nvCxnSpPr>
        <p:spPr bwMode="auto">
          <a:xfrm>
            <a:off x="5371387" y="180020"/>
            <a:ext cx="1720893" cy="1526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endCxn id="42" idx="1"/>
          </p:cNvCxnSpPr>
          <p:nvPr/>
        </p:nvCxnSpPr>
        <p:spPr bwMode="auto">
          <a:xfrm flipV="1">
            <a:off x="1403648" y="180020"/>
            <a:ext cx="2160240" cy="2246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7092280" y="332656"/>
            <a:ext cx="0" cy="4320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1403648" y="404664"/>
            <a:ext cx="0" cy="3240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3" idx="3"/>
            <a:endCxn id="44" idx="1"/>
          </p:cNvCxnSpPr>
          <p:nvPr/>
        </p:nvCxnSpPr>
        <p:spPr bwMode="auto">
          <a:xfrm flipV="1">
            <a:off x="2015716" y="1009870"/>
            <a:ext cx="1625058" cy="68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5292080" y="980728"/>
            <a:ext cx="10081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7092280" y="1268760"/>
            <a:ext cx="0" cy="2520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4932040" y="1484784"/>
            <a:ext cx="3204356" cy="647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4932040" y="1484784"/>
            <a:ext cx="0" cy="1380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V="1">
            <a:off x="8100392" y="1484784"/>
            <a:ext cx="0" cy="144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7092280" y="1484784"/>
            <a:ext cx="0" cy="20882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V="1">
            <a:off x="6660232" y="2420888"/>
            <a:ext cx="0" cy="18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ounded Rectangle 64"/>
          <p:cNvSpPr/>
          <p:nvPr/>
        </p:nvSpPr>
        <p:spPr bwMode="auto">
          <a:xfrm>
            <a:off x="4283968" y="1628800"/>
            <a:ext cx="1656184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Utelukkelse av misligholdsbeføyelser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7534872" y="1628800"/>
            <a:ext cx="1584176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Bortfall av misligholdsbeføyelser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4067944" y="3356992"/>
            <a:ext cx="1512168" cy="4999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</a:rPr>
              <a:t>Misligholdsbeføyelser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74" name="Straight Connector 73"/>
          <p:cNvCxnSpPr>
            <a:stCxn id="67" idx="2"/>
            <a:endCxn id="16" idx="0"/>
          </p:cNvCxnSpPr>
          <p:nvPr/>
        </p:nvCxnSpPr>
        <p:spPr bwMode="auto">
          <a:xfrm>
            <a:off x="4824028" y="3856942"/>
            <a:ext cx="2304037" cy="14442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endCxn id="8" idx="1"/>
          </p:cNvCxnSpPr>
          <p:nvPr/>
        </p:nvCxnSpPr>
        <p:spPr bwMode="auto">
          <a:xfrm flipV="1">
            <a:off x="7668344" y="368660"/>
            <a:ext cx="288032" cy="3960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45" idx="3"/>
            <a:endCxn id="3" idx="1"/>
          </p:cNvCxnSpPr>
          <p:nvPr/>
        </p:nvCxnSpPr>
        <p:spPr bwMode="auto">
          <a:xfrm>
            <a:off x="7668344" y="1016732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67" idx="2"/>
            <a:endCxn id="12" idx="0"/>
          </p:cNvCxnSpPr>
          <p:nvPr/>
        </p:nvCxnSpPr>
        <p:spPr bwMode="auto">
          <a:xfrm flipH="1">
            <a:off x="2303748" y="3856942"/>
            <a:ext cx="2520280" cy="796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stCxn id="67" idx="2"/>
            <a:endCxn id="17" idx="0"/>
          </p:cNvCxnSpPr>
          <p:nvPr/>
        </p:nvCxnSpPr>
        <p:spPr bwMode="auto">
          <a:xfrm>
            <a:off x="4824028" y="3856942"/>
            <a:ext cx="3708412" cy="20923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endCxn id="2" idx="0"/>
          </p:cNvCxnSpPr>
          <p:nvPr/>
        </p:nvCxnSpPr>
        <p:spPr bwMode="auto">
          <a:xfrm flipH="1">
            <a:off x="719572" y="1268760"/>
            <a:ext cx="468052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endCxn id="9" idx="0"/>
          </p:cNvCxnSpPr>
          <p:nvPr/>
        </p:nvCxnSpPr>
        <p:spPr bwMode="auto">
          <a:xfrm>
            <a:off x="1619672" y="1268760"/>
            <a:ext cx="648072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3" idx="2"/>
            <a:endCxn id="37" idx="0"/>
          </p:cNvCxnSpPr>
          <p:nvPr/>
        </p:nvCxnSpPr>
        <p:spPr bwMode="auto">
          <a:xfrm flipH="1">
            <a:off x="2872810" y="5157192"/>
            <a:ext cx="576064" cy="2160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38" idx="0"/>
            <a:endCxn id="13" idx="2"/>
          </p:cNvCxnSpPr>
          <p:nvPr/>
        </p:nvCxnSpPr>
        <p:spPr bwMode="auto">
          <a:xfrm flipH="1" flipV="1">
            <a:off x="3448874" y="5157192"/>
            <a:ext cx="576064" cy="2160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7" name="Rounded Rectangle 136"/>
          <p:cNvSpPr/>
          <p:nvPr/>
        </p:nvSpPr>
        <p:spPr bwMode="auto">
          <a:xfrm>
            <a:off x="8028384" y="2204864"/>
            <a:ext cx="111561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Reklamasjon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8135888" y="2780928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Passivitet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9" name="Rounded Rectangle 138"/>
          <p:cNvSpPr/>
          <p:nvPr/>
        </p:nvSpPr>
        <p:spPr bwMode="auto">
          <a:xfrm>
            <a:off x="8135888" y="3284984"/>
            <a:ext cx="1008112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[</a:t>
            </a: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Foreldelse]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145" name="Straight Connector 144"/>
          <p:cNvCxnSpPr/>
          <p:nvPr/>
        </p:nvCxnSpPr>
        <p:spPr bwMode="auto">
          <a:xfrm>
            <a:off x="7812360" y="2132856"/>
            <a:ext cx="0" cy="14401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>
            <a:off x="7812360" y="3573016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>
            <a:off x="7812360" y="2996952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Straight Connector 173"/>
          <p:cNvCxnSpPr/>
          <p:nvPr/>
        </p:nvCxnSpPr>
        <p:spPr bwMode="auto">
          <a:xfrm>
            <a:off x="7812360" y="2420888"/>
            <a:ext cx="201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/>
          <p:nvPr/>
        </p:nvCxnSpPr>
        <p:spPr bwMode="auto">
          <a:xfrm>
            <a:off x="5580112" y="3573016"/>
            <a:ext cx="1512168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5" name="Rounded Rectangle 194"/>
          <p:cNvSpPr/>
          <p:nvPr/>
        </p:nvSpPr>
        <p:spPr bwMode="auto">
          <a:xfrm>
            <a:off x="5508104" y="2204864"/>
            <a:ext cx="111561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Forbehold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96" name="Rounded Rectangle 195"/>
          <p:cNvSpPr/>
          <p:nvPr/>
        </p:nvSpPr>
        <p:spPr bwMode="auto">
          <a:xfrm>
            <a:off x="5508104" y="2780928"/>
            <a:ext cx="1224136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Undersøkelsesplikt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206" name="Straight Connector 205"/>
          <p:cNvCxnSpPr/>
          <p:nvPr/>
        </p:nvCxnSpPr>
        <p:spPr bwMode="auto">
          <a:xfrm>
            <a:off x="5148064" y="2132856"/>
            <a:ext cx="0" cy="10081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" name="Straight Connector 207"/>
          <p:cNvCxnSpPr/>
          <p:nvPr/>
        </p:nvCxnSpPr>
        <p:spPr bwMode="auto">
          <a:xfrm>
            <a:off x="5148064" y="3140968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/>
          <p:nvPr/>
        </p:nvCxnSpPr>
        <p:spPr bwMode="auto">
          <a:xfrm>
            <a:off x="5148064" y="2420888"/>
            <a:ext cx="3454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Rounded Rectangle 209"/>
          <p:cNvSpPr/>
          <p:nvPr/>
        </p:nvSpPr>
        <p:spPr bwMode="auto">
          <a:xfrm>
            <a:off x="12047" y="2420888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Avtaletolkning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11" name="Rounded Rectangle 210"/>
          <p:cNvSpPr/>
          <p:nvPr/>
        </p:nvSpPr>
        <p:spPr bwMode="auto">
          <a:xfrm>
            <a:off x="0" y="3068960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100" dirty="0">
                <a:solidFill>
                  <a:srgbClr val="F2F2F2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Debitors opplysninger</a:t>
            </a:r>
          </a:p>
        </p:txBody>
      </p:sp>
      <p:sp>
        <p:nvSpPr>
          <p:cNvPr id="212" name="Rounded Rectangle 211"/>
          <p:cNvSpPr/>
          <p:nvPr/>
        </p:nvSpPr>
        <p:spPr bwMode="auto">
          <a:xfrm>
            <a:off x="0" y="3717032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Kreditors forventninger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2F2F2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13" name="Rounded Rectangle 212"/>
          <p:cNvSpPr/>
          <p:nvPr/>
        </p:nvSpPr>
        <p:spPr bwMode="auto">
          <a:xfrm>
            <a:off x="1691680" y="3861048"/>
            <a:ext cx="129614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Vanlig god ytelse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214" name="Straight Connector 213"/>
          <p:cNvCxnSpPr/>
          <p:nvPr/>
        </p:nvCxnSpPr>
        <p:spPr bwMode="auto">
          <a:xfrm>
            <a:off x="1547664" y="1268760"/>
            <a:ext cx="0" cy="29523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/>
          <p:cNvCxnSpPr/>
          <p:nvPr/>
        </p:nvCxnSpPr>
        <p:spPr bwMode="auto">
          <a:xfrm>
            <a:off x="1259632" y="2708920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>
            <a:off x="1259632" y="3284984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Straight Connector 224"/>
          <p:cNvCxnSpPr/>
          <p:nvPr/>
        </p:nvCxnSpPr>
        <p:spPr bwMode="auto">
          <a:xfrm>
            <a:off x="1331640" y="4005064"/>
            <a:ext cx="21602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6" name="Straight Connector 225"/>
          <p:cNvCxnSpPr>
            <a:endCxn id="213" idx="1"/>
          </p:cNvCxnSpPr>
          <p:nvPr/>
        </p:nvCxnSpPr>
        <p:spPr bwMode="auto">
          <a:xfrm flipV="1">
            <a:off x="1547664" y="4113076"/>
            <a:ext cx="144016" cy="1080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3" name="Rounded Rectangle 232"/>
          <p:cNvSpPr/>
          <p:nvPr/>
        </p:nvSpPr>
        <p:spPr bwMode="auto">
          <a:xfrm>
            <a:off x="1763688" y="6237312"/>
            <a:ext cx="2520280" cy="49995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chemeClr val="bg1">
                    <a:lumMod val="95000"/>
                  </a:schemeClr>
                </a:solidFill>
              </a:rPr>
              <a:t>Virkninger for mislig-holderens ytelse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243" name="Straight Connector 242"/>
          <p:cNvCxnSpPr>
            <a:stCxn id="67" idx="2"/>
            <a:endCxn id="13" idx="0"/>
          </p:cNvCxnSpPr>
          <p:nvPr/>
        </p:nvCxnSpPr>
        <p:spPr bwMode="auto">
          <a:xfrm flipH="1">
            <a:off x="3448874" y="3856942"/>
            <a:ext cx="1375154" cy="796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/>
          <p:cNvCxnSpPr>
            <a:stCxn id="67" idx="2"/>
            <a:endCxn id="14" idx="0"/>
          </p:cNvCxnSpPr>
          <p:nvPr/>
        </p:nvCxnSpPr>
        <p:spPr bwMode="auto">
          <a:xfrm>
            <a:off x="4824028" y="3856942"/>
            <a:ext cx="281030" cy="14442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8" name="Straight Connector 257"/>
          <p:cNvCxnSpPr>
            <a:stCxn id="67" idx="2"/>
            <a:endCxn id="15" idx="0"/>
          </p:cNvCxnSpPr>
          <p:nvPr/>
        </p:nvCxnSpPr>
        <p:spPr bwMode="auto">
          <a:xfrm>
            <a:off x="4824028" y="3856942"/>
            <a:ext cx="1217134" cy="14442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Rounded Rectangle 72"/>
          <p:cNvSpPr/>
          <p:nvPr/>
        </p:nvSpPr>
        <p:spPr bwMode="auto">
          <a:xfrm>
            <a:off x="6444208" y="3356992"/>
            <a:ext cx="1223698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FF6600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Brudd som kreditor ikke svarer for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FF6600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9" name="Rounded Rectangle 88"/>
          <p:cNvSpPr/>
          <p:nvPr/>
        </p:nvSpPr>
        <p:spPr bwMode="auto">
          <a:xfrm>
            <a:off x="7740352" y="3933056"/>
            <a:ext cx="1403648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latin typeface="Arial" charset="0"/>
                <a:ea typeface="ヒラギノ角ゴ Pro W3" charset="-128"/>
                <a:cs typeface="ヒラギノ角ゴ Pro W3" charset="-128"/>
              </a:rPr>
              <a:t>Risikoovertagelse</a:t>
            </a:r>
            <a:endParaRPr kumimoji="0" lang="nb-NO" sz="1100" b="0" i="0" u="none" strike="noStrike" cap="none" normalizeH="0" baseline="0" dirty="0">
              <a:ln>
                <a:noFill/>
              </a:ln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7596336" y="4437112"/>
            <a:ext cx="1547664" cy="504056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000000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Oppfyllelseshindring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7775185" y="4941168"/>
            <a:ext cx="1403648" cy="36004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100" dirty="0" smtClean="0">
                <a:solidFill>
                  <a:srgbClr val="000000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Kreditormora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7092280" y="4005064"/>
            <a:ext cx="0" cy="8640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7092280" y="4149080"/>
            <a:ext cx="648072" cy="720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endCxn id="95" idx="1"/>
          </p:cNvCxnSpPr>
          <p:nvPr/>
        </p:nvCxnSpPr>
        <p:spPr bwMode="auto">
          <a:xfrm>
            <a:off x="7092280" y="4581128"/>
            <a:ext cx="504056" cy="1080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endCxn id="97" idx="1"/>
          </p:cNvCxnSpPr>
          <p:nvPr/>
        </p:nvCxnSpPr>
        <p:spPr bwMode="auto">
          <a:xfrm>
            <a:off x="7092280" y="4869160"/>
            <a:ext cx="682905" cy="2520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065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Kreditorrisiko</a:t>
            </a:r>
            <a:r>
              <a:rPr lang="en-US" dirty="0" smtClean="0"/>
              <a:t> (</a:t>
            </a:r>
            <a:r>
              <a:rPr lang="en-US" dirty="0" err="1" smtClean="0"/>
              <a:t>realkreditors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Risikoen</a:t>
            </a:r>
            <a:r>
              <a:rPr lang="en-US" dirty="0" smtClean="0"/>
              <a:t> for </a:t>
            </a:r>
            <a:r>
              <a:rPr lang="en-US" dirty="0" err="1" smtClean="0"/>
              <a:t>skade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Risikoens</a:t>
            </a:r>
            <a:r>
              <a:rPr lang="en-US" dirty="0" smtClean="0"/>
              <a:t> </a:t>
            </a:r>
            <a:r>
              <a:rPr lang="en-US" dirty="0" err="1" smtClean="0"/>
              <a:t>overgang</a:t>
            </a:r>
            <a:r>
              <a:rPr lang="en-US" dirty="0" smtClean="0"/>
              <a:t> </a:t>
            </a:r>
            <a:r>
              <a:rPr lang="en-US" dirty="0" err="1" smtClean="0"/>
              <a:t>ved</a:t>
            </a:r>
            <a:r>
              <a:rPr lang="en-US" dirty="0" smtClean="0"/>
              <a:t> </a:t>
            </a:r>
            <a:r>
              <a:rPr lang="en-US" dirty="0" err="1" smtClean="0"/>
              <a:t>faktisk</a:t>
            </a:r>
            <a:r>
              <a:rPr lang="en-US" dirty="0" smtClean="0"/>
              <a:t> levering (</a:t>
            </a:r>
            <a:r>
              <a:rPr lang="en-US" dirty="0" err="1" smtClean="0"/>
              <a:t>kjl</a:t>
            </a:r>
            <a:r>
              <a:rPr lang="en-US" dirty="0" smtClean="0"/>
              <a:t>. § 13(1))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inntrått</a:t>
            </a:r>
            <a:r>
              <a:rPr lang="en-US" dirty="0" smtClean="0"/>
              <a:t> </a:t>
            </a:r>
            <a:r>
              <a:rPr lang="en-US" dirty="0" err="1" smtClean="0"/>
              <a:t>kreditormora</a:t>
            </a:r>
            <a:r>
              <a:rPr lang="en-US" dirty="0" smtClean="0"/>
              <a:t> (</a:t>
            </a:r>
            <a:r>
              <a:rPr lang="en-US" dirty="0" err="1" smtClean="0"/>
              <a:t>kjl</a:t>
            </a:r>
            <a:r>
              <a:rPr lang="en-US" dirty="0" smtClean="0"/>
              <a:t>. § 13(2))</a:t>
            </a:r>
          </a:p>
          <a:p>
            <a:r>
              <a:rPr lang="en-US" dirty="0" err="1" smtClean="0"/>
              <a:t>Modifiseres</a:t>
            </a:r>
            <a:r>
              <a:rPr lang="en-US" dirty="0" smtClean="0"/>
              <a:t> </a:t>
            </a:r>
            <a:r>
              <a:rPr lang="en-US" dirty="0" err="1" smtClean="0"/>
              <a:t>betraktelig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INCOTERMS</a:t>
            </a:r>
          </a:p>
          <a:p>
            <a:r>
              <a:rPr lang="en-US" dirty="0" err="1" smtClean="0"/>
              <a:t>Fkjl</a:t>
            </a:r>
            <a:r>
              <a:rPr lang="en-US" dirty="0" smtClean="0"/>
              <a:t>. § 7, 14</a:t>
            </a:r>
          </a:p>
          <a:p>
            <a:r>
              <a:rPr lang="en-US" dirty="0" err="1" smtClean="0"/>
              <a:t>Avhl</a:t>
            </a:r>
            <a:r>
              <a:rPr lang="en-US" dirty="0" smtClean="0"/>
              <a:t>. 2-4(2): </a:t>
            </a:r>
            <a:r>
              <a:rPr lang="en-US" dirty="0" err="1" smtClean="0"/>
              <a:t>Overtagelse</a:t>
            </a:r>
            <a:endParaRPr lang="en-US" dirty="0" smtClean="0"/>
          </a:p>
          <a:p>
            <a:r>
              <a:rPr lang="en-US" dirty="0" err="1" smtClean="0"/>
              <a:t>Entreprise</a:t>
            </a:r>
            <a:r>
              <a:rPr lang="en-US" dirty="0" smtClean="0"/>
              <a:t>: </a:t>
            </a:r>
            <a:r>
              <a:rPr lang="en-US" dirty="0" err="1" smtClean="0"/>
              <a:t>Overtagelsesforretning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Oppfyllelseshindringer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Force majeure</a:t>
            </a:r>
          </a:p>
          <a:p>
            <a:r>
              <a:rPr lang="en-US" dirty="0" err="1" smtClean="0"/>
              <a:t>Fritar</a:t>
            </a:r>
            <a:r>
              <a:rPr lang="en-US" dirty="0" smtClean="0"/>
              <a:t> </a:t>
            </a:r>
            <a:r>
              <a:rPr lang="en-US" dirty="0" err="1" smtClean="0"/>
              <a:t>selger</a:t>
            </a:r>
            <a:r>
              <a:rPr lang="en-US" dirty="0" smtClean="0"/>
              <a:t> for: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Erstatningsansvar</a:t>
            </a:r>
            <a:endParaRPr lang="en-US" dirty="0" smtClean="0"/>
          </a:p>
          <a:p>
            <a:pPr lvl="1"/>
            <a:r>
              <a:rPr lang="en-US" dirty="0" err="1" smtClean="0"/>
              <a:t>Krav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naturaloppfyllelse</a:t>
            </a:r>
            <a:endParaRPr lang="en-US" dirty="0" smtClean="0"/>
          </a:p>
          <a:p>
            <a:r>
              <a:rPr lang="en-US" dirty="0" err="1" smtClean="0"/>
              <a:t>Hvem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bærer</a:t>
            </a:r>
            <a:r>
              <a:rPr lang="en-US" dirty="0" smtClean="0"/>
              <a:t> </a:t>
            </a:r>
            <a:r>
              <a:rPr lang="en-US" dirty="0" err="1" smtClean="0"/>
              <a:t>konsekvenser</a:t>
            </a:r>
            <a:r>
              <a:rPr lang="en-US" dirty="0" smtClean="0"/>
              <a:t> </a:t>
            </a:r>
            <a:r>
              <a:rPr lang="en-US" dirty="0" err="1" smtClean="0"/>
              <a:t>avhenger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kontrakten</a:t>
            </a:r>
            <a:r>
              <a:rPr lang="en-US" dirty="0" smtClean="0"/>
              <a:t>, </a:t>
            </a:r>
            <a:r>
              <a:rPr lang="en-US" dirty="0" err="1" smtClean="0"/>
              <a:t>lovgivning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INCOTERMS</a:t>
            </a:r>
            <a:br>
              <a:rPr lang="en-US" sz="3200" dirty="0" smtClean="0"/>
            </a:br>
            <a:r>
              <a:rPr lang="en-US" sz="1400" dirty="0" err="1" smtClean="0"/>
              <a:t>Kilde</a:t>
            </a:r>
            <a:r>
              <a:rPr lang="nb-NO" sz="1400" dirty="0" smtClean="0">
                <a:latin typeface="Arial" charset="0"/>
              </a:rPr>
              <a:t>: </a:t>
            </a:r>
            <a:r>
              <a:rPr lang="en-US" sz="1400" dirty="0">
                <a:latin typeface="Arial" charset="0"/>
              </a:rPr>
              <a:t>http://</a:t>
            </a:r>
            <a:r>
              <a:rPr lang="en-US" sz="1400" dirty="0" err="1">
                <a:latin typeface="Arial" charset="0"/>
              </a:rPr>
              <a:t>www.cbsc.org</a:t>
            </a:r>
            <a:r>
              <a:rPr lang="en-US" sz="1400" dirty="0">
                <a:latin typeface="Arial" charset="0"/>
              </a:rPr>
              <a:t>/</a:t>
            </a:r>
            <a:r>
              <a:rPr lang="en-US" sz="1400" dirty="0" err="1">
                <a:latin typeface="Arial" charset="0"/>
              </a:rPr>
              <a:t>alberta</a:t>
            </a:r>
            <a:r>
              <a:rPr lang="en-US" sz="1400" dirty="0">
                <a:latin typeface="Arial" charset="0"/>
              </a:rPr>
              <a:t>/</a:t>
            </a:r>
            <a:r>
              <a:rPr lang="en-US" sz="1400" dirty="0" err="1">
                <a:latin typeface="Arial" charset="0"/>
              </a:rPr>
              <a:t>tbl.cfm?fn</a:t>
            </a:r>
            <a:r>
              <a:rPr lang="en-US" sz="1400" dirty="0">
                <a:latin typeface="Arial" charset="0"/>
              </a:rPr>
              <a:t>=incoterm</a:t>
            </a:r>
          </a:p>
        </p:txBody>
      </p:sp>
      <p:pic>
        <p:nvPicPr>
          <p:cNvPr id="11267" name="Picture 3" descr="Buyer and seller's responsibilities after arriving at the port of destin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644900"/>
            <a:ext cx="433705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Imagem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44675"/>
            <a:ext cx="4103688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00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Kreditormora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Hvis</a:t>
            </a:r>
            <a:r>
              <a:rPr lang="en-US" dirty="0" smtClean="0"/>
              <a:t> </a:t>
            </a:r>
            <a:r>
              <a:rPr lang="en-US" dirty="0" err="1" smtClean="0"/>
              <a:t>realkreditor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mottar</a:t>
            </a:r>
            <a:r>
              <a:rPr lang="en-US" dirty="0" smtClean="0"/>
              <a:t> </a:t>
            </a:r>
            <a:r>
              <a:rPr lang="en-US" dirty="0" err="1" smtClean="0"/>
              <a:t>ytelsen</a:t>
            </a:r>
            <a:r>
              <a:rPr lang="en-US" dirty="0" smtClean="0"/>
              <a:t>, (dog se </a:t>
            </a:r>
            <a:r>
              <a:rPr lang="en-US" dirty="0" err="1" smtClean="0"/>
              <a:t>avvisningsrett</a:t>
            </a:r>
            <a:r>
              <a:rPr lang="en-US" dirty="0" smtClean="0"/>
              <a:t>: Rt. 2007 s.1587),…</a:t>
            </a:r>
          </a:p>
          <a:p>
            <a:r>
              <a:rPr lang="en-US" dirty="0" err="1" smtClean="0"/>
              <a:t>Hvis</a:t>
            </a:r>
            <a:r>
              <a:rPr lang="en-US" dirty="0" smtClean="0"/>
              <a:t> </a:t>
            </a:r>
            <a:r>
              <a:rPr lang="en-US" dirty="0" err="1" smtClean="0"/>
              <a:t>realkreditor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yter</a:t>
            </a:r>
            <a:r>
              <a:rPr lang="en-US" dirty="0" smtClean="0"/>
              <a:t> den </a:t>
            </a:r>
            <a:r>
              <a:rPr lang="en-US" dirty="0" err="1" smtClean="0"/>
              <a:t>medvirkning</a:t>
            </a:r>
            <a:r>
              <a:rPr lang="en-US" dirty="0" smtClean="0"/>
              <a:t>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plikter</a:t>
            </a:r>
            <a:r>
              <a:rPr lang="en-US" dirty="0" smtClean="0"/>
              <a:t>,…</a:t>
            </a:r>
          </a:p>
          <a:p>
            <a:endParaRPr lang="en-US" dirty="0"/>
          </a:p>
          <a:p>
            <a:r>
              <a:rPr lang="en-US" dirty="0" err="1" smtClean="0"/>
              <a:t>Ved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yggherrens</a:t>
            </a:r>
            <a:r>
              <a:rPr lang="en-US" dirty="0" smtClean="0"/>
              <a:t> </a:t>
            </a:r>
            <a:r>
              <a:rPr lang="en-US" dirty="0" err="1" smtClean="0"/>
              <a:t>ønske</a:t>
            </a:r>
            <a:r>
              <a:rPr lang="en-US" dirty="0" smtClean="0"/>
              <a:t> om </a:t>
            </a:r>
            <a:r>
              <a:rPr lang="en-US" dirty="0" err="1" smtClean="0"/>
              <a:t>endringer</a:t>
            </a:r>
            <a:r>
              <a:rPr lang="en-US" dirty="0" smtClean="0"/>
              <a:t>… </a:t>
            </a:r>
          </a:p>
          <a:p>
            <a:r>
              <a:rPr lang="en-US" dirty="0" err="1" smtClean="0"/>
              <a:t>Ved</a:t>
            </a:r>
            <a:r>
              <a:rPr lang="en-US" dirty="0" smtClean="0"/>
              <a:t> </a:t>
            </a:r>
            <a:r>
              <a:rPr lang="en-US" dirty="0" err="1" smtClean="0"/>
              <a:t>omstendigheter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byggherren</a:t>
            </a:r>
            <a:r>
              <a:rPr lang="en-US" dirty="0" smtClean="0"/>
              <a:t> </a:t>
            </a:r>
            <a:r>
              <a:rPr lang="en-US" dirty="0" err="1" smtClean="0"/>
              <a:t>må</a:t>
            </a:r>
            <a:r>
              <a:rPr lang="en-US" dirty="0" smtClean="0"/>
              <a:t> ta </a:t>
            </a:r>
            <a:r>
              <a:rPr lang="en-US" dirty="0" err="1" smtClean="0"/>
              <a:t>konsekvenser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err="1" smtClean="0"/>
              <a:t>Ved</a:t>
            </a:r>
            <a:r>
              <a:rPr lang="en-US" dirty="0" smtClean="0"/>
              <a:t> </a:t>
            </a:r>
            <a:r>
              <a:rPr lang="en-US" dirty="0" err="1" smtClean="0"/>
              <a:t>antesipert</a:t>
            </a:r>
            <a:r>
              <a:rPr lang="en-US" dirty="0" smtClean="0"/>
              <a:t> </a:t>
            </a:r>
            <a:r>
              <a:rPr lang="en-US" dirty="0" err="1" smtClean="0"/>
              <a:t>mislighold</a:t>
            </a:r>
            <a:r>
              <a:rPr lang="en-US" dirty="0" smtClean="0"/>
              <a:t> (Rt. 1978 s. 1157)…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…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realdebitor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i </a:t>
            </a:r>
            <a:r>
              <a:rPr lang="en-US" dirty="0" err="1" smtClean="0"/>
              <a:t>mislighold</a:t>
            </a:r>
            <a:r>
              <a:rPr lang="en-US" dirty="0" smtClean="0"/>
              <a:t> (</a:t>
            </a:r>
            <a:r>
              <a:rPr lang="en-US" dirty="0" err="1" smtClean="0"/>
              <a:t>kjl</a:t>
            </a:r>
            <a:r>
              <a:rPr lang="en-US" dirty="0" smtClean="0"/>
              <a:t>. § 22, § 30, § 51)</a:t>
            </a:r>
          </a:p>
          <a:p>
            <a:pPr lvl="1"/>
            <a:r>
              <a:rPr lang="en-US" dirty="0" err="1" smtClean="0"/>
              <a:t>Selgers</a:t>
            </a:r>
            <a:r>
              <a:rPr lang="en-US" dirty="0" smtClean="0"/>
              <a:t> </a:t>
            </a:r>
            <a:r>
              <a:rPr lang="en-US" dirty="0" err="1" smtClean="0"/>
              <a:t>yteplikt</a:t>
            </a:r>
            <a:r>
              <a:rPr lang="en-US" dirty="0" smtClean="0"/>
              <a:t> </a:t>
            </a:r>
            <a:r>
              <a:rPr lang="en-US" dirty="0" err="1" smtClean="0"/>
              <a:t>suspenderes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Selger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omsorg</a:t>
            </a:r>
            <a:r>
              <a:rPr lang="en-US" dirty="0" smtClean="0"/>
              <a:t>-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bistandsplikter</a:t>
            </a:r>
            <a:endParaRPr lang="en-US" dirty="0" smtClean="0"/>
          </a:p>
          <a:p>
            <a:pPr lvl="1"/>
            <a:r>
              <a:rPr lang="en-US" dirty="0" err="1" smtClean="0"/>
              <a:t>Selger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misligholdbeføyelser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1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3909</TotalTime>
  <Words>1532</Words>
  <Application>Microsoft Office PowerPoint</Application>
  <PresentationFormat>On-screen Show (4:3)</PresentationFormat>
  <Paragraphs>365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Obligasjonsrett I Mislighold</vt:lpstr>
      <vt:lpstr>PowerPoint Presentation</vt:lpstr>
      <vt:lpstr>Kontraktsbrudd</vt:lpstr>
      <vt:lpstr>Avvik fra den kontraktsmessige ytelse</vt:lpstr>
      <vt:lpstr>…som ikke kan føres tilbake til forhold realkreditor (kjøper) svarer eller  har riskoen for</vt:lpstr>
      <vt:lpstr>PowerPoint Presentation</vt:lpstr>
      <vt:lpstr>Kreditorrisiko (realkreditors risiko)</vt:lpstr>
      <vt:lpstr>INCOTERMS Kilde: http://www.cbsc.org/alberta/tbl.cfm?fn=incoterm</vt:lpstr>
      <vt:lpstr>Kreditormora</vt:lpstr>
      <vt:lpstr>PowerPoint Presentation</vt:lpstr>
      <vt:lpstr>Utelukkelse av misligholdsbeføyelser – Kontraktsmessige forbehold</vt:lpstr>
      <vt:lpstr>PowerPoint Presentation</vt:lpstr>
      <vt:lpstr>Utelukkelse av misligholdsbeføyelser – Kjøpers kjennskap til mangelen</vt:lpstr>
      <vt:lpstr>“måtte kjenne til” </vt:lpstr>
      <vt:lpstr>“Har kjøperen før kjøpet undersøkt …”</vt:lpstr>
      <vt:lpstr>“…med mindre selgeren har handlet grovt aktløst eller for øvrig i strid med redelighet og god tro”</vt:lpstr>
      <vt:lpstr>Selgers opplysningsplikt og kjøpers undersøkelsesplikt</vt:lpstr>
      <vt:lpstr>Bedre med eller uten due diligence?</vt:lpstr>
      <vt:lpstr>PowerPoint Presentation</vt:lpstr>
      <vt:lpstr>Bortfall av misligholdsbeføyelser - Reklamasjon</vt:lpstr>
      <vt:lpstr>Reklamansjon – Relativ frist</vt:lpstr>
      <vt:lpstr>Reklamasjon – absolutt frist</vt:lpstr>
      <vt:lpstr>Reklamasjon - Innhold</vt:lpstr>
      <vt:lpstr>PowerPoint Presentation</vt:lpstr>
      <vt:lpstr>Bortfall av misligholdsbeføyelser - passivitet</vt:lpstr>
      <vt:lpstr>Bortfall av misligholdsbeføyelser - Avkall</vt:lpstr>
      <vt:lpstr>Bortfall av misligholdsbeføyelse – Selgers defensive avhjelp</vt:lpstr>
      <vt:lpstr>Bortfall av misligholdsbeføyelser - foreldelse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Author</cp:lastModifiedBy>
  <cp:revision>124</cp:revision>
  <dcterms:created xsi:type="dcterms:W3CDTF">2014-12-09T10:28:09Z</dcterms:created>
  <dcterms:modified xsi:type="dcterms:W3CDTF">2015-01-16T13:22:37Z</dcterms:modified>
</cp:coreProperties>
</file>