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1" r:id="rId4"/>
    <p:sldId id="272" r:id="rId5"/>
    <p:sldId id="273" r:id="rId6"/>
    <p:sldId id="258" r:id="rId7"/>
    <p:sldId id="274" r:id="rId8"/>
    <p:sldId id="268" r:id="rId9"/>
    <p:sldId id="275" r:id="rId10"/>
    <p:sldId id="270" r:id="rId11"/>
    <p:sldId id="276" r:id="rId12"/>
    <p:sldId id="269" r:id="rId13"/>
    <p:sldId id="279" r:id="rId14"/>
    <p:sldId id="261" r:id="rId15"/>
    <p:sldId id="265" r:id="rId16"/>
  </p:sldIdLst>
  <p:sldSz cx="9144000" cy="6858000" type="screen4x3"/>
  <p:notesSz cx="6858000" cy="9144000"/>
  <p:defaultTextStyle>
    <a:defPPr>
      <a:defRPr lang="nn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0" autoAdjust="0"/>
    <p:restoredTop sz="86425" autoAdjust="0"/>
  </p:normalViewPr>
  <p:slideViewPr>
    <p:cSldViewPr>
      <p:cViewPr>
        <p:scale>
          <a:sx n="84" d="100"/>
          <a:sy n="84" d="100"/>
        </p:scale>
        <p:origin x="-2394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1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FCCB48-DE98-434E-B5FF-52D1C90A1798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9224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n-NO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Click to edit Master text styles</a:t>
            </a:r>
          </a:p>
          <a:p>
            <a:pPr lvl="1"/>
            <a:r>
              <a:rPr lang="nn-NO" smtClean="0"/>
              <a:t>Second level</a:t>
            </a:r>
          </a:p>
          <a:p>
            <a:pPr lvl="2"/>
            <a:r>
              <a:rPr lang="nn-NO" smtClean="0"/>
              <a:t>Third level</a:t>
            </a:r>
          </a:p>
          <a:p>
            <a:pPr lvl="3"/>
            <a:r>
              <a:rPr lang="nn-NO" smtClean="0"/>
              <a:t>Fourth level</a:t>
            </a:r>
          </a:p>
          <a:p>
            <a:pPr lvl="4"/>
            <a:r>
              <a:rPr lang="nn-NO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57A2F6-5AC0-4989-8DA9-09B6B756BBF9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06290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 userDrawn="1"/>
        </p:nvPicPr>
        <p:blipFill>
          <a:blip r:embed="rId2" cstate="print">
            <a:lum bright="68000"/>
          </a:blip>
          <a:srcRect/>
          <a:stretch>
            <a:fillRect/>
          </a:stretch>
        </p:blipFill>
        <p:spPr bwMode="auto">
          <a:xfrm>
            <a:off x="-180528" y="476672"/>
            <a:ext cx="7294545" cy="7172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438400"/>
            <a:ext cx="77216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716338"/>
            <a:ext cx="6400800" cy="1771650"/>
          </a:xfrm>
        </p:spPr>
        <p:txBody>
          <a:bodyPr/>
          <a:lstStyle>
            <a:lvl1pPr marL="0" indent="0" algn="r">
              <a:defRPr sz="2800">
                <a:solidFill>
                  <a:schemeClr val="folHlink"/>
                </a:solidFill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43650"/>
            <a:ext cx="1930400" cy="51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pitchFamily="34" charset="0"/>
              </a:defRPr>
            </a:lvl1pPr>
          </a:lstStyle>
          <a:p>
            <a:fld id="{E08C94B9-BC33-4386-A7F5-A3CC83FB7ED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2295" name="Picture 7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B06A57-C0A4-44BC-8415-54662A157D6D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67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67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5429D6-7FDA-4F97-9741-DBE666F9D989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C98E89-5A1E-476B-A9EA-3C7EFC012FDA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755FC8-E602-4BDE-99C4-A98465FA4BB8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C76FAB-9731-41B8-83D5-FAA92A5BEDF9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1256AE-24B3-48A1-A161-5EA0F5672DAD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B1C59D-9981-4D8A-9BFB-CD92A6E062BF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D789FD-E783-4D49-BAD3-AF9DD1E79364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751F52-0099-4086-80BF-39D6F617DE97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cover dir="u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3600" dirty="0" smtClean="0"/>
              <a:t>Introduksjon til</a:t>
            </a:r>
            <a:br>
              <a:rPr lang="nb-NO" sz="3600" dirty="0" smtClean="0"/>
            </a:br>
            <a:r>
              <a:rPr lang="nb-NO" sz="3600" dirty="0" smtClean="0"/>
              <a:t>dynamisk tingsrett</a:t>
            </a:r>
            <a:endParaRPr lang="nb-NO" sz="36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716338"/>
            <a:ext cx="6400800" cy="2881312"/>
          </a:xfrm>
        </p:spPr>
        <p:txBody>
          <a:bodyPr/>
          <a:lstStyle/>
          <a:p>
            <a:r>
              <a:rPr lang="nb-NO" dirty="0"/>
              <a:t>Professor Erik Røsæg</a:t>
            </a:r>
          </a:p>
          <a:p>
            <a:r>
              <a:rPr lang="nb-NO" dirty="0"/>
              <a:t>Nordisk institutt for sjørett</a:t>
            </a:r>
          </a:p>
          <a:p>
            <a:r>
              <a:rPr lang="nb-NO" dirty="0"/>
              <a:t>erik.rosag@jus.uio.no</a:t>
            </a:r>
          </a:p>
          <a:p>
            <a:r>
              <a:rPr lang="nb-NO" dirty="0" smtClean="0"/>
              <a:t>folk.uio.no/</a:t>
            </a:r>
            <a:r>
              <a:rPr lang="nb-NO" dirty="0" err="1" smtClean="0"/>
              <a:t>erikro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Men hva om tredjemann er en tvangskreditor?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TVANGSkreditor</a:t>
            </a:r>
            <a:endParaRPr lang="nb-NO" dirty="0" smtClean="0"/>
          </a:p>
          <a:p>
            <a:r>
              <a:rPr lang="nb-NO" dirty="0" smtClean="0"/>
              <a:t>Utlegg		</a:t>
            </a:r>
          </a:p>
          <a:p>
            <a:r>
              <a:rPr lang="nb-NO" dirty="0" smtClean="0"/>
              <a:t>Konkurs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8289F-728C-47D7-A633-D1CE23481364}" type="slidenum">
              <a:rPr lang="en-US" smtClean="0"/>
              <a:pPr/>
              <a:t>10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90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 smtClean="0"/>
              <a:t>Spesielle hensyn – tvangskreditorers ekstinksjon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Tvangskreditor får ikke større rett enn debitor (dekningsloven § 2-1)</a:t>
            </a:r>
          </a:p>
          <a:p>
            <a:pPr lvl="0"/>
            <a:r>
              <a:rPr lang="nb-NO" dirty="0" smtClean="0"/>
              <a:t>Unntak for å unngå kreditorsvik</a:t>
            </a:r>
          </a:p>
          <a:p>
            <a:pPr lvl="1"/>
            <a:r>
              <a:rPr lang="nb-NO" dirty="0" smtClean="0"/>
              <a:t>«notoritet»</a:t>
            </a:r>
          </a:p>
          <a:p>
            <a:pPr lvl="1"/>
            <a:r>
              <a:rPr lang="nb-NO" dirty="0" smtClean="0"/>
              <a:t>Ikke i hjemmelsmannskonflikter</a:t>
            </a:r>
          </a:p>
          <a:p>
            <a:pPr lvl="1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8289F-728C-47D7-A633-D1CE23481364}" type="slidenum">
              <a:rPr lang="en-US" smtClean="0"/>
              <a:pPr/>
              <a:t>11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grpSp>
        <p:nvGrpSpPr>
          <p:cNvPr id="13" name="Gruppe 12"/>
          <p:cNvGrpSpPr/>
          <p:nvPr/>
        </p:nvGrpSpPr>
        <p:grpSpPr>
          <a:xfrm>
            <a:off x="1800938" y="4822988"/>
            <a:ext cx="3868981" cy="1447721"/>
            <a:chOff x="539552" y="4938424"/>
            <a:chExt cx="3868981" cy="1447721"/>
          </a:xfrm>
        </p:grpSpPr>
        <p:grpSp>
          <p:nvGrpSpPr>
            <p:cNvPr id="5" name="Gruppe 4"/>
            <p:cNvGrpSpPr/>
            <p:nvPr/>
          </p:nvGrpSpPr>
          <p:grpSpPr>
            <a:xfrm>
              <a:off x="971599" y="5445224"/>
              <a:ext cx="3039068" cy="504056"/>
              <a:chOff x="971599" y="5445224"/>
              <a:chExt cx="3039068" cy="504056"/>
            </a:xfrm>
          </p:grpSpPr>
          <p:cxnSp>
            <p:nvCxnSpPr>
              <p:cNvPr id="6" name="Rett linje 5"/>
              <p:cNvCxnSpPr/>
              <p:nvPr/>
            </p:nvCxnSpPr>
            <p:spPr bwMode="auto">
              <a:xfrm>
                <a:off x="971599" y="5445224"/>
                <a:ext cx="1518094" cy="0"/>
              </a:xfrm>
              <a:prstGeom prst="line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tx1"/>
                </a:solidFill>
                <a:prstDash val="dash"/>
                <a:round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7" name="Rett linje 6"/>
              <p:cNvCxnSpPr/>
              <p:nvPr/>
            </p:nvCxnSpPr>
            <p:spPr bwMode="auto">
              <a:xfrm>
                <a:off x="2492573" y="5445224"/>
                <a:ext cx="1518094" cy="0"/>
              </a:xfrm>
              <a:prstGeom prst="line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8" name="Rett linje 7"/>
              <p:cNvCxnSpPr/>
              <p:nvPr/>
            </p:nvCxnSpPr>
            <p:spPr bwMode="auto">
              <a:xfrm>
                <a:off x="2492573" y="5445224"/>
                <a:ext cx="1495278" cy="504056"/>
              </a:xfrm>
              <a:prstGeom prst="line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</p:cxnSp>
        </p:grpSp>
        <p:sp>
          <p:nvSpPr>
            <p:cNvPr id="9" name="TekstSylinder 8"/>
            <p:cNvSpPr txBox="1"/>
            <p:nvPr/>
          </p:nvSpPr>
          <p:spPr>
            <a:xfrm>
              <a:off x="539552" y="5085184"/>
              <a:ext cx="4203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H</a:t>
              </a:r>
              <a:endParaRPr lang="nb-NO" dirty="0"/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2339752" y="5546849"/>
              <a:ext cx="409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A</a:t>
              </a:r>
              <a:endParaRPr lang="nb-NO" dirty="0"/>
            </a:p>
          </p:txBody>
        </p:sp>
        <p:sp>
          <p:nvSpPr>
            <p:cNvPr id="11" name="TekstSylinder 10"/>
            <p:cNvSpPr txBox="1"/>
            <p:nvPr/>
          </p:nvSpPr>
          <p:spPr>
            <a:xfrm>
              <a:off x="4010667" y="5924480"/>
              <a:ext cx="378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B</a:t>
              </a:r>
            </a:p>
          </p:txBody>
        </p:sp>
        <p:sp>
          <p:nvSpPr>
            <p:cNvPr id="12" name="TekstSylinder 11"/>
            <p:cNvSpPr txBox="1"/>
            <p:nvPr/>
          </p:nvSpPr>
          <p:spPr>
            <a:xfrm>
              <a:off x="4010667" y="4938424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452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Reglene om kreditorbeslag </a:t>
            </a:r>
            <a:br>
              <a:rPr lang="nb-NO" dirty="0" smtClean="0"/>
            </a:br>
            <a:r>
              <a:rPr lang="nb-NO" dirty="0" smtClean="0"/>
              <a:t>i gjeldsbrev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Ikke i gjeldsbrevloven kap 2</a:t>
            </a:r>
          </a:p>
          <a:p>
            <a:r>
              <a:rPr lang="nb-NO" dirty="0" smtClean="0"/>
              <a:t>S-B-konflikter</a:t>
            </a:r>
          </a:p>
          <a:p>
            <a:r>
              <a:rPr lang="nb-NO" dirty="0" smtClean="0"/>
              <a:t>H-B-konflikter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8289F-728C-47D7-A633-D1CE23481364}" type="slidenum">
              <a:rPr lang="en-US" smtClean="0"/>
              <a:pPr/>
              <a:t>12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grpSp>
        <p:nvGrpSpPr>
          <p:cNvPr id="5" name="Gruppe 4"/>
          <p:cNvGrpSpPr/>
          <p:nvPr/>
        </p:nvGrpSpPr>
        <p:grpSpPr>
          <a:xfrm>
            <a:off x="2075733" y="4123791"/>
            <a:ext cx="3868981" cy="1447721"/>
            <a:chOff x="539552" y="4938424"/>
            <a:chExt cx="3868981" cy="1447721"/>
          </a:xfrm>
        </p:grpSpPr>
        <p:grpSp>
          <p:nvGrpSpPr>
            <p:cNvPr id="6" name="Gruppe 5"/>
            <p:cNvGrpSpPr/>
            <p:nvPr/>
          </p:nvGrpSpPr>
          <p:grpSpPr>
            <a:xfrm>
              <a:off x="971599" y="5445224"/>
              <a:ext cx="3039068" cy="504056"/>
              <a:chOff x="971599" y="5445224"/>
              <a:chExt cx="3039068" cy="504056"/>
            </a:xfrm>
          </p:grpSpPr>
          <p:cxnSp>
            <p:nvCxnSpPr>
              <p:cNvPr id="11" name="Rett linje 10"/>
              <p:cNvCxnSpPr/>
              <p:nvPr/>
            </p:nvCxnSpPr>
            <p:spPr bwMode="auto">
              <a:xfrm>
                <a:off x="971599" y="5445224"/>
                <a:ext cx="1518094" cy="0"/>
              </a:xfrm>
              <a:prstGeom prst="line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tx1"/>
                </a:solidFill>
                <a:prstDash val="dash"/>
                <a:round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2" name="Rett linje 11"/>
              <p:cNvCxnSpPr/>
              <p:nvPr/>
            </p:nvCxnSpPr>
            <p:spPr bwMode="auto">
              <a:xfrm>
                <a:off x="2492573" y="5445224"/>
                <a:ext cx="1518094" cy="0"/>
              </a:xfrm>
              <a:prstGeom prst="line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3" name="Rett linje 12"/>
              <p:cNvCxnSpPr/>
              <p:nvPr/>
            </p:nvCxnSpPr>
            <p:spPr bwMode="auto">
              <a:xfrm>
                <a:off x="2492573" y="5445224"/>
                <a:ext cx="1495278" cy="504056"/>
              </a:xfrm>
              <a:prstGeom prst="line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</p:cxnSp>
        </p:grpSp>
        <p:sp>
          <p:nvSpPr>
            <p:cNvPr id="7" name="TekstSylinder 6"/>
            <p:cNvSpPr txBox="1"/>
            <p:nvPr/>
          </p:nvSpPr>
          <p:spPr>
            <a:xfrm>
              <a:off x="539552" y="5085184"/>
              <a:ext cx="4203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H</a:t>
              </a:r>
              <a:endParaRPr lang="nb-NO" dirty="0"/>
            </a:p>
          </p:txBody>
        </p:sp>
        <p:sp>
          <p:nvSpPr>
            <p:cNvPr id="8" name="TekstSylinder 7"/>
            <p:cNvSpPr txBox="1"/>
            <p:nvPr/>
          </p:nvSpPr>
          <p:spPr>
            <a:xfrm>
              <a:off x="2339752" y="5546849"/>
              <a:ext cx="409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A</a:t>
              </a:r>
              <a:endParaRPr lang="nb-NO" dirty="0"/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4010667" y="5924480"/>
              <a:ext cx="378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B</a:t>
              </a:r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4010667" y="4938424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S</a:t>
              </a:r>
            </a:p>
          </p:txBody>
        </p:sp>
      </p:grp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623" y="5033148"/>
            <a:ext cx="739111" cy="102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781" y="4094390"/>
            <a:ext cx="739111" cy="102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301" y="3541282"/>
            <a:ext cx="739111" cy="102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205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Kreativ legitimasjon</a:t>
            </a:r>
            <a:endParaRPr lang="nb-NO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8289F-728C-47D7-A633-D1CE23481364}" type="slidenum">
              <a:rPr lang="en-US" smtClean="0"/>
              <a:pPr/>
              <a:t>13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554192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Særlig om kreativ legitimasjon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795285"/>
            <a:ext cx="8178800" cy="4210050"/>
          </a:xfrm>
        </p:spPr>
        <p:txBody>
          <a:bodyPr/>
          <a:lstStyle/>
          <a:p>
            <a:r>
              <a:rPr lang="nb-NO" dirty="0" smtClean="0"/>
              <a:t>Innholdet av retten, ikke eksistensen</a:t>
            </a:r>
          </a:p>
          <a:p>
            <a:r>
              <a:rPr lang="nb-NO" dirty="0" smtClean="0"/>
              <a:t>Handler om å kunne stole på dokumentet, ta det på ordet</a:t>
            </a:r>
          </a:p>
          <a:p>
            <a:r>
              <a:rPr lang="nb-NO" dirty="0" smtClean="0"/>
              <a:t>… for tredjemann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Gjeldsbrevloven §§ 15 og 17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8289F-728C-47D7-A633-D1CE23481364}" type="slidenum">
              <a:rPr lang="en-US" smtClean="0"/>
              <a:pPr/>
              <a:t>14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grpSp>
        <p:nvGrpSpPr>
          <p:cNvPr id="5" name="Gruppe 4"/>
          <p:cNvGrpSpPr/>
          <p:nvPr/>
        </p:nvGrpSpPr>
        <p:grpSpPr>
          <a:xfrm>
            <a:off x="2153588" y="4583793"/>
            <a:ext cx="3868981" cy="1447721"/>
            <a:chOff x="539552" y="4938424"/>
            <a:chExt cx="3868981" cy="1447721"/>
          </a:xfrm>
        </p:grpSpPr>
        <p:grpSp>
          <p:nvGrpSpPr>
            <p:cNvPr id="6" name="Gruppe 5"/>
            <p:cNvGrpSpPr/>
            <p:nvPr/>
          </p:nvGrpSpPr>
          <p:grpSpPr>
            <a:xfrm>
              <a:off x="971599" y="5445224"/>
              <a:ext cx="3039068" cy="504056"/>
              <a:chOff x="971599" y="5445224"/>
              <a:chExt cx="3039068" cy="504056"/>
            </a:xfrm>
          </p:grpSpPr>
          <p:cxnSp>
            <p:nvCxnSpPr>
              <p:cNvPr id="11" name="Rett linje 10"/>
              <p:cNvCxnSpPr/>
              <p:nvPr/>
            </p:nvCxnSpPr>
            <p:spPr bwMode="auto">
              <a:xfrm>
                <a:off x="971599" y="5445224"/>
                <a:ext cx="1518094" cy="0"/>
              </a:xfrm>
              <a:prstGeom prst="line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tx1"/>
                </a:solidFill>
                <a:prstDash val="dash"/>
                <a:round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2" name="Rett linje 11"/>
              <p:cNvCxnSpPr/>
              <p:nvPr/>
            </p:nvCxnSpPr>
            <p:spPr bwMode="auto">
              <a:xfrm>
                <a:off x="2492573" y="5445224"/>
                <a:ext cx="1518094" cy="0"/>
              </a:xfrm>
              <a:prstGeom prst="line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</p:cxnSp>
          <p:cxnSp>
            <p:nvCxnSpPr>
              <p:cNvPr id="13" name="Rett linje 12"/>
              <p:cNvCxnSpPr/>
              <p:nvPr/>
            </p:nvCxnSpPr>
            <p:spPr bwMode="auto">
              <a:xfrm>
                <a:off x="2492573" y="5445224"/>
                <a:ext cx="1495278" cy="504056"/>
              </a:xfrm>
              <a:prstGeom prst="line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</p:cxnSp>
        </p:grpSp>
        <p:sp>
          <p:nvSpPr>
            <p:cNvPr id="7" name="TekstSylinder 6"/>
            <p:cNvSpPr txBox="1"/>
            <p:nvPr/>
          </p:nvSpPr>
          <p:spPr>
            <a:xfrm>
              <a:off x="539552" y="5085184"/>
              <a:ext cx="4203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H</a:t>
              </a:r>
              <a:endParaRPr lang="nb-NO" dirty="0"/>
            </a:p>
          </p:txBody>
        </p:sp>
        <p:sp>
          <p:nvSpPr>
            <p:cNvPr id="8" name="TekstSylinder 7"/>
            <p:cNvSpPr txBox="1"/>
            <p:nvPr/>
          </p:nvSpPr>
          <p:spPr>
            <a:xfrm>
              <a:off x="2339752" y="5546849"/>
              <a:ext cx="409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A</a:t>
              </a:r>
              <a:endParaRPr lang="nb-NO" dirty="0"/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4010667" y="5924480"/>
              <a:ext cx="378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B</a:t>
              </a:r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4010667" y="4938424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S</a:t>
              </a:r>
            </a:p>
          </p:txBody>
        </p:sp>
      </p:grp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497" y="4279326"/>
            <a:ext cx="739111" cy="102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569" y="4109063"/>
            <a:ext cx="739111" cy="102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331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cap="none" dirty="0" smtClean="0"/>
              <a:t>Kreditorene kan ikke påberope seg kreativ legitimasjon</a:t>
            </a:r>
            <a:endParaRPr lang="nb-NO" cap="none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8289F-728C-47D7-A633-D1CE23481364}" type="slidenum">
              <a:rPr lang="en-US" smtClean="0"/>
              <a:pPr/>
              <a:t>15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00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E65CE-B0BB-4469-B80A-DFB389506680}" type="slidenum">
              <a:rPr lang="en-US"/>
              <a:pPr/>
              <a:t>2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</a:t>
            </a:r>
            <a:r>
              <a:rPr lang="nb-NO" baseline="0" dirty="0" smtClean="0"/>
              <a:t>a vi skal</a:t>
            </a:r>
            <a:endParaRPr lang="nb-NO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Komme</a:t>
            </a:r>
            <a:r>
              <a:rPr lang="nb-NO" baseline="0" dirty="0" smtClean="0"/>
              <a:t> i gang før JUS 3211</a:t>
            </a:r>
          </a:p>
          <a:p>
            <a:r>
              <a:rPr lang="nb-NO" dirty="0" smtClean="0"/>
              <a:t>«tingsrett»</a:t>
            </a:r>
            <a:endParaRPr lang="nb-NO" baseline="0" dirty="0" smtClean="0"/>
          </a:p>
          <a:p>
            <a:r>
              <a:rPr lang="nb-NO" dirty="0" smtClean="0"/>
              <a:t>«dynamisk»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 må man være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8289F-728C-47D7-A633-D1CE23481364}" type="slidenum">
              <a:rPr lang="en-US" smtClean="0"/>
              <a:pPr/>
              <a:t>3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pic>
        <p:nvPicPr>
          <p:cNvPr id="13314" name="Picture 2" descr="http://upload.wikimedia.org/wikipedia/commons/5/50/Gaston_d%E2%80%99Orl%C3%A9ans%2C_comte_d%E2%80%99Eu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71532"/>
            <a:ext cx="3353327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28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Hvem har krav på tingen?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8289F-728C-47D7-A633-D1CE23481364}" type="slidenum">
              <a:rPr lang="en-US" smtClean="0"/>
              <a:pPr/>
              <a:t>4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cxnSp>
        <p:nvCxnSpPr>
          <p:cNvPr id="5" name="Rett linje 4"/>
          <p:cNvCxnSpPr/>
          <p:nvPr/>
        </p:nvCxnSpPr>
        <p:spPr bwMode="auto">
          <a:xfrm>
            <a:off x="5081981" y="3714535"/>
            <a:ext cx="2232248" cy="0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accent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425" y="3081271"/>
            <a:ext cx="739111" cy="10283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626303"/>
            <a:ext cx="739111" cy="102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693" y="3247904"/>
            <a:ext cx="739111" cy="102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22647"/>
            <a:ext cx="739111" cy="102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4" y="3081271"/>
            <a:ext cx="739111" cy="102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Rett pil 12"/>
          <p:cNvCxnSpPr/>
          <p:nvPr/>
        </p:nvCxnSpPr>
        <p:spPr bwMode="auto">
          <a:xfrm>
            <a:off x="8172400" y="2214972"/>
            <a:ext cx="0" cy="34462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Rett linje 15"/>
          <p:cNvCxnSpPr/>
          <p:nvPr/>
        </p:nvCxnSpPr>
        <p:spPr bwMode="auto">
          <a:xfrm>
            <a:off x="7593097" y="2551122"/>
            <a:ext cx="0" cy="649249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Rett linje 19"/>
          <p:cNvCxnSpPr/>
          <p:nvPr/>
        </p:nvCxnSpPr>
        <p:spPr bwMode="auto">
          <a:xfrm>
            <a:off x="7615365" y="4109599"/>
            <a:ext cx="0" cy="649249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37" name="Gruppe 36"/>
          <p:cNvGrpSpPr/>
          <p:nvPr/>
        </p:nvGrpSpPr>
        <p:grpSpPr>
          <a:xfrm>
            <a:off x="3094644" y="3904271"/>
            <a:ext cx="3935142" cy="743871"/>
            <a:chOff x="3094644" y="3904271"/>
            <a:chExt cx="3935142" cy="743871"/>
          </a:xfrm>
        </p:grpSpPr>
        <p:cxnSp>
          <p:nvCxnSpPr>
            <p:cNvPr id="28" name="Rett linje 27"/>
            <p:cNvCxnSpPr/>
            <p:nvPr/>
          </p:nvCxnSpPr>
          <p:spPr bwMode="auto">
            <a:xfrm flipH="1">
              <a:off x="3353789" y="3904271"/>
              <a:ext cx="3675997" cy="674360"/>
            </a:xfrm>
            <a:prstGeom prst="line">
              <a:avLst/>
            </a:prstGeom>
            <a:solidFill>
              <a:schemeClr val="accent1"/>
            </a:solidFill>
            <a:ln w="8890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Rett linje 34"/>
            <p:cNvCxnSpPr/>
            <p:nvPr/>
          </p:nvCxnSpPr>
          <p:spPr bwMode="auto">
            <a:xfrm>
              <a:off x="3094644" y="4250408"/>
              <a:ext cx="156976" cy="397734"/>
            </a:xfrm>
            <a:prstGeom prst="line">
              <a:avLst/>
            </a:prstGeom>
            <a:solidFill>
              <a:schemeClr val="accent1"/>
            </a:solidFill>
            <a:ln w="8890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0" name="Gruppe 49"/>
          <p:cNvGrpSpPr/>
          <p:nvPr/>
        </p:nvGrpSpPr>
        <p:grpSpPr>
          <a:xfrm>
            <a:off x="971599" y="5445224"/>
            <a:ext cx="3039068" cy="504056"/>
            <a:chOff x="971599" y="5445224"/>
            <a:chExt cx="3039068" cy="504056"/>
          </a:xfrm>
        </p:grpSpPr>
        <p:cxnSp>
          <p:nvCxnSpPr>
            <p:cNvPr id="39" name="Rett linje 38"/>
            <p:cNvCxnSpPr/>
            <p:nvPr/>
          </p:nvCxnSpPr>
          <p:spPr bwMode="auto">
            <a:xfrm>
              <a:off x="971599" y="5445224"/>
              <a:ext cx="1518094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dash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42" name="Rett linje 41"/>
            <p:cNvCxnSpPr/>
            <p:nvPr/>
          </p:nvCxnSpPr>
          <p:spPr bwMode="auto">
            <a:xfrm>
              <a:off x="2492573" y="5445224"/>
              <a:ext cx="1518094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43" name="Rett linje 42"/>
            <p:cNvCxnSpPr/>
            <p:nvPr/>
          </p:nvCxnSpPr>
          <p:spPr bwMode="auto">
            <a:xfrm>
              <a:off x="2492573" y="5445224"/>
              <a:ext cx="1495278" cy="504056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</p:grpSp>
      <p:sp>
        <p:nvSpPr>
          <p:cNvPr id="45" name="TekstSylinder 44"/>
          <p:cNvSpPr txBox="1"/>
          <p:nvPr/>
        </p:nvSpPr>
        <p:spPr>
          <a:xfrm>
            <a:off x="539552" y="5085184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H</a:t>
            </a:r>
            <a:endParaRPr lang="nb-NO" dirty="0"/>
          </a:p>
        </p:txBody>
      </p:sp>
      <p:sp>
        <p:nvSpPr>
          <p:cNvPr id="47" name="TekstSylinder 46"/>
          <p:cNvSpPr txBox="1"/>
          <p:nvPr/>
        </p:nvSpPr>
        <p:spPr>
          <a:xfrm>
            <a:off x="2339752" y="5546849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A</a:t>
            </a:r>
            <a:endParaRPr lang="nb-NO" dirty="0"/>
          </a:p>
        </p:txBody>
      </p:sp>
      <p:sp>
        <p:nvSpPr>
          <p:cNvPr id="48" name="TekstSylinder 47"/>
          <p:cNvSpPr txBox="1"/>
          <p:nvPr/>
        </p:nvSpPr>
        <p:spPr>
          <a:xfrm>
            <a:off x="4010667" y="592448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B</a:t>
            </a:r>
          </a:p>
        </p:txBody>
      </p:sp>
      <p:sp>
        <p:nvSpPr>
          <p:cNvPr id="49" name="TekstSylinder 48"/>
          <p:cNvSpPr txBox="1"/>
          <p:nvPr/>
        </p:nvSpPr>
        <p:spPr>
          <a:xfrm>
            <a:off x="4010667" y="4938424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72804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55576" y="3429000"/>
            <a:ext cx="7772400" cy="1362075"/>
          </a:xfrm>
        </p:spPr>
        <p:txBody>
          <a:bodyPr/>
          <a:lstStyle/>
          <a:p>
            <a:r>
              <a:rPr lang="nb-NO" dirty="0" err="1" smtClean="0"/>
              <a:t>TredjePerson</a:t>
            </a:r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idx="1"/>
          </p:nvPr>
        </p:nvSpPr>
        <p:spPr>
          <a:xfrm>
            <a:off x="827584" y="3429000"/>
            <a:ext cx="7772400" cy="1500187"/>
          </a:xfrm>
        </p:spPr>
        <p:txBody>
          <a:bodyPr/>
          <a:lstStyle/>
          <a:p>
            <a:r>
              <a:rPr lang="nb-NO" sz="2800" dirty="0" smtClean="0"/>
              <a:t>= den som ødelegger idyllen mellom partene</a:t>
            </a:r>
            <a:endParaRPr lang="nb-NO" sz="2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8289F-728C-47D7-A633-D1CE23481364}" type="slidenum">
              <a:rPr lang="en-US" smtClean="0"/>
              <a:pPr/>
              <a:t>5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55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 smtClean="0"/>
              <a:t>Løsning</a:t>
            </a:r>
            <a:br>
              <a:rPr lang="nb-NO" dirty="0" smtClean="0"/>
            </a:br>
            <a:r>
              <a:rPr lang="nb-NO" dirty="0" smtClean="0"/>
              <a:t>- motstridende kontrakter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Hovedregelen:</a:t>
            </a:r>
            <a:br>
              <a:rPr lang="nb-NO" dirty="0" smtClean="0"/>
            </a:br>
            <a:r>
              <a:rPr lang="nb-NO" dirty="0" smtClean="0"/>
              <a:t>Først i tid, best i rett</a:t>
            </a:r>
          </a:p>
          <a:p>
            <a:r>
              <a:rPr lang="nb-NO" dirty="0" smtClean="0"/>
              <a:t>Unntak: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God tro som bygger på legitimasjon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«stole </a:t>
            </a:r>
            <a:r>
              <a:rPr lang="nb-NO" dirty="0"/>
              <a:t>på det man ser</a:t>
            </a:r>
            <a:r>
              <a:rPr lang="nb-NO" dirty="0" smtClean="0"/>
              <a:t>»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8289F-728C-47D7-A633-D1CE23481364}" type="slidenum">
              <a:rPr lang="en-US" smtClean="0"/>
              <a:pPr/>
              <a:t>6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65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Alternativ tenkning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 av avtalene er ugyldig</a:t>
            </a:r>
          </a:p>
          <a:p>
            <a:r>
              <a:rPr lang="nb-NO" dirty="0" smtClean="0"/>
              <a:t>Første erverver har vært uforsiktig</a:t>
            </a:r>
          </a:p>
          <a:p>
            <a:r>
              <a:rPr lang="nb-NO" dirty="0" smtClean="0"/>
              <a:t>Erstatning</a:t>
            </a:r>
          </a:p>
          <a:p>
            <a:r>
              <a:rPr lang="nb-NO" dirty="0" smtClean="0"/>
              <a:t>Rett i ting og rett til ting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8289F-728C-47D7-A633-D1CE23481364}" type="slidenum">
              <a:rPr lang="en-US" smtClean="0"/>
              <a:pPr/>
              <a:t>7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7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Omsetningsgjeldsbrev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700808"/>
            <a:ext cx="8178800" cy="4210050"/>
          </a:xfrm>
        </p:spPr>
        <p:txBody>
          <a:bodyPr/>
          <a:lstStyle/>
          <a:p>
            <a:pPr lvl="0"/>
            <a:r>
              <a:rPr lang="nb-NO" dirty="0" smtClean="0"/>
              <a:t>Gjeldsbrevloven § 11</a:t>
            </a:r>
            <a:br>
              <a:rPr lang="nb-NO" dirty="0" smtClean="0"/>
            </a:br>
            <a:r>
              <a:rPr lang="nb-NO" dirty="0" smtClean="0"/>
              <a:t>hva er et </a:t>
            </a:r>
            <a:r>
              <a:rPr lang="nb-NO" dirty="0" err="1" smtClean="0"/>
              <a:t>omsetningsgjelsbrev</a:t>
            </a:r>
            <a:r>
              <a:rPr lang="nb-NO" dirty="0" smtClean="0"/>
              <a:t>?</a:t>
            </a:r>
          </a:p>
          <a:p>
            <a:r>
              <a:rPr lang="nb-NO" dirty="0"/>
              <a:t>Gjeldsbrevloven § </a:t>
            </a:r>
            <a:r>
              <a:rPr lang="nb-NO" dirty="0" smtClean="0"/>
              <a:t>13</a:t>
            </a:r>
            <a:br>
              <a:rPr lang="nb-NO" dirty="0" smtClean="0"/>
            </a:br>
            <a:r>
              <a:rPr lang="nb-NO" dirty="0" smtClean="0"/>
              <a:t>legitimasjon</a:t>
            </a:r>
          </a:p>
          <a:p>
            <a:pPr lvl="0"/>
            <a:r>
              <a:rPr lang="nb-NO" dirty="0" smtClean="0"/>
              <a:t>Gjeldsbrevloven § 14</a:t>
            </a:r>
            <a:br>
              <a:rPr lang="nb-NO" dirty="0" smtClean="0"/>
            </a:br>
            <a:r>
              <a:rPr lang="nb-NO" dirty="0" smtClean="0"/>
              <a:t>overføringslegitimasjon</a:t>
            </a:r>
          </a:p>
          <a:p>
            <a:pPr lvl="0"/>
            <a:r>
              <a:rPr lang="nb-NO" dirty="0" smtClean="0"/>
              <a:t>Gjeldsbrevloven §§ 19 og 21</a:t>
            </a:r>
            <a:br>
              <a:rPr lang="nb-NO" dirty="0" smtClean="0"/>
            </a:br>
            <a:r>
              <a:rPr lang="nb-NO" dirty="0" smtClean="0"/>
              <a:t>kvitteringslegitimasjon, innløsningsregelen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8289F-728C-47D7-A633-D1CE23481364}" type="slidenum">
              <a:rPr lang="en-US" smtClean="0"/>
              <a:pPr/>
              <a:t>8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74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Andre varianter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Kontraktspant</a:t>
            </a:r>
            <a:endParaRPr lang="nb-NO" dirty="0" smtClean="0"/>
          </a:p>
          <a:p>
            <a:r>
              <a:rPr lang="nb-NO" dirty="0" smtClean="0"/>
              <a:t>Gave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8289F-728C-47D7-A633-D1CE23481364}" type="slidenum">
              <a:rPr lang="en-US" smtClean="0"/>
              <a:pPr/>
              <a:t>9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rgemal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Fargemal</Template>
  <TotalTime>521</TotalTime>
  <Words>192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Fargemal</vt:lpstr>
      <vt:lpstr>Introduksjon til dynamisk tingsrett</vt:lpstr>
      <vt:lpstr>Hva vi skal</vt:lpstr>
      <vt:lpstr>Tre må man være</vt:lpstr>
      <vt:lpstr>Hvem har krav på tingen?</vt:lpstr>
      <vt:lpstr>TredjePerson</vt:lpstr>
      <vt:lpstr>Løsning - motstridende kontrakter</vt:lpstr>
      <vt:lpstr>Alternativ tenkning</vt:lpstr>
      <vt:lpstr>Omsetningsgjeldsbrev</vt:lpstr>
      <vt:lpstr>Andre varianter</vt:lpstr>
      <vt:lpstr>Men hva om tredjemann er en tvangskreditor?</vt:lpstr>
      <vt:lpstr>Spesielle hensyn – tvangskreditorers ekstinksjon</vt:lpstr>
      <vt:lpstr>Reglene om kreditorbeslag  i gjeldsbrev</vt:lpstr>
      <vt:lpstr>Kreativ legitimasjon</vt:lpstr>
      <vt:lpstr>Særlig om kreativ legitimasjon</vt:lpstr>
      <vt:lpstr>Kreditorene kan ikke påberope seg kreativ legitimasjon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Erik Røsæg</dc:creator>
  <cp:lastModifiedBy>Nina Lofstad</cp:lastModifiedBy>
  <cp:revision>46</cp:revision>
  <cp:lastPrinted>2002-09-03T13:41:42Z</cp:lastPrinted>
  <dcterms:created xsi:type="dcterms:W3CDTF">2013-03-01T07:52:12Z</dcterms:created>
  <dcterms:modified xsi:type="dcterms:W3CDTF">2016-03-14T08:22:59Z</dcterms:modified>
</cp:coreProperties>
</file>