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56" r:id="rId2"/>
    <p:sldId id="259" r:id="rId3"/>
    <p:sldId id="257" r:id="rId4"/>
    <p:sldId id="260" r:id="rId5"/>
    <p:sldId id="258" r:id="rId6"/>
    <p:sldId id="261" r:id="rId7"/>
    <p:sldId id="262" r:id="rId8"/>
    <p:sldId id="263" r:id="rId9"/>
    <p:sldId id="264" r:id="rId10"/>
    <p:sldId id="265" r:id="rId11"/>
    <p:sldId id="266" r:id="rId12"/>
    <p:sldId id="270" r:id="rId13"/>
    <p:sldId id="283" r:id="rId14"/>
    <p:sldId id="267" r:id="rId15"/>
    <p:sldId id="268" r:id="rId16"/>
    <p:sldId id="284" r:id="rId17"/>
    <p:sldId id="269" r:id="rId18"/>
    <p:sldId id="271" r:id="rId19"/>
    <p:sldId id="272" r:id="rId20"/>
    <p:sldId id="285" r:id="rId21"/>
    <p:sldId id="274" r:id="rId22"/>
    <p:sldId id="273" r:id="rId23"/>
    <p:sldId id="286" r:id="rId24"/>
    <p:sldId id="277" r:id="rId25"/>
    <p:sldId id="279" r:id="rId26"/>
    <p:sldId id="278" r:id="rId27"/>
    <p:sldId id="275" r:id="rId28"/>
    <p:sldId id="287" r:id="rId29"/>
    <p:sldId id="276" r:id="rId30"/>
    <p:sldId id="280" r:id="rId31"/>
    <p:sldId id="281" r:id="rId32"/>
    <p:sldId id="282" r:id="rId33"/>
  </p:sldIdLst>
  <p:sldSz cx="9144000" cy="6858000" type="screen4x3"/>
  <p:notesSz cx="6794500" cy="99314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8"/>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48647" y="0"/>
            <a:ext cx="2944283" cy="496570"/>
          </a:xfrm>
          <a:prstGeom prst="rect">
            <a:avLst/>
          </a:prstGeom>
        </p:spPr>
        <p:txBody>
          <a:bodyPr vert="horz" lIns="91440" tIns="45720" rIns="91440" bIns="45720" rtlCol="0"/>
          <a:lstStyle>
            <a:lvl1pPr algn="r">
              <a:defRPr sz="1200"/>
            </a:lvl1pPr>
          </a:lstStyle>
          <a:p>
            <a:pPr>
              <a:defRPr/>
            </a:pPr>
            <a:fld id="{086C2F62-BBDD-B54F-AC41-89C168DF3886}" type="datetime1">
              <a:rPr lang="nb-NO"/>
              <a:pPr>
                <a:defRPr/>
              </a:pPr>
              <a:t>12.09.2019</a:t>
            </a:fld>
            <a:endParaRPr lang="nb-NO"/>
          </a:p>
        </p:txBody>
      </p:sp>
      <p:sp>
        <p:nvSpPr>
          <p:cNvPr id="4" name="Footer Placeholder 3"/>
          <p:cNvSpPr>
            <a:spLocks noGrp="1"/>
          </p:cNvSpPr>
          <p:nvPr>
            <p:ph type="ftr" sz="quarter" idx="2"/>
          </p:nvPr>
        </p:nvSpPr>
        <p:spPr>
          <a:xfrm>
            <a:off x="2" y="9433106"/>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48647" y="9433106"/>
            <a:ext cx="2944283" cy="496570"/>
          </a:xfrm>
          <a:prstGeom prst="rect">
            <a:avLst/>
          </a:prstGeom>
        </p:spPr>
        <p:txBody>
          <a:bodyPr vert="horz" lIns="91440" tIns="45720" rIns="91440" bIns="45720" rtlCol="0" anchor="b"/>
          <a:lstStyle>
            <a:lvl1pPr algn="r">
              <a:defRPr sz="1200"/>
            </a:lvl1pPr>
          </a:lstStyle>
          <a:p>
            <a:pPr>
              <a:defRPr/>
            </a:pPr>
            <a:fld id="{C14CB90E-F915-2B4F-8E84-AD839D8DAE69}" type="slidenum">
              <a:rPr lang="nb-NO"/>
              <a:pPr>
                <a:defRPr/>
              </a:pPr>
              <a:t>‹#›</a:t>
            </a:fld>
            <a:endParaRPr lang="nb-NO"/>
          </a:p>
        </p:txBody>
      </p:sp>
    </p:spTree>
    <p:extLst>
      <p:ext uri="{BB962C8B-B14F-4D97-AF65-F5344CB8AC3E}">
        <p14:creationId xmlns:p14="http://schemas.microsoft.com/office/powerpoint/2010/main" val="7507773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48647" y="0"/>
            <a:ext cx="2944283" cy="496570"/>
          </a:xfrm>
          <a:prstGeom prst="rect">
            <a:avLst/>
          </a:prstGeom>
        </p:spPr>
        <p:txBody>
          <a:bodyPr vert="horz" lIns="91440" tIns="45720" rIns="91440" bIns="45720" rtlCol="0"/>
          <a:lstStyle>
            <a:lvl1pPr algn="r">
              <a:defRPr sz="1200"/>
            </a:lvl1pPr>
          </a:lstStyle>
          <a:p>
            <a:pPr>
              <a:defRPr/>
            </a:pPr>
            <a:fld id="{B74343ED-3FF5-9F4C-AE35-EA149B0F347A}" type="datetime1">
              <a:rPr lang="nb-NO"/>
              <a:pPr>
                <a:defRPr/>
              </a:pPr>
              <a:t>12.09.2019</a:t>
            </a:fld>
            <a:endParaRPr lang="nb-NO"/>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6" name="Footer Placeholder 5"/>
          <p:cNvSpPr>
            <a:spLocks noGrp="1"/>
          </p:cNvSpPr>
          <p:nvPr>
            <p:ph type="ftr" sz="quarter" idx="4"/>
          </p:nvPr>
        </p:nvSpPr>
        <p:spPr>
          <a:xfrm>
            <a:off x="2" y="9433106"/>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48647" y="9433106"/>
            <a:ext cx="2944283" cy="496570"/>
          </a:xfrm>
          <a:prstGeom prst="rect">
            <a:avLst/>
          </a:prstGeom>
        </p:spPr>
        <p:txBody>
          <a:bodyPr vert="horz" lIns="91440" tIns="45720" rIns="91440" bIns="45720" rtlCol="0" anchor="b"/>
          <a:lstStyle>
            <a:lvl1pPr algn="r">
              <a:defRPr sz="1200"/>
            </a:lvl1pPr>
          </a:lstStyle>
          <a:p>
            <a:pPr>
              <a:defRPr/>
            </a:pPr>
            <a:fld id="{D6EB5D10-7B0B-6748-B279-315B78FEA854}" type="slidenum">
              <a:rPr lang="nb-NO"/>
              <a:pPr>
                <a:defRPr/>
              </a:pPr>
              <a:t>‹#›</a:t>
            </a:fld>
            <a:endParaRPr lang="nb-NO"/>
          </a:p>
        </p:txBody>
      </p:sp>
    </p:spTree>
    <p:extLst>
      <p:ext uri="{BB962C8B-B14F-4D97-AF65-F5344CB8AC3E}">
        <p14:creationId xmlns:p14="http://schemas.microsoft.com/office/powerpoint/2010/main" val="1022712453"/>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03864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EMK omfatter både anv. området for Grl. § 105 og § 97</a:t>
            </a:r>
          </a:p>
          <a:p>
            <a:endParaRPr lang="nb-NO" dirty="0" smtClean="0"/>
          </a:p>
          <a:p>
            <a:r>
              <a:rPr lang="nb-NO" dirty="0" smtClean="0"/>
              <a:t>Folkerettsbeskyttelsen av investeringer</a:t>
            </a:r>
            <a:r>
              <a:rPr lang="nb-NO" baseline="0" dirty="0" smtClean="0"/>
              <a:t> – ekspropriasjonsbeskyttelse er del av en mer omfattende rettighetskatalog – minimumsstandard, ikke-diskriminering. Til dels annet formål, beskyttelse av utenlandske interesser.</a:t>
            </a:r>
            <a:r>
              <a:rPr lang="nb-NO" dirty="0" smtClean="0"/>
              <a:t> </a:t>
            </a:r>
            <a:endParaRPr lang="nb-NO" dirty="0"/>
          </a:p>
        </p:txBody>
      </p:sp>
    </p:spTree>
    <p:extLst>
      <p:ext uri="{BB962C8B-B14F-4D97-AF65-F5344CB8AC3E}">
        <p14:creationId xmlns:p14="http://schemas.microsoft.com/office/powerpoint/2010/main" val="435376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EMK omfatter både anv. området for Grl. § 105 og § 97</a:t>
            </a:r>
          </a:p>
          <a:p>
            <a:endParaRPr lang="nb-NO" dirty="0" smtClean="0"/>
          </a:p>
          <a:p>
            <a:r>
              <a:rPr lang="nb-NO" dirty="0" smtClean="0"/>
              <a:t>Folkerettsbeskyttelsen av investeringer</a:t>
            </a:r>
            <a:r>
              <a:rPr lang="nb-NO" baseline="0" dirty="0" smtClean="0"/>
              <a:t> – ekspropriasjonsbeskyttelse er del av en mer omfattende rettighetskatalog – minimumsstandard, ikke-diskriminering. Til dels annet formål, beskyttelse av utenlandske interesser.</a:t>
            </a:r>
            <a:r>
              <a:rPr lang="nb-NO" dirty="0" smtClean="0"/>
              <a:t> </a:t>
            </a:r>
            <a:endParaRPr lang="nb-NO" dirty="0"/>
          </a:p>
        </p:txBody>
      </p:sp>
    </p:spTree>
    <p:extLst>
      <p:ext uri="{BB962C8B-B14F-4D97-AF65-F5344CB8AC3E}">
        <p14:creationId xmlns:p14="http://schemas.microsoft.com/office/powerpoint/2010/main" val="302761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Diskuter i klassen – hvilke grunnhensyn?</a:t>
            </a:r>
            <a:endParaRPr lang="nb-NO" dirty="0"/>
          </a:p>
        </p:txBody>
      </p:sp>
    </p:spTree>
    <p:extLst>
      <p:ext uri="{BB962C8B-B14F-4D97-AF65-F5344CB8AC3E}">
        <p14:creationId xmlns:p14="http://schemas.microsoft.com/office/powerpoint/2010/main" val="883698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1905000"/>
            <a:ext cx="6934200" cy="1143000"/>
          </a:xfrm>
        </p:spPr>
        <p:txBody>
          <a:bodyPr anchor="b"/>
          <a:lstStyle>
            <a:lvl1pPr>
              <a:defRPr sz="2000">
                <a:solidFill>
                  <a:schemeClr val="bg2"/>
                </a:solidFill>
              </a:defRPr>
            </a:lvl1pPr>
          </a:lstStyle>
          <a:p>
            <a:r>
              <a:rPr lang="nb-NO" smtClean="0"/>
              <a:t>Klikk for å redigere tittelstil</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nb-NO" smtClean="0"/>
              <a:t>Klikk for å redigere undertittelstil i malen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nb-NO" smtClean="0"/>
              <a:t>Klikk for å redigere tittelstil</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AB3F221B-096E-F141-A611-A190243455D6}"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1CB5B729-0FC4-314D-BB76-9EE70B98E5A0}" type="datetime1">
              <a:rPr lang="nb-NO"/>
              <a:pPr>
                <a:defRPr/>
              </a:pPr>
              <a:t>12.09.2019</a:t>
            </a:fld>
            <a:endParaRPr lang="nb-NO" dirty="0"/>
          </a:p>
        </p:txBody>
      </p:sp>
      <p:pic>
        <p:nvPicPr>
          <p:cNvPr id="1031" name="Picture 10" descr="JUS_NIFS_A.png"/>
          <p:cNvPicPr>
            <a:picLocks noChangeAspect="1"/>
          </p:cNvPicPr>
          <p:nvPr/>
        </p:nvPicPr>
        <p:blipFill>
          <a:blip r:embed="rId13"/>
          <a:srcRect b="65382"/>
          <a:stretch>
            <a:fillRect/>
          </a:stretch>
        </p:blipFill>
        <p:spPr bwMode="auto">
          <a:xfrm>
            <a:off x="304800" y="152400"/>
            <a:ext cx="2763838"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ctrTitle" sz="quarter"/>
          </p:nvPr>
        </p:nvSpPr>
        <p:spPr/>
        <p:txBody>
          <a:bodyPr/>
          <a:lstStyle/>
          <a:p>
            <a:pPr eaLnBrk="1" hangingPunct="1"/>
            <a:r>
              <a:rPr lang="nb-NO" smtClean="0"/>
              <a:t>Professor Ivar </a:t>
            </a:r>
            <a:r>
              <a:rPr lang="nb-NO" dirty="0" smtClean="0"/>
              <a:t>Alvik</a:t>
            </a:r>
            <a:endParaRPr lang="nb-NO" dirty="0"/>
          </a:p>
        </p:txBody>
      </p:sp>
      <p:sp>
        <p:nvSpPr>
          <p:cNvPr id="15363" name="Subtitle 6"/>
          <p:cNvSpPr>
            <a:spLocks noGrp="1"/>
          </p:cNvSpPr>
          <p:nvPr>
            <p:ph type="subTitle" sz="quarter" idx="1"/>
          </p:nvPr>
        </p:nvSpPr>
        <p:spPr/>
        <p:txBody>
          <a:bodyPr/>
          <a:lstStyle/>
          <a:p>
            <a:pPr eaLnBrk="1" hangingPunct="1"/>
            <a:r>
              <a:rPr lang="nb-NO" dirty="0" smtClean="0">
                <a:latin typeface="Arial" charset="0"/>
                <a:ea typeface="Arial" charset="0"/>
                <a:cs typeface="Arial" charset="0"/>
              </a:rPr>
              <a:t>Ekspropriasjonsrett</a:t>
            </a:r>
          </a:p>
          <a:p>
            <a:pPr eaLnBrk="1" hangingPunct="1"/>
            <a:r>
              <a:rPr lang="nb-NO" sz="2400" dirty="0" smtClean="0">
                <a:latin typeface="Arial" charset="0"/>
                <a:ea typeface="Arial" charset="0"/>
                <a:cs typeface="Arial" charset="0"/>
              </a:rPr>
              <a:t>Folkerettslige og konstitusjonelle krav til ekspropriasjonsbeskyttelsen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EMK P1-1</a:t>
            </a:r>
            <a:endParaRPr lang="nb-NO" dirty="0"/>
          </a:p>
        </p:txBody>
      </p:sp>
      <p:sp>
        <p:nvSpPr>
          <p:cNvPr id="3" name="Content Placeholder 2"/>
          <p:cNvSpPr>
            <a:spLocks noGrp="1"/>
          </p:cNvSpPr>
          <p:nvPr>
            <p:ph idx="1"/>
          </p:nvPr>
        </p:nvSpPr>
        <p:spPr/>
        <p:txBody>
          <a:bodyPr/>
          <a:lstStyle/>
          <a:p>
            <a:pPr marL="0" indent="0">
              <a:buNone/>
            </a:pPr>
            <a:r>
              <a:rPr lang="nb-NO" sz="1400" i="1" dirty="0" smtClean="0"/>
              <a:t>«</a:t>
            </a:r>
            <a:r>
              <a:rPr lang="en-US" sz="1400" i="1" dirty="0">
                <a:solidFill>
                  <a:schemeClr val="bg2"/>
                </a:solidFill>
              </a:rPr>
              <a:t>Every natural or legal person is entitled to the peaceful enjoyment of his possessions.</a:t>
            </a:r>
            <a:r>
              <a:rPr lang="en-US" sz="1400" i="1" dirty="0"/>
              <a:t> </a:t>
            </a:r>
            <a:r>
              <a:rPr lang="en-US" sz="1400" i="1" dirty="0">
                <a:solidFill>
                  <a:srgbClr val="C00000"/>
                </a:solidFill>
              </a:rPr>
              <a:t>No one shall be deprived of his possessions except in the public interest and subject to the conditions provided for by law and by the general principles of international law.</a:t>
            </a:r>
            <a:r>
              <a:rPr lang="en-US" sz="1400" i="1" dirty="0">
                <a:solidFill>
                  <a:schemeClr val="bg2"/>
                </a:solidFill>
              </a:rPr>
              <a:t> </a:t>
            </a:r>
            <a:endParaRPr lang="en-US" sz="1400" i="1" dirty="0" smtClean="0">
              <a:solidFill>
                <a:schemeClr val="bg2"/>
              </a:solidFill>
            </a:endParaRPr>
          </a:p>
          <a:p>
            <a:pPr marL="0" indent="0">
              <a:buNone/>
            </a:pPr>
            <a:r>
              <a:rPr lang="en-US" sz="1400" i="1" dirty="0" smtClean="0">
                <a:solidFill>
                  <a:schemeClr val="bg2"/>
                </a:solidFill>
              </a:rPr>
              <a:t>The </a:t>
            </a:r>
            <a:r>
              <a:rPr lang="en-US" sz="1400" i="1" dirty="0">
                <a:solidFill>
                  <a:schemeClr val="bg2"/>
                </a:solidFill>
              </a:rPr>
              <a:t>preceding provisions shall not, however, in any way impair the right of a State to enforce such laws as it deems necessary to control the use of property in accordance with the general interest or to secure the payment of taxes or other contributions or penalties.</a:t>
            </a:r>
            <a:r>
              <a:rPr lang="nb-NO" sz="1400" i="1" dirty="0" smtClean="0"/>
              <a:t>»</a:t>
            </a:r>
          </a:p>
          <a:p>
            <a:pPr marL="0" indent="0">
              <a:buNone/>
            </a:pPr>
            <a:endParaRPr lang="nb-NO" sz="1400" dirty="0" smtClean="0"/>
          </a:p>
          <a:p>
            <a:pPr marL="0" indent="0">
              <a:buNone/>
            </a:pPr>
            <a:r>
              <a:rPr lang="nb-NO" sz="1600" dirty="0"/>
              <a:t>	</a:t>
            </a:r>
          </a:p>
          <a:p>
            <a:pPr marL="0" indent="0">
              <a:buNone/>
            </a:pPr>
            <a:r>
              <a:rPr lang="nb-NO" sz="1800" dirty="0" smtClean="0"/>
              <a:t>Tre regler:</a:t>
            </a:r>
          </a:p>
          <a:p>
            <a:pPr marL="0" indent="0">
              <a:buNone/>
            </a:pPr>
            <a:r>
              <a:rPr lang="nb-NO" sz="1800" dirty="0"/>
              <a:t>	</a:t>
            </a:r>
            <a:r>
              <a:rPr lang="nb-NO" sz="1800" dirty="0" smtClean="0"/>
              <a:t>- </a:t>
            </a:r>
            <a:r>
              <a:rPr lang="nb-NO" sz="1800" dirty="0" smtClean="0">
                <a:solidFill>
                  <a:schemeClr val="bg2"/>
                </a:solidFill>
              </a:rPr>
              <a:t>Prinsippregelen</a:t>
            </a:r>
          </a:p>
          <a:p>
            <a:pPr marL="0" indent="0">
              <a:buNone/>
            </a:pPr>
            <a:r>
              <a:rPr lang="nb-NO" sz="1800" dirty="0"/>
              <a:t>	</a:t>
            </a:r>
            <a:r>
              <a:rPr lang="nb-NO" sz="1800" dirty="0" smtClean="0"/>
              <a:t>- Avståelses- eller </a:t>
            </a:r>
            <a:r>
              <a:rPr lang="nb-NO" sz="1800" u="sng" dirty="0" smtClean="0"/>
              <a:t>ekspropriasjons</a:t>
            </a:r>
            <a:r>
              <a:rPr lang="nb-NO" sz="1800" dirty="0" smtClean="0"/>
              <a:t>regelen </a:t>
            </a:r>
          </a:p>
          <a:p>
            <a:pPr marL="0" indent="0">
              <a:buNone/>
            </a:pPr>
            <a:endParaRPr lang="nb-NO" sz="1800" dirty="0"/>
          </a:p>
        </p:txBody>
      </p:sp>
    </p:spTree>
    <p:extLst>
      <p:ext uri="{BB962C8B-B14F-4D97-AF65-F5344CB8AC3E}">
        <p14:creationId xmlns:p14="http://schemas.microsoft.com/office/powerpoint/2010/main" val="1320742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EMK P1-1</a:t>
            </a:r>
            <a:endParaRPr lang="nb-NO" dirty="0"/>
          </a:p>
        </p:txBody>
      </p:sp>
      <p:sp>
        <p:nvSpPr>
          <p:cNvPr id="3" name="Content Placeholder 2"/>
          <p:cNvSpPr>
            <a:spLocks noGrp="1"/>
          </p:cNvSpPr>
          <p:nvPr>
            <p:ph idx="1"/>
          </p:nvPr>
        </p:nvSpPr>
        <p:spPr/>
        <p:txBody>
          <a:bodyPr/>
          <a:lstStyle/>
          <a:p>
            <a:pPr marL="0" indent="0">
              <a:buNone/>
            </a:pPr>
            <a:r>
              <a:rPr lang="nb-NO" sz="1400" i="1" dirty="0" smtClean="0"/>
              <a:t>«</a:t>
            </a:r>
            <a:r>
              <a:rPr lang="en-US" sz="1400" i="1" dirty="0">
                <a:solidFill>
                  <a:schemeClr val="bg2"/>
                </a:solidFill>
              </a:rPr>
              <a:t>Every natural or legal person is entitled to the peaceful enjoyment of his possessions.</a:t>
            </a:r>
            <a:r>
              <a:rPr lang="en-US" sz="1400" i="1" dirty="0"/>
              <a:t> </a:t>
            </a:r>
            <a:r>
              <a:rPr lang="en-US" sz="1400" i="1" dirty="0">
                <a:solidFill>
                  <a:schemeClr val="bg2"/>
                </a:solidFill>
              </a:rPr>
              <a:t>No one shall be deprived of his possessions except in the public interest and subject to the conditions provided for by law and by the general principles of international law. </a:t>
            </a:r>
            <a:endParaRPr lang="en-US" sz="1400" i="1" dirty="0" smtClean="0">
              <a:solidFill>
                <a:schemeClr val="bg2"/>
              </a:solidFill>
            </a:endParaRPr>
          </a:p>
          <a:p>
            <a:pPr marL="0" indent="0">
              <a:buNone/>
            </a:pPr>
            <a:r>
              <a:rPr lang="en-US" sz="1400" i="1" dirty="0" smtClean="0">
                <a:solidFill>
                  <a:srgbClr val="C00000"/>
                </a:solidFill>
              </a:rPr>
              <a:t>The </a:t>
            </a:r>
            <a:r>
              <a:rPr lang="en-US" sz="1400" i="1" dirty="0">
                <a:solidFill>
                  <a:srgbClr val="C00000"/>
                </a:solidFill>
              </a:rPr>
              <a:t>preceding provisions shall not, however, in any way impair the right of a State to enforce such laws as it deems necessary to control the use of property in accordance with the general interest or to secure the payment of taxes or other contributions or penalties.</a:t>
            </a:r>
            <a:r>
              <a:rPr lang="nb-NO" sz="1400" i="1" dirty="0" smtClean="0">
                <a:solidFill>
                  <a:srgbClr val="C00000"/>
                </a:solidFill>
              </a:rPr>
              <a:t>»</a:t>
            </a:r>
          </a:p>
          <a:p>
            <a:pPr marL="0" indent="0">
              <a:buNone/>
            </a:pPr>
            <a:endParaRPr lang="nb-NO" sz="1400" dirty="0" smtClean="0"/>
          </a:p>
          <a:p>
            <a:pPr marL="0" indent="0">
              <a:buNone/>
            </a:pPr>
            <a:r>
              <a:rPr lang="nb-NO" sz="1600" dirty="0"/>
              <a:t>	</a:t>
            </a:r>
          </a:p>
          <a:p>
            <a:pPr marL="0" indent="0">
              <a:buNone/>
            </a:pPr>
            <a:r>
              <a:rPr lang="nb-NO" sz="1800" dirty="0" smtClean="0"/>
              <a:t>Tre regler:</a:t>
            </a:r>
          </a:p>
          <a:p>
            <a:pPr marL="0" indent="0">
              <a:buNone/>
            </a:pPr>
            <a:r>
              <a:rPr lang="nb-NO" sz="1800" dirty="0"/>
              <a:t>	</a:t>
            </a:r>
            <a:r>
              <a:rPr lang="nb-NO" sz="1800" dirty="0" smtClean="0"/>
              <a:t>- </a:t>
            </a:r>
            <a:r>
              <a:rPr lang="nb-NO" sz="1800" dirty="0" smtClean="0">
                <a:solidFill>
                  <a:schemeClr val="bg2"/>
                </a:solidFill>
              </a:rPr>
              <a:t>Prinsippregelen</a:t>
            </a:r>
          </a:p>
          <a:p>
            <a:pPr marL="0" indent="0">
              <a:buNone/>
            </a:pPr>
            <a:r>
              <a:rPr lang="nb-NO" sz="1800" dirty="0"/>
              <a:t>	</a:t>
            </a:r>
            <a:r>
              <a:rPr lang="nb-NO" sz="1800" dirty="0" smtClean="0"/>
              <a:t>- </a:t>
            </a:r>
            <a:r>
              <a:rPr lang="nb-NO" sz="1800" dirty="0" smtClean="0">
                <a:solidFill>
                  <a:schemeClr val="bg2"/>
                </a:solidFill>
              </a:rPr>
              <a:t>Avståelses- eller </a:t>
            </a:r>
            <a:r>
              <a:rPr lang="nb-NO" sz="1800" u="sng" dirty="0" smtClean="0">
                <a:solidFill>
                  <a:schemeClr val="bg2"/>
                </a:solidFill>
              </a:rPr>
              <a:t>ekspropriasjons</a:t>
            </a:r>
            <a:r>
              <a:rPr lang="nb-NO" sz="1800" dirty="0" smtClean="0">
                <a:solidFill>
                  <a:schemeClr val="bg2"/>
                </a:solidFill>
              </a:rPr>
              <a:t>regelen</a:t>
            </a:r>
          </a:p>
          <a:p>
            <a:pPr marL="0" indent="0">
              <a:buNone/>
            </a:pPr>
            <a:r>
              <a:rPr lang="nb-NO" sz="1800" dirty="0">
                <a:solidFill>
                  <a:schemeClr val="bg2"/>
                </a:solidFill>
              </a:rPr>
              <a:t>	</a:t>
            </a:r>
            <a:r>
              <a:rPr lang="nb-NO" sz="1800" dirty="0" smtClean="0">
                <a:solidFill>
                  <a:schemeClr val="bg2"/>
                </a:solidFill>
              </a:rPr>
              <a:t>- </a:t>
            </a:r>
            <a:r>
              <a:rPr lang="nb-NO" sz="1800" dirty="0" smtClean="0"/>
              <a:t>Kontrollregelen (eller reguleringsregelen, sml. 	rådighetsinnskrenkninger under norsk rett)</a:t>
            </a:r>
            <a:r>
              <a:rPr lang="nb-NO" sz="1800" dirty="0" smtClean="0">
                <a:solidFill>
                  <a:schemeClr val="bg2"/>
                </a:solidFill>
              </a:rPr>
              <a:t> </a:t>
            </a:r>
          </a:p>
          <a:p>
            <a:pPr marL="0" indent="0">
              <a:buNone/>
            </a:pPr>
            <a:endParaRPr lang="nb-NO" sz="1800" dirty="0"/>
          </a:p>
        </p:txBody>
      </p:sp>
    </p:spTree>
    <p:extLst>
      <p:ext uri="{BB962C8B-B14F-4D97-AF65-F5344CB8AC3E}">
        <p14:creationId xmlns:p14="http://schemas.microsoft.com/office/powerpoint/2010/main" val="4240069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EMK P1-1 (forts.)</a:t>
            </a:r>
            <a:endParaRPr lang="nb-NO" dirty="0"/>
          </a:p>
        </p:txBody>
      </p:sp>
      <p:sp>
        <p:nvSpPr>
          <p:cNvPr id="3" name="Content Placeholder 2"/>
          <p:cNvSpPr>
            <a:spLocks noGrp="1"/>
          </p:cNvSpPr>
          <p:nvPr>
            <p:ph idx="1"/>
          </p:nvPr>
        </p:nvSpPr>
        <p:spPr>
          <a:xfrm>
            <a:off x="990600" y="1981200"/>
            <a:ext cx="7696200" cy="4616152"/>
          </a:xfrm>
        </p:spPr>
        <p:txBody>
          <a:bodyPr/>
          <a:lstStyle/>
          <a:p>
            <a:r>
              <a:rPr lang="nb-NO" sz="1600" dirty="0" smtClean="0"/>
              <a:t>EMD skiller i praksis mellom 6 hovedspørsmål eller vilkår, jf. Solheim og NOU 2013:11 </a:t>
            </a:r>
          </a:p>
          <a:p>
            <a:endParaRPr lang="nb-NO" sz="1600" dirty="0" smtClean="0"/>
          </a:p>
          <a:p>
            <a:r>
              <a:rPr lang="nb-NO" sz="1600" dirty="0" smtClean="0"/>
              <a:t>De tre første </a:t>
            </a:r>
            <a:r>
              <a:rPr lang="nb-NO" sz="1600" dirty="0" err="1" smtClean="0"/>
              <a:t>spm</a:t>
            </a:r>
            <a:r>
              <a:rPr lang="nb-NO" sz="1600" dirty="0" smtClean="0"/>
              <a:t> gjelder eiendomsvernets anvendelsesområde/anvendelse</a:t>
            </a:r>
          </a:p>
          <a:p>
            <a:pPr lvl="1"/>
            <a:r>
              <a:rPr lang="nb-NO" sz="1200" dirty="0" smtClean="0"/>
              <a:t>Foreligger en «</a:t>
            </a:r>
            <a:r>
              <a:rPr lang="nb-NO" sz="1200" dirty="0" err="1" smtClean="0"/>
              <a:t>posession</a:t>
            </a:r>
            <a:r>
              <a:rPr lang="nb-NO" sz="1200" dirty="0" smtClean="0"/>
              <a:t>» - </a:t>
            </a:r>
            <a:r>
              <a:rPr lang="nb-NO" sz="1200" dirty="0" err="1" smtClean="0"/>
              <a:t>mao</a:t>
            </a:r>
            <a:r>
              <a:rPr lang="nb-NO" sz="1200" dirty="0" smtClean="0"/>
              <a:t> beskyttet interesse?</a:t>
            </a:r>
          </a:p>
          <a:p>
            <a:pPr lvl="1"/>
            <a:r>
              <a:rPr lang="nb-NO" sz="1200" dirty="0" smtClean="0"/>
              <a:t>Foreligger det «</a:t>
            </a:r>
            <a:r>
              <a:rPr lang="nb-NO" sz="1200" dirty="0" err="1" smtClean="0"/>
              <a:t>interference</a:t>
            </a:r>
            <a:r>
              <a:rPr lang="nb-NO" sz="1200" dirty="0" smtClean="0"/>
              <a:t>» – </a:t>
            </a:r>
            <a:r>
              <a:rPr lang="nb-NO" sz="1200" dirty="0" err="1" smtClean="0"/>
              <a:t>mao</a:t>
            </a:r>
            <a:r>
              <a:rPr lang="nb-NO" sz="1200" dirty="0" smtClean="0"/>
              <a:t> et </a:t>
            </a:r>
            <a:r>
              <a:rPr lang="nb-NO" sz="1200" dirty="0" err="1" smtClean="0"/>
              <a:t>innrep</a:t>
            </a:r>
            <a:r>
              <a:rPr lang="nb-NO" sz="1200" dirty="0" smtClean="0"/>
              <a:t> som i prinsippet og potensielt aktiverer beskyttelsen?</a:t>
            </a:r>
          </a:p>
          <a:p>
            <a:pPr lvl="1"/>
            <a:r>
              <a:rPr lang="nb-NO" sz="1200" dirty="0" smtClean="0"/>
              <a:t>I så fall; hvilken regel aktualiserer inngrepet – </a:t>
            </a:r>
            <a:r>
              <a:rPr lang="nb-NO" sz="1200" dirty="0" err="1" smtClean="0"/>
              <a:t>mao</a:t>
            </a:r>
            <a:r>
              <a:rPr lang="nb-NO" sz="1200" dirty="0" smtClean="0"/>
              <a:t> avståelse eller kontroll/regulering, eller hovedregelen om «</a:t>
            </a:r>
            <a:r>
              <a:rPr lang="nb-NO" sz="1200" dirty="0" err="1" smtClean="0"/>
              <a:t>peaceful</a:t>
            </a:r>
            <a:r>
              <a:rPr lang="nb-NO" sz="1200" dirty="0" smtClean="0"/>
              <a:t> </a:t>
            </a:r>
            <a:r>
              <a:rPr lang="nb-NO" sz="1200" dirty="0" err="1" smtClean="0"/>
              <a:t>enjoyment</a:t>
            </a:r>
            <a:r>
              <a:rPr lang="nb-NO" sz="1200" dirty="0" smtClean="0"/>
              <a:t>» som restkategori?</a:t>
            </a:r>
          </a:p>
          <a:p>
            <a:endParaRPr lang="nb-NO" sz="1600" dirty="0" smtClean="0"/>
          </a:p>
          <a:p>
            <a:r>
              <a:rPr lang="nb-NO" sz="1600" dirty="0" smtClean="0"/>
              <a:t>Tre </a:t>
            </a:r>
            <a:r>
              <a:rPr lang="nb-NO" sz="1600" dirty="0" err="1" smtClean="0"/>
              <a:t>spm</a:t>
            </a:r>
            <a:r>
              <a:rPr lang="nb-NO" sz="1600" dirty="0" smtClean="0"/>
              <a:t> går deretter på </a:t>
            </a:r>
            <a:r>
              <a:rPr lang="nb-NO" sz="1600" u="sng" dirty="0" smtClean="0"/>
              <a:t>kravene</a:t>
            </a:r>
            <a:r>
              <a:rPr lang="nb-NO" sz="1600" dirty="0" smtClean="0"/>
              <a:t> til </a:t>
            </a:r>
            <a:r>
              <a:rPr lang="nb-NO" sz="1600" dirty="0" err="1" smtClean="0"/>
              <a:t>evt</a:t>
            </a:r>
            <a:r>
              <a:rPr lang="nb-NO" sz="1600" dirty="0" smtClean="0"/>
              <a:t> inngrep</a:t>
            </a:r>
          </a:p>
          <a:p>
            <a:pPr lvl="1"/>
            <a:r>
              <a:rPr lang="nb-NO" sz="1200" dirty="0" smtClean="0"/>
              <a:t>Har inngrepet hjemmel i nasjonal rett? (må </a:t>
            </a:r>
            <a:r>
              <a:rPr lang="nb-NO" sz="1200" dirty="0" err="1" smtClean="0"/>
              <a:t>mao</a:t>
            </a:r>
            <a:r>
              <a:rPr lang="nb-NO" sz="1200" dirty="0" smtClean="0"/>
              <a:t> ikke være vilkårlig)</a:t>
            </a:r>
          </a:p>
          <a:p>
            <a:pPr lvl="1"/>
            <a:r>
              <a:rPr lang="nb-NO" sz="1200" dirty="0" smtClean="0"/>
              <a:t>Forfølger inngrepet et legitimt formål («</a:t>
            </a:r>
            <a:r>
              <a:rPr lang="nb-NO" sz="1200" dirty="0" err="1" smtClean="0"/>
              <a:t>public</a:t>
            </a:r>
            <a:r>
              <a:rPr lang="nb-NO" sz="1200" dirty="0" smtClean="0"/>
              <a:t> </a:t>
            </a:r>
            <a:r>
              <a:rPr lang="nb-NO" sz="1200" dirty="0" err="1" smtClean="0"/>
              <a:t>interest</a:t>
            </a:r>
            <a:r>
              <a:rPr lang="nb-NO" sz="1200" dirty="0" smtClean="0"/>
              <a:t>»/«general </a:t>
            </a:r>
            <a:r>
              <a:rPr lang="nb-NO" sz="1200" dirty="0" err="1" smtClean="0"/>
              <a:t>interest</a:t>
            </a:r>
            <a:r>
              <a:rPr lang="nb-NO" sz="1200" dirty="0" smtClean="0"/>
              <a:t>»?</a:t>
            </a:r>
          </a:p>
          <a:p>
            <a:pPr lvl="1"/>
            <a:r>
              <a:rPr lang="nb-NO" sz="1200" dirty="0" smtClean="0"/>
              <a:t>Er inngrepet proporsjonalt (krav om «fair </a:t>
            </a:r>
            <a:r>
              <a:rPr lang="nb-NO" sz="1200" dirty="0" err="1" smtClean="0"/>
              <a:t>balance</a:t>
            </a:r>
            <a:r>
              <a:rPr lang="nb-NO" sz="1200" dirty="0" smtClean="0"/>
              <a:t>»/«</a:t>
            </a:r>
            <a:r>
              <a:rPr lang="nb-NO" sz="1200" dirty="0" err="1" smtClean="0"/>
              <a:t>individual</a:t>
            </a:r>
            <a:r>
              <a:rPr lang="nb-NO" sz="1200" dirty="0" smtClean="0"/>
              <a:t> and </a:t>
            </a:r>
            <a:r>
              <a:rPr lang="nb-NO" sz="1200" dirty="0" err="1" smtClean="0"/>
              <a:t>excessive</a:t>
            </a:r>
            <a:r>
              <a:rPr lang="nb-NO" sz="1200" dirty="0" smtClean="0"/>
              <a:t> </a:t>
            </a:r>
            <a:r>
              <a:rPr lang="nb-NO" sz="1200" dirty="0" err="1" smtClean="0"/>
              <a:t>burden</a:t>
            </a:r>
            <a:r>
              <a:rPr lang="nb-NO" sz="1200" dirty="0" smtClean="0"/>
              <a:t>»)?</a:t>
            </a:r>
          </a:p>
          <a:p>
            <a:pPr lvl="2"/>
            <a:r>
              <a:rPr lang="nb-NO" sz="1100" dirty="0" smtClean="0"/>
              <a:t>Avståelse krever </a:t>
            </a:r>
            <a:r>
              <a:rPr lang="nb-NO" sz="1100" u="sng" dirty="0" smtClean="0"/>
              <a:t>normalt</a:t>
            </a:r>
            <a:r>
              <a:rPr lang="nb-NO" sz="1100" dirty="0" smtClean="0"/>
              <a:t> full erstatning</a:t>
            </a:r>
          </a:p>
          <a:p>
            <a:pPr lvl="2"/>
            <a:r>
              <a:rPr lang="nb-NO" sz="1100" dirty="0" smtClean="0"/>
              <a:t>Kontroll/rådighetsinnskrenkning og andre inngrep som ikke er avståelse krever normalt </a:t>
            </a:r>
            <a:r>
              <a:rPr lang="nb-NO" sz="1100" u="sng" dirty="0" smtClean="0"/>
              <a:t>ikke</a:t>
            </a:r>
            <a:r>
              <a:rPr lang="nb-NO" sz="1100" dirty="0" smtClean="0"/>
              <a:t> erstatning</a:t>
            </a:r>
          </a:p>
          <a:p>
            <a:pPr lvl="3"/>
            <a:r>
              <a:rPr lang="nb-NO" sz="1050" dirty="0" smtClean="0"/>
              <a:t>Men dette er betinget av at reguleringen opprettholder en fair </a:t>
            </a:r>
            <a:r>
              <a:rPr lang="nb-NO" sz="1050" dirty="0" err="1" smtClean="0"/>
              <a:t>balance</a:t>
            </a:r>
            <a:r>
              <a:rPr lang="nb-NO" sz="1050" dirty="0" smtClean="0"/>
              <a:t>  </a:t>
            </a:r>
          </a:p>
          <a:p>
            <a:pPr lvl="1"/>
            <a:endParaRPr lang="nb-NO" sz="1400" dirty="0"/>
          </a:p>
        </p:txBody>
      </p:sp>
    </p:spTree>
    <p:extLst>
      <p:ext uri="{BB962C8B-B14F-4D97-AF65-F5344CB8AC3E}">
        <p14:creationId xmlns:p14="http://schemas.microsoft.com/office/powerpoint/2010/main" val="376700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EMK P1-1 (forts.)</a:t>
            </a:r>
            <a:endParaRPr lang="nb-NO" dirty="0"/>
          </a:p>
        </p:txBody>
      </p:sp>
      <p:sp>
        <p:nvSpPr>
          <p:cNvPr id="3" name="Content Placeholder 2"/>
          <p:cNvSpPr>
            <a:spLocks noGrp="1"/>
          </p:cNvSpPr>
          <p:nvPr>
            <p:ph idx="1"/>
          </p:nvPr>
        </p:nvSpPr>
        <p:spPr/>
        <p:txBody>
          <a:bodyPr/>
          <a:lstStyle/>
          <a:p>
            <a:r>
              <a:rPr lang="nb-NO" sz="2400" dirty="0" smtClean="0"/>
              <a:t>Kan også formuleres enklere:</a:t>
            </a:r>
          </a:p>
          <a:p>
            <a:endParaRPr lang="nb-NO" sz="1400" dirty="0" smtClean="0"/>
          </a:p>
          <a:p>
            <a:pPr lvl="1"/>
            <a:r>
              <a:rPr lang="nb-NO" sz="1800" dirty="0" smtClean="0"/>
              <a:t>Første </a:t>
            </a:r>
            <a:r>
              <a:rPr lang="nb-NO" sz="1800" dirty="0" err="1" smtClean="0"/>
              <a:t>spm</a:t>
            </a:r>
            <a:r>
              <a:rPr lang="nb-NO" sz="1800" dirty="0" smtClean="0"/>
              <a:t> – foreligger det et tiltak som aktualiserer eiendomsvernet?</a:t>
            </a:r>
          </a:p>
          <a:p>
            <a:pPr lvl="2"/>
            <a:r>
              <a:rPr lang="nb-NO" sz="1200" dirty="0" smtClean="0"/>
              <a:t>Avhenger av om det foreligger et inngrep</a:t>
            </a:r>
            <a:r>
              <a:rPr lang="nb-NO" sz="1200" dirty="0"/>
              <a:t> </a:t>
            </a:r>
            <a:r>
              <a:rPr lang="nb-NO" sz="1200" dirty="0" smtClean="0"/>
              <a:t>(«</a:t>
            </a:r>
            <a:r>
              <a:rPr lang="nb-NO" sz="1200" dirty="0" err="1" smtClean="0"/>
              <a:t>interference</a:t>
            </a:r>
            <a:r>
              <a:rPr lang="nb-NO" sz="1200" dirty="0" smtClean="0"/>
              <a:t>») i en beskyttet rett («</a:t>
            </a:r>
            <a:r>
              <a:rPr lang="nb-NO" sz="1200" dirty="0" err="1" smtClean="0"/>
              <a:t>possession</a:t>
            </a:r>
            <a:r>
              <a:rPr lang="nb-NO" sz="1200" dirty="0" smtClean="0"/>
              <a:t>»)</a:t>
            </a:r>
          </a:p>
          <a:p>
            <a:pPr lvl="1"/>
            <a:endParaRPr lang="nb-NO" sz="1400" dirty="0" smtClean="0"/>
          </a:p>
          <a:p>
            <a:pPr lvl="1"/>
            <a:r>
              <a:rPr lang="nb-NO" sz="1600" dirty="0" smtClean="0"/>
              <a:t>I så fall må tiltaket være proporsjonalt («fair </a:t>
            </a:r>
            <a:r>
              <a:rPr lang="nb-NO" sz="1600" dirty="0" err="1" smtClean="0"/>
              <a:t>balance</a:t>
            </a:r>
            <a:r>
              <a:rPr lang="nb-NO" sz="1600" dirty="0" smtClean="0"/>
              <a:t>»), jf. hovedregelen etter første setning («</a:t>
            </a:r>
            <a:r>
              <a:rPr lang="en-US" sz="1600" dirty="0"/>
              <a:t>Every natural or legal person is entitled </a:t>
            </a:r>
            <a:r>
              <a:rPr lang="en-US" sz="1600" dirty="0" smtClean="0"/>
              <a:t>to…</a:t>
            </a:r>
            <a:r>
              <a:rPr lang="nb-NO" sz="1600" dirty="0" smtClean="0"/>
              <a:t>»)</a:t>
            </a:r>
          </a:p>
          <a:p>
            <a:pPr lvl="2"/>
            <a:r>
              <a:rPr lang="nb-NO" sz="1200" dirty="0" smtClean="0"/>
              <a:t>I tillegg krav om hjemmel og offentlig interesse</a:t>
            </a:r>
          </a:p>
          <a:p>
            <a:pPr lvl="1"/>
            <a:endParaRPr lang="nb-NO" sz="1200" dirty="0"/>
          </a:p>
          <a:p>
            <a:pPr lvl="1"/>
            <a:r>
              <a:rPr lang="nb-NO" sz="1600" dirty="0" smtClean="0"/>
              <a:t>Suppleres av to motstående utgangspunkter:</a:t>
            </a:r>
          </a:p>
          <a:p>
            <a:pPr lvl="2"/>
            <a:r>
              <a:rPr lang="nb-NO" sz="1200" dirty="0" smtClean="0"/>
              <a:t>Ved avståelse: normalt krav om full erstatning (men unntak ved tungtveiende allmenne hensyn)</a:t>
            </a:r>
          </a:p>
          <a:p>
            <a:pPr lvl="2"/>
            <a:r>
              <a:rPr lang="nb-NO" sz="1200" dirty="0" smtClean="0"/>
              <a:t>Ved regulering/rådighetsinnskrenkning: normalt ikke krav om erstatning (men unntak ved «</a:t>
            </a:r>
            <a:r>
              <a:rPr lang="nb-NO" sz="1200" dirty="0" err="1" smtClean="0"/>
              <a:t>individual</a:t>
            </a:r>
            <a:r>
              <a:rPr lang="nb-NO" sz="1200" dirty="0" smtClean="0"/>
              <a:t> and </a:t>
            </a:r>
            <a:r>
              <a:rPr lang="nb-NO" sz="1200" dirty="0" err="1" smtClean="0"/>
              <a:t>excessive</a:t>
            </a:r>
            <a:r>
              <a:rPr lang="nb-NO" sz="1200" dirty="0" smtClean="0"/>
              <a:t> </a:t>
            </a:r>
            <a:r>
              <a:rPr lang="nb-NO" sz="1200" dirty="0" err="1" smtClean="0"/>
              <a:t>burden</a:t>
            </a:r>
            <a:r>
              <a:rPr lang="nb-NO" sz="1200" dirty="0" smtClean="0"/>
              <a:t>»)</a:t>
            </a:r>
          </a:p>
          <a:p>
            <a:endParaRPr lang="nb-NO" sz="600" dirty="0" smtClean="0"/>
          </a:p>
          <a:p>
            <a:pPr lvl="1"/>
            <a:endParaRPr lang="nb-NO" sz="1800" dirty="0"/>
          </a:p>
        </p:txBody>
      </p:sp>
    </p:spTree>
    <p:extLst>
      <p:ext uri="{BB962C8B-B14F-4D97-AF65-F5344CB8AC3E}">
        <p14:creationId xmlns:p14="http://schemas.microsoft.com/office/powerpoint/2010/main" val="982612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Internasjonal investeringsrett</a:t>
            </a:r>
            <a:endParaRPr lang="nb-NO" dirty="0"/>
          </a:p>
        </p:txBody>
      </p:sp>
      <p:sp>
        <p:nvSpPr>
          <p:cNvPr id="3" name="Content Placeholder 2"/>
          <p:cNvSpPr>
            <a:spLocks noGrp="1"/>
          </p:cNvSpPr>
          <p:nvPr>
            <p:ph idx="1"/>
          </p:nvPr>
        </p:nvSpPr>
        <p:spPr/>
        <p:txBody>
          <a:bodyPr/>
          <a:lstStyle/>
          <a:p>
            <a:r>
              <a:rPr lang="nb-NO" sz="1800" dirty="0" smtClean="0"/>
              <a:t>Folkerettslig sedvanerett</a:t>
            </a:r>
          </a:p>
          <a:p>
            <a:pPr lvl="1"/>
            <a:r>
              <a:rPr lang="nb-NO" sz="1400" dirty="0" smtClean="0"/>
              <a:t>Jf. UNGA Res. 1803 (1962)</a:t>
            </a:r>
          </a:p>
          <a:p>
            <a:pPr marL="914400" lvl="2" indent="0">
              <a:buNone/>
            </a:pPr>
            <a:r>
              <a:rPr lang="en-US" sz="1000" dirty="0" smtClean="0"/>
              <a:t>“Nationalization</a:t>
            </a:r>
            <a:r>
              <a:rPr lang="en-US" sz="1000" dirty="0"/>
              <a:t>, expropriation or requisitioning shall be based on grounds or reasons of public utility, security or the national interest which are recognized as overriding purely individual or private interests, both domestic and foreign. In such cases the owner shall be paid appropriate compensation, in accordance with the rules in force in the State taking such measures in the exercise of its sovereignty and in accordance with international law. In any case where the question of compensation gives rise to a controversy, the national jurisdiction of the State taking such measures shall be exhausted. However, upon agreement by sovereign States and other parties concerned, settlement of the dispute should be made through arbitration or international adjudication</a:t>
            </a:r>
            <a:r>
              <a:rPr lang="en-US" sz="1000" dirty="0" smtClean="0"/>
              <a:t>.” </a:t>
            </a:r>
            <a:endParaRPr lang="nb-NO" sz="1000" dirty="0"/>
          </a:p>
        </p:txBody>
      </p:sp>
    </p:spTree>
    <p:extLst>
      <p:ext uri="{BB962C8B-B14F-4D97-AF65-F5344CB8AC3E}">
        <p14:creationId xmlns:p14="http://schemas.microsoft.com/office/powerpoint/2010/main" val="229590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Internasjonal investeringsrett</a:t>
            </a:r>
            <a:endParaRPr lang="nb-NO" dirty="0"/>
          </a:p>
        </p:txBody>
      </p:sp>
      <p:sp>
        <p:nvSpPr>
          <p:cNvPr id="3" name="Content Placeholder 2"/>
          <p:cNvSpPr>
            <a:spLocks noGrp="1"/>
          </p:cNvSpPr>
          <p:nvPr>
            <p:ph idx="1"/>
          </p:nvPr>
        </p:nvSpPr>
        <p:spPr/>
        <p:txBody>
          <a:bodyPr/>
          <a:lstStyle/>
          <a:p>
            <a:r>
              <a:rPr lang="nb-NO" sz="1800" dirty="0" smtClean="0"/>
              <a:t>Folkerettslig sedvanerett</a:t>
            </a:r>
          </a:p>
          <a:p>
            <a:pPr lvl="1"/>
            <a:r>
              <a:rPr lang="nb-NO" sz="1400" dirty="0" smtClean="0"/>
              <a:t>Jf. UNGA Res. 1803 (1962)</a:t>
            </a:r>
          </a:p>
          <a:p>
            <a:pPr marL="914400" lvl="2" indent="0">
              <a:buNone/>
            </a:pPr>
            <a:r>
              <a:rPr lang="en-US" sz="1000" dirty="0" smtClean="0"/>
              <a:t>“Nationalization</a:t>
            </a:r>
            <a:r>
              <a:rPr lang="en-US" sz="1000" dirty="0"/>
              <a:t>, expropriation or requisitioning shall be based on </a:t>
            </a:r>
            <a:r>
              <a:rPr lang="en-US" sz="1000" u="sng" dirty="0"/>
              <a:t>grounds or reasons of public utility, security or the national interest</a:t>
            </a:r>
            <a:r>
              <a:rPr lang="en-US" sz="1000" dirty="0"/>
              <a:t> which are recognized as overriding purely individual or private interests, both domestic and foreign. </a:t>
            </a:r>
            <a:r>
              <a:rPr lang="en-US" sz="1000" u="sng" dirty="0"/>
              <a:t>In such cases the owner shall be paid appropriate compensation</a:t>
            </a:r>
            <a:r>
              <a:rPr lang="en-US" sz="1000" dirty="0"/>
              <a:t>, in accordance with the rules in force in the State taking such measures in the exercise of its sovereignty and </a:t>
            </a:r>
            <a:r>
              <a:rPr lang="en-US" sz="1000" u="sng" dirty="0"/>
              <a:t>in accordance with international law</a:t>
            </a:r>
            <a:r>
              <a:rPr lang="en-US" sz="1000" dirty="0"/>
              <a:t>. In any case where the question of compensation gives rise to a controversy, the national jurisdiction of the State taking such measures shall be exhausted. However, upon agreement by sovereign States and other parties concerned, settlement of the dispute should be made through arbitration or international adjudication</a:t>
            </a:r>
            <a:r>
              <a:rPr lang="en-US" sz="1000" dirty="0" smtClean="0"/>
              <a:t>.” </a:t>
            </a:r>
          </a:p>
          <a:p>
            <a:pPr marL="114300" indent="0">
              <a:buNone/>
            </a:pPr>
            <a:endParaRPr lang="en-US" sz="1800" dirty="0" smtClean="0"/>
          </a:p>
          <a:p>
            <a:pPr marL="400050" indent="-285750">
              <a:buFontTx/>
              <a:buChar char="-"/>
            </a:pPr>
            <a:r>
              <a:rPr lang="en-US" sz="1600" dirty="0" err="1" smtClean="0"/>
              <a:t>Krav</a:t>
            </a:r>
            <a:r>
              <a:rPr lang="en-US" sz="1600" dirty="0" smtClean="0"/>
              <a:t> om “public interest” </a:t>
            </a:r>
            <a:r>
              <a:rPr lang="en-US" sz="1600" dirty="0" err="1" smtClean="0"/>
              <a:t>og</a:t>
            </a:r>
            <a:r>
              <a:rPr lang="en-US" sz="1600" dirty="0" smtClean="0"/>
              <a:t> “appropriate </a:t>
            </a:r>
            <a:r>
              <a:rPr lang="en-US" sz="1600" dirty="0"/>
              <a:t>compensation</a:t>
            </a:r>
            <a:r>
              <a:rPr lang="en-US" sz="1600" dirty="0" smtClean="0"/>
              <a:t>”</a:t>
            </a:r>
          </a:p>
          <a:p>
            <a:pPr marL="114300" indent="0">
              <a:buNone/>
            </a:pPr>
            <a:endParaRPr lang="en-US" sz="1600" dirty="0"/>
          </a:p>
          <a:p>
            <a:pPr marL="400050" indent="-285750">
              <a:buFontTx/>
              <a:buChar char="-"/>
            </a:pPr>
            <a:r>
              <a:rPr lang="en-US" sz="1600" dirty="0" smtClean="0"/>
              <a:t>“Appropriate compensation” </a:t>
            </a:r>
            <a:r>
              <a:rPr lang="en-US" sz="1600" dirty="0" err="1" smtClean="0"/>
              <a:t>må</a:t>
            </a:r>
            <a:r>
              <a:rPr lang="en-US" sz="1600" dirty="0" smtClean="0"/>
              <a:t> </a:t>
            </a:r>
            <a:r>
              <a:rPr lang="en-US" sz="1600" dirty="0" err="1" smtClean="0"/>
              <a:t>antagelig</a:t>
            </a:r>
            <a:r>
              <a:rPr lang="en-US" sz="1600" dirty="0" smtClean="0"/>
              <a:t>, </a:t>
            </a:r>
            <a:r>
              <a:rPr lang="en-US" sz="1600" dirty="0" err="1" smtClean="0"/>
              <a:t>i</a:t>
            </a:r>
            <a:r>
              <a:rPr lang="en-US" sz="1600" dirty="0" smtClean="0"/>
              <a:t> de </a:t>
            </a:r>
            <a:r>
              <a:rPr lang="en-US" sz="1600" dirty="0" err="1" smtClean="0"/>
              <a:t>fleste</a:t>
            </a:r>
            <a:r>
              <a:rPr lang="en-US" sz="1600" dirty="0" smtClean="0"/>
              <a:t> </a:t>
            </a:r>
            <a:r>
              <a:rPr lang="en-US" sz="1600" dirty="0" err="1" smtClean="0"/>
              <a:t>tilfeller</a:t>
            </a:r>
            <a:r>
              <a:rPr lang="en-US" sz="1600" dirty="0" smtClean="0"/>
              <a:t>, </a:t>
            </a:r>
            <a:r>
              <a:rPr lang="en-US" sz="1600" dirty="0" err="1" smtClean="0"/>
              <a:t>utfylles</a:t>
            </a:r>
            <a:r>
              <a:rPr lang="en-US" sz="1600" dirty="0" smtClean="0"/>
              <a:t> med den </a:t>
            </a:r>
            <a:r>
              <a:rPr lang="en-US" sz="1600" dirty="0" err="1" smtClean="0"/>
              <a:t>såkalte</a:t>
            </a:r>
            <a:r>
              <a:rPr lang="en-US" sz="1600" dirty="0" smtClean="0"/>
              <a:t> Hull-</a:t>
            </a:r>
            <a:r>
              <a:rPr lang="en-US" sz="1600" dirty="0" err="1" smtClean="0"/>
              <a:t>formelen</a:t>
            </a:r>
            <a:r>
              <a:rPr lang="en-US" sz="1600" dirty="0" smtClean="0"/>
              <a:t> – “prompt, adequate and effective compensation”</a:t>
            </a:r>
          </a:p>
          <a:p>
            <a:pPr marL="400050" indent="-285750">
              <a:buFontTx/>
              <a:buChar char="-"/>
            </a:pPr>
            <a:endParaRPr lang="en-US" sz="1600" dirty="0"/>
          </a:p>
          <a:p>
            <a:pPr marL="400050" indent="-285750">
              <a:buFontTx/>
              <a:buChar char="-"/>
            </a:pPr>
            <a:r>
              <a:rPr lang="en-US" sz="1600" dirty="0" err="1" smtClean="0"/>
              <a:t>Kan</a:t>
            </a:r>
            <a:r>
              <a:rPr lang="en-US" sz="1600" dirty="0" smtClean="0"/>
              <a:t> </a:t>
            </a:r>
            <a:r>
              <a:rPr lang="en-US" sz="1600" dirty="0" err="1" smtClean="0"/>
              <a:t>i</a:t>
            </a:r>
            <a:r>
              <a:rPr lang="en-US" sz="1600" dirty="0" smtClean="0"/>
              <a:t> </a:t>
            </a:r>
            <a:r>
              <a:rPr lang="en-US" sz="1600" dirty="0" err="1" smtClean="0"/>
              <a:t>prinsippet</a:t>
            </a:r>
            <a:r>
              <a:rPr lang="en-US" sz="1600" dirty="0" smtClean="0"/>
              <a:t> </a:t>
            </a:r>
            <a:r>
              <a:rPr lang="en-US" sz="1600" dirty="0" err="1" smtClean="0"/>
              <a:t>få</a:t>
            </a:r>
            <a:r>
              <a:rPr lang="en-US" sz="1600" dirty="0" smtClean="0"/>
              <a:t> </a:t>
            </a:r>
            <a:r>
              <a:rPr lang="en-US" sz="1600" dirty="0" err="1" smtClean="0"/>
              <a:t>direkte</a:t>
            </a:r>
            <a:r>
              <a:rPr lang="en-US" sz="1600" dirty="0" smtClean="0"/>
              <a:t> </a:t>
            </a:r>
            <a:r>
              <a:rPr lang="en-US" sz="1600" dirty="0" err="1" smtClean="0"/>
              <a:t>betydning</a:t>
            </a:r>
            <a:r>
              <a:rPr lang="en-US" sz="1600" dirty="0" smtClean="0"/>
              <a:t> </a:t>
            </a:r>
            <a:r>
              <a:rPr lang="en-US" sz="1600" dirty="0" err="1" smtClean="0"/>
              <a:t>i</a:t>
            </a:r>
            <a:r>
              <a:rPr lang="en-US" sz="1600" dirty="0" smtClean="0"/>
              <a:t> </a:t>
            </a:r>
            <a:r>
              <a:rPr lang="en-US" sz="1600" dirty="0" err="1" smtClean="0"/>
              <a:t>norsk</a:t>
            </a:r>
            <a:r>
              <a:rPr lang="en-US" sz="1600" dirty="0" smtClean="0"/>
              <a:t> </a:t>
            </a:r>
            <a:r>
              <a:rPr lang="en-US" sz="1600" dirty="0" err="1" smtClean="0"/>
              <a:t>rett</a:t>
            </a:r>
            <a:r>
              <a:rPr lang="en-US" sz="1600" dirty="0" smtClean="0"/>
              <a:t> </a:t>
            </a:r>
            <a:r>
              <a:rPr lang="en-US" sz="1600" dirty="0" err="1" smtClean="0"/>
              <a:t>gjennom</a:t>
            </a:r>
            <a:r>
              <a:rPr lang="en-US" sz="1600" dirty="0" smtClean="0"/>
              <a:t> </a:t>
            </a:r>
            <a:r>
              <a:rPr lang="en-US" sz="1600" dirty="0" err="1" smtClean="0"/>
              <a:t>henvisningen</a:t>
            </a:r>
            <a:r>
              <a:rPr lang="en-US" sz="1600" dirty="0" smtClean="0"/>
              <a:t> </a:t>
            </a:r>
            <a:r>
              <a:rPr lang="en-US" sz="1600" dirty="0" err="1" smtClean="0"/>
              <a:t>i</a:t>
            </a:r>
            <a:r>
              <a:rPr lang="en-US" sz="1600" dirty="0" smtClean="0"/>
              <a:t> P1-1 </a:t>
            </a:r>
            <a:r>
              <a:rPr lang="en-US" sz="1600" dirty="0" err="1" smtClean="0"/>
              <a:t>til</a:t>
            </a:r>
            <a:r>
              <a:rPr lang="en-US" sz="1600" dirty="0" smtClean="0"/>
              <a:t> “international law” (</a:t>
            </a:r>
            <a:r>
              <a:rPr lang="en-US" sz="1600" dirty="0" err="1" smtClean="0"/>
              <a:t>jf</a:t>
            </a:r>
            <a:r>
              <a:rPr lang="en-US" sz="1600" dirty="0"/>
              <a:t>. </a:t>
            </a:r>
            <a:r>
              <a:rPr lang="en-US" sz="1600" dirty="0" smtClean="0"/>
              <a:t>HR-2016-304-S)</a:t>
            </a:r>
          </a:p>
          <a:p>
            <a:pPr marL="114300" indent="0">
              <a:buNone/>
            </a:pPr>
            <a:endParaRPr lang="en-US" sz="1600" dirty="0" smtClean="0"/>
          </a:p>
        </p:txBody>
      </p:sp>
    </p:spTree>
    <p:extLst>
      <p:ext uri="{BB962C8B-B14F-4D97-AF65-F5344CB8AC3E}">
        <p14:creationId xmlns:p14="http://schemas.microsoft.com/office/powerpoint/2010/main" val="1080973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Internasjonal investeringsrett</a:t>
            </a:r>
            <a:endParaRPr lang="nb-NO" dirty="0"/>
          </a:p>
        </p:txBody>
      </p:sp>
      <p:sp>
        <p:nvSpPr>
          <p:cNvPr id="3" name="Content Placeholder 2"/>
          <p:cNvSpPr>
            <a:spLocks noGrp="1"/>
          </p:cNvSpPr>
          <p:nvPr>
            <p:ph idx="1"/>
          </p:nvPr>
        </p:nvSpPr>
        <p:spPr/>
        <p:txBody>
          <a:bodyPr/>
          <a:lstStyle/>
          <a:p>
            <a:r>
              <a:rPr lang="nb-NO" sz="2000" dirty="0" smtClean="0"/>
              <a:t>Utlendingers beskyttelse etter alminnelig folkerett i norsk rett </a:t>
            </a:r>
            <a:r>
              <a:rPr lang="nb-NO" sz="2000" dirty="0" err="1" smtClean="0"/>
              <a:t>iht</a:t>
            </a:r>
            <a:r>
              <a:rPr lang="nb-NO" sz="2000" dirty="0" smtClean="0"/>
              <a:t> HR-2016-304-S:</a:t>
            </a:r>
          </a:p>
          <a:p>
            <a:pPr marL="0" indent="0">
              <a:buNone/>
            </a:pPr>
            <a:endParaRPr lang="nb-NO" sz="1050" dirty="0" smtClean="0"/>
          </a:p>
          <a:p>
            <a:pPr marL="0" indent="0">
              <a:buNone/>
            </a:pPr>
            <a:r>
              <a:rPr lang="nb-NO" sz="1050" dirty="0" smtClean="0"/>
              <a:t>«(94) Etter </a:t>
            </a:r>
            <a:r>
              <a:rPr lang="nb-NO" sz="1050" dirty="0"/>
              <a:t>mitt syn er ikke James-dommen noe prejudikat for at det under P1-1 gjelder et annet eiendomsvern for utlendinger. Det James-dommen [EMD-1979-8793] slår fast i avsnitt 58-66, er at vernet etter den alminnelige folkerett uansett ikke gjelder egne statsborgere.</a:t>
            </a:r>
          </a:p>
          <a:p>
            <a:pPr marL="0" indent="0">
              <a:buNone/>
            </a:pPr>
            <a:r>
              <a:rPr lang="nb-NO" sz="1050" dirty="0"/>
              <a:t>(</a:t>
            </a:r>
            <a:r>
              <a:rPr lang="nb-NO" sz="1050" dirty="0" smtClean="0"/>
              <a:t>95) </a:t>
            </a:r>
            <a:r>
              <a:rPr lang="nb-NO" sz="1050" u="sng" dirty="0" smtClean="0"/>
              <a:t>Jeg </a:t>
            </a:r>
            <a:r>
              <a:rPr lang="nb-NO" sz="1050" u="sng" dirty="0"/>
              <a:t>vil ikke utelukke at det kan tenkes tilfeller der retten til erstatning ved tvangsmessig avståelse av fast eiendom står sterkere for en utenlandsk statsborger etter den alminnelige folkerett enn den gjør etter den generelle konvensjonsregelen i P1-1</a:t>
            </a:r>
            <a:r>
              <a:rPr lang="nb-NO" sz="1050" dirty="0"/>
              <a:t>. Men jeg vet ikke om noen dom fra EMD hvor det er sagt at utfallet under avståelsesregelen i P1-1 ble et annet enn det ellers ville ha blitt, fordi eieren var utlending. Det er i det hele tatt omtrent ikke praksis fra EMD om den henvisningen som konvensjonen her gjør til folkerettens alminnelige regler. </a:t>
            </a:r>
            <a:r>
              <a:rPr lang="nb-NO" sz="1050" u="sng" dirty="0"/>
              <a:t>Årsaken er trolig at vernet etter den generelle avståelsesregelen i P1-1 regulært oppfyller retten til «prompt, </a:t>
            </a:r>
            <a:r>
              <a:rPr lang="nb-NO" sz="1050" u="sng" dirty="0" err="1"/>
              <a:t>adequate</a:t>
            </a:r>
            <a:r>
              <a:rPr lang="nb-NO" sz="1050" u="sng" dirty="0"/>
              <a:t> and </a:t>
            </a:r>
            <a:r>
              <a:rPr lang="nb-NO" sz="1050" u="sng" dirty="0" err="1"/>
              <a:t>effective</a:t>
            </a:r>
            <a:r>
              <a:rPr lang="nb-NO" sz="1050" u="sng" dirty="0"/>
              <a:t>» erstatning etter den alminnelige folkerett,</a:t>
            </a:r>
            <a:r>
              <a:rPr lang="nb-NO" sz="1050" dirty="0"/>
              <a:t> jf. NOU 2003:29 side 40. Dette er, etter mitt syn, situasjonen også i Guldbergs sak. Noe vern utover det som allerede følger av den generelle regelen i P1-1, har han i dette tilfellet derfor </a:t>
            </a:r>
            <a:r>
              <a:rPr lang="nb-NO" sz="1050" dirty="0" smtClean="0"/>
              <a:t>ikke.»</a:t>
            </a:r>
            <a:endParaRPr lang="nb-NO" sz="1050" dirty="0"/>
          </a:p>
        </p:txBody>
      </p:sp>
    </p:spTree>
    <p:extLst>
      <p:ext uri="{BB962C8B-B14F-4D97-AF65-F5344CB8AC3E}">
        <p14:creationId xmlns:p14="http://schemas.microsoft.com/office/powerpoint/2010/main" val="652678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Internasjonal investeringsrett (forts.)</a:t>
            </a:r>
            <a:endParaRPr lang="nb-NO" dirty="0"/>
          </a:p>
        </p:txBody>
      </p:sp>
      <p:sp>
        <p:nvSpPr>
          <p:cNvPr id="3" name="Content Placeholder 2"/>
          <p:cNvSpPr>
            <a:spLocks noGrp="1"/>
          </p:cNvSpPr>
          <p:nvPr>
            <p:ph idx="1"/>
          </p:nvPr>
        </p:nvSpPr>
        <p:spPr/>
        <p:txBody>
          <a:bodyPr/>
          <a:lstStyle/>
          <a:p>
            <a:r>
              <a:rPr lang="nb-NO" sz="1800" dirty="0" smtClean="0"/>
              <a:t>Ekspropriasjonsvernet i bilaterale investeringstraktater</a:t>
            </a:r>
            <a:r>
              <a:rPr lang="nb-NO" sz="1400" dirty="0"/>
              <a:t> </a:t>
            </a:r>
            <a:r>
              <a:rPr lang="nb-NO" sz="1400" dirty="0" smtClean="0"/>
              <a:t>er</a:t>
            </a:r>
            <a:r>
              <a:rPr lang="nb-NO" sz="1800" dirty="0" smtClean="0"/>
              <a:t> normalt mer strikt</a:t>
            </a:r>
          </a:p>
          <a:p>
            <a:pPr lvl="1"/>
            <a:r>
              <a:rPr lang="nb-NO" sz="1400" dirty="0" smtClean="0"/>
              <a:t>Sml. Norges BIT med Russland, art. 5</a:t>
            </a:r>
            <a:endParaRPr lang="nb-NO" sz="1100" dirty="0"/>
          </a:p>
          <a:p>
            <a:pPr marL="457200" lvl="1" indent="0">
              <a:buNone/>
            </a:pPr>
            <a:r>
              <a:rPr lang="en-US" sz="1400" i="1" dirty="0" smtClean="0"/>
              <a:t>“</a:t>
            </a:r>
            <a:r>
              <a:rPr lang="en-US" sz="1400" i="1" u="sng" dirty="0" smtClean="0"/>
              <a:t>Investments</a:t>
            </a:r>
            <a:r>
              <a:rPr lang="en-US" sz="1400" i="1" dirty="0" smtClean="0"/>
              <a:t> </a:t>
            </a:r>
            <a:r>
              <a:rPr lang="en-US" sz="1400" i="1" dirty="0"/>
              <a:t>made by investors of one Contracting Party in the territory of the other Contracting Party </a:t>
            </a:r>
            <a:r>
              <a:rPr lang="en-US" sz="1400" i="1" u="sng" dirty="0"/>
              <a:t>cannot be expropriated, </a:t>
            </a:r>
            <a:r>
              <a:rPr lang="en-US" sz="1400" i="1" u="sng" dirty="0" err="1"/>
              <a:t>nationalised</a:t>
            </a:r>
            <a:r>
              <a:rPr lang="en-US" sz="1400" i="1" u="sng" dirty="0"/>
              <a:t> or subjected to other measures having a similar effect </a:t>
            </a:r>
            <a:r>
              <a:rPr lang="en-US" sz="1400" i="1" dirty="0"/>
              <a:t>… except when the expropriation is done for </a:t>
            </a:r>
            <a:r>
              <a:rPr lang="en-US" sz="1400" i="1" u="sng" dirty="0"/>
              <a:t>public interest,</a:t>
            </a:r>
            <a:r>
              <a:rPr lang="en-US" sz="1400" i="1" dirty="0"/>
              <a:t> under </a:t>
            </a:r>
            <a:r>
              <a:rPr lang="en-US" sz="1400" i="1" u="sng" dirty="0"/>
              <a:t>due process of law</a:t>
            </a:r>
            <a:r>
              <a:rPr lang="en-US" sz="1400" i="1" dirty="0"/>
              <a:t>, </a:t>
            </a:r>
            <a:r>
              <a:rPr lang="en-US" sz="1400" i="1" u="sng" dirty="0"/>
              <a:t>is not discriminatory </a:t>
            </a:r>
            <a:r>
              <a:rPr lang="en-US" sz="1400" i="1" dirty="0"/>
              <a:t>and is done against </a:t>
            </a:r>
            <a:r>
              <a:rPr lang="en-US" sz="1400" i="1" u="sng" dirty="0"/>
              <a:t>prompt, adequate and effective compensation</a:t>
            </a:r>
            <a:r>
              <a:rPr lang="en-US" sz="1400" i="1" dirty="0"/>
              <a:t>. </a:t>
            </a:r>
          </a:p>
          <a:p>
            <a:pPr marL="457200" lvl="1" indent="0">
              <a:buNone/>
            </a:pPr>
            <a:r>
              <a:rPr lang="en-US" sz="1400" i="1" dirty="0"/>
              <a:t>Such compensation shall amount to </a:t>
            </a:r>
            <a:r>
              <a:rPr lang="en-US" sz="1400" i="1" u="sng" dirty="0"/>
              <a:t>the value of the investments immediately before the date of expropriation and shall be paid without delay</a:t>
            </a:r>
            <a:r>
              <a:rPr lang="en-US" sz="1400" i="1" dirty="0"/>
              <a:t> </a:t>
            </a:r>
            <a:r>
              <a:rPr lang="en-US" sz="1400" i="1" dirty="0" smtClean="0"/>
              <a:t>...”</a:t>
            </a:r>
            <a:endParaRPr lang="en-US" sz="1400" i="1" dirty="0"/>
          </a:p>
          <a:p>
            <a:pPr marL="400050"/>
            <a:endParaRPr lang="nb-NO" sz="1800" dirty="0" smtClean="0"/>
          </a:p>
          <a:p>
            <a:pPr marL="400050"/>
            <a:r>
              <a:rPr lang="nb-NO" sz="1800" dirty="0" smtClean="0"/>
              <a:t>Men BITs har liten praktisk betydning for norsk ekspropriasjonsrett</a:t>
            </a:r>
          </a:p>
        </p:txBody>
      </p:sp>
    </p:spTree>
    <p:extLst>
      <p:ext uri="{BB962C8B-B14F-4D97-AF65-F5344CB8AC3E}">
        <p14:creationId xmlns:p14="http://schemas.microsoft.com/office/powerpoint/2010/main" val="225586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400" dirty="0" smtClean="0"/>
              <a:t>Nærmere om rekkevidden av eiendomsvernet under de ulike reglene: hovedspørsmål</a:t>
            </a:r>
            <a:endParaRPr lang="nb-NO" sz="2400" dirty="0"/>
          </a:p>
        </p:txBody>
      </p:sp>
      <p:sp>
        <p:nvSpPr>
          <p:cNvPr id="3" name="Content Placeholder 2"/>
          <p:cNvSpPr>
            <a:spLocks noGrp="1"/>
          </p:cNvSpPr>
          <p:nvPr>
            <p:ph idx="1"/>
          </p:nvPr>
        </p:nvSpPr>
        <p:spPr/>
        <p:txBody>
          <a:bodyPr/>
          <a:lstStyle/>
          <a:p>
            <a:r>
              <a:rPr lang="nb-NO" sz="2400" dirty="0" smtClean="0"/>
              <a:t>Hvilke </a:t>
            </a:r>
            <a:r>
              <a:rPr lang="nb-NO" sz="2400" u="sng" dirty="0" smtClean="0"/>
              <a:t>interesser</a:t>
            </a:r>
            <a:r>
              <a:rPr lang="nb-NO" sz="2400" dirty="0" smtClean="0"/>
              <a:t> er beskyttet?</a:t>
            </a:r>
          </a:p>
          <a:p>
            <a:endParaRPr lang="nb-NO" sz="2400" dirty="0"/>
          </a:p>
          <a:p>
            <a:r>
              <a:rPr lang="nb-NO" sz="2400" dirty="0" smtClean="0"/>
              <a:t>Hvilke </a:t>
            </a:r>
            <a:r>
              <a:rPr lang="nb-NO" sz="2400" u="sng" dirty="0" smtClean="0"/>
              <a:t>inngrep</a:t>
            </a:r>
            <a:r>
              <a:rPr lang="nb-NO" sz="2400" dirty="0" smtClean="0"/>
              <a:t> rammes?</a:t>
            </a:r>
          </a:p>
          <a:p>
            <a:endParaRPr lang="nb-NO" sz="2400" dirty="0"/>
          </a:p>
          <a:p>
            <a:r>
              <a:rPr lang="nb-NO" sz="2400" dirty="0" smtClean="0"/>
              <a:t>Krav til </a:t>
            </a:r>
            <a:r>
              <a:rPr lang="nb-NO" sz="2400" u="sng" dirty="0" smtClean="0"/>
              <a:t>erstatning</a:t>
            </a:r>
            <a:r>
              <a:rPr lang="nb-NO" sz="2400" dirty="0" smtClean="0"/>
              <a:t>?</a:t>
            </a:r>
            <a:endParaRPr lang="nb-NO" sz="2400" dirty="0"/>
          </a:p>
        </p:txBody>
      </p:sp>
    </p:spTree>
    <p:extLst>
      <p:ext uri="{BB962C8B-B14F-4D97-AF65-F5344CB8AC3E}">
        <p14:creationId xmlns:p14="http://schemas.microsoft.com/office/powerpoint/2010/main" val="276011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Hvilke interesser er beskyttet?</a:t>
            </a:r>
            <a:endParaRPr lang="nb-NO" dirty="0"/>
          </a:p>
        </p:txBody>
      </p:sp>
      <p:sp>
        <p:nvSpPr>
          <p:cNvPr id="3" name="Content Placeholder 2"/>
          <p:cNvSpPr>
            <a:spLocks noGrp="1"/>
          </p:cNvSpPr>
          <p:nvPr>
            <p:ph idx="1"/>
          </p:nvPr>
        </p:nvSpPr>
        <p:spPr/>
        <p:txBody>
          <a:bodyPr/>
          <a:lstStyle/>
          <a:p>
            <a:r>
              <a:rPr lang="nb-NO" sz="1800" dirty="0" smtClean="0"/>
              <a:t>Grl. </a:t>
            </a:r>
            <a:r>
              <a:rPr lang="nb-NO" sz="1800" dirty="0"/>
              <a:t>§ 105 – «</a:t>
            </a:r>
            <a:r>
              <a:rPr lang="nb-NO" sz="1800" dirty="0" smtClean="0"/>
              <a:t>rørlig» </a:t>
            </a:r>
            <a:r>
              <a:rPr lang="nb-NO" sz="1800" dirty="0"/>
              <a:t>eller </a:t>
            </a:r>
            <a:r>
              <a:rPr lang="nb-NO" sz="1800" dirty="0" smtClean="0"/>
              <a:t>«urørlig» «eiendom»</a:t>
            </a:r>
          </a:p>
          <a:p>
            <a:pPr lvl="1"/>
            <a:r>
              <a:rPr lang="nb-NO" sz="1400" dirty="0" smtClean="0"/>
              <a:t>I utgangspunktet begrenset til eiendomsrett eller eiendomslignende rettigheter </a:t>
            </a:r>
          </a:p>
          <a:p>
            <a:endParaRPr lang="nb-NO" sz="1800" dirty="0" smtClean="0"/>
          </a:p>
          <a:p>
            <a:r>
              <a:rPr lang="nb-NO" sz="1800" dirty="0" smtClean="0"/>
              <a:t>Men også beskyttelse av etablerte rettsposisjoner under Grl. §97</a:t>
            </a:r>
            <a:endParaRPr lang="nb-NO" sz="1800" dirty="0"/>
          </a:p>
          <a:p>
            <a:endParaRPr lang="nb-NO" sz="1800" dirty="0"/>
          </a:p>
          <a:p>
            <a:r>
              <a:rPr lang="nb-NO" sz="1800" dirty="0" smtClean="0"/>
              <a:t>Skillet mellom egentlig og uegentlig tilbakevirkning</a:t>
            </a:r>
          </a:p>
          <a:p>
            <a:pPr lvl="1"/>
            <a:r>
              <a:rPr lang="nb-NO" sz="1400" dirty="0" smtClean="0"/>
              <a:t>Utgangspunkt: ikke erstatning ved uegentlig tilbakevirkning, unntatt hvis grovt urimelig eller urettferdig  </a:t>
            </a:r>
          </a:p>
          <a:p>
            <a:pPr lvl="1"/>
            <a:r>
              <a:rPr lang="nb-NO" sz="1400" dirty="0" smtClean="0"/>
              <a:t>Men visse rettsposisjoner kan være særlig beskyttelsesverdige («</a:t>
            </a:r>
            <a:r>
              <a:rPr lang="nb-NO" sz="1400" dirty="0"/>
              <a:t>mellomposisjon</a:t>
            </a:r>
            <a:r>
              <a:rPr lang="nb-NO" sz="1400" dirty="0" smtClean="0"/>
              <a:t>») – jf. Rt. 2010 s. 143, Rt. 2013 s. 1345 (særlig mindretallet) – krav om «tungtveiende allmenne hensyn»</a:t>
            </a:r>
            <a:endParaRPr lang="nb-NO" sz="1600" dirty="0" smtClean="0"/>
          </a:p>
          <a:p>
            <a:pPr marL="0" indent="0">
              <a:buNone/>
            </a:pPr>
            <a:r>
              <a:rPr lang="nb-NO" sz="1600" dirty="0" smtClean="0"/>
              <a:t> </a:t>
            </a:r>
          </a:p>
          <a:p>
            <a:endParaRPr lang="nb-NO" sz="2400" dirty="0"/>
          </a:p>
          <a:p>
            <a:endParaRPr lang="nb-NO" sz="2400" dirty="0"/>
          </a:p>
        </p:txBody>
      </p:sp>
    </p:spTree>
    <p:extLst>
      <p:ext uri="{BB962C8B-B14F-4D97-AF65-F5344CB8AC3E}">
        <p14:creationId xmlns:p14="http://schemas.microsoft.com/office/powerpoint/2010/main" val="732381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Innledning og utgangspunkter</a:t>
            </a:r>
            <a:endParaRPr lang="nb-NO" dirty="0"/>
          </a:p>
        </p:txBody>
      </p:sp>
      <p:sp>
        <p:nvSpPr>
          <p:cNvPr id="3" name="Content Placeholder 2"/>
          <p:cNvSpPr>
            <a:spLocks noGrp="1"/>
          </p:cNvSpPr>
          <p:nvPr>
            <p:ph idx="1"/>
          </p:nvPr>
        </p:nvSpPr>
        <p:spPr/>
        <p:txBody>
          <a:bodyPr/>
          <a:lstStyle/>
          <a:p>
            <a:r>
              <a:rPr lang="nb-NO" sz="2000" dirty="0" smtClean="0"/>
              <a:t>Gir rammer for ekspropriasjonsretten</a:t>
            </a:r>
          </a:p>
          <a:p>
            <a:endParaRPr lang="nb-NO" sz="2000" dirty="0"/>
          </a:p>
          <a:p>
            <a:pPr>
              <a:buFont typeface="Wingdings" panose="05000000000000000000" pitchFamily="2" charset="2"/>
              <a:buChar char="Ø"/>
            </a:pPr>
            <a:r>
              <a:rPr lang="nb-NO" sz="2000" dirty="0" smtClean="0"/>
              <a:t>Etablerer grunnhensyn som er reflektert gjennom mer konkrete lovregler</a:t>
            </a:r>
            <a:r>
              <a:rPr lang="nb-NO" sz="2000" dirty="0"/>
              <a:t> </a:t>
            </a:r>
            <a:r>
              <a:rPr lang="nb-NO" sz="2000" dirty="0" smtClean="0"/>
              <a:t>og rettspraksis – gir også selvstendige retningslinjer for tolkning</a:t>
            </a:r>
          </a:p>
          <a:p>
            <a:pPr>
              <a:buFont typeface="Wingdings" panose="05000000000000000000" pitchFamily="2" charset="2"/>
              <a:buChar char="Ø"/>
            </a:pPr>
            <a:endParaRPr lang="nb-NO" sz="2000" dirty="0"/>
          </a:p>
          <a:p>
            <a:pPr>
              <a:buFont typeface="Wingdings" panose="05000000000000000000" pitchFamily="2" charset="2"/>
              <a:buChar char="Ø"/>
            </a:pPr>
            <a:r>
              <a:rPr lang="nb-NO" sz="2000" dirty="0" smtClean="0"/>
              <a:t>Grunnlag for selvstendig prøving av grunnlovmessighet og konvensjonsstrid, jf. Rt. 1976 s. 1 (Kløfta) og MR-loven § 3</a:t>
            </a:r>
            <a:endParaRPr lang="nb-NO" sz="1600" dirty="0" smtClean="0"/>
          </a:p>
          <a:p>
            <a:endParaRPr lang="nb-NO" sz="2000" dirty="0"/>
          </a:p>
          <a:p>
            <a:endParaRPr lang="nb-NO" dirty="0"/>
          </a:p>
        </p:txBody>
      </p:sp>
    </p:spTree>
    <p:extLst>
      <p:ext uri="{BB962C8B-B14F-4D97-AF65-F5344CB8AC3E}">
        <p14:creationId xmlns:p14="http://schemas.microsoft.com/office/powerpoint/2010/main" val="1607131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Hvilke interesser er beskyttet (forts.)</a:t>
            </a:r>
            <a:endParaRPr lang="nb-NO" dirty="0"/>
          </a:p>
        </p:txBody>
      </p:sp>
      <p:sp>
        <p:nvSpPr>
          <p:cNvPr id="3" name="Content Placeholder 2"/>
          <p:cNvSpPr>
            <a:spLocks noGrp="1"/>
          </p:cNvSpPr>
          <p:nvPr>
            <p:ph idx="1"/>
          </p:nvPr>
        </p:nvSpPr>
        <p:spPr/>
        <p:txBody>
          <a:bodyPr/>
          <a:lstStyle/>
          <a:p>
            <a:pPr lvl="0"/>
            <a:r>
              <a:rPr lang="nb-NO" sz="1800" dirty="0">
                <a:solidFill>
                  <a:srgbClr val="000000"/>
                </a:solidFill>
              </a:rPr>
              <a:t>EMK P1-1</a:t>
            </a:r>
          </a:p>
          <a:p>
            <a:pPr lvl="1"/>
            <a:r>
              <a:rPr lang="nb-NO" sz="1600" dirty="0" err="1">
                <a:solidFill>
                  <a:srgbClr val="000000"/>
                </a:solidFill>
              </a:rPr>
              <a:t>Possessions</a:t>
            </a:r>
            <a:r>
              <a:rPr lang="nb-NO" sz="1600" dirty="0">
                <a:solidFill>
                  <a:srgbClr val="000000"/>
                </a:solidFill>
              </a:rPr>
              <a:t> – undergitt vid fortolkning av EMD til å omfatte de fleste former for rettigheter (patenter, konsesjoner, tillatelser mv)</a:t>
            </a:r>
          </a:p>
          <a:p>
            <a:pPr lvl="1"/>
            <a:endParaRPr lang="nb-NO" sz="1600" dirty="0" smtClean="0">
              <a:solidFill>
                <a:srgbClr val="000000"/>
              </a:solidFill>
            </a:endParaRPr>
          </a:p>
          <a:p>
            <a:pPr lvl="1"/>
            <a:r>
              <a:rPr lang="nb-NO" sz="1600" dirty="0" smtClean="0">
                <a:solidFill>
                  <a:srgbClr val="000000"/>
                </a:solidFill>
              </a:rPr>
              <a:t>Omfatter </a:t>
            </a:r>
            <a:r>
              <a:rPr lang="nb-NO" sz="1600" dirty="0">
                <a:solidFill>
                  <a:srgbClr val="000000"/>
                </a:solidFill>
              </a:rPr>
              <a:t>også berettigede forventninger, jf. </a:t>
            </a:r>
            <a:r>
              <a:rPr lang="nb-NO" sz="1600" i="1" dirty="0" err="1">
                <a:solidFill>
                  <a:srgbClr val="000000"/>
                </a:solidFill>
              </a:rPr>
              <a:t>Gratzinger</a:t>
            </a:r>
            <a:r>
              <a:rPr lang="nb-NO" sz="1600" i="1" dirty="0">
                <a:solidFill>
                  <a:srgbClr val="000000"/>
                </a:solidFill>
              </a:rPr>
              <a:t> v </a:t>
            </a:r>
            <a:r>
              <a:rPr lang="nb-NO" sz="1600" i="1" dirty="0" err="1">
                <a:solidFill>
                  <a:srgbClr val="000000"/>
                </a:solidFill>
              </a:rPr>
              <a:t>Czech</a:t>
            </a:r>
            <a:r>
              <a:rPr lang="nb-NO" sz="1600" i="1" dirty="0">
                <a:solidFill>
                  <a:srgbClr val="000000"/>
                </a:solidFill>
              </a:rPr>
              <a:t> Republic</a:t>
            </a:r>
          </a:p>
          <a:p>
            <a:pPr marL="914400" lvl="2" indent="0">
              <a:buNone/>
            </a:pPr>
            <a:r>
              <a:rPr lang="nb-NO" sz="1200" i="1" dirty="0">
                <a:solidFill>
                  <a:srgbClr val="000000"/>
                </a:solidFill>
              </a:rPr>
              <a:t>…</a:t>
            </a:r>
            <a:r>
              <a:rPr lang="nb-NO" sz="1200" dirty="0" err="1">
                <a:solidFill>
                  <a:srgbClr val="000000"/>
                </a:solidFill>
              </a:rPr>
              <a:t>there</a:t>
            </a:r>
            <a:r>
              <a:rPr lang="nb-NO" sz="1200" dirty="0">
                <a:solidFill>
                  <a:srgbClr val="000000"/>
                </a:solidFill>
              </a:rPr>
              <a:t> is a </a:t>
            </a:r>
            <a:r>
              <a:rPr lang="nb-NO" sz="1200" dirty="0" err="1">
                <a:solidFill>
                  <a:srgbClr val="000000"/>
                </a:solidFill>
              </a:rPr>
              <a:t>difference</a:t>
            </a:r>
            <a:r>
              <a:rPr lang="nb-NO" sz="1200" dirty="0">
                <a:solidFill>
                  <a:srgbClr val="000000"/>
                </a:solidFill>
              </a:rPr>
              <a:t> </a:t>
            </a:r>
            <a:r>
              <a:rPr lang="nb-NO" sz="1200" dirty="0" err="1">
                <a:solidFill>
                  <a:srgbClr val="000000"/>
                </a:solidFill>
              </a:rPr>
              <a:t>between</a:t>
            </a:r>
            <a:r>
              <a:rPr lang="nb-NO" sz="1200" dirty="0">
                <a:solidFill>
                  <a:srgbClr val="000000"/>
                </a:solidFill>
              </a:rPr>
              <a:t> a mere hope </a:t>
            </a:r>
            <a:r>
              <a:rPr lang="nb-NO" sz="1200" dirty="0" err="1">
                <a:solidFill>
                  <a:srgbClr val="000000"/>
                </a:solidFill>
              </a:rPr>
              <a:t>of</a:t>
            </a:r>
            <a:r>
              <a:rPr lang="nb-NO" sz="1200" dirty="0">
                <a:solidFill>
                  <a:srgbClr val="000000"/>
                </a:solidFill>
              </a:rPr>
              <a:t> </a:t>
            </a:r>
            <a:r>
              <a:rPr lang="nb-NO" sz="1200" dirty="0" err="1">
                <a:solidFill>
                  <a:srgbClr val="000000"/>
                </a:solidFill>
              </a:rPr>
              <a:t>restitution</a:t>
            </a:r>
            <a:r>
              <a:rPr lang="nb-NO" sz="1200" dirty="0">
                <a:solidFill>
                  <a:srgbClr val="000000"/>
                </a:solidFill>
              </a:rPr>
              <a:t>, </a:t>
            </a:r>
            <a:r>
              <a:rPr lang="nb-NO" sz="1200" dirty="0" err="1">
                <a:solidFill>
                  <a:srgbClr val="000000"/>
                </a:solidFill>
              </a:rPr>
              <a:t>however</a:t>
            </a:r>
            <a:r>
              <a:rPr lang="nb-NO" sz="1200" dirty="0">
                <a:solidFill>
                  <a:srgbClr val="000000"/>
                </a:solidFill>
              </a:rPr>
              <a:t> </a:t>
            </a:r>
            <a:r>
              <a:rPr lang="nb-NO" sz="1200" dirty="0" err="1">
                <a:solidFill>
                  <a:srgbClr val="000000"/>
                </a:solidFill>
              </a:rPr>
              <a:t>understandable</a:t>
            </a:r>
            <a:r>
              <a:rPr lang="nb-NO" sz="1200" dirty="0">
                <a:solidFill>
                  <a:srgbClr val="000000"/>
                </a:solidFill>
              </a:rPr>
              <a:t> </a:t>
            </a:r>
            <a:r>
              <a:rPr lang="nb-NO" sz="1200" dirty="0" err="1">
                <a:solidFill>
                  <a:srgbClr val="000000"/>
                </a:solidFill>
              </a:rPr>
              <a:t>that</a:t>
            </a:r>
            <a:r>
              <a:rPr lang="nb-NO" sz="1200" dirty="0">
                <a:solidFill>
                  <a:srgbClr val="000000"/>
                </a:solidFill>
              </a:rPr>
              <a:t> hope </a:t>
            </a:r>
            <a:r>
              <a:rPr lang="nb-NO" sz="1200" dirty="0" err="1">
                <a:solidFill>
                  <a:srgbClr val="000000"/>
                </a:solidFill>
              </a:rPr>
              <a:t>may</a:t>
            </a:r>
            <a:r>
              <a:rPr lang="nb-NO" sz="1200" dirty="0">
                <a:solidFill>
                  <a:srgbClr val="000000"/>
                </a:solidFill>
              </a:rPr>
              <a:t> be, and a </a:t>
            </a:r>
            <a:r>
              <a:rPr lang="nb-NO" sz="1200" dirty="0" err="1">
                <a:solidFill>
                  <a:srgbClr val="000000"/>
                </a:solidFill>
              </a:rPr>
              <a:t>legitimate</a:t>
            </a:r>
            <a:r>
              <a:rPr lang="nb-NO" sz="1200" dirty="0">
                <a:solidFill>
                  <a:srgbClr val="000000"/>
                </a:solidFill>
              </a:rPr>
              <a:t> </a:t>
            </a:r>
            <a:r>
              <a:rPr lang="nb-NO" sz="1200" dirty="0" err="1">
                <a:solidFill>
                  <a:srgbClr val="000000"/>
                </a:solidFill>
              </a:rPr>
              <a:t>expectation</a:t>
            </a:r>
            <a:r>
              <a:rPr lang="nb-NO" sz="1200" dirty="0">
                <a:solidFill>
                  <a:srgbClr val="000000"/>
                </a:solidFill>
              </a:rPr>
              <a:t>, </a:t>
            </a:r>
            <a:r>
              <a:rPr lang="nb-NO" sz="1200" dirty="0" err="1">
                <a:solidFill>
                  <a:srgbClr val="000000"/>
                </a:solidFill>
              </a:rPr>
              <a:t>which</a:t>
            </a:r>
            <a:r>
              <a:rPr lang="nb-NO" sz="1200" dirty="0">
                <a:solidFill>
                  <a:srgbClr val="000000"/>
                </a:solidFill>
              </a:rPr>
              <a:t> must be </a:t>
            </a:r>
            <a:r>
              <a:rPr lang="nb-NO" sz="1200" dirty="0" err="1">
                <a:solidFill>
                  <a:srgbClr val="000000"/>
                </a:solidFill>
              </a:rPr>
              <a:t>of</a:t>
            </a:r>
            <a:r>
              <a:rPr lang="nb-NO" sz="1200" dirty="0">
                <a:solidFill>
                  <a:srgbClr val="000000"/>
                </a:solidFill>
              </a:rPr>
              <a:t> a nature more </a:t>
            </a:r>
            <a:r>
              <a:rPr lang="nb-NO" sz="1200" dirty="0" err="1">
                <a:solidFill>
                  <a:srgbClr val="000000"/>
                </a:solidFill>
              </a:rPr>
              <a:t>concrete</a:t>
            </a:r>
            <a:r>
              <a:rPr lang="nb-NO" sz="1200" dirty="0">
                <a:solidFill>
                  <a:srgbClr val="000000"/>
                </a:solidFill>
              </a:rPr>
              <a:t> </a:t>
            </a:r>
            <a:r>
              <a:rPr lang="nb-NO" sz="1200" dirty="0" err="1">
                <a:solidFill>
                  <a:srgbClr val="000000"/>
                </a:solidFill>
              </a:rPr>
              <a:t>than</a:t>
            </a:r>
            <a:r>
              <a:rPr lang="nb-NO" sz="1200" dirty="0">
                <a:solidFill>
                  <a:srgbClr val="000000"/>
                </a:solidFill>
              </a:rPr>
              <a:t> a mere hope and be </a:t>
            </a:r>
            <a:r>
              <a:rPr lang="nb-NO" sz="1200" dirty="0" err="1">
                <a:solidFill>
                  <a:srgbClr val="000000"/>
                </a:solidFill>
              </a:rPr>
              <a:t>based</a:t>
            </a:r>
            <a:r>
              <a:rPr lang="nb-NO" sz="1200" dirty="0">
                <a:solidFill>
                  <a:srgbClr val="000000"/>
                </a:solidFill>
              </a:rPr>
              <a:t> on a legal </a:t>
            </a:r>
            <a:r>
              <a:rPr lang="nb-NO" sz="1200" dirty="0" err="1">
                <a:solidFill>
                  <a:srgbClr val="000000"/>
                </a:solidFill>
              </a:rPr>
              <a:t>provision</a:t>
            </a:r>
            <a:r>
              <a:rPr lang="nb-NO" sz="1200" dirty="0">
                <a:solidFill>
                  <a:srgbClr val="000000"/>
                </a:solidFill>
              </a:rPr>
              <a:t> or a legal </a:t>
            </a:r>
            <a:r>
              <a:rPr lang="nb-NO" sz="1200" dirty="0" err="1">
                <a:solidFill>
                  <a:srgbClr val="000000"/>
                </a:solidFill>
              </a:rPr>
              <a:t>act</a:t>
            </a:r>
            <a:r>
              <a:rPr lang="nb-NO" sz="1200" dirty="0">
                <a:solidFill>
                  <a:srgbClr val="000000"/>
                </a:solidFill>
              </a:rPr>
              <a:t> </a:t>
            </a:r>
            <a:r>
              <a:rPr lang="nb-NO" sz="1200" dirty="0" err="1">
                <a:solidFill>
                  <a:srgbClr val="000000"/>
                </a:solidFill>
              </a:rPr>
              <a:t>such</a:t>
            </a:r>
            <a:r>
              <a:rPr lang="nb-NO" sz="1200" dirty="0">
                <a:solidFill>
                  <a:srgbClr val="000000"/>
                </a:solidFill>
              </a:rPr>
              <a:t> as a </a:t>
            </a:r>
            <a:r>
              <a:rPr lang="nb-NO" sz="1200" dirty="0" err="1">
                <a:solidFill>
                  <a:srgbClr val="000000"/>
                </a:solidFill>
              </a:rPr>
              <a:t>judicial</a:t>
            </a:r>
            <a:r>
              <a:rPr lang="nb-NO" sz="1200" dirty="0">
                <a:solidFill>
                  <a:srgbClr val="000000"/>
                </a:solidFill>
              </a:rPr>
              <a:t> </a:t>
            </a:r>
            <a:r>
              <a:rPr lang="nb-NO" sz="1200" dirty="0" err="1">
                <a:solidFill>
                  <a:srgbClr val="000000"/>
                </a:solidFill>
              </a:rPr>
              <a:t>decision</a:t>
            </a:r>
            <a:endParaRPr lang="nb-NO" sz="1200" dirty="0">
              <a:solidFill>
                <a:srgbClr val="000000"/>
              </a:solidFill>
            </a:endParaRPr>
          </a:p>
          <a:p>
            <a:pPr marL="800100" lvl="1"/>
            <a:endParaRPr lang="nb-NO" sz="1600" dirty="0" smtClean="0">
              <a:solidFill>
                <a:srgbClr val="000000"/>
              </a:solidFill>
            </a:endParaRPr>
          </a:p>
          <a:p>
            <a:pPr marL="800100" lvl="1"/>
            <a:r>
              <a:rPr lang="nb-NO" sz="1600" dirty="0" smtClean="0">
                <a:solidFill>
                  <a:srgbClr val="000000"/>
                </a:solidFill>
              </a:rPr>
              <a:t>HR-2018-1258-A </a:t>
            </a:r>
            <a:r>
              <a:rPr lang="nb-NO" sz="1600" dirty="0">
                <a:solidFill>
                  <a:srgbClr val="000000"/>
                </a:solidFill>
              </a:rPr>
              <a:t>(</a:t>
            </a:r>
            <a:r>
              <a:rPr lang="nb-NO" sz="1600" dirty="0" err="1">
                <a:solidFill>
                  <a:srgbClr val="000000"/>
                </a:solidFill>
              </a:rPr>
              <a:t>Gassled</a:t>
            </a:r>
            <a:r>
              <a:rPr lang="nb-NO" sz="1600" dirty="0">
                <a:solidFill>
                  <a:srgbClr val="000000"/>
                </a:solidFill>
              </a:rPr>
              <a:t>-saken) – åpent om forventning om fremtidige inntekter </a:t>
            </a:r>
            <a:r>
              <a:rPr lang="nb-NO" sz="1600" dirty="0" err="1">
                <a:solidFill>
                  <a:srgbClr val="000000"/>
                </a:solidFill>
              </a:rPr>
              <a:t>iht</a:t>
            </a:r>
            <a:r>
              <a:rPr lang="nb-NO" sz="1600" dirty="0">
                <a:solidFill>
                  <a:srgbClr val="000000"/>
                </a:solidFill>
              </a:rPr>
              <a:t> eksisterende tariff var å anse som «berettiget» </a:t>
            </a:r>
            <a:r>
              <a:rPr lang="nb-NO" sz="1600" dirty="0" err="1">
                <a:solidFill>
                  <a:srgbClr val="000000"/>
                </a:solidFill>
              </a:rPr>
              <a:t>iht</a:t>
            </a:r>
            <a:r>
              <a:rPr lang="nb-NO" sz="1600" dirty="0">
                <a:solidFill>
                  <a:srgbClr val="000000"/>
                </a:solidFill>
              </a:rPr>
              <a:t> P1-1 </a:t>
            </a:r>
          </a:p>
          <a:p>
            <a:endParaRPr lang="nb-NO" dirty="0"/>
          </a:p>
        </p:txBody>
      </p:sp>
    </p:spTree>
    <p:extLst>
      <p:ext uri="{BB962C8B-B14F-4D97-AF65-F5344CB8AC3E}">
        <p14:creationId xmlns:p14="http://schemas.microsoft.com/office/powerpoint/2010/main" val="1226276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Hvilke interesser er beskyttet (forts.)</a:t>
            </a:r>
            <a:endParaRPr lang="nb-NO" dirty="0"/>
          </a:p>
        </p:txBody>
      </p:sp>
      <p:sp>
        <p:nvSpPr>
          <p:cNvPr id="3" name="Content Placeholder 2"/>
          <p:cNvSpPr>
            <a:spLocks noGrp="1"/>
          </p:cNvSpPr>
          <p:nvPr>
            <p:ph idx="1"/>
          </p:nvPr>
        </p:nvSpPr>
        <p:spPr/>
        <p:txBody>
          <a:bodyPr/>
          <a:lstStyle/>
          <a:p>
            <a:r>
              <a:rPr lang="nb-NO" sz="2400" dirty="0" smtClean="0"/>
              <a:t>Internasjonal investeringsrett – «</a:t>
            </a:r>
            <a:r>
              <a:rPr lang="nb-NO" sz="2400" dirty="0" err="1" smtClean="0"/>
              <a:t>investment</a:t>
            </a:r>
            <a:r>
              <a:rPr lang="nb-NO" sz="2400" dirty="0" smtClean="0"/>
              <a:t>»</a:t>
            </a:r>
          </a:p>
          <a:p>
            <a:pPr marL="0" indent="0">
              <a:buNone/>
            </a:pPr>
            <a:endParaRPr lang="en-US" sz="1200" dirty="0" smtClean="0"/>
          </a:p>
          <a:p>
            <a:pPr marL="0" indent="0">
              <a:buNone/>
            </a:pPr>
            <a:r>
              <a:rPr lang="en-US" sz="1200" dirty="0" smtClean="0"/>
              <a:t>“The </a:t>
            </a:r>
            <a:r>
              <a:rPr lang="en-US" sz="1200" dirty="0"/>
              <a:t>term "investment" means any kind of asset invested in the territory of one Contracting Party in accordance with its laws and regulations by an investor of the other Contracting Party and includes in particular:  </a:t>
            </a:r>
          </a:p>
          <a:p>
            <a:pPr marL="0" indent="0">
              <a:buNone/>
            </a:pPr>
            <a:r>
              <a:rPr lang="en-US" sz="1200" dirty="0"/>
              <a:t>a) Movable and immovable property, related property rights such as mortgages as well as leases;  </a:t>
            </a:r>
          </a:p>
          <a:p>
            <a:pPr marL="0" indent="0">
              <a:buNone/>
            </a:pPr>
            <a:r>
              <a:rPr lang="en-US" sz="1200" dirty="0"/>
              <a:t>b) Shares, stocks, bonds and any other forms of participation in companies or enterprises;  </a:t>
            </a:r>
          </a:p>
          <a:p>
            <a:pPr marL="0" indent="0">
              <a:buNone/>
            </a:pPr>
            <a:r>
              <a:rPr lang="en-US" sz="1200" dirty="0"/>
              <a:t>c) Claims to money which has been used to create an economic value or claims to any performance under contract having an economic value;  </a:t>
            </a:r>
          </a:p>
          <a:p>
            <a:pPr marL="0" indent="0">
              <a:buNone/>
            </a:pPr>
            <a:r>
              <a:rPr lang="en-US" sz="1200" dirty="0"/>
              <a:t>d) Intellectual property rights as well as technology, know-how and good-will;  </a:t>
            </a:r>
          </a:p>
          <a:p>
            <a:pPr marL="0" indent="0">
              <a:buNone/>
            </a:pPr>
            <a:r>
              <a:rPr lang="en-US" sz="1200" dirty="0"/>
              <a:t>e) Rights, conferred by law or under contract, to undertake any commercial activity, including the rights to search for, or the cultivation, extraction or exploitation of natural resources</a:t>
            </a:r>
            <a:r>
              <a:rPr lang="en-US" sz="1200" dirty="0" smtClean="0"/>
              <a:t>.” </a:t>
            </a:r>
            <a:endParaRPr lang="en-US" sz="1200" dirty="0"/>
          </a:p>
          <a:p>
            <a:pPr marL="0" indent="0">
              <a:buNone/>
            </a:pPr>
            <a:r>
              <a:rPr lang="en-US" sz="1200" dirty="0"/>
              <a:t>	</a:t>
            </a:r>
            <a:endParaRPr lang="en-US" sz="1200" dirty="0" smtClean="0"/>
          </a:p>
          <a:p>
            <a:pPr marL="0" indent="0">
              <a:buNone/>
            </a:pPr>
            <a:r>
              <a:rPr lang="en-US" sz="1200" dirty="0" smtClean="0"/>
              <a:t>Norge-</a:t>
            </a:r>
            <a:r>
              <a:rPr lang="en-US" sz="1200" dirty="0" err="1" smtClean="0"/>
              <a:t>Russland</a:t>
            </a:r>
            <a:r>
              <a:rPr lang="en-US" sz="1200" dirty="0" smtClean="0"/>
              <a:t> </a:t>
            </a:r>
            <a:r>
              <a:rPr lang="en-US" sz="1200" dirty="0"/>
              <a:t>BIT (1995) art 1</a:t>
            </a:r>
          </a:p>
          <a:p>
            <a:pPr marL="0" indent="0">
              <a:buNone/>
            </a:pPr>
            <a:endParaRPr lang="nb-NO" sz="1200" dirty="0" smtClean="0"/>
          </a:p>
          <a:p>
            <a:pPr marL="0" indent="0">
              <a:buNone/>
            </a:pPr>
            <a:endParaRPr lang="nb-NO" sz="2400" dirty="0" smtClean="0"/>
          </a:p>
        </p:txBody>
      </p:sp>
    </p:spTree>
    <p:extLst>
      <p:ext uri="{BB962C8B-B14F-4D97-AF65-F5344CB8AC3E}">
        <p14:creationId xmlns:p14="http://schemas.microsoft.com/office/powerpoint/2010/main" val="2971316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Hvilke inngrep rammes ?</a:t>
            </a:r>
            <a:endParaRPr lang="nb-NO" dirty="0"/>
          </a:p>
        </p:txBody>
      </p:sp>
      <p:sp>
        <p:nvSpPr>
          <p:cNvPr id="3" name="Content Placeholder 2"/>
          <p:cNvSpPr>
            <a:spLocks noGrp="1"/>
          </p:cNvSpPr>
          <p:nvPr>
            <p:ph idx="1"/>
          </p:nvPr>
        </p:nvSpPr>
        <p:spPr>
          <a:xfrm>
            <a:off x="990600" y="1981200"/>
            <a:ext cx="7696200" cy="4400128"/>
          </a:xfrm>
        </p:spPr>
        <p:txBody>
          <a:bodyPr/>
          <a:lstStyle/>
          <a:p>
            <a:r>
              <a:rPr lang="nb-NO" sz="1800" dirty="0" smtClean="0"/>
              <a:t>Grl. § 105 </a:t>
            </a:r>
            <a:r>
              <a:rPr lang="nb-NO" sz="1800" dirty="0"/>
              <a:t>– </a:t>
            </a:r>
            <a:r>
              <a:rPr lang="nb-NO" sz="1800" dirty="0" smtClean="0"/>
              <a:t>«Fordrer </a:t>
            </a:r>
            <a:r>
              <a:rPr lang="nb-NO" sz="1800" dirty="0"/>
              <a:t>statens tarv at noen må </a:t>
            </a:r>
            <a:r>
              <a:rPr lang="nb-NO" sz="1800" u="sng" dirty="0"/>
              <a:t>avgi</a:t>
            </a:r>
            <a:r>
              <a:rPr lang="nb-NO" sz="1800" dirty="0"/>
              <a:t> sin rørlige eller urørlige eiendom til offentlig </a:t>
            </a:r>
            <a:r>
              <a:rPr lang="nb-NO" sz="1800" dirty="0" smtClean="0"/>
              <a:t>bruk…»</a:t>
            </a:r>
          </a:p>
          <a:p>
            <a:endParaRPr lang="nb-NO" sz="1800" dirty="0" smtClean="0"/>
          </a:p>
          <a:p>
            <a:r>
              <a:rPr lang="nb-NO" sz="1800" dirty="0" smtClean="0"/>
              <a:t>Rådighetsinnskrenkninger gir </a:t>
            </a:r>
            <a:r>
              <a:rPr lang="nb-NO" sz="1800" u="sng" dirty="0" smtClean="0"/>
              <a:t>som utgangspunkt</a:t>
            </a:r>
            <a:r>
              <a:rPr lang="nb-NO" sz="1800" dirty="0" smtClean="0"/>
              <a:t> ikke krav på erstatning, </a:t>
            </a:r>
            <a:r>
              <a:rPr lang="nb-NO" sz="1800" dirty="0"/>
              <a:t>jf. Rt. 1918 s. 403 </a:t>
            </a:r>
            <a:r>
              <a:rPr lang="nb-NO" sz="1800" dirty="0" smtClean="0"/>
              <a:t>og Rt. 1970 s. 67 (Strandlovdommen)</a:t>
            </a:r>
          </a:p>
          <a:p>
            <a:endParaRPr lang="nb-NO" sz="1800" dirty="0" smtClean="0"/>
          </a:p>
          <a:p>
            <a:r>
              <a:rPr lang="nb-NO" sz="1800" dirty="0" smtClean="0"/>
              <a:t>Unntak hvis «inngrepet </a:t>
            </a:r>
            <a:r>
              <a:rPr lang="nb-NO" sz="1800" dirty="0"/>
              <a:t>er av en slik karakter at det ut fra en helhetsvurdering vil være sterkt urimelig om inngrepet skal </a:t>
            </a:r>
            <a:r>
              <a:rPr lang="nb-NO" sz="1800" dirty="0" smtClean="0"/>
              <a:t>tåles», jf. Rt</a:t>
            </a:r>
            <a:r>
              <a:rPr lang="nb-NO" sz="1800" dirty="0"/>
              <a:t>. 2004 s. 1092 og Rt. 2005 s. 469 </a:t>
            </a:r>
            <a:endParaRPr lang="nb-NO" sz="1800" dirty="0" smtClean="0"/>
          </a:p>
          <a:p>
            <a:pPr lvl="1"/>
            <a:r>
              <a:rPr lang="nb-NO" sz="1800" dirty="0" smtClean="0"/>
              <a:t>Sml. «grovt urimelig» regelen ved uegentlig tilbakevirkning under Grl. § 97</a:t>
            </a:r>
            <a:endParaRPr lang="nb-NO" sz="1800" dirty="0"/>
          </a:p>
          <a:p>
            <a:pPr lvl="1"/>
            <a:endParaRPr lang="nb-NO" sz="1400" dirty="0"/>
          </a:p>
        </p:txBody>
      </p:sp>
    </p:spTree>
    <p:extLst>
      <p:ext uri="{BB962C8B-B14F-4D97-AF65-F5344CB8AC3E}">
        <p14:creationId xmlns:p14="http://schemas.microsoft.com/office/powerpoint/2010/main" val="3594637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Hvilke inngrep rammes (forts.)</a:t>
            </a:r>
            <a:endParaRPr lang="nb-NO" dirty="0"/>
          </a:p>
        </p:txBody>
      </p:sp>
      <p:sp>
        <p:nvSpPr>
          <p:cNvPr id="3" name="Content Placeholder 2"/>
          <p:cNvSpPr>
            <a:spLocks noGrp="1"/>
          </p:cNvSpPr>
          <p:nvPr>
            <p:ph idx="1"/>
          </p:nvPr>
        </p:nvSpPr>
        <p:spPr/>
        <p:txBody>
          <a:bodyPr/>
          <a:lstStyle/>
          <a:p>
            <a:r>
              <a:rPr lang="nb-NO" sz="2000" dirty="0" smtClean="0"/>
              <a:t>Grl. § 97 – skillet mellom egentlig og uegentlig tilbakevirkning</a:t>
            </a:r>
          </a:p>
          <a:p>
            <a:pPr lvl="1"/>
            <a:r>
              <a:rPr lang="nb-NO" sz="1600" dirty="0" smtClean="0"/>
              <a:t>Egentlig tilbakevirkning (knytte nye byrder til eldre handlinger) – ulovlig eller krav om erstatning</a:t>
            </a:r>
          </a:p>
          <a:p>
            <a:pPr lvl="1"/>
            <a:endParaRPr lang="nb-NO" sz="1600" dirty="0" smtClean="0"/>
          </a:p>
          <a:p>
            <a:pPr lvl="1"/>
            <a:r>
              <a:rPr lang="nb-NO" sz="1600" dirty="0" smtClean="0"/>
              <a:t>Uegentlig tilbakevirkning (regulering av rettsposisjoner for fremtiden) – tillatt dersom ikke sterkt urimelig eller urettferdig</a:t>
            </a:r>
          </a:p>
          <a:p>
            <a:pPr lvl="1"/>
            <a:endParaRPr lang="nb-NO" sz="1600" dirty="0" smtClean="0"/>
          </a:p>
          <a:p>
            <a:pPr lvl="1"/>
            <a:r>
              <a:rPr lang="nb-NO" sz="1600" dirty="0" smtClean="0"/>
              <a:t>Regulering som griper inn i særlig beskyttelsesverdige rettsposisjoner – tillatt hvis tungtveiende allmenne hensyn (jf. Rt. 1962 s. 369, Rt. 2010 s. 143, Rt. 2013 s. 1345 (mindretallet))</a:t>
            </a:r>
            <a:endParaRPr lang="nb-NO" sz="1600" dirty="0"/>
          </a:p>
        </p:txBody>
      </p:sp>
    </p:spTree>
    <p:extLst>
      <p:ext uri="{BB962C8B-B14F-4D97-AF65-F5344CB8AC3E}">
        <p14:creationId xmlns:p14="http://schemas.microsoft.com/office/powerpoint/2010/main" val="3106865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Hvilke inngrep rammes (forts.)</a:t>
            </a:r>
            <a:endParaRPr lang="nb-NO" dirty="0"/>
          </a:p>
        </p:txBody>
      </p:sp>
      <p:sp>
        <p:nvSpPr>
          <p:cNvPr id="3" name="Content Placeholder 2"/>
          <p:cNvSpPr>
            <a:spLocks noGrp="1"/>
          </p:cNvSpPr>
          <p:nvPr>
            <p:ph idx="1"/>
          </p:nvPr>
        </p:nvSpPr>
        <p:spPr/>
        <p:txBody>
          <a:bodyPr/>
          <a:lstStyle/>
          <a:p>
            <a:pPr lvl="0"/>
            <a:r>
              <a:rPr lang="nb-NO" sz="1800" dirty="0">
                <a:solidFill>
                  <a:srgbClr val="000000"/>
                </a:solidFill>
              </a:rPr>
              <a:t>EMK P1-1</a:t>
            </a:r>
          </a:p>
          <a:p>
            <a:pPr lvl="1"/>
            <a:r>
              <a:rPr lang="nb-NO" sz="1400" dirty="0">
                <a:solidFill>
                  <a:srgbClr val="000000"/>
                </a:solidFill>
              </a:rPr>
              <a:t>Prinsippregelen: kravet om «fair </a:t>
            </a:r>
            <a:r>
              <a:rPr lang="nb-NO" sz="1400" dirty="0" err="1">
                <a:solidFill>
                  <a:srgbClr val="000000"/>
                </a:solidFill>
              </a:rPr>
              <a:t>balance</a:t>
            </a:r>
            <a:r>
              <a:rPr lang="nb-NO" sz="1400" dirty="0">
                <a:solidFill>
                  <a:srgbClr val="000000"/>
                </a:solidFill>
              </a:rPr>
              <a:t>» - </a:t>
            </a:r>
            <a:r>
              <a:rPr lang="nb-NO" sz="1400" dirty="0" err="1">
                <a:solidFill>
                  <a:srgbClr val="000000"/>
                </a:solidFill>
              </a:rPr>
              <a:t>spm</a:t>
            </a:r>
            <a:r>
              <a:rPr lang="nb-NO" sz="1400" dirty="0">
                <a:solidFill>
                  <a:srgbClr val="000000"/>
                </a:solidFill>
              </a:rPr>
              <a:t> om det foreligger «</a:t>
            </a:r>
            <a:r>
              <a:rPr lang="nb-NO" sz="1400" dirty="0" err="1">
                <a:solidFill>
                  <a:srgbClr val="000000"/>
                </a:solidFill>
              </a:rPr>
              <a:t>individual</a:t>
            </a:r>
            <a:r>
              <a:rPr lang="nb-NO" sz="1400" dirty="0">
                <a:solidFill>
                  <a:srgbClr val="000000"/>
                </a:solidFill>
              </a:rPr>
              <a:t> and </a:t>
            </a:r>
            <a:r>
              <a:rPr lang="nb-NO" sz="1400" dirty="0" err="1">
                <a:solidFill>
                  <a:srgbClr val="000000"/>
                </a:solidFill>
              </a:rPr>
              <a:t>excessive</a:t>
            </a:r>
            <a:r>
              <a:rPr lang="nb-NO" sz="1400" dirty="0">
                <a:solidFill>
                  <a:srgbClr val="000000"/>
                </a:solidFill>
              </a:rPr>
              <a:t> </a:t>
            </a:r>
            <a:r>
              <a:rPr lang="nb-NO" sz="1400" dirty="0" err="1">
                <a:solidFill>
                  <a:srgbClr val="000000"/>
                </a:solidFill>
              </a:rPr>
              <a:t>burden</a:t>
            </a:r>
            <a:r>
              <a:rPr lang="nb-NO" sz="1400" dirty="0">
                <a:solidFill>
                  <a:srgbClr val="000000"/>
                </a:solidFill>
              </a:rPr>
              <a:t>», men derunder to hovedkategorier</a:t>
            </a:r>
          </a:p>
          <a:p>
            <a:pPr lvl="1"/>
            <a:r>
              <a:rPr lang="nb-NO" sz="1400" dirty="0">
                <a:solidFill>
                  <a:srgbClr val="000000"/>
                </a:solidFill>
              </a:rPr>
              <a:t>Avståelse av eiendom krever </a:t>
            </a:r>
            <a:r>
              <a:rPr lang="nb-NO" sz="1400" u="sng" dirty="0">
                <a:solidFill>
                  <a:srgbClr val="000000"/>
                </a:solidFill>
              </a:rPr>
              <a:t>i utgangspunktet </a:t>
            </a:r>
            <a:r>
              <a:rPr lang="nb-NO" sz="1400" dirty="0">
                <a:solidFill>
                  <a:srgbClr val="000000"/>
                </a:solidFill>
              </a:rPr>
              <a:t>erstatning, jf. </a:t>
            </a:r>
            <a:r>
              <a:rPr lang="nb-NO" sz="1400" i="1" dirty="0" err="1">
                <a:solidFill>
                  <a:srgbClr val="000000"/>
                </a:solidFill>
              </a:rPr>
              <a:t>the</a:t>
            </a:r>
            <a:r>
              <a:rPr lang="nb-NO" sz="1400" i="1" dirty="0">
                <a:solidFill>
                  <a:srgbClr val="000000"/>
                </a:solidFill>
              </a:rPr>
              <a:t> </a:t>
            </a:r>
            <a:r>
              <a:rPr lang="nb-NO" sz="1400" i="1" dirty="0" err="1">
                <a:solidFill>
                  <a:srgbClr val="000000"/>
                </a:solidFill>
              </a:rPr>
              <a:t>Holy</a:t>
            </a:r>
            <a:r>
              <a:rPr lang="nb-NO" sz="1400" i="1" dirty="0">
                <a:solidFill>
                  <a:srgbClr val="000000"/>
                </a:solidFill>
              </a:rPr>
              <a:t> </a:t>
            </a:r>
            <a:r>
              <a:rPr lang="nb-NO" sz="1400" i="1" dirty="0" err="1">
                <a:solidFill>
                  <a:srgbClr val="000000"/>
                </a:solidFill>
              </a:rPr>
              <a:t>Monasteries</a:t>
            </a:r>
            <a:r>
              <a:rPr lang="nb-NO" sz="1400" i="1" dirty="0">
                <a:solidFill>
                  <a:srgbClr val="000000"/>
                </a:solidFill>
              </a:rPr>
              <a:t> case</a:t>
            </a:r>
          </a:p>
          <a:p>
            <a:pPr lvl="1"/>
            <a:r>
              <a:rPr lang="nb-NO" sz="1400" dirty="0">
                <a:solidFill>
                  <a:srgbClr val="000000"/>
                </a:solidFill>
              </a:rPr>
              <a:t>Kontroll/regulering gir </a:t>
            </a:r>
            <a:r>
              <a:rPr lang="nb-NO" sz="1400" u="sng" dirty="0">
                <a:solidFill>
                  <a:srgbClr val="000000"/>
                </a:solidFill>
              </a:rPr>
              <a:t>som utgangspunkt </a:t>
            </a:r>
            <a:r>
              <a:rPr lang="nb-NO" sz="1400" dirty="0">
                <a:solidFill>
                  <a:srgbClr val="000000"/>
                </a:solidFill>
              </a:rPr>
              <a:t>ikke krav på erstatning, men betinget av «fair </a:t>
            </a:r>
            <a:r>
              <a:rPr lang="nb-NO" sz="1400" dirty="0" err="1">
                <a:solidFill>
                  <a:srgbClr val="000000"/>
                </a:solidFill>
              </a:rPr>
              <a:t>balance</a:t>
            </a:r>
            <a:r>
              <a:rPr lang="nb-NO" sz="1400" dirty="0">
                <a:solidFill>
                  <a:srgbClr val="000000"/>
                </a:solidFill>
              </a:rPr>
              <a:t>»-testen</a:t>
            </a:r>
          </a:p>
          <a:p>
            <a:r>
              <a:rPr lang="nb-NO" sz="1800" dirty="0" smtClean="0"/>
              <a:t>Også rådighetsinnskrenkning kan </a:t>
            </a:r>
            <a:r>
              <a:rPr lang="nb-NO" sz="1800" dirty="0" err="1" smtClean="0"/>
              <a:t>mao</a:t>
            </a:r>
            <a:r>
              <a:rPr lang="nb-NO" sz="1800" dirty="0" smtClean="0"/>
              <a:t> være </a:t>
            </a:r>
            <a:r>
              <a:rPr lang="nb-NO" sz="1800" dirty="0" err="1" smtClean="0"/>
              <a:t>uproporsjonalt</a:t>
            </a:r>
            <a:r>
              <a:rPr lang="nb-NO" sz="1800" dirty="0" smtClean="0"/>
              <a:t> og gi krav på erstatning</a:t>
            </a:r>
          </a:p>
          <a:p>
            <a:pPr lvl="1"/>
            <a:r>
              <a:rPr lang="nb-NO" sz="1400" dirty="0"/>
              <a:t>Sporrong </a:t>
            </a:r>
            <a:r>
              <a:rPr lang="nb-NO" sz="1400" dirty="0" err="1"/>
              <a:t>Lönnroth</a:t>
            </a:r>
            <a:r>
              <a:rPr lang="nb-NO" sz="1400" dirty="0"/>
              <a:t> v. Sverige (1982) – trussel om ekspropriasjon som ikke ble noe av</a:t>
            </a:r>
          </a:p>
          <a:p>
            <a:pPr lvl="1"/>
            <a:r>
              <a:rPr lang="nb-NO" sz="1400" dirty="0"/>
              <a:t>Kjartan </a:t>
            </a:r>
            <a:r>
              <a:rPr lang="nb-NO" sz="1400" dirty="0" err="1"/>
              <a:t>Ásmundsson</a:t>
            </a:r>
            <a:r>
              <a:rPr lang="nb-NO" sz="1400" dirty="0"/>
              <a:t> v. Island (2004) – bortfall av pensjonsrettigheter</a:t>
            </a:r>
          </a:p>
          <a:p>
            <a:pPr lvl="1"/>
            <a:endParaRPr lang="nb-NO" sz="1400" dirty="0"/>
          </a:p>
        </p:txBody>
      </p:sp>
    </p:spTree>
    <p:extLst>
      <p:ext uri="{BB962C8B-B14F-4D97-AF65-F5344CB8AC3E}">
        <p14:creationId xmlns:p14="http://schemas.microsoft.com/office/powerpoint/2010/main" val="719223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Hvilke inngrep rammes (forts.)</a:t>
            </a:r>
            <a:endParaRPr lang="nb-NO" dirty="0"/>
          </a:p>
        </p:txBody>
      </p:sp>
      <p:sp>
        <p:nvSpPr>
          <p:cNvPr id="3" name="Content Placeholder 2"/>
          <p:cNvSpPr>
            <a:spLocks noGrp="1"/>
          </p:cNvSpPr>
          <p:nvPr>
            <p:ph idx="1"/>
          </p:nvPr>
        </p:nvSpPr>
        <p:spPr/>
        <p:txBody>
          <a:bodyPr/>
          <a:lstStyle/>
          <a:p>
            <a:r>
              <a:rPr lang="nb-NO" sz="2000" dirty="0" smtClean="0"/>
              <a:t>Proporsjonalitetsvurderingen under P1-1</a:t>
            </a:r>
          </a:p>
          <a:p>
            <a:r>
              <a:rPr lang="nb-NO" sz="2000" dirty="0" smtClean="0"/>
              <a:t>Hva </a:t>
            </a:r>
            <a:r>
              <a:rPr lang="nb-NO" sz="2000" dirty="0"/>
              <a:t>er legitime mål – stor skjønnsmargin</a:t>
            </a:r>
          </a:p>
          <a:p>
            <a:pPr lvl="1"/>
            <a:r>
              <a:rPr lang="nb-NO" sz="1800" dirty="0"/>
              <a:t>Ikke åpenbart grunnløs, </a:t>
            </a:r>
            <a:r>
              <a:rPr lang="nb-NO" sz="1800" dirty="0" err="1"/>
              <a:t>Hutten-Czapska</a:t>
            </a:r>
            <a:r>
              <a:rPr lang="nb-NO" sz="1800" dirty="0"/>
              <a:t> v. </a:t>
            </a:r>
            <a:r>
              <a:rPr lang="nb-NO" sz="1800" dirty="0" err="1"/>
              <a:t>Poland</a:t>
            </a:r>
            <a:r>
              <a:rPr lang="nb-NO" sz="1800" dirty="0"/>
              <a:t> (2006)</a:t>
            </a:r>
          </a:p>
          <a:p>
            <a:r>
              <a:rPr lang="nb-NO" sz="2000" dirty="0"/>
              <a:t>Proporsjonalitet mellom inngrep og mål</a:t>
            </a:r>
          </a:p>
          <a:p>
            <a:pPr lvl="1"/>
            <a:r>
              <a:rPr lang="nb-NO" sz="1800" dirty="0" smtClean="0"/>
              <a:t>Varierende skjønnsmargin, større ved vurdering av mål, mindre ved vurdering av inngrepet</a:t>
            </a:r>
          </a:p>
          <a:p>
            <a:pPr lvl="1"/>
            <a:r>
              <a:rPr lang="nb-NO" sz="1800" dirty="0" smtClean="0"/>
              <a:t>Prosess – demokratisk legitimitet</a:t>
            </a:r>
            <a:endParaRPr lang="nb-NO" sz="1800" dirty="0"/>
          </a:p>
          <a:p>
            <a:pPr lvl="1"/>
            <a:r>
              <a:rPr lang="nb-NO" sz="1800" dirty="0"/>
              <a:t>Samfunnsmessig tungtveiende </a:t>
            </a:r>
            <a:r>
              <a:rPr lang="nb-NO" sz="1800" dirty="0" smtClean="0"/>
              <a:t>interesser</a:t>
            </a:r>
            <a:endParaRPr lang="nb-NO" sz="1800" dirty="0"/>
          </a:p>
          <a:p>
            <a:pPr lvl="1"/>
            <a:r>
              <a:rPr lang="nb-NO" sz="1800" dirty="0"/>
              <a:t>Hvor hardt rammer </a:t>
            </a:r>
            <a:r>
              <a:rPr lang="nb-NO" sz="1800" dirty="0" smtClean="0"/>
              <a:t>inngrepet, betydning av kompensasjon</a:t>
            </a:r>
          </a:p>
          <a:p>
            <a:pPr lvl="1"/>
            <a:r>
              <a:rPr lang="nb-NO" sz="1800" dirty="0" smtClean="0"/>
              <a:t>Betydningen av </a:t>
            </a:r>
            <a:r>
              <a:rPr lang="nb-NO" sz="1800" dirty="0" err="1" smtClean="0"/>
              <a:t>evt</a:t>
            </a:r>
            <a:r>
              <a:rPr lang="nb-NO" sz="1800" dirty="0" smtClean="0"/>
              <a:t> berettigede forventninger</a:t>
            </a:r>
            <a:endParaRPr lang="nb-NO" sz="1800" dirty="0"/>
          </a:p>
          <a:p>
            <a:pPr lvl="1"/>
            <a:r>
              <a:rPr lang="nb-NO" sz="1800" dirty="0" smtClean="0"/>
              <a:t>Finnes det alternative, mindre inngripende virkemidler? </a:t>
            </a:r>
            <a:endParaRPr lang="nb-NO" sz="1800" dirty="0"/>
          </a:p>
          <a:p>
            <a:endParaRPr lang="nb-NO" dirty="0"/>
          </a:p>
        </p:txBody>
      </p:sp>
    </p:spTree>
    <p:extLst>
      <p:ext uri="{BB962C8B-B14F-4D97-AF65-F5344CB8AC3E}">
        <p14:creationId xmlns:p14="http://schemas.microsoft.com/office/powerpoint/2010/main" val="2504499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Hvilke inngrep rammes (forts.)</a:t>
            </a:r>
            <a:endParaRPr lang="nb-NO" dirty="0"/>
          </a:p>
        </p:txBody>
      </p:sp>
      <p:sp>
        <p:nvSpPr>
          <p:cNvPr id="3" name="Content Placeholder 2"/>
          <p:cNvSpPr>
            <a:spLocks noGrp="1"/>
          </p:cNvSpPr>
          <p:nvPr>
            <p:ph idx="1"/>
          </p:nvPr>
        </p:nvSpPr>
        <p:spPr/>
        <p:txBody>
          <a:bodyPr/>
          <a:lstStyle/>
          <a:p>
            <a:r>
              <a:rPr lang="nb-NO" dirty="0"/>
              <a:t>Internasjonal investeringsrett</a:t>
            </a:r>
          </a:p>
          <a:p>
            <a:pPr lvl="1"/>
            <a:r>
              <a:rPr lang="nb-NO" dirty="0" smtClean="0"/>
              <a:t>Omfatter gjerne direkte </a:t>
            </a:r>
            <a:r>
              <a:rPr lang="nb-NO" dirty="0"/>
              <a:t>og indirekte ekspropriasjon («</a:t>
            </a:r>
            <a:r>
              <a:rPr lang="nb-NO" dirty="0" err="1"/>
              <a:t>measures</a:t>
            </a:r>
            <a:r>
              <a:rPr lang="nb-NO" dirty="0"/>
              <a:t> </a:t>
            </a:r>
            <a:r>
              <a:rPr lang="nb-NO" dirty="0" err="1"/>
              <a:t>tantamount</a:t>
            </a:r>
            <a:r>
              <a:rPr lang="nb-NO" dirty="0"/>
              <a:t> to», «</a:t>
            </a:r>
            <a:r>
              <a:rPr lang="nb-NO" dirty="0" err="1"/>
              <a:t>having</a:t>
            </a:r>
            <a:r>
              <a:rPr lang="nb-NO" dirty="0"/>
              <a:t> </a:t>
            </a:r>
            <a:r>
              <a:rPr lang="nb-NO" dirty="0" err="1"/>
              <a:t>the</a:t>
            </a:r>
            <a:r>
              <a:rPr lang="nb-NO" dirty="0"/>
              <a:t> same </a:t>
            </a:r>
            <a:r>
              <a:rPr lang="nb-NO" dirty="0" err="1"/>
              <a:t>effect</a:t>
            </a:r>
            <a:r>
              <a:rPr lang="nb-NO" dirty="0"/>
              <a:t> as» </a:t>
            </a:r>
            <a:r>
              <a:rPr lang="nb-NO" dirty="0" err="1"/>
              <a:t>etc</a:t>
            </a:r>
            <a:r>
              <a:rPr lang="nb-NO" dirty="0"/>
              <a:t>)</a:t>
            </a:r>
          </a:p>
          <a:p>
            <a:pPr lvl="1"/>
            <a:r>
              <a:rPr lang="nb-NO" dirty="0"/>
              <a:t>Sole </a:t>
            </a:r>
            <a:r>
              <a:rPr lang="nb-NO" dirty="0" err="1"/>
              <a:t>effect</a:t>
            </a:r>
            <a:r>
              <a:rPr lang="nb-NO" dirty="0"/>
              <a:t> </a:t>
            </a:r>
            <a:r>
              <a:rPr lang="nb-NO" dirty="0" smtClean="0"/>
              <a:t>doktrinen</a:t>
            </a:r>
          </a:p>
          <a:p>
            <a:pPr lvl="1"/>
            <a:r>
              <a:rPr lang="nb-NO" dirty="0" smtClean="0"/>
              <a:t>Berettigede forventninger</a:t>
            </a:r>
            <a:endParaRPr lang="nb-NO" dirty="0"/>
          </a:p>
          <a:p>
            <a:endParaRPr lang="nb-NO" dirty="0"/>
          </a:p>
        </p:txBody>
      </p:sp>
    </p:spTree>
    <p:extLst>
      <p:ext uri="{BB962C8B-B14F-4D97-AF65-F5344CB8AC3E}">
        <p14:creationId xmlns:p14="http://schemas.microsoft.com/office/powerpoint/2010/main" val="1563848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Krav til erstatning</a:t>
            </a:r>
            <a:endParaRPr lang="nb-NO" dirty="0"/>
          </a:p>
        </p:txBody>
      </p:sp>
      <p:sp>
        <p:nvSpPr>
          <p:cNvPr id="3" name="Content Placeholder 2"/>
          <p:cNvSpPr>
            <a:spLocks noGrp="1"/>
          </p:cNvSpPr>
          <p:nvPr>
            <p:ph idx="1"/>
          </p:nvPr>
        </p:nvSpPr>
        <p:spPr/>
        <p:txBody>
          <a:bodyPr/>
          <a:lstStyle/>
          <a:p>
            <a:r>
              <a:rPr lang="nb-NO" sz="1800" dirty="0" smtClean="0"/>
              <a:t>Grl. § 105 – «</a:t>
            </a:r>
            <a:r>
              <a:rPr lang="nb-NO" sz="1800" dirty="0" err="1" smtClean="0"/>
              <a:t>fuld</a:t>
            </a:r>
            <a:r>
              <a:rPr lang="nb-NO" sz="1800" dirty="0" smtClean="0"/>
              <a:t> erstatning»</a:t>
            </a:r>
          </a:p>
          <a:p>
            <a:endParaRPr lang="nb-NO" sz="1800" dirty="0" smtClean="0"/>
          </a:p>
          <a:p>
            <a:r>
              <a:rPr lang="nb-NO" sz="1800" dirty="0" smtClean="0"/>
              <a:t>Hovedprinsippet er et krav om </a:t>
            </a:r>
            <a:r>
              <a:rPr lang="nb-NO" sz="1800" u="sng" dirty="0" smtClean="0"/>
              <a:t>individuell vurdering</a:t>
            </a:r>
            <a:r>
              <a:rPr lang="nb-NO" sz="1800" dirty="0"/>
              <a:t>, </a:t>
            </a:r>
            <a:r>
              <a:rPr lang="nb-NO" sz="1800" dirty="0" smtClean="0"/>
              <a:t>eieren skal ha erstattet sitt </a:t>
            </a:r>
            <a:r>
              <a:rPr lang="nb-NO" sz="1800" u="sng" dirty="0" smtClean="0"/>
              <a:t>reelle og individuelle tap</a:t>
            </a:r>
            <a:r>
              <a:rPr lang="nb-NO" sz="1800" dirty="0" smtClean="0"/>
              <a:t>, jf</a:t>
            </a:r>
            <a:r>
              <a:rPr lang="nb-NO" sz="1800" dirty="0"/>
              <a:t>. Rt. 1880 s. </a:t>
            </a:r>
            <a:r>
              <a:rPr lang="nb-NO" sz="1800" dirty="0" smtClean="0"/>
              <a:t>278, Rt. 1976 s. 1</a:t>
            </a:r>
          </a:p>
          <a:p>
            <a:pPr lvl="1"/>
            <a:r>
              <a:rPr lang="nb-NO" sz="1400" dirty="0" smtClean="0"/>
              <a:t>Tilsier f eks bruksverdi dersom høyere enn markedsverdi, jf. Rt</a:t>
            </a:r>
            <a:r>
              <a:rPr lang="nb-NO" sz="1400" dirty="0"/>
              <a:t>. </a:t>
            </a:r>
            <a:r>
              <a:rPr lang="nb-NO" sz="1400" dirty="0" smtClean="0"/>
              <a:t>1949 </a:t>
            </a:r>
            <a:r>
              <a:rPr lang="nb-NO" sz="1400" dirty="0"/>
              <a:t>s. </a:t>
            </a:r>
            <a:r>
              <a:rPr lang="nb-NO" sz="1400" dirty="0" smtClean="0"/>
              <a:t>772, </a:t>
            </a:r>
            <a:r>
              <a:rPr lang="nb-NO" sz="1400" dirty="0"/>
              <a:t>Rt. 1950 s. </a:t>
            </a:r>
            <a:r>
              <a:rPr lang="nb-NO" sz="1400" dirty="0" smtClean="0"/>
              <a:t>411</a:t>
            </a:r>
          </a:p>
          <a:p>
            <a:pPr lvl="1"/>
            <a:r>
              <a:rPr lang="nb-NO" sz="1400" dirty="0" smtClean="0"/>
              <a:t>Tilsier at krav på fremtidig festeavgift må legges til grunn dersom høyere enn 40 % innløsningsverdi ved innløsning av festetomt, jf. Rt. 2007 s. 1308</a:t>
            </a:r>
          </a:p>
          <a:p>
            <a:pPr lvl="1"/>
            <a:r>
              <a:rPr lang="nb-NO" sz="1400" dirty="0" smtClean="0"/>
              <a:t>Krav om erstatning også for «samfunnsskapt verdistigning», men ikke verdistigning direkte forbundet med ekspropriasjonsvedtaket, jf. Rt. 1976 s. 1</a:t>
            </a:r>
          </a:p>
          <a:p>
            <a:pPr lvl="1"/>
            <a:r>
              <a:rPr lang="nb-NO" sz="1400" dirty="0" smtClean="0"/>
              <a:t>Betydning av eksisterende rådighetsinnskrenkning/reguleringsplan</a:t>
            </a:r>
          </a:p>
          <a:p>
            <a:pPr lvl="2"/>
            <a:r>
              <a:rPr lang="nb-NO" sz="1200" dirty="0" smtClean="0"/>
              <a:t>Ved prisregulering, lenge forutsatt i rettspraksis at denne må gjenspeile «virkelig verdi» og være «effektiv», Rt</a:t>
            </a:r>
            <a:r>
              <a:rPr lang="nb-NO" sz="1200" dirty="0"/>
              <a:t>. 1925 s. 1014, Rt. 1950 s. </a:t>
            </a:r>
            <a:r>
              <a:rPr lang="nb-NO" sz="1200" dirty="0" smtClean="0"/>
              <a:t>87</a:t>
            </a:r>
          </a:p>
          <a:p>
            <a:pPr lvl="2"/>
            <a:r>
              <a:rPr lang="nb-NO" sz="1200" dirty="0" smtClean="0"/>
              <a:t>Sml. Rt</a:t>
            </a:r>
            <a:r>
              <a:rPr lang="nb-NO" sz="1200" dirty="0"/>
              <a:t>. </a:t>
            </a:r>
            <a:r>
              <a:rPr lang="nb-NO" sz="1200" dirty="0" smtClean="0"/>
              <a:t>1993 </a:t>
            </a:r>
            <a:r>
              <a:rPr lang="nb-NO" sz="1200" dirty="0"/>
              <a:t>s. </a:t>
            </a:r>
            <a:r>
              <a:rPr lang="nb-NO" sz="1200" dirty="0" smtClean="0"/>
              <a:t>409 (Malvik) og Rt</a:t>
            </a:r>
            <a:r>
              <a:rPr lang="nb-NO" sz="1200" dirty="0"/>
              <a:t>. 1996 s. 521 </a:t>
            </a:r>
            <a:r>
              <a:rPr lang="nb-NO" sz="1200" dirty="0" smtClean="0"/>
              <a:t>(Lena)</a:t>
            </a:r>
            <a:endParaRPr lang="nb-NO" sz="1200" dirty="0"/>
          </a:p>
        </p:txBody>
      </p:sp>
    </p:spTree>
    <p:extLst>
      <p:ext uri="{BB962C8B-B14F-4D97-AF65-F5344CB8AC3E}">
        <p14:creationId xmlns:p14="http://schemas.microsoft.com/office/powerpoint/2010/main" val="1812541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Krav til erstatning (forts.)</a:t>
            </a:r>
            <a:endParaRPr lang="nb-NO" dirty="0"/>
          </a:p>
        </p:txBody>
      </p:sp>
      <p:sp>
        <p:nvSpPr>
          <p:cNvPr id="3" name="Content Placeholder 2"/>
          <p:cNvSpPr>
            <a:spLocks noGrp="1"/>
          </p:cNvSpPr>
          <p:nvPr>
            <p:ph idx="1"/>
          </p:nvPr>
        </p:nvSpPr>
        <p:spPr/>
        <p:txBody>
          <a:bodyPr/>
          <a:lstStyle/>
          <a:p>
            <a:r>
              <a:rPr lang="nb-NO" sz="2000" dirty="0" smtClean="0"/>
              <a:t>Grl. § 97 – i utgangspunktet ikke erstatningshjemmel</a:t>
            </a:r>
          </a:p>
          <a:p>
            <a:endParaRPr lang="nb-NO" sz="2000" dirty="0"/>
          </a:p>
          <a:p>
            <a:r>
              <a:rPr lang="nb-NO" sz="2000" dirty="0" smtClean="0"/>
              <a:t>Men lagt til grunn i rettspraksis at erstatning kan være mulig rettsvirkning – dersom det følger av tolkning av loven at den skal gjelde uansett statlig erstatningsansvar </a:t>
            </a:r>
            <a:endParaRPr lang="nb-NO" sz="2000" dirty="0"/>
          </a:p>
        </p:txBody>
      </p:sp>
    </p:spTree>
    <p:extLst>
      <p:ext uri="{BB962C8B-B14F-4D97-AF65-F5344CB8AC3E}">
        <p14:creationId xmlns:p14="http://schemas.microsoft.com/office/powerpoint/2010/main" val="3657857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Krav til erstatning (forts.)</a:t>
            </a:r>
            <a:endParaRPr lang="nb-NO" dirty="0"/>
          </a:p>
        </p:txBody>
      </p:sp>
      <p:sp>
        <p:nvSpPr>
          <p:cNvPr id="3" name="Content Placeholder 2"/>
          <p:cNvSpPr>
            <a:spLocks noGrp="1"/>
          </p:cNvSpPr>
          <p:nvPr>
            <p:ph idx="1"/>
          </p:nvPr>
        </p:nvSpPr>
        <p:spPr/>
        <p:txBody>
          <a:bodyPr/>
          <a:lstStyle/>
          <a:p>
            <a:r>
              <a:rPr lang="nb-NO" sz="1800" dirty="0" smtClean="0"/>
              <a:t>EMK P1-1</a:t>
            </a:r>
          </a:p>
          <a:p>
            <a:pPr lvl="1"/>
            <a:r>
              <a:rPr lang="nb-NO" altLang="nb-NO" sz="1600" dirty="0" smtClean="0"/>
              <a:t>I utgangspunktet </a:t>
            </a:r>
            <a:r>
              <a:rPr lang="nb-NO" altLang="nb-NO" sz="1600" dirty="0" err="1" smtClean="0"/>
              <a:t>spm</a:t>
            </a:r>
            <a:r>
              <a:rPr lang="nb-NO" altLang="nb-NO" sz="1600" dirty="0" smtClean="0"/>
              <a:t> om «fair </a:t>
            </a:r>
            <a:r>
              <a:rPr lang="nb-NO" altLang="nb-NO" sz="1600" dirty="0" err="1" smtClean="0"/>
              <a:t>balance</a:t>
            </a:r>
            <a:r>
              <a:rPr lang="nb-NO" altLang="nb-NO" sz="1600" dirty="0" smtClean="0"/>
              <a:t>»</a:t>
            </a:r>
          </a:p>
          <a:p>
            <a:pPr lvl="1"/>
            <a:r>
              <a:rPr lang="nb-NO" altLang="nb-NO" sz="1600" dirty="0" smtClean="0"/>
              <a:t>Men fastsatt i rettspraksis at erstatning normalt </a:t>
            </a:r>
            <a:r>
              <a:rPr lang="nb-NO" altLang="nb-NO" sz="1600" dirty="0"/>
              <a:t>må </a:t>
            </a:r>
            <a:r>
              <a:rPr lang="nb-NO" altLang="nb-NO" sz="1600" dirty="0" smtClean="0"/>
              <a:t>være </a:t>
            </a:r>
            <a:r>
              <a:rPr lang="nb-NO" altLang="nb-NO" sz="1600" dirty="0"/>
              <a:t>«</a:t>
            </a:r>
            <a:r>
              <a:rPr lang="nb-NO" altLang="nb-NO" sz="1600" dirty="0" err="1"/>
              <a:t>reasonably</a:t>
            </a:r>
            <a:r>
              <a:rPr lang="nb-NO" altLang="nb-NO" sz="1600" dirty="0"/>
              <a:t> </a:t>
            </a:r>
            <a:r>
              <a:rPr lang="nb-NO" altLang="nb-NO" sz="1600" dirty="0" err="1"/>
              <a:t>related</a:t>
            </a:r>
            <a:r>
              <a:rPr lang="nb-NO" altLang="nb-NO" sz="1600" dirty="0"/>
              <a:t>» til verdien av det </a:t>
            </a:r>
            <a:r>
              <a:rPr lang="nb-NO" altLang="nb-NO" sz="1600" dirty="0" smtClean="0"/>
              <a:t>eksproprierte, jf. </a:t>
            </a:r>
            <a:r>
              <a:rPr lang="nb-NO" altLang="nb-NO" sz="1600" i="1" dirty="0" smtClean="0"/>
              <a:t>James v. UK </a:t>
            </a:r>
            <a:r>
              <a:rPr lang="nb-NO" altLang="nb-NO" sz="1600" dirty="0" smtClean="0"/>
              <a:t>og </a:t>
            </a:r>
            <a:r>
              <a:rPr lang="nb-NO" altLang="nb-NO" sz="1600" i="1" dirty="0" err="1" smtClean="0"/>
              <a:t>Holy</a:t>
            </a:r>
            <a:r>
              <a:rPr lang="nb-NO" altLang="nb-NO" sz="1600" i="1" dirty="0" smtClean="0"/>
              <a:t> </a:t>
            </a:r>
            <a:r>
              <a:rPr lang="nb-NO" altLang="nb-NO" sz="1600" i="1" dirty="0" err="1" smtClean="0"/>
              <a:t>Monasteries</a:t>
            </a:r>
            <a:r>
              <a:rPr lang="nb-NO" altLang="nb-NO" sz="1600" i="1" dirty="0" smtClean="0"/>
              <a:t> v </a:t>
            </a:r>
            <a:r>
              <a:rPr lang="nb-NO" altLang="nb-NO" sz="1600" i="1" dirty="0" err="1" smtClean="0"/>
              <a:t>Greece</a:t>
            </a:r>
            <a:endParaRPr lang="nb-NO" altLang="nb-NO" sz="1600" i="1" dirty="0" smtClean="0"/>
          </a:p>
          <a:p>
            <a:pPr marL="457200" lvl="1" indent="0">
              <a:buNone/>
            </a:pPr>
            <a:r>
              <a:rPr lang="nb-NO" altLang="nb-NO" sz="1100" i="1" dirty="0"/>
              <a:t>	</a:t>
            </a:r>
            <a:endParaRPr lang="nb-NO" altLang="nb-NO" sz="1100" i="1" dirty="0" smtClean="0"/>
          </a:p>
          <a:p>
            <a:pPr marL="457200" lvl="1" indent="0">
              <a:buNone/>
            </a:pPr>
            <a:r>
              <a:rPr lang="nb-NO" altLang="nb-NO" sz="1200" dirty="0" smtClean="0"/>
              <a:t>«</a:t>
            </a:r>
            <a:r>
              <a:rPr lang="nb-NO" altLang="nb-NO" sz="1200" dirty="0" err="1" smtClean="0"/>
              <a:t>Compensation</a:t>
            </a:r>
            <a:r>
              <a:rPr lang="nb-NO" altLang="nb-NO" sz="1200" dirty="0" smtClean="0"/>
              <a:t> terms under </a:t>
            </a:r>
            <a:r>
              <a:rPr lang="nb-NO" altLang="nb-NO" sz="1200" dirty="0" err="1" smtClean="0"/>
              <a:t>the</a:t>
            </a:r>
            <a:r>
              <a:rPr lang="nb-NO" altLang="nb-NO" sz="1200" dirty="0" smtClean="0"/>
              <a:t> relevant </a:t>
            </a:r>
            <a:r>
              <a:rPr lang="nb-NO" altLang="nb-NO" sz="1200" dirty="0" err="1" smtClean="0"/>
              <a:t>legislation</a:t>
            </a:r>
            <a:r>
              <a:rPr lang="nb-NO" altLang="nb-NO" sz="1200" dirty="0" smtClean="0"/>
              <a:t> </a:t>
            </a:r>
            <a:r>
              <a:rPr lang="nb-NO" altLang="nb-NO" sz="1200" dirty="0" err="1" smtClean="0"/>
              <a:t>are</a:t>
            </a:r>
            <a:r>
              <a:rPr lang="nb-NO" altLang="nb-NO" sz="1200" dirty="0" smtClean="0"/>
              <a:t> material to </a:t>
            </a:r>
            <a:r>
              <a:rPr lang="nb-NO" altLang="nb-NO" sz="1200" dirty="0" err="1" smtClean="0"/>
              <a:t>the</a:t>
            </a:r>
            <a:r>
              <a:rPr lang="nb-NO" altLang="nb-NO" sz="1200" dirty="0" smtClean="0"/>
              <a:t> </a:t>
            </a:r>
            <a:r>
              <a:rPr lang="nb-NO" altLang="nb-NO" sz="1200" dirty="0" err="1" smtClean="0"/>
              <a:t>assessment</a:t>
            </a:r>
            <a:r>
              <a:rPr lang="nb-NO" altLang="nb-NO" sz="1200" dirty="0" smtClean="0"/>
              <a:t> </a:t>
            </a:r>
            <a:r>
              <a:rPr lang="nb-NO" altLang="nb-NO" sz="1200" dirty="0" err="1" smtClean="0"/>
              <a:t>whether</a:t>
            </a:r>
            <a:r>
              <a:rPr lang="nb-NO" altLang="nb-NO" sz="1200" dirty="0" smtClean="0"/>
              <a:t> </a:t>
            </a:r>
            <a:r>
              <a:rPr lang="nb-NO" altLang="nb-NO" sz="1200" dirty="0" err="1" smtClean="0"/>
              <a:t>the</a:t>
            </a:r>
            <a:r>
              <a:rPr lang="nb-NO" altLang="nb-NO" sz="1200" dirty="0" smtClean="0"/>
              <a:t> </a:t>
            </a:r>
            <a:r>
              <a:rPr lang="nb-NO" altLang="nb-NO" sz="1200" dirty="0" err="1" smtClean="0"/>
              <a:t>contested</a:t>
            </a:r>
            <a:r>
              <a:rPr lang="nb-NO" altLang="nb-NO" sz="1200" dirty="0" smtClean="0"/>
              <a:t> </a:t>
            </a:r>
            <a:r>
              <a:rPr lang="nb-NO" altLang="nb-NO" sz="1200" dirty="0" err="1" smtClean="0"/>
              <a:t>measure</a:t>
            </a:r>
            <a:r>
              <a:rPr lang="nb-NO" altLang="nb-NO" sz="1200" dirty="0" smtClean="0"/>
              <a:t> </a:t>
            </a:r>
            <a:r>
              <a:rPr lang="nb-NO" altLang="nb-NO" sz="1200" dirty="0" err="1" smtClean="0"/>
              <a:t>respects</a:t>
            </a:r>
            <a:r>
              <a:rPr lang="nb-NO" altLang="nb-NO" sz="1200" dirty="0" smtClean="0"/>
              <a:t> </a:t>
            </a:r>
            <a:r>
              <a:rPr lang="nb-NO" altLang="nb-NO" sz="1200" dirty="0" err="1" smtClean="0"/>
              <a:t>the</a:t>
            </a:r>
            <a:r>
              <a:rPr lang="nb-NO" altLang="nb-NO" sz="1200" dirty="0" smtClean="0"/>
              <a:t> </a:t>
            </a:r>
            <a:r>
              <a:rPr lang="nb-NO" altLang="nb-NO" sz="1200" dirty="0" err="1" smtClean="0"/>
              <a:t>requisite</a:t>
            </a:r>
            <a:r>
              <a:rPr lang="nb-NO" altLang="nb-NO" sz="1200" dirty="0" smtClean="0"/>
              <a:t> fair </a:t>
            </a:r>
            <a:r>
              <a:rPr lang="nb-NO" altLang="nb-NO" sz="1200" dirty="0" err="1" smtClean="0"/>
              <a:t>balance</a:t>
            </a:r>
            <a:r>
              <a:rPr lang="nb-NO" altLang="nb-NO" sz="1200" dirty="0" smtClean="0"/>
              <a:t> and, </a:t>
            </a:r>
            <a:r>
              <a:rPr lang="nb-NO" altLang="nb-NO" sz="1200" dirty="0" err="1" smtClean="0"/>
              <a:t>notably</a:t>
            </a:r>
            <a:r>
              <a:rPr lang="nb-NO" altLang="nb-NO" sz="1200" dirty="0" smtClean="0"/>
              <a:t>, </a:t>
            </a:r>
            <a:r>
              <a:rPr lang="nb-NO" altLang="nb-NO" sz="1200" dirty="0" err="1" smtClean="0"/>
              <a:t>whether</a:t>
            </a:r>
            <a:r>
              <a:rPr lang="nb-NO" altLang="nb-NO" sz="1200" dirty="0" smtClean="0"/>
              <a:t> it </a:t>
            </a:r>
            <a:r>
              <a:rPr lang="nb-NO" altLang="nb-NO" sz="1200" dirty="0" err="1" smtClean="0"/>
              <a:t>does</a:t>
            </a:r>
            <a:r>
              <a:rPr lang="nb-NO" altLang="nb-NO" sz="1200" dirty="0" smtClean="0"/>
              <a:t> not </a:t>
            </a:r>
            <a:r>
              <a:rPr lang="nb-NO" altLang="nb-NO" sz="1200" dirty="0" err="1" smtClean="0"/>
              <a:t>impose</a:t>
            </a:r>
            <a:r>
              <a:rPr lang="nb-NO" altLang="nb-NO" sz="1200" dirty="0" smtClean="0"/>
              <a:t> a </a:t>
            </a:r>
            <a:r>
              <a:rPr lang="nb-NO" altLang="nb-NO" sz="1200" dirty="0" err="1" smtClean="0"/>
              <a:t>disproportionate</a:t>
            </a:r>
            <a:r>
              <a:rPr lang="nb-NO" altLang="nb-NO" sz="1200" dirty="0" smtClean="0"/>
              <a:t> </a:t>
            </a:r>
            <a:r>
              <a:rPr lang="nb-NO" altLang="nb-NO" sz="1200" dirty="0" err="1" smtClean="0"/>
              <a:t>burden</a:t>
            </a:r>
            <a:r>
              <a:rPr lang="nb-NO" altLang="nb-NO" sz="1200" dirty="0" smtClean="0"/>
              <a:t> </a:t>
            </a:r>
            <a:r>
              <a:rPr lang="nb-NO" altLang="nb-NO" sz="1200" dirty="0" err="1" smtClean="0"/>
              <a:t>on</a:t>
            </a:r>
            <a:r>
              <a:rPr lang="nb-NO" altLang="nb-NO" sz="1200" dirty="0" smtClean="0"/>
              <a:t> </a:t>
            </a:r>
            <a:r>
              <a:rPr lang="nb-NO" altLang="nb-NO" sz="1200" dirty="0" err="1" smtClean="0"/>
              <a:t>the</a:t>
            </a:r>
            <a:r>
              <a:rPr lang="nb-NO" altLang="nb-NO" sz="1200" dirty="0" smtClean="0"/>
              <a:t> </a:t>
            </a:r>
            <a:r>
              <a:rPr lang="nb-NO" altLang="nb-NO" sz="1200" dirty="0" err="1" smtClean="0"/>
              <a:t>applicants</a:t>
            </a:r>
            <a:r>
              <a:rPr lang="nb-NO" altLang="nb-NO" sz="1200" dirty="0" smtClean="0"/>
              <a:t>. In </a:t>
            </a:r>
            <a:r>
              <a:rPr lang="nb-NO" altLang="nb-NO" sz="1200" dirty="0" err="1" smtClean="0"/>
              <a:t>this</a:t>
            </a:r>
            <a:r>
              <a:rPr lang="nb-NO" altLang="nb-NO" sz="1200" dirty="0" smtClean="0"/>
              <a:t> </a:t>
            </a:r>
            <a:r>
              <a:rPr lang="nb-NO" altLang="nb-NO" sz="1200" dirty="0" err="1" smtClean="0"/>
              <a:t>connection</a:t>
            </a:r>
            <a:r>
              <a:rPr lang="nb-NO" altLang="nb-NO" sz="1200" dirty="0" smtClean="0"/>
              <a:t>, </a:t>
            </a:r>
            <a:r>
              <a:rPr lang="nb-NO" altLang="nb-NO" sz="1200" dirty="0" err="1" smtClean="0"/>
              <a:t>the</a:t>
            </a:r>
            <a:r>
              <a:rPr lang="nb-NO" altLang="nb-NO" sz="1200" dirty="0" smtClean="0"/>
              <a:t> taking </a:t>
            </a:r>
            <a:r>
              <a:rPr lang="nb-NO" altLang="nb-NO" sz="1200" dirty="0" err="1" smtClean="0"/>
              <a:t>of</a:t>
            </a:r>
            <a:r>
              <a:rPr lang="nb-NO" altLang="nb-NO" sz="1200" dirty="0" smtClean="0"/>
              <a:t> </a:t>
            </a:r>
            <a:r>
              <a:rPr lang="nb-NO" altLang="nb-NO" sz="1200" dirty="0" err="1" smtClean="0"/>
              <a:t>property</a:t>
            </a:r>
            <a:r>
              <a:rPr lang="nb-NO" altLang="nb-NO" sz="1200" dirty="0" smtClean="0"/>
              <a:t> </a:t>
            </a:r>
            <a:r>
              <a:rPr lang="nb-NO" altLang="nb-NO" sz="1200" dirty="0" err="1" smtClean="0"/>
              <a:t>without</a:t>
            </a:r>
            <a:r>
              <a:rPr lang="nb-NO" altLang="nb-NO" sz="1200" dirty="0" smtClean="0"/>
              <a:t> </a:t>
            </a:r>
            <a:r>
              <a:rPr lang="nb-NO" altLang="nb-NO" sz="1200" dirty="0" err="1" smtClean="0"/>
              <a:t>payment</a:t>
            </a:r>
            <a:r>
              <a:rPr lang="nb-NO" altLang="nb-NO" sz="1200" dirty="0" smtClean="0"/>
              <a:t> </a:t>
            </a:r>
            <a:r>
              <a:rPr lang="nb-NO" altLang="nb-NO" sz="1200" dirty="0" err="1" smtClean="0"/>
              <a:t>of</a:t>
            </a:r>
            <a:r>
              <a:rPr lang="nb-NO" altLang="nb-NO" sz="1200" dirty="0" smtClean="0"/>
              <a:t> an </a:t>
            </a:r>
            <a:r>
              <a:rPr lang="nb-NO" altLang="nb-NO" sz="1200" dirty="0" err="1" smtClean="0"/>
              <a:t>amount</a:t>
            </a:r>
            <a:r>
              <a:rPr lang="nb-NO" altLang="nb-NO" sz="1200" dirty="0" smtClean="0"/>
              <a:t> </a:t>
            </a:r>
            <a:r>
              <a:rPr lang="nb-NO" altLang="nb-NO" sz="1200" dirty="0" err="1" smtClean="0"/>
              <a:t>reasonably</a:t>
            </a:r>
            <a:r>
              <a:rPr lang="nb-NO" altLang="nb-NO" sz="1200" dirty="0" smtClean="0"/>
              <a:t> </a:t>
            </a:r>
            <a:r>
              <a:rPr lang="nb-NO" altLang="nb-NO" sz="1200" dirty="0" err="1" smtClean="0"/>
              <a:t>related</a:t>
            </a:r>
            <a:r>
              <a:rPr lang="nb-NO" altLang="nb-NO" sz="1200" dirty="0" smtClean="0"/>
              <a:t> to </a:t>
            </a:r>
            <a:r>
              <a:rPr lang="nb-NO" altLang="nb-NO" sz="1200" dirty="0" err="1" smtClean="0"/>
              <a:t>its</a:t>
            </a:r>
            <a:r>
              <a:rPr lang="nb-NO" altLang="nb-NO" sz="1200" dirty="0" smtClean="0"/>
              <a:t> </a:t>
            </a:r>
            <a:r>
              <a:rPr lang="nb-NO" altLang="nb-NO" sz="1200" dirty="0" err="1" smtClean="0"/>
              <a:t>value</a:t>
            </a:r>
            <a:r>
              <a:rPr lang="nb-NO" altLang="nb-NO" sz="1200" dirty="0" smtClean="0"/>
              <a:t> </a:t>
            </a:r>
            <a:r>
              <a:rPr lang="nb-NO" altLang="nb-NO" sz="1200" dirty="0" err="1" smtClean="0"/>
              <a:t>will</a:t>
            </a:r>
            <a:r>
              <a:rPr lang="nb-NO" altLang="nb-NO" sz="1200" dirty="0" smtClean="0"/>
              <a:t> </a:t>
            </a:r>
            <a:r>
              <a:rPr lang="nb-NO" altLang="nb-NO" sz="1200" dirty="0" err="1" smtClean="0"/>
              <a:t>normally</a:t>
            </a:r>
            <a:r>
              <a:rPr lang="nb-NO" altLang="nb-NO" sz="1200" dirty="0" smtClean="0"/>
              <a:t> </a:t>
            </a:r>
            <a:r>
              <a:rPr lang="nb-NO" altLang="nb-NO" sz="1200" dirty="0" err="1" smtClean="0"/>
              <a:t>constitute</a:t>
            </a:r>
            <a:r>
              <a:rPr lang="nb-NO" altLang="nb-NO" sz="1200" dirty="0" smtClean="0"/>
              <a:t> a </a:t>
            </a:r>
            <a:r>
              <a:rPr lang="nb-NO" altLang="nb-NO" sz="1200" dirty="0" err="1" smtClean="0"/>
              <a:t>disproportionate</a:t>
            </a:r>
            <a:r>
              <a:rPr lang="nb-NO" altLang="nb-NO" sz="1200" dirty="0" smtClean="0"/>
              <a:t> </a:t>
            </a:r>
            <a:r>
              <a:rPr lang="nb-NO" altLang="nb-NO" sz="1200" dirty="0" err="1" smtClean="0"/>
              <a:t>interference</a:t>
            </a:r>
            <a:r>
              <a:rPr lang="nb-NO" altLang="nb-NO" sz="1200" dirty="0" smtClean="0"/>
              <a:t> and a total </a:t>
            </a:r>
            <a:r>
              <a:rPr lang="nb-NO" altLang="nb-NO" sz="1200" dirty="0" err="1" smtClean="0"/>
              <a:t>lack</a:t>
            </a:r>
            <a:r>
              <a:rPr lang="nb-NO" altLang="nb-NO" sz="1200" dirty="0" smtClean="0"/>
              <a:t> </a:t>
            </a:r>
            <a:r>
              <a:rPr lang="nb-NO" altLang="nb-NO" sz="1200" dirty="0" err="1" smtClean="0"/>
              <a:t>of</a:t>
            </a:r>
            <a:r>
              <a:rPr lang="nb-NO" altLang="nb-NO" sz="1200" dirty="0" smtClean="0"/>
              <a:t> </a:t>
            </a:r>
            <a:r>
              <a:rPr lang="nb-NO" altLang="nb-NO" sz="1200" dirty="0" err="1" smtClean="0"/>
              <a:t>compensation</a:t>
            </a:r>
            <a:r>
              <a:rPr lang="nb-NO" altLang="nb-NO" sz="1200" dirty="0" smtClean="0"/>
              <a:t> </a:t>
            </a:r>
            <a:r>
              <a:rPr lang="nb-NO" altLang="nb-NO" sz="1200" dirty="0" err="1" smtClean="0"/>
              <a:t>can</a:t>
            </a:r>
            <a:r>
              <a:rPr lang="nb-NO" altLang="nb-NO" sz="1200" dirty="0" smtClean="0"/>
              <a:t> be </a:t>
            </a:r>
            <a:r>
              <a:rPr lang="nb-NO" altLang="nb-NO" sz="1200" dirty="0" err="1" smtClean="0"/>
              <a:t>considered</a:t>
            </a:r>
            <a:r>
              <a:rPr lang="nb-NO" altLang="nb-NO" sz="1200" dirty="0" smtClean="0"/>
              <a:t> </a:t>
            </a:r>
            <a:r>
              <a:rPr lang="nb-NO" altLang="nb-NO" sz="1200" dirty="0" err="1" smtClean="0"/>
              <a:t>justifiable</a:t>
            </a:r>
            <a:r>
              <a:rPr lang="nb-NO" altLang="nb-NO" sz="1200" dirty="0" smtClean="0"/>
              <a:t> under </a:t>
            </a:r>
            <a:r>
              <a:rPr lang="nb-NO" altLang="nb-NO" sz="1200" dirty="0" err="1" smtClean="0"/>
              <a:t>Article</a:t>
            </a:r>
            <a:r>
              <a:rPr lang="nb-NO" altLang="nb-NO" sz="1200" dirty="0" smtClean="0"/>
              <a:t> 1 </a:t>
            </a:r>
            <a:r>
              <a:rPr lang="nb-NO" altLang="nb-NO" sz="1200" dirty="0" err="1" smtClean="0"/>
              <a:t>only</a:t>
            </a:r>
            <a:r>
              <a:rPr lang="nb-NO" altLang="nb-NO" sz="1200" dirty="0" smtClean="0"/>
              <a:t> in </a:t>
            </a:r>
            <a:r>
              <a:rPr lang="nb-NO" altLang="nb-NO" sz="1200" dirty="0" err="1" smtClean="0"/>
              <a:t>exceptional</a:t>
            </a:r>
            <a:r>
              <a:rPr lang="nb-NO" altLang="nb-NO" sz="1200" dirty="0" smtClean="0"/>
              <a:t> </a:t>
            </a:r>
            <a:r>
              <a:rPr lang="nb-NO" altLang="nb-NO" sz="1200" dirty="0" err="1" smtClean="0"/>
              <a:t>circumstances</a:t>
            </a:r>
            <a:r>
              <a:rPr lang="nb-NO" altLang="nb-NO" sz="1200" dirty="0" smtClean="0"/>
              <a:t>. </a:t>
            </a:r>
            <a:r>
              <a:rPr lang="nb-NO" altLang="nb-NO" sz="1200" dirty="0" err="1" smtClean="0"/>
              <a:t>Article</a:t>
            </a:r>
            <a:r>
              <a:rPr lang="nb-NO" altLang="nb-NO" sz="1200" dirty="0" smtClean="0"/>
              <a:t> 1 </a:t>
            </a:r>
            <a:r>
              <a:rPr lang="nb-NO" altLang="nb-NO" sz="1200" dirty="0" err="1" smtClean="0"/>
              <a:t>does</a:t>
            </a:r>
            <a:r>
              <a:rPr lang="nb-NO" altLang="nb-NO" sz="1200" dirty="0" smtClean="0"/>
              <a:t> not, </a:t>
            </a:r>
            <a:r>
              <a:rPr lang="nb-NO" altLang="nb-NO" sz="1200" dirty="0" err="1" smtClean="0"/>
              <a:t>however</a:t>
            </a:r>
            <a:r>
              <a:rPr lang="nb-NO" altLang="nb-NO" sz="1200" dirty="0" smtClean="0"/>
              <a:t>, </a:t>
            </a:r>
            <a:r>
              <a:rPr lang="nb-NO" altLang="nb-NO" sz="1200" dirty="0" err="1" smtClean="0"/>
              <a:t>guarrantee</a:t>
            </a:r>
            <a:r>
              <a:rPr lang="nb-NO" altLang="nb-NO" sz="1200" dirty="0" smtClean="0"/>
              <a:t> a right to full </a:t>
            </a:r>
            <a:r>
              <a:rPr lang="nb-NO" altLang="nb-NO" sz="1200" dirty="0" err="1" smtClean="0"/>
              <a:t>compensation</a:t>
            </a:r>
            <a:r>
              <a:rPr lang="nb-NO" altLang="nb-NO" sz="1200" dirty="0" smtClean="0"/>
              <a:t> in all </a:t>
            </a:r>
            <a:r>
              <a:rPr lang="nb-NO" altLang="nb-NO" sz="1200" dirty="0" err="1" smtClean="0"/>
              <a:t>circumstances</a:t>
            </a:r>
            <a:r>
              <a:rPr lang="nb-NO" altLang="nb-NO" sz="1200" dirty="0" smtClean="0"/>
              <a:t>, </a:t>
            </a:r>
            <a:r>
              <a:rPr lang="nb-NO" altLang="nb-NO" sz="1200" dirty="0" err="1" smtClean="0"/>
              <a:t>since</a:t>
            </a:r>
            <a:r>
              <a:rPr lang="nb-NO" altLang="nb-NO" sz="1200" dirty="0" smtClean="0"/>
              <a:t> </a:t>
            </a:r>
            <a:r>
              <a:rPr lang="nb-NO" altLang="nb-NO" sz="1200" dirty="0" err="1" smtClean="0"/>
              <a:t>legitimate</a:t>
            </a:r>
            <a:r>
              <a:rPr lang="nb-NO" altLang="nb-NO" sz="1200" dirty="0" smtClean="0"/>
              <a:t> </a:t>
            </a:r>
            <a:r>
              <a:rPr lang="nb-NO" altLang="nb-NO" sz="1200" dirty="0" err="1" smtClean="0"/>
              <a:t>objectives</a:t>
            </a:r>
            <a:r>
              <a:rPr lang="nb-NO" altLang="nb-NO" sz="1200" dirty="0" smtClean="0"/>
              <a:t> </a:t>
            </a:r>
            <a:r>
              <a:rPr lang="nb-NO" altLang="nb-NO" sz="1200" dirty="0" err="1" smtClean="0"/>
              <a:t>of</a:t>
            </a:r>
            <a:r>
              <a:rPr lang="nb-NO" altLang="nb-NO" sz="1200" dirty="0" smtClean="0"/>
              <a:t> ‘</a:t>
            </a:r>
            <a:r>
              <a:rPr lang="nb-NO" altLang="nb-NO" sz="1200" dirty="0" err="1" smtClean="0"/>
              <a:t>public</a:t>
            </a:r>
            <a:r>
              <a:rPr lang="nb-NO" altLang="nb-NO" sz="1200" dirty="0" smtClean="0"/>
              <a:t> </a:t>
            </a:r>
            <a:r>
              <a:rPr lang="nb-NO" altLang="nb-NO" sz="1200" dirty="0" err="1" smtClean="0"/>
              <a:t>interest</a:t>
            </a:r>
            <a:r>
              <a:rPr lang="nb-NO" altLang="nb-NO" sz="1200" dirty="0" smtClean="0"/>
              <a:t>’ </a:t>
            </a:r>
            <a:r>
              <a:rPr lang="nb-NO" altLang="nb-NO" sz="1200" dirty="0" err="1" smtClean="0"/>
              <a:t>may</a:t>
            </a:r>
            <a:r>
              <a:rPr lang="nb-NO" altLang="nb-NO" sz="1200" dirty="0" smtClean="0"/>
              <a:t> </a:t>
            </a:r>
            <a:r>
              <a:rPr lang="nb-NO" altLang="nb-NO" sz="1200" dirty="0" err="1" smtClean="0"/>
              <a:t>call</a:t>
            </a:r>
            <a:r>
              <a:rPr lang="nb-NO" altLang="nb-NO" sz="1200" dirty="0" smtClean="0"/>
              <a:t> for less </a:t>
            </a:r>
            <a:r>
              <a:rPr lang="nb-NO" altLang="nb-NO" sz="1200" dirty="0" err="1" smtClean="0"/>
              <a:t>than</a:t>
            </a:r>
            <a:r>
              <a:rPr lang="nb-NO" altLang="nb-NO" sz="1200" dirty="0" smtClean="0"/>
              <a:t> reimbursement </a:t>
            </a:r>
            <a:r>
              <a:rPr lang="nb-NO" altLang="nb-NO" sz="1200" dirty="0" err="1" smtClean="0"/>
              <a:t>of</a:t>
            </a:r>
            <a:r>
              <a:rPr lang="nb-NO" altLang="nb-NO" sz="1200" dirty="0" smtClean="0"/>
              <a:t> </a:t>
            </a:r>
            <a:r>
              <a:rPr lang="nb-NO" altLang="nb-NO" sz="1200" dirty="0" err="1" smtClean="0"/>
              <a:t>the</a:t>
            </a:r>
            <a:r>
              <a:rPr lang="nb-NO" altLang="nb-NO" sz="1200" dirty="0" smtClean="0"/>
              <a:t> full </a:t>
            </a:r>
            <a:r>
              <a:rPr lang="nb-NO" altLang="nb-NO" sz="1200" dirty="0" err="1" smtClean="0"/>
              <a:t>market</a:t>
            </a:r>
            <a:r>
              <a:rPr lang="nb-NO" altLang="nb-NO" sz="1200" dirty="0" smtClean="0"/>
              <a:t> </a:t>
            </a:r>
            <a:r>
              <a:rPr lang="nb-NO" altLang="nb-NO" sz="1200" dirty="0" err="1" smtClean="0"/>
              <a:t>value</a:t>
            </a:r>
            <a:r>
              <a:rPr lang="nb-NO" altLang="nb-NO" sz="1200" dirty="0" smtClean="0"/>
              <a:t>».</a:t>
            </a:r>
            <a:endParaRPr lang="nb-NO" altLang="nb-NO" sz="1200" dirty="0"/>
          </a:p>
          <a:p>
            <a:pPr lvl="1"/>
            <a:endParaRPr lang="nb-NO" dirty="0"/>
          </a:p>
        </p:txBody>
      </p:sp>
    </p:spTree>
    <p:extLst>
      <p:ext uri="{BB962C8B-B14F-4D97-AF65-F5344CB8AC3E}">
        <p14:creationId xmlns:p14="http://schemas.microsoft.com/office/powerpoint/2010/main" val="399936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Innledning og utgangspunkter (forts.)</a:t>
            </a:r>
            <a:endParaRPr lang="nb-NO" dirty="0"/>
          </a:p>
        </p:txBody>
      </p:sp>
      <p:sp>
        <p:nvSpPr>
          <p:cNvPr id="3" name="Content Placeholder 2"/>
          <p:cNvSpPr>
            <a:spLocks noGrp="1"/>
          </p:cNvSpPr>
          <p:nvPr>
            <p:ph idx="1"/>
          </p:nvPr>
        </p:nvSpPr>
        <p:spPr/>
        <p:txBody>
          <a:bodyPr/>
          <a:lstStyle/>
          <a:p>
            <a:r>
              <a:rPr lang="nb-NO" dirty="0" smtClean="0"/>
              <a:t>Utgangspunktet i norsk rett – Grl. § 105, supplert med Grl. § 97</a:t>
            </a:r>
          </a:p>
          <a:p>
            <a:endParaRPr lang="nb-NO" dirty="0"/>
          </a:p>
          <a:p>
            <a:r>
              <a:rPr lang="nb-NO" dirty="0" smtClean="0"/>
              <a:t>EMK, 1. tilleggsprotokoll art. 1 (P1-1) </a:t>
            </a:r>
          </a:p>
          <a:p>
            <a:endParaRPr lang="nb-NO" dirty="0"/>
          </a:p>
          <a:p>
            <a:r>
              <a:rPr lang="nb-NO" dirty="0" smtClean="0"/>
              <a:t>Folkerettslige regler om beskyttelse av </a:t>
            </a:r>
            <a:r>
              <a:rPr lang="nb-NO" u="sng" dirty="0" smtClean="0"/>
              <a:t>utlendingers</a:t>
            </a:r>
            <a:r>
              <a:rPr lang="nb-NO" dirty="0" smtClean="0"/>
              <a:t> eiendom og investeringer</a:t>
            </a:r>
            <a:endParaRPr lang="nb-NO" dirty="0"/>
          </a:p>
        </p:txBody>
      </p:sp>
    </p:spTree>
    <p:extLst>
      <p:ext uri="{BB962C8B-B14F-4D97-AF65-F5344CB8AC3E}">
        <p14:creationId xmlns:p14="http://schemas.microsoft.com/office/powerpoint/2010/main" val="2011787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Krav til erstatning (forts.)</a:t>
            </a:r>
            <a:endParaRPr lang="nb-NO" dirty="0"/>
          </a:p>
        </p:txBody>
      </p:sp>
      <p:sp>
        <p:nvSpPr>
          <p:cNvPr id="3" name="Content Placeholder 2"/>
          <p:cNvSpPr>
            <a:spLocks noGrp="1"/>
          </p:cNvSpPr>
          <p:nvPr>
            <p:ph idx="1"/>
          </p:nvPr>
        </p:nvSpPr>
        <p:spPr/>
        <p:txBody>
          <a:bodyPr/>
          <a:lstStyle/>
          <a:p>
            <a:r>
              <a:rPr lang="nb-NO" sz="2000" dirty="0" smtClean="0"/>
              <a:t>Hva ligger i vilkåret om «</a:t>
            </a:r>
            <a:r>
              <a:rPr lang="nb-NO" sz="2000" dirty="0" err="1" smtClean="0"/>
              <a:t>reasonably</a:t>
            </a:r>
            <a:r>
              <a:rPr lang="nb-NO" sz="2000" dirty="0" smtClean="0"/>
              <a:t> </a:t>
            </a:r>
            <a:r>
              <a:rPr lang="nb-NO" sz="2000" dirty="0" err="1" smtClean="0"/>
              <a:t>related</a:t>
            </a:r>
            <a:r>
              <a:rPr lang="nb-NO" sz="2000" dirty="0" smtClean="0"/>
              <a:t>»?</a:t>
            </a:r>
          </a:p>
          <a:p>
            <a:pPr lvl="1"/>
            <a:r>
              <a:rPr lang="nb-NO" sz="1600" dirty="0" smtClean="0"/>
              <a:t>Utgangspunkt om full verdi, men staten har en viss skjønnsmargin</a:t>
            </a:r>
          </a:p>
          <a:p>
            <a:pPr lvl="1"/>
            <a:r>
              <a:rPr lang="nb-NO" sz="1600" dirty="0" smtClean="0"/>
              <a:t>Det kan være adgang til en viss standardisering av erstatningsutmåling, hvis omstendighetene gjør det rimelig, </a:t>
            </a:r>
            <a:r>
              <a:rPr lang="nb-NO" sz="1600" dirty="0" err="1" smtClean="0"/>
              <a:t>jf</a:t>
            </a:r>
            <a:r>
              <a:rPr lang="nb-NO" sz="1600" dirty="0" smtClean="0"/>
              <a:t> </a:t>
            </a:r>
            <a:r>
              <a:rPr lang="nb-NO" sz="1600" i="1" dirty="0" smtClean="0"/>
              <a:t>Lithgow v. UK</a:t>
            </a:r>
          </a:p>
          <a:p>
            <a:pPr lvl="1"/>
            <a:r>
              <a:rPr lang="nb-NO" sz="1600" dirty="0" smtClean="0"/>
              <a:t>Adgang til å gjøre fradrag for verdi skapt av ekspropriasjonstiltaket, jf. </a:t>
            </a:r>
            <a:r>
              <a:rPr lang="nb-NO" sz="1600" i="1" dirty="0" err="1" smtClean="0"/>
              <a:t>Papachelas</a:t>
            </a:r>
            <a:r>
              <a:rPr lang="nb-NO" sz="1600" i="1" dirty="0" smtClean="0"/>
              <a:t> v. </a:t>
            </a:r>
            <a:r>
              <a:rPr lang="nb-NO" sz="1600" i="1" dirty="0" err="1" smtClean="0"/>
              <a:t>Greece</a:t>
            </a:r>
            <a:endParaRPr lang="nb-NO" sz="1600" i="1" dirty="0" smtClean="0"/>
          </a:p>
          <a:p>
            <a:pPr lvl="1"/>
            <a:r>
              <a:rPr lang="nb-NO" sz="1600" dirty="0" smtClean="0"/>
              <a:t>Men antagelig ikke adgang til å fastsette «bevisst» lavere erstatning enn full markedsverdi, med mindre forholdsvis tungtveiende offentlige interesser taler for det (</a:t>
            </a:r>
            <a:r>
              <a:rPr lang="nb-NO" sz="1600" dirty="0" err="1" smtClean="0"/>
              <a:t>mao</a:t>
            </a:r>
            <a:r>
              <a:rPr lang="nb-NO" sz="1600" dirty="0" smtClean="0"/>
              <a:t> ikke  f eks standardisert erstatning på 80 % av markedsverdi)</a:t>
            </a:r>
          </a:p>
          <a:p>
            <a:pPr marL="0" indent="0">
              <a:buNone/>
            </a:pPr>
            <a:endParaRPr lang="nb-NO" sz="2000" dirty="0" smtClean="0"/>
          </a:p>
          <a:p>
            <a:pPr marL="0" indent="0">
              <a:buNone/>
            </a:pPr>
            <a:r>
              <a:rPr lang="nb-NO" sz="2000" dirty="0" smtClean="0"/>
              <a:t> </a:t>
            </a:r>
            <a:endParaRPr lang="nb-NO" sz="2000" dirty="0"/>
          </a:p>
        </p:txBody>
      </p:sp>
    </p:spTree>
    <p:extLst>
      <p:ext uri="{BB962C8B-B14F-4D97-AF65-F5344CB8AC3E}">
        <p14:creationId xmlns:p14="http://schemas.microsoft.com/office/powerpoint/2010/main" val="3809762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Kravet til erstatning (forts.)</a:t>
            </a:r>
            <a:endParaRPr lang="nb-NO" dirty="0"/>
          </a:p>
        </p:txBody>
      </p:sp>
      <p:sp>
        <p:nvSpPr>
          <p:cNvPr id="3" name="Content Placeholder 2"/>
          <p:cNvSpPr>
            <a:spLocks noGrp="1"/>
          </p:cNvSpPr>
          <p:nvPr>
            <p:ph idx="1"/>
          </p:nvPr>
        </p:nvSpPr>
        <p:spPr/>
        <p:txBody>
          <a:bodyPr/>
          <a:lstStyle/>
          <a:p>
            <a:r>
              <a:rPr lang="nb-NO" sz="2000" dirty="0" smtClean="0"/>
              <a:t>Forhold som kan betinge mindre enn full erstatning</a:t>
            </a:r>
          </a:p>
          <a:p>
            <a:pPr lvl="1"/>
            <a:r>
              <a:rPr lang="nb-NO" sz="1600" dirty="0" smtClean="0"/>
              <a:t>Tungtveiende allmenne hensyn, f eks sosiale hensyn, utjevning av sosial urettferdighet, jf. </a:t>
            </a:r>
            <a:r>
              <a:rPr lang="nb-NO" sz="1600" i="1" dirty="0" smtClean="0"/>
              <a:t>Lithgow v. UK, </a:t>
            </a:r>
            <a:r>
              <a:rPr lang="nb-NO" sz="1600" i="1" dirty="0" err="1" smtClean="0"/>
              <a:t>Scordino</a:t>
            </a:r>
            <a:r>
              <a:rPr lang="nb-NO" sz="1600" i="1" dirty="0" smtClean="0"/>
              <a:t> v. </a:t>
            </a:r>
            <a:r>
              <a:rPr lang="nb-NO" sz="1600" i="1" dirty="0" err="1" smtClean="0"/>
              <a:t>Italy</a:t>
            </a:r>
            <a:endParaRPr lang="nb-NO" sz="1600" i="1" dirty="0" smtClean="0"/>
          </a:p>
          <a:p>
            <a:pPr marL="457200" lvl="1" indent="0">
              <a:buNone/>
            </a:pPr>
            <a:r>
              <a:rPr lang="nb-NO" sz="1400" i="1" dirty="0" smtClean="0"/>
              <a:t>	«</a:t>
            </a:r>
            <a:r>
              <a:rPr lang="nb-NO" sz="1400" i="1" dirty="0" err="1" smtClean="0"/>
              <a:t>Legitimate</a:t>
            </a:r>
            <a:r>
              <a:rPr lang="nb-NO" sz="1400" i="1" dirty="0" smtClean="0"/>
              <a:t> </a:t>
            </a:r>
            <a:r>
              <a:rPr lang="nb-NO" sz="1400" i="1" dirty="0" err="1" smtClean="0"/>
              <a:t>objectives</a:t>
            </a:r>
            <a:r>
              <a:rPr lang="nb-NO" sz="1400" i="1" dirty="0" smtClean="0"/>
              <a:t> in </a:t>
            </a:r>
            <a:r>
              <a:rPr lang="nb-NO" sz="1400" i="1" dirty="0" err="1" smtClean="0"/>
              <a:t>the</a:t>
            </a:r>
            <a:r>
              <a:rPr lang="nb-NO" sz="1400" i="1" dirty="0" smtClean="0"/>
              <a:t> ‘</a:t>
            </a:r>
            <a:r>
              <a:rPr lang="nb-NO" sz="1400" i="1" dirty="0" err="1" smtClean="0"/>
              <a:t>public</a:t>
            </a:r>
            <a:r>
              <a:rPr lang="nb-NO" sz="1400" i="1" dirty="0" smtClean="0"/>
              <a:t> </a:t>
            </a:r>
            <a:r>
              <a:rPr lang="nb-NO" sz="1400" i="1" dirty="0" err="1" smtClean="0"/>
              <a:t>interest</a:t>
            </a:r>
            <a:r>
              <a:rPr lang="nb-NO" sz="1400" i="1" dirty="0" smtClean="0"/>
              <a:t>’, </a:t>
            </a:r>
            <a:r>
              <a:rPr lang="nb-NO" sz="1400" i="1" dirty="0" err="1" smtClean="0"/>
              <a:t>such</a:t>
            </a:r>
            <a:r>
              <a:rPr lang="nb-NO" sz="1400" i="1" dirty="0" smtClean="0"/>
              <a:t> as </a:t>
            </a:r>
            <a:r>
              <a:rPr lang="nb-NO" sz="1400" i="1" dirty="0" err="1" smtClean="0"/>
              <a:t>those</a:t>
            </a:r>
            <a:r>
              <a:rPr lang="nb-NO" sz="1400" i="1" dirty="0" smtClean="0"/>
              <a:t> </a:t>
            </a:r>
            <a:r>
              <a:rPr lang="nb-NO" sz="1400" i="1" dirty="0" err="1" smtClean="0"/>
              <a:t>pursued</a:t>
            </a:r>
            <a:r>
              <a:rPr lang="nb-NO" sz="1400" i="1" dirty="0" smtClean="0"/>
              <a:t> in </a:t>
            </a:r>
            <a:r>
              <a:rPr lang="nb-NO" sz="1400" i="1" dirty="0" err="1" smtClean="0"/>
              <a:t>measures</a:t>
            </a:r>
            <a:r>
              <a:rPr lang="nb-NO" sz="1400" i="1" dirty="0" smtClean="0"/>
              <a:t> </a:t>
            </a:r>
            <a:r>
              <a:rPr lang="nb-NO" sz="1400" i="1" dirty="0" err="1" smtClean="0"/>
              <a:t>of</a:t>
            </a:r>
            <a:r>
              <a:rPr lang="nb-NO" sz="1400" i="1" dirty="0" smtClean="0"/>
              <a:t> 	</a:t>
            </a:r>
            <a:r>
              <a:rPr lang="nb-NO" sz="1400" i="1" dirty="0" err="1" smtClean="0"/>
              <a:t>economic</a:t>
            </a:r>
            <a:r>
              <a:rPr lang="nb-NO" sz="1400" i="1" dirty="0" smtClean="0"/>
              <a:t> reform or </a:t>
            </a:r>
            <a:r>
              <a:rPr lang="nb-NO" sz="1400" i="1" dirty="0" err="1" smtClean="0"/>
              <a:t>measures</a:t>
            </a:r>
            <a:r>
              <a:rPr lang="nb-NO" sz="1400" i="1" dirty="0" smtClean="0"/>
              <a:t> </a:t>
            </a:r>
            <a:r>
              <a:rPr lang="nb-NO" sz="1400" i="1" dirty="0" err="1" smtClean="0"/>
              <a:t>designed</a:t>
            </a:r>
            <a:r>
              <a:rPr lang="nb-NO" sz="1400" i="1" dirty="0" smtClean="0"/>
              <a:t> to </a:t>
            </a:r>
            <a:r>
              <a:rPr lang="nb-NO" sz="1400" i="1" dirty="0" err="1" smtClean="0"/>
              <a:t>achieve</a:t>
            </a:r>
            <a:r>
              <a:rPr lang="nb-NO" sz="1400" i="1" dirty="0" smtClean="0"/>
              <a:t> </a:t>
            </a:r>
            <a:r>
              <a:rPr lang="nb-NO" sz="1400" i="1" dirty="0" err="1" smtClean="0"/>
              <a:t>greater</a:t>
            </a:r>
            <a:r>
              <a:rPr lang="nb-NO" sz="1400" i="1" dirty="0" smtClean="0"/>
              <a:t> </a:t>
            </a:r>
            <a:r>
              <a:rPr lang="nb-NO" sz="1400" i="1" dirty="0" err="1" smtClean="0"/>
              <a:t>social</a:t>
            </a:r>
            <a:r>
              <a:rPr lang="nb-NO" sz="1400" i="1" dirty="0" smtClean="0"/>
              <a:t> </a:t>
            </a:r>
            <a:r>
              <a:rPr lang="nb-NO" sz="1400" i="1" dirty="0" err="1" smtClean="0"/>
              <a:t>justice</a:t>
            </a:r>
            <a:r>
              <a:rPr lang="nb-NO" sz="1400" i="1" dirty="0" smtClean="0"/>
              <a:t>, </a:t>
            </a:r>
            <a:r>
              <a:rPr lang="nb-NO" sz="1400" i="1" dirty="0" err="1" smtClean="0"/>
              <a:t>may</a:t>
            </a:r>
            <a:r>
              <a:rPr lang="nb-NO" sz="1400" i="1" dirty="0" smtClean="0"/>
              <a:t> </a:t>
            </a:r>
            <a:r>
              <a:rPr lang="nb-NO" sz="1400" i="1" dirty="0" err="1" smtClean="0"/>
              <a:t>call</a:t>
            </a:r>
            <a:r>
              <a:rPr lang="nb-NO" sz="1400" i="1" dirty="0" smtClean="0"/>
              <a:t> 	for less </a:t>
            </a:r>
            <a:r>
              <a:rPr lang="nb-NO" sz="1400" i="1" dirty="0" err="1" smtClean="0"/>
              <a:t>than</a:t>
            </a:r>
            <a:r>
              <a:rPr lang="nb-NO" sz="1400" i="1" dirty="0" smtClean="0"/>
              <a:t> reimbursement </a:t>
            </a:r>
            <a:r>
              <a:rPr lang="nb-NO" sz="1400" i="1" dirty="0" err="1" smtClean="0"/>
              <a:t>of</a:t>
            </a:r>
            <a:r>
              <a:rPr lang="nb-NO" sz="1400" i="1" dirty="0" smtClean="0"/>
              <a:t> </a:t>
            </a:r>
            <a:r>
              <a:rPr lang="nb-NO" sz="1400" i="1" dirty="0" err="1" smtClean="0"/>
              <a:t>the</a:t>
            </a:r>
            <a:r>
              <a:rPr lang="nb-NO" sz="1400" i="1" dirty="0" smtClean="0"/>
              <a:t> full </a:t>
            </a:r>
            <a:r>
              <a:rPr lang="nb-NO" sz="1400" i="1" dirty="0" err="1" smtClean="0"/>
              <a:t>market</a:t>
            </a:r>
            <a:r>
              <a:rPr lang="nb-NO" sz="1400" i="1" dirty="0" smtClean="0"/>
              <a:t> </a:t>
            </a:r>
            <a:r>
              <a:rPr lang="nb-NO" sz="1400" i="1" dirty="0" err="1" smtClean="0"/>
              <a:t>value</a:t>
            </a:r>
            <a:r>
              <a:rPr lang="nb-NO" sz="1400" i="1" dirty="0" smtClean="0"/>
              <a:t>» </a:t>
            </a:r>
          </a:p>
          <a:p>
            <a:pPr lvl="1"/>
            <a:endParaRPr lang="nb-NO" sz="1600" dirty="0" smtClean="0"/>
          </a:p>
          <a:p>
            <a:pPr lvl="1"/>
            <a:r>
              <a:rPr lang="nb-NO" sz="1600" dirty="0" smtClean="0"/>
              <a:t>Normalt betydning om tiltaket er generelt eller rettet mot enkeltindivider eller mindre grupper</a:t>
            </a:r>
          </a:p>
          <a:p>
            <a:pPr lvl="1"/>
            <a:r>
              <a:rPr lang="nb-NO" sz="1600" dirty="0" smtClean="0"/>
              <a:t>Mye praksis i tilknytning til samfunnsomveltning og reformer i Øst-Europa, jf. </a:t>
            </a:r>
            <a:r>
              <a:rPr lang="nb-NO" sz="1600" i="1" dirty="0" err="1" smtClean="0"/>
              <a:t>Broniowski</a:t>
            </a:r>
            <a:r>
              <a:rPr lang="nb-NO" sz="1600" i="1" dirty="0" smtClean="0"/>
              <a:t> v. </a:t>
            </a:r>
            <a:r>
              <a:rPr lang="nb-NO" sz="1600" i="1" dirty="0" err="1" smtClean="0"/>
              <a:t>Poland</a:t>
            </a:r>
            <a:r>
              <a:rPr lang="nb-NO" sz="1600" i="1" dirty="0" smtClean="0"/>
              <a:t>, Jahn v. Germany</a:t>
            </a:r>
          </a:p>
          <a:p>
            <a:pPr lvl="1"/>
            <a:r>
              <a:rPr lang="nb-NO" sz="1600" dirty="0" smtClean="0"/>
              <a:t>Ved eksepsjonelle omstendigheter kan ingen erstatning være begrunnet, jf. </a:t>
            </a:r>
            <a:r>
              <a:rPr lang="nb-NO" sz="1600" i="1" dirty="0" smtClean="0"/>
              <a:t>Jahn v. Germany</a:t>
            </a:r>
          </a:p>
          <a:p>
            <a:pPr marL="457200" lvl="1" indent="0">
              <a:buNone/>
            </a:pPr>
            <a:endParaRPr lang="nb-NO" sz="1600" dirty="0"/>
          </a:p>
          <a:p>
            <a:pPr marL="457200" lvl="1" indent="0">
              <a:buNone/>
            </a:pPr>
            <a:endParaRPr lang="nb-NO" sz="1600" dirty="0"/>
          </a:p>
        </p:txBody>
      </p:sp>
    </p:spTree>
    <p:extLst>
      <p:ext uri="{BB962C8B-B14F-4D97-AF65-F5344CB8AC3E}">
        <p14:creationId xmlns:p14="http://schemas.microsoft.com/office/powerpoint/2010/main" val="2467411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Kravet til erstatning (forts.)</a:t>
            </a:r>
            <a:endParaRPr lang="nb-NO" dirty="0"/>
          </a:p>
        </p:txBody>
      </p:sp>
      <p:sp>
        <p:nvSpPr>
          <p:cNvPr id="3" name="Content Placeholder 2"/>
          <p:cNvSpPr>
            <a:spLocks noGrp="1"/>
          </p:cNvSpPr>
          <p:nvPr>
            <p:ph idx="1"/>
          </p:nvPr>
        </p:nvSpPr>
        <p:spPr/>
        <p:txBody>
          <a:bodyPr/>
          <a:lstStyle/>
          <a:p>
            <a:r>
              <a:rPr lang="nb-NO" sz="2000" dirty="0" smtClean="0"/>
              <a:t>Erstatningsutmålingen ved ulovlige inngrep, f eks </a:t>
            </a:r>
            <a:r>
              <a:rPr lang="nb-NO" sz="2000" dirty="0" err="1" smtClean="0"/>
              <a:t>uproporsjonale</a:t>
            </a:r>
            <a:r>
              <a:rPr lang="nb-NO" sz="2000" dirty="0" smtClean="0"/>
              <a:t> rådighetsinnskrenkninger, avståelse uten erstatning</a:t>
            </a:r>
          </a:p>
          <a:p>
            <a:pPr lvl="1"/>
            <a:r>
              <a:rPr lang="nb-NO" sz="1600" dirty="0" smtClean="0"/>
              <a:t>Hjemmel – EMK art. 41</a:t>
            </a:r>
          </a:p>
          <a:p>
            <a:pPr marL="457200" lvl="1" indent="0">
              <a:buNone/>
            </a:pPr>
            <a:r>
              <a:rPr lang="nb-NO" sz="1400" dirty="0" smtClean="0"/>
              <a:t>	«If </a:t>
            </a:r>
            <a:r>
              <a:rPr lang="nb-NO" sz="1400" dirty="0" err="1" smtClean="0"/>
              <a:t>the</a:t>
            </a:r>
            <a:r>
              <a:rPr lang="nb-NO" sz="1400" dirty="0" smtClean="0"/>
              <a:t> </a:t>
            </a:r>
            <a:r>
              <a:rPr lang="nb-NO" sz="1400" dirty="0" err="1" smtClean="0"/>
              <a:t>court</a:t>
            </a:r>
            <a:r>
              <a:rPr lang="nb-NO" sz="1400" dirty="0" smtClean="0"/>
              <a:t> </a:t>
            </a:r>
            <a:r>
              <a:rPr lang="nb-NO" sz="1400" dirty="0" err="1" smtClean="0"/>
              <a:t>finds</a:t>
            </a:r>
            <a:r>
              <a:rPr lang="nb-NO" sz="1400" dirty="0" smtClean="0"/>
              <a:t> </a:t>
            </a:r>
            <a:r>
              <a:rPr lang="nb-NO" sz="1400" dirty="0" err="1" smtClean="0"/>
              <a:t>that</a:t>
            </a:r>
            <a:r>
              <a:rPr lang="nb-NO" sz="1400" dirty="0" smtClean="0"/>
              <a:t> </a:t>
            </a:r>
            <a:r>
              <a:rPr lang="nb-NO" sz="1400" dirty="0" err="1" smtClean="0"/>
              <a:t>there</a:t>
            </a:r>
            <a:r>
              <a:rPr lang="nb-NO" sz="1400" dirty="0" smtClean="0"/>
              <a:t> has </a:t>
            </a:r>
            <a:r>
              <a:rPr lang="nb-NO" sz="1400" dirty="0" err="1" smtClean="0"/>
              <a:t>been</a:t>
            </a:r>
            <a:r>
              <a:rPr lang="nb-NO" sz="1400" dirty="0" smtClean="0"/>
              <a:t> a </a:t>
            </a:r>
            <a:r>
              <a:rPr lang="nb-NO" sz="1400" dirty="0" err="1" smtClean="0"/>
              <a:t>violation</a:t>
            </a:r>
            <a:r>
              <a:rPr lang="nb-NO" sz="1400" dirty="0" smtClean="0"/>
              <a:t> </a:t>
            </a:r>
            <a:r>
              <a:rPr lang="nb-NO" sz="1400" dirty="0" err="1" smtClean="0"/>
              <a:t>of</a:t>
            </a:r>
            <a:r>
              <a:rPr lang="nb-NO" sz="1400" dirty="0" smtClean="0"/>
              <a:t> </a:t>
            </a:r>
            <a:r>
              <a:rPr lang="nb-NO" sz="1400" dirty="0" err="1" smtClean="0"/>
              <a:t>the</a:t>
            </a:r>
            <a:r>
              <a:rPr lang="nb-NO" sz="1400" dirty="0"/>
              <a:t> </a:t>
            </a:r>
            <a:r>
              <a:rPr lang="nb-NO" sz="1400" dirty="0" smtClean="0"/>
              <a:t>Convention or </a:t>
            </a:r>
            <a:r>
              <a:rPr lang="nb-NO" sz="1400" dirty="0" err="1" smtClean="0"/>
              <a:t>the</a:t>
            </a:r>
            <a:r>
              <a:rPr lang="nb-NO" sz="1400" dirty="0" smtClean="0"/>
              <a:t> </a:t>
            </a:r>
            <a:r>
              <a:rPr lang="nb-NO" sz="1400" dirty="0" err="1" smtClean="0"/>
              <a:t>Protocols</a:t>
            </a:r>
            <a:r>
              <a:rPr lang="nb-NO" sz="1400" dirty="0" smtClean="0"/>
              <a:t> 	</a:t>
            </a:r>
            <a:r>
              <a:rPr lang="nb-NO" sz="1400" dirty="0" err="1" smtClean="0"/>
              <a:t>thereto</a:t>
            </a:r>
            <a:r>
              <a:rPr lang="nb-NO" sz="1400" dirty="0" smtClean="0"/>
              <a:t>, and </a:t>
            </a:r>
            <a:r>
              <a:rPr lang="nb-NO" sz="1400" dirty="0" err="1" smtClean="0"/>
              <a:t>if</a:t>
            </a:r>
            <a:r>
              <a:rPr lang="nb-NO" sz="1400" dirty="0" smtClean="0"/>
              <a:t> </a:t>
            </a:r>
            <a:r>
              <a:rPr lang="nb-NO" sz="1400" dirty="0" err="1" smtClean="0"/>
              <a:t>the</a:t>
            </a:r>
            <a:r>
              <a:rPr lang="nb-NO" sz="1400" dirty="0" smtClean="0"/>
              <a:t> </a:t>
            </a:r>
            <a:r>
              <a:rPr lang="nb-NO" sz="1400" dirty="0" err="1" smtClean="0"/>
              <a:t>internal</a:t>
            </a:r>
            <a:r>
              <a:rPr lang="nb-NO" sz="1400" dirty="0" smtClean="0"/>
              <a:t> </a:t>
            </a:r>
            <a:r>
              <a:rPr lang="nb-NO" sz="1400" dirty="0" err="1" smtClean="0"/>
              <a:t>law</a:t>
            </a:r>
            <a:r>
              <a:rPr lang="nb-NO" sz="1400" dirty="0" smtClean="0"/>
              <a:t> </a:t>
            </a:r>
            <a:r>
              <a:rPr lang="nb-NO" sz="1400" dirty="0" err="1" smtClean="0"/>
              <a:t>of</a:t>
            </a:r>
            <a:r>
              <a:rPr lang="nb-NO" sz="1400" dirty="0" smtClean="0"/>
              <a:t> </a:t>
            </a:r>
            <a:r>
              <a:rPr lang="nb-NO" sz="1400" dirty="0" err="1" smtClean="0"/>
              <a:t>the</a:t>
            </a:r>
            <a:r>
              <a:rPr lang="nb-NO" sz="1400" dirty="0" smtClean="0"/>
              <a:t> High </a:t>
            </a:r>
            <a:r>
              <a:rPr lang="nb-NO" sz="1400" dirty="0" err="1" smtClean="0"/>
              <a:t>Contracting</a:t>
            </a:r>
            <a:r>
              <a:rPr lang="nb-NO" sz="1400" dirty="0" smtClean="0"/>
              <a:t> Party </a:t>
            </a:r>
            <a:r>
              <a:rPr lang="nb-NO" sz="1400" dirty="0" err="1" smtClean="0"/>
              <a:t>concerned</a:t>
            </a:r>
            <a:r>
              <a:rPr lang="nb-NO" sz="1400" dirty="0" smtClean="0"/>
              <a:t> </a:t>
            </a:r>
            <a:r>
              <a:rPr lang="nb-NO" sz="1400" dirty="0" err="1" smtClean="0"/>
              <a:t>allows</a:t>
            </a:r>
            <a:r>
              <a:rPr lang="nb-NO" sz="1400" dirty="0" smtClean="0"/>
              <a:t> </a:t>
            </a:r>
            <a:r>
              <a:rPr lang="nb-NO" sz="1400" dirty="0" err="1" smtClean="0"/>
              <a:t>only</a:t>
            </a:r>
            <a:r>
              <a:rPr lang="nb-NO" sz="1400" dirty="0" smtClean="0"/>
              <a:t> 	</a:t>
            </a:r>
            <a:r>
              <a:rPr lang="nb-NO" sz="1400" dirty="0" err="1" smtClean="0"/>
              <a:t>partial</a:t>
            </a:r>
            <a:r>
              <a:rPr lang="nb-NO" sz="1400" dirty="0" smtClean="0"/>
              <a:t> </a:t>
            </a:r>
            <a:r>
              <a:rPr lang="nb-NO" sz="1400" dirty="0" err="1" smtClean="0"/>
              <a:t>reparation</a:t>
            </a:r>
            <a:r>
              <a:rPr lang="nb-NO" sz="1400" dirty="0" smtClean="0"/>
              <a:t> to be </a:t>
            </a:r>
            <a:r>
              <a:rPr lang="nb-NO" sz="1400" dirty="0" err="1" smtClean="0"/>
              <a:t>made</a:t>
            </a:r>
            <a:r>
              <a:rPr lang="nb-NO" sz="1400" dirty="0" smtClean="0"/>
              <a:t>, </a:t>
            </a:r>
            <a:r>
              <a:rPr lang="nb-NO" sz="1400" dirty="0" err="1" smtClean="0"/>
              <a:t>the</a:t>
            </a:r>
            <a:r>
              <a:rPr lang="nb-NO" sz="1400" dirty="0" smtClean="0"/>
              <a:t> Court </a:t>
            </a:r>
            <a:r>
              <a:rPr lang="nb-NO" sz="1400" dirty="0" err="1" smtClean="0"/>
              <a:t>shall</a:t>
            </a:r>
            <a:r>
              <a:rPr lang="nb-NO" sz="1400" dirty="0" smtClean="0"/>
              <a:t>, </a:t>
            </a:r>
            <a:r>
              <a:rPr lang="nb-NO" sz="1400" dirty="0" err="1" smtClean="0"/>
              <a:t>if</a:t>
            </a:r>
            <a:r>
              <a:rPr lang="nb-NO" sz="1400" dirty="0" smtClean="0"/>
              <a:t> </a:t>
            </a:r>
            <a:r>
              <a:rPr lang="nb-NO" sz="1400" dirty="0" err="1" smtClean="0"/>
              <a:t>necessary</a:t>
            </a:r>
            <a:r>
              <a:rPr lang="nb-NO" sz="1400" dirty="0" smtClean="0"/>
              <a:t>, </a:t>
            </a:r>
            <a:r>
              <a:rPr lang="nb-NO" sz="1400" dirty="0" err="1" smtClean="0"/>
              <a:t>afford</a:t>
            </a:r>
            <a:r>
              <a:rPr lang="nb-NO" sz="1400" dirty="0" smtClean="0"/>
              <a:t> just </a:t>
            </a:r>
            <a:r>
              <a:rPr lang="nb-NO" sz="1400" dirty="0" err="1" smtClean="0"/>
              <a:t>satisfaction</a:t>
            </a:r>
            <a:r>
              <a:rPr lang="nb-NO" sz="1400" dirty="0" smtClean="0"/>
              <a:t> to 	</a:t>
            </a:r>
            <a:r>
              <a:rPr lang="nb-NO" sz="1400" dirty="0" err="1" smtClean="0"/>
              <a:t>the</a:t>
            </a:r>
            <a:r>
              <a:rPr lang="nb-NO" sz="1400" dirty="0" smtClean="0"/>
              <a:t> </a:t>
            </a:r>
            <a:r>
              <a:rPr lang="nb-NO" sz="1400" dirty="0" err="1" smtClean="0"/>
              <a:t>injured</a:t>
            </a:r>
            <a:r>
              <a:rPr lang="nb-NO" sz="1400" dirty="0" smtClean="0"/>
              <a:t> party»</a:t>
            </a:r>
          </a:p>
          <a:p>
            <a:pPr lvl="1"/>
            <a:endParaRPr lang="nb-NO" sz="1400" dirty="0" smtClean="0"/>
          </a:p>
          <a:p>
            <a:pPr lvl="1"/>
            <a:r>
              <a:rPr lang="nb-NO" sz="1400" dirty="0" smtClean="0"/>
              <a:t>Gjenopprettelsesprinsipp, basert på «</a:t>
            </a:r>
            <a:r>
              <a:rPr lang="nb-NO" sz="1400" dirty="0" err="1" smtClean="0"/>
              <a:t>the</a:t>
            </a:r>
            <a:r>
              <a:rPr lang="nb-NO" sz="1400" dirty="0" smtClean="0"/>
              <a:t> </a:t>
            </a:r>
            <a:r>
              <a:rPr lang="nb-NO" sz="1400" dirty="0" err="1" smtClean="0"/>
              <a:t>idea</a:t>
            </a:r>
            <a:r>
              <a:rPr lang="nb-NO" sz="1400" dirty="0" smtClean="0"/>
              <a:t> </a:t>
            </a:r>
            <a:r>
              <a:rPr lang="nb-NO" sz="1400" dirty="0" err="1" smtClean="0"/>
              <a:t>of</a:t>
            </a:r>
            <a:r>
              <a:rPr lang="nb-NO" sz="1400" dirty="0" smtClean="0"/>
              <a:t> </a:t>
            </a:r>
            <a:r>
              <a:rPr lang="nb-NO" sz="1400" dirty="0" err="1" smtClean="0"/>
              <a:t>wiping</a:t>
            </a:r>
            <a:r>
              <a:rPr lang="nb-NO" sz="1400" dirty="0" smtClean="0"/>
              <a:t> </a:t>
            </a:r>
            <a:r>
              <a:rPr lang="nb-NO" sz="1400" dirty="0" err="1" smtClean="0"/>
              <a:t>out</a:t>
            </a:r>
            <a:r>
              <a:rPr lang="nb-NO" sz="1400" dirty="0" smtClean="0"/>
              <a:t> all </a:t>
            </a:r>
            <a:r>
              <a:rPr lang="nb-NO" sz="1400" dirty="0" err="1" smtClean="0"/>
              <a:t>the</a:t>
            </a:r>
            <a:r>
              <a:rPr lang="nb-NO" sz="1400" dirty="0" smtClean="0"/>
              <a:t> </a:t>
            </a:r>
            <a:r>
              <a:rPr lang="nb-NO" sz="1400" dirty="0" err="1" smtClean="0"/>
              <a:t>consequences</a:t>
            </a:r>
            <a:r>
              <a:rPr lang="nb-NO" sz="1400" dirty="0" smtClean="0"/>
              <a:t> </a:t>
            </a:r>
            <a:r>
              <a:rPr lang="nb-NO" sz="1400" dirty="0" err="1" smtClean="0"/>
              <a:t>of</a:t>
            </a:r>
            <a:r>
              <a:rPr lang="nb-NO" sz="1400" dirty="0" smtClean="0"/>
              <a:t> </a:t>
            </a:r>
            <a:r>
              <a:rPr lang="nb-NO" sz="1400" dirty="0" err="1" smtClean="0"/>
              <a:t>the</a:t>
            </a:r>
            <a:r>
              <a:rPr lang="nb-NO" sz="1400" dirty="0" smtClean="0"/>
              <a:t> </a:t>
            </a:r>
            <a:r>
              <a:rPr lang="nb-NO" sz="1400" dirty="0" err="1" smtClean="0"/>
              <a:t>interference</a:t>
            </a:r>
            <a:r>
              <a:rPr lang="nb-NO" sz="1400" dirty="0" smtClean="0"/>
              <a:t> in </a:t>
            </a:r>
            <a:r>
              <a:rPr lang="nb-NO" sz="1400" dirty="0" err="1" smtClean="0"/>
              <a:t>question</a:t>
            </a:r>
            <a:r>
              <a:rPr lang="nb-NO" sz="1400" dirty="0" smtClean="0"/>
              <a:t>», jf. </a:t>
            </a:r>
            <a:r>
              <a:rPr lang="nb-NO" sz="1400" i="1" dirty="0" err="1" smtClean="0"/>
              <a:t>Papamichaloupolos</a:t>
            </a:r>
            <a:r>
              <a:rPr lang="nb-NO" sz="1400" i="1" dirty="0" smtClean="0"/>
              <a:t> v. </a:t>
            </a:r>
            <a:r>
              <a:rPr lang="nb-NO" sz="1400" i="1" dirty="0" err="1" smtClean="0"/>
              <a:t>Greece</a:t>
            </a:r>
            <a:r>
              <a:rPr lang="nb-NO" sz="1400" i="1" dirty="0" smtClean="0"/>
              <a:t>, former King </a:t>
            </a:r>
            <a:r>
              <a:rPr lang="nb-NO" sz="1400" i="1" dirty="0" err="1" smtClean="0"/>
              <a:t>of</a:t>
            </a:r>
            <a:r>
              <a:rPr lang="nb-NO" sz="1400" i="1" dirty="0" smtClean="0"/>
              <a:t> </a:t>
            </a:r>
            <a:r>
              <a:rPr lang="nb-NO" sz="1400" i="1" dirty="0" err="1" smtClean="0"/>
              <a:t>Greece</a:t>
            </a:r>
            <a:r>
              <a:rPr lang="nb-NO" sz="1400" i="1" dirty="0" smtClean="0"/>
              <a:t> et al. v. </a:t>
            </a:r>
            <a:r>
              <a:rPr lang="nb-NO" sz="1400" i="1" dirty="0" err="1" smtClean="0"/>
              <a:t>Greece</a:t>
            </a:r>
            <a:r>
              <a:rPr lang="nb-NO" sz="1400" dirty="0" smtClean="0"/>
              <a:t> </a:t>
            </a:r>
          </a:p>
        </p:txBody>
      </p:sp>
    </p:spTree>
    <p:extLst>
      <p:ext uri="{BB962C8B-B14F-4D97-AF65-F5344CB8AC3E}">
        <p14:creationId xmlns:p14="http://schemas.microsoft.com/office/powerpoint/2010/main" val="1697780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Innledning og utgangspunkter (forts.)</a:t>
            </a:r>
            <a:endParaRPr lang="nb-NO" dirty="0"/>
          </a:p>
        </p:txBody>
      </p:sp>
      <p:sp>
        <p:nvSpPr>
          <p:cNvPr id="3" name="Content Placeholder 2"/>
          <p:cNvSpPr>
            <a:spLocks noGrp="1"/>
          </p:cNvSpPr>
          <p:nvPr>
            <p:ph idx="1"/>
          </p:nvPr>
        </p:nvSpPr>
        <p:spPr/>
        <p:txBody>
          <a:bodyPr/>
          <a:lstStyle/>
          <a:p>
            <a:r>
              <a:rPr lang="nb-NO" sz="2000" dirty="0" smtClean="0"/>
              <a:t>Primært Grl. § 105 og P1-1 som har reell betydning for norsk ekspropriasjonsrett</a:t>
            </a:r>
          </a:p>
          <a:p>
            <a:endParaRPr lang="nb-NO" sz="2000" dirty="0"/>
          </a:p>
          <a:p>
            <a:r>
              <a:rPr lang="nb-NO" sz="2000" dirty="0" smtClean="0"/>
              <a:t>Folkerettslige regler gjelder kun utlendinger, må skille mellom folkerettslig sedvanerett (som gjelder alle utlendinger) og bilaterale investeringstraktater (BITs) som Norge har få av</a:t>
            </a:r>
          </a:p>
          <a:p>
            <a:pPr lvl="1"/>
            <a:r>
              <a:rPr lang="nb-NO" sz="1600" dirty="0" smtClean="0"/>
              <a:t>Uklart og usikkert om BITs har (og bør ha) internrettslig betydning</a:t>
            </a:r>
          </a:p>
          <a:p>
            <a:endParaRPr lang="nb-NO" sz="2000" dirty="0"/>
          </a:p>
          <a:p>
            <a:r>
              <a:rPr lang="nb-NO" sz="2000" dirty="0" smtClean="0"/>
              <a:t>Forholdet mellom Grl. § 105 og P1-1?</a:t>
            </a:r>
            <a:endParaRPr lang="nb-NO" sz="2000" dirty="0"/>
          </a:p>
        </p:txBody>
      </p:sp>
    </p:spTree>
    <p:extLst>
      <p:ext uri="{BB962C8B-B14F-4D97-AF65-F5344CB8AC3E}">
        <p14:creationId xmlns:p14="http://schemas.microsoft.com/office/powerpoint/2010/main" val="549827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Innledning og utgangspunkter (forts.)</a:t>
            </a:r>
            <a:endParaRPr lang="nb-NO" dirty="0"/>
          </a:p>
        </p:txBody>
      </p:sp>
      <p:sp>
        <p:nvSpPr>
          <p:cNvPr id="3" name="Content Placeholder 2"/>
          <p:cNvSpPr>
            <a:spLocks noGrp="1"/>
          </p:cNvSpPr>
          <p:nvPr>
            <p:ph idx="1"/>
          </p:nvPr>
        </p:nvSpPr>
        <p:spPr/>
        <p:txBody>
          <a:bodyPr/>
          <a:lstStyle/>
          <a:p>
            <a:r>
              <a:rPr lang="nb-NO" sz="2400" dirty="0" smtClean="0"/>
              <a:t>Parallelt og til dels samsvarende grunnprinsipp – beskyttelse av eiendomsretten mot statlige inngrep</a:t>
            </a:r>
          </a:p>
          <a:p>
            <a:endParaRPr lang="nb-NO" sz="2400" dirty="0" smtClean="0"/>
          </a:p>
          <a:p>
            <a:r>
              <a:rPr lang="nb-NO" sz="2400" dirty="0" smtClean="0"/>
              <a:t>Samme grunnhensyn – men bare til en viss grad </a:t>
            </a:r>
          </a:p>
          <a:p>
            <a:endParaRPr lang="nb-NO" sz="2400" dirty="0"/>
          </a:p>
          <a:p>
            <a:r>
              <a:rPr lang="nb-NO" sz="2400" dirty="0" smtClean="0"/>
              <a:t>Ulikheter i </a:t>
            </a:r>
            <a:r>
              <a:rPr lang="nb-NO" sz="2400" u="sng" dirty="0" smtClean="0"/>
              <a:t>regeluttrykk</a:t>
            </a:r>
            <a:r>
              <a:rPr lang="nb-NO" sz="2400" dirty="0" smtClean="0"/>
              <a:t> og </a:t>
            </a:r>
            <a:r>
              <a:rPr lang="nb-NO" sz="2400" u="sng" dirty="0" smtClean="0"/>
              <a:t>struktur:</a:t>
            </a:r>
            <a:endParaRPr lang="nb-NO" sz="2400" u="sng" dirty="0"/>
          </a:p>
        </p:txBody>
      </p:sp>
    </p:spTree>
    <p:extLst>
      <p:ext uri="{BB962C8B-B14F-4D97-AF65-F5344CB8AC3E}">
        <p14:creationId xmlns:p14="http://schemas.microsoft.com/office/powerpoint/2010/main" val="1405885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Grl. § 105</a:t>
            </a:r>
            <a:endParaRPr lang="nb-NO" dirty="0"/>
          </a:p>
        </p:txBody>
      </p:sp>
      <p:sp>
        <p:nvSpPr>
          <p:cNvPr id="3" name="Content Placeholder 2"/>
          <p:cNvSpPr>
            <a:spLocks noGrp="1"/>
          </p:cNvSpPr>
          <p:nvPr>
            <p:ph idx="1"/>
          </p:nvPr>
        </p:nvSpPr>
        <p:spPr/>
        <p:txBody>
          <a:bodyPr/>
          <a:lstStyle/>
          <a:p>
            <a:pPr marL="0" indent="0">
              <a:buNone/>
            </a:pPr>
            <a:r>
              <a:rPr lang="nb-NO" sz="2400" i="1" dirty="0" smtClean="0"/>
              <a:t>«Fordrer </a:t>
            </a:r>
            <a:r>
              <a:rPr lang="nb-NO" sz="2400" i="1" dirty="0"/>
              <a:t>statens tarv at noen må avgi sin rørlige eller urørlige eiendom til offentlig bruk, så bør han eller hun ha full erstatning av statskassen</a:t>
            </a:r>
            <a:r>
              <a:rPr lang="nb-NO" sz="2400" i="1" dirty="0" smtClean="0"/>
              <a:t>.»</a:t>
            </a:r>
          </a:p>
          <a:p>
            <a:pPr marL="0" indent="0">
              <a:buNone/>
            </a:pPr>
            <a:endParaRPr lang="nb-NO" sz="2400" dirty="0"/>
          </a:p>
          <a:p>
            <a:pPr>
              <a:buFontTx/>
              <a:buChar char="-"/>
            </a:pPr>
            <a:r>
              <a:rPr lang="nb-NO" sz="2400" dirty="0" smtClean="0"/>
              <a:t>Krav om </a:t>
            </a:r>
            <a:r>
              <a:rPr lang="nb-NO" sz="2400" u="sng" dirty="0" smtClean="0"/>
              <a:t>full erstatning</a:t>
            </a:r>
            <a:r>
              <a:rPr lang="nb-NO" sz="2400" dirty="0" smtClean="0"/>
              <a:t> når noen må avgi sin eiendom </a:t>
            </a:r>
            <a:r>
              <a:rPr lang="nb-NO" sz="2400" dirty="0" err="1" smtClean="0"/>
              <a:t>iht</a:t>
            </a:r>
            <a:r>
              <a:rPr lang="nb-NO" sz="2400" dirty="0" smtClean="0"/>
              <a:t> offentlig pålegg (</a:t>
            </a:r>
            <a:r>
              <a:rPr lang="nb-NO" sz="2400" u="sng" dirty="0" smtClean="0"/>
              <a:t>ekspropriasjon)</a:t>
            </a:r>
          </a:p>
          <a:p>
            <a:pPr lvl="1">
              <a:buFontTx/>
              <a:buChar char="-"/>
            </a:pPr>
            <a:r>
              <a:rPr lang="nb-NO" sz="2000" dirty="0" smtClean="0"/>
              <a:t>Gjelder </a:t>
            </a:r>
            <a:r>
              <a:rPr lang="nb-NO" sz="2000" dirty="0" err="1" smtClean="0"/>
              <a:t>mao</a:t>
            </a:r>
            <a:r>
              <a:rPr lang="nb-NO" sz="2000" dirty="0" smtClean="0"/>
              <a:t> ikke andre inngrep, regulering mv – i alle fall ikke direkte</a:t>
            </a:r>
            <a:endParaRPr lang="nb-NO" sz="2000" dirty="0"/>
          </a:p>
        </p:txBody>
      </p:sp>
    </p:spTree>
    <p:extLst>
      <p:ext uri="{BB962C8B-B14F-4D97-AF65-F5344CB8AC3E}">
        <p14:creationId xmlns:p14="http://schemas.microsoft.com/office/powerpoint/2010/main" val="3465356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EMK P1-1</a:t>
            </a:r>
            <a:endParaRPr lang="nb-NO" dirty="0"/>
          </a:p>
        </p:txBody>
      </p:sp>
      <p:sp>
        <p:nvSpPr>
          <p:cNvPr id="3" name="Content Placeholder 2"/>
          <p:cNvSpPr>
            <a:spLocks noGrp="1"/>
          </p:cNvSpPr>
          <p:nvPr>
            <p:ph idx="1"/>
          </p:nvPr>
        </p:nvSpPr>
        <p:spPr/>
        <p:txBody>
          <a:bodyPr/>
          <a:lstStyle/>
          <a:p>
            <a:pPr marL="0" indent="0">
              <a:buNone/>
            </a:pPr>
            <a:r>
              <a:rPr lang="nb-NO" sz="1400" i="1" dirty="0" smtClean="0"/>
              <a:t>«</a:t>
            </a:r>
            <a:r>
              <a:rPr lang="en-US" sz="1400" i="1" dirty="0"/>
              <a:t>Every natural or legal person is entitled to the peaceful enjoyment of his possessions. No one shall be deprived of his possessions except in the public interest and subject to the conditions provided for by law and by the general principles of international law. </a:t>
            </a:r>
            <a:endParaRPr lang="en-US" sz="1400" i="1" dirty="0" smtClean="0"/>
          </a:p>
          <a:p>
            <a:pPr marL="0" indent="0">
              <a:buNone/>
            </a:pPr>
            <a:r>
              <a:rPr lang="en-US" sz="1400" i="1" dirty="0" smtClean="0"/>
              <a:t>The </a:t>
            </a:r>
            <a:r>
              <a:rPr lang="en-US" sz="1400" i="1" dirty="0"/>
              <a:t>preceding provisions shall not, however, in any way impair the right of a State to enforce such laws as it deems necessary to control the use of property in accordance with the general interest or to secure the payment of taxes or other contributions or penalties.</a:t>
            </a:r>
            <a:r>
              <a:rPr lang="nb-NO" sz="1400" i="1" dirty="0" smtClean="0"/>
              <a:t>»</a:t>
            </a:r>
          </a:p>
          <a:p>
            <a:pPr marL="0" indent="0">
              <a:buNone/>
            </a:pPr>
            <a:endParaRPr lang="nb-NO" sz="1400" dirty="0" smtClean="0"/>
          </a:p>
          <a:p>
            <a:pPr marL="0" indent="0">
              <a:buNone/>
            </a:pPr>
            <a:r>
              <a:rPr lang="nb-NO" sz="1600" dirty="0"/>
              <a:t>	</a:t>
            </a:r>
          </a:p>
          <a:p>
            <a:pPr marL="0" indent="0">
              <a:buNone/>
            </a:pPr>
            <a:endParaRPr lang="nb-NO" sz="1400" dirty="0"/>
          </a:p>
        </p:txBody>
      </p:sp>
    </p:spTree>
    <p:extLst>
      <p:ext uri="{BB962C8B-B14F-4D97-AF65-F5344CB8AC3E}">
        <p14:creationId xmlns:p14="http://schemas.microsoft.com/office/powerpoint/2010/main" val="2318915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EMK P1-1</a:t>
            </a:r>
            <a:endParaRPr lang="nb-NO" dirty="0"/>
          </a:p>
        </p:txBody>
      </p:sp>
      <p:sp>
        <p:nvSpPr>
          <p:cNvPr id="3" name="Content Placeholder 2"/>
          <p:cNvSpPr>
            <a:spLocks noGrp="1"/>
          </p:cNvSpPr>
          <p:nvPr>
            <p:ph idx="1"/>
          </p:nvPr>
        </p:nvSpPr>
        <p:spPr/>
        <p:txBody>
          <a:bodyPr/>
          <a:lstStyle/>
          <a:p>
            <a:pPr marL="0" indent="0">
              <a:buNone/>
            </a:pPr>
            <a:r>
              <a:rPr lang="nb-NO" sz="1400" i="1" dirty="0" smtClean="0"/>
              <a:t>«</a:t>
            </a:r>
            <a:r>
              <a:rPr lang="en-US" sz="1400" i="1" dirty="0"/>
              <a:t>Every natural or legal person is entitled to the peaceful enjoyment of his possessions. No one shall be deprived of his possessions except in the public interest and subject to the conditions provided for by law and by the general principles of international law. </a:t>
            </a:r>
            <a:endParaRPr lang="en-US" sz="1400" i="1" dirty="0" smtClean="0"/>
          </a:p>
          <a:p>
            <a:pPr marL="0" indent="0">
              <a:buNone/>
            </a:pPr>
            <a:r>
              <a:rPr lang="en-US" sz="1400" i="1" dirty="0" smtClean="0"/>
              <a:t>The </a:t>
            </a:r>
            <a:r>
              <a:rPr lang="en-US" sz="1400" i="1" dirty="0"/>
              <a:t>preceding provisions shall not, however, in any way impair the right of a State to enforce such laws as it deems necessary to control the use of property in accordance with the general interest or to secure the payment of taxes or other contributions or penalties.</a:t>
            </a:r>
            <a:r>
              <a:rPr lang="nb-NO" sz="1400" i="1" dirty="0" smtClean="0"/>
              <a:t>»</a:t>
            </a:r>
          </a:p>
          <a:p>
            <a:pPr marL="0" indent="0">
              <a:buNone/>
            </a:pPr>
            <a:endParaRPr lang="nb-NO" sz="1400" dirty="0" smtClean="0"/>
          </a:p>
          <a:p>
            <a:pPr marL="0" indent="0">
              <a:buNone/>
            </a:pPr>
            <a:r>
              <a:rPr lang="nb-NO" sz="1600" dirty="0"/>
              <a:t>	</a:t>
            </a:r>
          </a:p>
          <a:p>
            <a:pPr marL="0" indent="0">
              <a:buNone/>
            </a:pPr>
            <a:r>
              <a:rPr lang="nb-NO" sz="1800" dirty="0" smtClean="0"/>
              <a:t>Tre regler:</a:t>
            </a:r>
            <a:endParaRPr lang="nb-NO" sz="1800" dirty="0"/>
          </a:p>
        </p:txBody>
      </p:sp>
    </p:spTree>
    <p:extLst>
      <p:ext uri="{BB962C8B-B14F-4D97-AF65-F5344CB8AC3E}">
        <p14:creationId xmlns:p14="http://schemas.microsoft.com/office/powerpoint/2010/main" val="182331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EMK P1-1</a:t>
            </a:r>
            <a:endParaRPr lang="nb-NO" dirty="0"/>
          </a:p>
        </p:txBody>
      </p:sp>
      <p:sp>
        <p:nvSpPr>
          <p:cNvPr id="3" name="Content Placeholder 2"/>
          <p:cNvSpPr>
            <a:spLocks noGrp="1"/>
          </p:cNvSpPr>
          <p:nvPr>
            <p:ph idx="1"/>
          </p:nvPr>
        </p:nvSpPr>
        <p:spPr/>
        <p:txBody>
          <a:bodyPr/>
          <a:lstStyle/>
          <a:p>
            <a:pPr marL="0" indent="0">
              <a:buNone/>
            </a:pPr>
            <a:r>
              <a:rPr lang="nb-NO" sz="1400" i="1" dirty="0" smtClean="0"/>
              <a:t>«</a:t>
            </a:r>
            <a:r>
              <a:rPr lang="en-US" sz="1400" i="1" dirty="0">
                <a:solidFill>
                  <a:srgbClr val="C00000"/>
                </a:solidFill>
              </a:rPr>
              <a:t>Every natural or legal person is entitled to the peaceful enjoyment of his possessions.</a:t>
            </a:r>
            <a:r>
              <a:rPr lang="en-US" sz="1400" i="1" dirty="0"/>
              <a:t> </a:t>
            </a:r>
            <a:r>
              <a:rPr lang="en-US" sz="1400" i="1" dirty="0">
                <a:solidFill>
                  <a:schemeClr val="bg2"/>
                </a:solidFill>
              </a:rPr>
              <a:t>No one shall be deprived of his possessions except in the public interest and subject to the conditions provided for by law and by the general principles of international law. </a:t>
            </a:r>
            <a:endParaRPr lang="en-US" sz="1400" i="1" dirty="0" smtClean="0">
              <a:solidFill>
                <a:schemeClr val="bg2"/>
              </a:solidFill>
            </a:endParaRPr>
          </a:p>
          <a:p>
            <a:pPr marL="0" indent="0">
              <a:buNone/>
            </a:pPr>
            <a:r>
              <a:rPr lang="en-US" sz="1400" i="1" dirty="0" smtClean="0">
                <a:solidFill>
                  <a:schemeClr val="bg2"/>
                </a:solidFill>
              </a:rPr>
              <a:t>The </a:t>
            </a:r>
            <a:r>
              <a:rPr lang="en-US" sz="1400" i="1" dirty="0">
                <a:solidFill>
                  <a:schemeClr val="bg2"/>
                </a:solidFill>
              </a:rPr>
              <a:t>preceding provisions shall not, however, in any way impair the right of a State to enforce such laws as it deems necessary to control the use of property in accordance with the general interest or to secure the payment of taxes or other contributions or penalties.</a:t>
            </a:r>
            <a:r>
              <a:rPr lang="nb-NO" sz="1400" i="1" dirty="0" smtClean="0"/>
              <a:t>»</a:t>
            </a:r>
          </a:p>
          <a:p>
            <a:pPr marL="0" indent="0">
              <a:buNone/>
            </a:pPr>
            <a:endParaRPr lang="nb-NO" sz="1400" dirty="0" smtClean="0"/>
          </a:p>
          <a:p>
            <a:pPr marL="0" indent="0">
              <a:buNone/>
            </a:pPr>
            <a:r>
              <a:rPr lang="nb-NO" sz="1600" dirty="0"/>
              <a:t>	</a:t>
            </a:r>
          </a:p>
          <a:p>
            <a:pPr marL="0" indent="0">
              <a:buNone/>
            </a:pPr>
            <a:r>
              <a:rPr lang="nb-NO" sz="1800" dirty="0" smtClean="0"/>
              <a:t>Tre regler:</a:t>
            </a:r>
          </a:p>
          <a:p>
            <a:pPr marL="0" indent="0">
              <a:buNone/>
            </a:pPr>
            <a:r>
              <a:rPr lang="nb-NO" sz="1800" dirty="0"/>
              <a:t>	</a:t>
            </a:r>
            <a:r>
              <a:rPr lang="nb-NO" sz="1800" dirty="0" smtClean="0"/>
              <a:t>- Prinsippregelen</a:t>
            </a:r>
            <a:endParaRPr lang="nb-NO" sz="1800" dirty="0"/>
          </a:p>
        </p:txBody>
      </p:sp>
    </p:spTree>
    <p:extLst>
      <p:ext uri="{BB962C8B-B14F-4D97-AF65-F5344CB8AC3E}">
        <p14:creationId xmlns:p14="http://schemas.microsoft.com/office/powerpoint/2010/main" val="3543552114"/>
      </p:ext>
    </p:extLst>
  </p:cSld>
  <p:clrMapOvr>
    <a:masterClrMapping/>
  </p:clrMapOvr>
</p:sld>
</file>

<file path=ppt/theme/theme1.xml><?xml version="1.0" encoding="utf-8"?>
<a:theme xmlns:a="http://schemas.openxmlformats.org/drawingml/2006/main" name="UiO_JUS_NIFS_no">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UiO_JUS_NIFS_no</Template>
  <TotalTime>2724</TotalTime>
  <Words>3059</Words>
  <Application>Microsoft Office PowerPoint</Application>
  <PresentationFormat>On-screen Show (4:3)</PresentationFormat>
  <Paragraphs>243</Paragraphs>
  <Slides>32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ＭＳ Ｐゴシック</vt:lpstr>
      <vt:lpstr>Arial</vt:lpstr>
      <vt:lpstr>Calibri</vt:lpstr>
      <vt:lpstr>Wingdings</vt:lpstr>
      <vt:lpstr>ヒラギノ角ゴ Pro W3</vt:lpstr>
      <vt:lpstr>UiO_JUS_NIFS_no</vt:lpstr>
      <vt:lpstr>Professor Ivar Alvik</vt:lpstr>
      <vt:lpstr>Innledning og utgangspunkter</vt:lpstr>
      <vt:lpstr>Innledning og utgangspunkter (forts.)</vt:lpstr>
      <vt:lpstr>Innledning og utgangspunkter (forts.)</vt:lpstr>
      <vt:lpstr>Innledning og utgangspunkter (forts.)</vt:lpstr>
      <vt:lpstr>Grl. § 105</vt:lpstr>
      <vt:lpstr>EMK P1-1</vt:lpstr>
      <vt:lpstr>EMK P1-1</vt:lpstr>
      <vt:lpstr>EMK P1-1</vt:lpstr>
      <vt:lpstr>EMK P1-1</vt:lpstr>
      <vt:lpstr>EMK P1-1</vt:lpstr>
      <vt:lpstr>EMK P1-1 (forts.)</vt:lpstr>
      <vt:lpstr>EMK P1-1 (forts.)</vt:lpstr>
      <vt:lpstr>Internasjonal investeringsrett</vt:lpstr>
      <vt:lpstr>Internasjonal investeringsrett</vt:lpstr>
      <vt:lpstr>Internasjonal investeringsrett</vt:lpstr>
      <vt:lpstr>Internasjonal investeringsrett (forts.)</vt:lpstr>
      <vt:lpstr>Nærmere om rekkevidden av eiendomsvernet under de ulike reglene: hovedspørsmål</vt:lpstr>
      <vt:lpstr>Hvilke interesser er beskyttet?</vt:lpstr>
      <vt:lpstr>Hvilke interesser er beskyttet (forts.)</vt:lpstr>
      <vt:lpstr>Hvilke interesser er beskyttet (forts.)</vt:lpstr>
      <vt:lpstr>Hvilke inngrep rammes ?</vt:lpstr>
      <vt:lpstr>Hvilke inngrep rammes (forts.)</vt:lpstr>
      <vt:lpstr>Hvilke inngrep rammes (forts.)</vt:lpstr>
      <vt:lpstr>Hvilke inngrep rammes (forts.)</vt:lpstr>
      <vt:lpstr>Hvilke inngrep rammes (forts.)</vt:lpstr>
      <vt:lpstr>Krav til erstatning</vt:lpstr>
      <vt:lpstr>Krav til erstatning (forts.)</vt:lpstr>
      <vt:lpstr>Krav til erstatning (forts.)</vt:lpstr>
      <vt:lpstr>Krav til erstatning (forts.)</vt:lpstr>
      <vt:lpstr>Kravet til erstatning (forts.)</vt:lpstr>
      <vt:lpstr>Kravet til erstatning (forts.)</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Førsteamanuensis Ivar Alvik</dc:title>
  <dc:creator>ivaral</dc:creator>
  <cp:lastModifiedBy>Anne-Brit Strandset</cp:lastModifiedBy>
  <cp:revision>214</cp:revision>
  <cp:lastPrinted>2016-01-28T09:02:37Z</cp:lastPrinted>
  <dcterms:created xsi:type="dcterms:W3CDTF">2011-10-13T13:52:07Z</dcterms:created>
  <dcterms:modified xsi:type="dcterms:W3CDTF">2019-09-12T12:25:33Z</dcterms:modified>
</cp:coreProperties>
</file>