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004F6-9B89-43D2-9B68-16D54B08B1E8}" type="datetimeFigureOut">
              <a:rPr lang="nb-NO" smtClean="0"/>
              <a:t>03.11.2015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D27E1-2B10-40EA-813A-9917314188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22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0D79-20CE-4659-9FD3-FB2209498BD3}" type="datetime1">
              <a:rPr lang="nb-NO" smtClean="0"/>
              <a:t>03.11.2015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067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6B63-901E-447B-9B23-D658D1CC6F83}" type="datetime1">
              <a:rPr lang="nb-NO" smtClean="0"/>
              <a:t>03.11.2015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789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7859-D4D1-4221-A971-07C498F9BB72}" type="datetime1">
              <a:rPr lang="nb-NO" smtClean="0"/>
              <a:t>03.11.2015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608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5D49-EE3C-4BE7-966F-3842E8263AC0}" type="datetime1">
              <a:rPr lang="nb-NO" smtClean="0"/>
              <a:t>03.11.2015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51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F355-E027-4B71-B2E4-93DF28CC1DEA}" type="datetime1">
              <a:rPr lang="nb-NO" smtClean="0"/>
              <a:t>03.11.2015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928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4DB5-2974-4EAA-978E-67A516653095}" type="datetime1">
              <a:rPr lang="nb-NO" smtClean="0"/>
              <a:t>03.11.2015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81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1748-CDDE-43B1-9E19-4A51C580DAC2}" type="datetime1">
              <a:rPr lang="nb-NO" smtClean="0"/>
              <a:t>03.11.2015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114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4A18-00CD-42D7-A204-1AE62B12F162}" type="datetime1">
              <a:rPr lang="nb-NO" smtClean="0"/>
              <a:t>03.11.2015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453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F61D-C46A-4A38-A74E-8134A346DA42}" type="datetime1">
              <a:rPr lang="nb-NO" smtClean="0"/>
              <a:t>03.11.2015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495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707A-7AF2-44F7-8CAD-851AB2423557}" type="datetime1">
              <a:rPr lang="nb-NO" smtClean="0"/>
              <a:t>03.11.2015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099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CDE6-8AFC-4AC9-8E6A-9A9C7B954164}" type="datetime1">
              <a:rPr lang="nb-NO" smtClean="0"/>
              <a:t>03.11.2015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094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F34C0-746B-43B6-8AF4-37C5F903CBEA}" type="datetime1">
              <a:rPr lang="nb-NO" smtClean="0"/>
              <a:t>03.11.2015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8F12-93EC-4E34-9941-B07F20EF08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941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755626"/>
          </a:xfrm>
        </p:spPr>
        <p:txBody>
          <a:bodyPr/>
          <a:lstStyle/>
          <a:p>
            <a:r>
              <a:rPr lang="nb-NO" dirty="0" smtClean="0"/>
              <a:t>Lovforberedelsen – utvalgte spørsmål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1752600"/>
          </a:xfrm>
        </p:spPr>
        <p:txBody>
          <a:bodyPr/>
          <a:lstStyle/>
          <a:p>
            <a:r>
              <a:rPr lang="nb-NO" dirty="0" smtClean="0"/>
              <a:t>Forelesninger i lovgivningslære </a:t>
            </a:r>
          </a:p>
          <a:p>
            <a:r>
              <a:rPr lang="nb-NO" dirty="0" smtClean="0"/>
              <a:t>H 2015</a:t>
            </a:r>
          </a:p>
          <a:p>
            <a:r>
              <a:rPr lang="nb-NO" dirty="0" smtClean="0"/>
              <a:t>Inge Lorange Backer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6073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Lovgivningsprosessen – grovt oppsummert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Both"/>
            </a:pPr>
            <a:r>
              <a:rPr lang="nb-NO" dirty="0" smtClean="0"/>
              <a:t>Utvalgsutredning – lovproposisjon – stortingsbehandling – lovvedtak</a:t>
            </a:r>
          </a:p>
          <a:p>
            <a:pPr marL="514350" indent="-514350">
              <a:buAutoNum type="arabicParenBoth"/>
            </a:pPr>
            <a:r>
              <a:rPr lang="nb-NO" dirty="0" smtClean="0"/>
              <a:t>[Høringsnotat –] lovproposisjon – stortingsbehandling – lovvedtak</a:t>
            </a:r>
          </a:p>
          <a:p>
            <a:pPr marL="514350" indent="-514350">
              <a:buAutoNum type="arabicParenBoth"/>
            </a:pPr>
            <a:r>
              <a:rPr lang="nb-NO" dirty="0" smtClean="0"/>
              <a:t>Representantlovforslag – stortingsbehandling - lovvedtak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760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Lovutredning og lovproposisjon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Forvaltningsekstern eller forvaltningsintern (departementsintern) lovutredning?</a:t>
            </a:r>
          </a:p>
          <a:p>
            <a:r>
              <a:rPr lang="nb-NO" dirty="0" smtClean="0"/>
              <a:t>Lovproposisjon uten lovutredning og høring?</a:t>
            </a:r>
          </a:p>
          <a:p>
            <a:r>
              <a:rPr lang="nb-NO" dirty="0" smtClean="0"/>
              <a:t>Nyanser i formålet: faglig eller politisk?</a:t>
            </a:r>
          </a:p>
          <a:p>
            <a:r>
              <a:rPr lang="nb-NO" dirty="0" smtClean="0"/>
              <a:t>Forskjeller i omfang? Historiske tendenser</a:t>
            </a:r>
          </a:p>
          <a:p>
            <a:r>
              <a:rPr lang="nb-NO" dirty="0" smtClean="0"/>
              <a:t>Forskjeller i temaer?</a:t>
            </a:r>
          </a:p>
          <a:p>
            <a:pPr lvl="1"/>
            <a:r>
              <a:rPr lang="nb-NO" dirty="0" smtClean="0"/>
              <a:t>Ikraftsetting og overgangsregler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38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Proposisjonsutforming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 smtClean="0"/>
              <a:t>Forholdet til høringsinstansene</a:t>
            </a:r>
          </a:p>
          <a:p>
            <a:r>
              <a:rPr lang="nb-NO" dirty="0" smtClean="0"/>
              <a:t>Generelle/spesielle motiver</a:t>
            </a:r>
          </a:p>
          <a:p>
            <a:pPr lvl="1"/>
            <a:r>
              <a:rPr lang="nb-NO" dirty="0" smtClean="0"/>
              <a:t>Retningslinjer for fordelingen</a:t>
            </a:r>
          </a:p>
          <a:p>
            <a:pPr lvl="1"/>
            <a:r>
              <a:rPr lang="nb-NO" dirty="0" smtClean="0"/>
              <a:t>Tendenser i praksis</a:t>
            </a:r>
          </a:p>
          <a:p>
            <a:pPr lvl="2"/>
            <a:r>
              <a:rPr lang="nb-NO" dirty="0" smtClean="0"/>
              <a:t>Etterkontroll av forvaltningsloven – Ot.prp. nr. 3 (1976-77)</a:t>
            </a:r>
          </a:p>
          <a:p>
            <a:pPr lvl="2"/>
            <a:r>
              <a:rPr lang="nb-NO" dirty="0" smtClean="0"/>
              <a:t>Straffeprosessloven/tvisteloven/straffeloven 2005</a:t>
            </a:r>
          </a:p>
          <a:p>
            <a:r>
              <a:rPr lang="nb-NO" dirty="0" smtClean="0"/>
              <a:t>Begrunnelse for forslag til lovbestemmelser</a:t>
            </a:r>
          </a:p>
          <a:p>
            <a:pPr lvl="1"/>
            <a:r>
              <a:rPr lang="nb-NO" dirty="0" smtClean="0"/>
              <a:t>Den politiske betydning av en begrunnelse</a:t>
            </a:r>
          </a:p>
          <a:p>
            <a:pPr lvl="1"/>
            <a:r>
              <a:rPr lang="nb-NO" dirty="0" smtClean="0"/>
              <a:t>Den rettslige betydning av en begrunnelse</a:t>
            </a:r>
          </a:p>
          <a:p>
            <a:pPr lvl="2"/>
            <a:r>
              <a:rPr lang="nb-NO" dirty="0" smtClean="0"/>
              <a:t>Forholdet til «</a:t>
            </a:r>
            <a:r>
              <a:rPr lang="nb-NO" dirty="0" err="1" smtClean="0"/>
              <a:t>bakgrunnsretten</a:t>
            </a:r>
            <a:r>
              <a:rPr lang="nb-NO" dirty="0" smtClean="0"/>
              <a:t>»</a:t>
            </a:r>
          </a:p>
          <a:p>
            <a:pPr lvl="2"/>
            <a:r>
              <a:rPr lang="nb-NO" dirty="0" smtClean="0"/>
              <a:t>Forholdet til overordnete normer (Grunnloven, EMK mv)</a:t>
            </a:r>
          </a:p>
          <a:p>
            <a:pPr lvl="2"/>
            <a:r>
              <a:rPr lang="nb-NO" dirty="0" smtClean="0"/>
              <a:t>Forholdet til internasjonale regler som lovforslaget gjennomfører</a:t>
            </a:r>
          </a:p>
          <a:p>
            <a:pPr lvl="1"/>
            <a:r>
              <a:rPr lang="nb-NO" dirty="0" smtClean="0"/>
              <a:t>Begrunnelsens innhold</a:t>
            </a:r>
          </a:p>
          <a:p>
            <a:pPr lvl="2"/>
            <a:r>
              <a:rPr lang="nb-NO" dirty="0" smtClean="0"/>
              <a:t>Bekreftelse av den foreslåtte lovteksten</a:t>
            </a:r>
          </a:p>
          <a:p>
            <a:pPr lvl="2"/>
            <a:r>
              <a:rPr lang="nb-NO" dirty="0" err="1" smtClean="0"/>
              <a:t>Lovgrunn</a:t>
            </a:r>
            <a:endParaRPr lang="nb-NO" dirty="0" smtClean="0"/>
          </a:p>
          <a:p>
            <a:pPr lvl="2"/>
            <a:r>
              <a:rPr lang="nb-NO" dirty="0" smtClean="0"/>
              <a:t>Forståelsen av bakenforliggende regler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264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Konsekvenser og departementer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Konsekvenser av lovforslag</a:t>
            </a:r>
          </a:p>
          <a:p>
            <a:pPr lvl="1"/>
            <a:r>
              <a:rPr lang="nb-NO" dirty="0" smtClean="0"/>
              <a:t>Relevansen som begrunnelse for lovforslaget</a:t>
            </a:r>
          </a:p>
          <a:p>
            <a:pPr lvl="1"/>
            <a:r>
              <a:rPr lang="nb-NO" dirty="0" smtClean="0"/>
              <a:t>Krav om særskilte redegjørelser</a:t>
            </a:r>
          </a:p>
          <a:p>
            <a:pPr lvl="1"/>
            <a:r>
              <a:rPr lang="nb-NO" dirty="0" smtClean="0"/>
              <a:t>Forskjellige slags konsekvenser (utredningsinstruksen punkt 2.3)</a:t>
            </a:r>
            <a:endParaRPr lang="nb-NO" dirty="0"/>
          </a:p>
          <a:p>
            <a:pPr lvl="2"/>
            <a:r>
              <a:rPr lang="nb-NO" dirty="0"/>
              <a:t>Økonomiske og administrative</a:t>
            </a:r>
          </a:p>
          <a:p>
            <a:pPr lvl="2"/>
            <a:r>
              <a:rPr lang="nb-NO" dirty="0"/>
              <a:t>Miljømessige</a:t>
            </a:r>
          </a:p>
          <a:p>
            <a:pPr lvl="2"/>
            <a:r>
              <a:rPr lang="nb-NO" dirty="0" smtClean="0"/>
              <a:t>Næringsmessige</a:t>
            </a:r>
          </a:p>
          <a:p>
            <a:pPr lvl="2"/>
            <a:r>
              <a:rPr lang="nb-NO" dirty="0" smtClean="0"/>
              <a:t>Distriktsmessige</a:t>
            </a:r>
            <a:endParaRPr lang="nb-NO" dirty="0"/>
          </a:p>
          <a:p>
            <a:pPr lvl="2"/>
            <a:r>
              <a:rPr lang="nb-NO" dirty="0" err="1"/>
              <a:t>Likestillingsmessige</a:t>
            </a:r>
            <a:endParaRPr lang="nb-NO" dirty="0"/>
          </a:p>
          <a:p>
            <a:pPr lvl="2"/>
            <a:r>
              <a:rPr lang="nb-NO" dirty="0" smtClean="0"/>
              <a:t>Menneskerettigheter</a:t>
            </a:r>
          </a:p>
          <a:p>
            <a:pPr lvl="2"/>
            <a:r>
              <a:rPr lang="nb-NO" dirty="0" smtClean="0"/>
              <a:t>Forenkling</a:t>
            </a:r>
            <a:endParaRPr lang="nb-NO" dirty="0"/>
          </a:p>
          <a:p>
            <a:r>
              <a:rPr lang="nb-NO" dirty="0"/>
              <a:t>Departementet og andre </a:t>
            </a:r>
            <a:r>
              <a:rPr lang="nb-NO" dirty="0" smtClean="0"/>
              <a:t>departementer</a:t>
            </a:r>
          </a:p>
          <a:p>
            <a:pPr lvl="1"/>
            <a:r>
              <a:rPr lang="nb-NO" dirty="0" smtClean="0"/>
              <a:t>Justisdepartementet (Lovavdelingen)</a:t>
            </a:r>
          </a:p>
          <a:p>
            <a:pPr lvl="1"/>
            <a:r>
              <a:rPr lang="nb-NO" dirty="0" smtClean="0"/>
              <a:t>Finansdepartementet</a:t>
            </a:r>
          </a:p>
          <a:p>
            <a:pPr lvl="1"/>
            <a:r>
              <a:rPr lang="nb-NO" dirty="0" smtClean="0"/>
              <a:t>Andre berørte departementer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023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Språkvalg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Valg av språk: Norsk – eller et annet språk?</a:t>
            </a:r>
          </a:p>
          <a:p>
            <a:pPr lvl="1"/>
            <a:r>
              <a:rPr lang="nb-NO" dirty="0" smtClean="0"/>
              <a:t>Historisk: Grunnloven § 81 (1814-1908)</a:t>
            </a:r>
          </a:p>
          <a:p>
            <a:pPr lvl="1"/>
            <a:r>
              <a:rPr lang="nb-NO" dirty="0" smtClean="0"/>
              <a:t>Inkorporasjon av internasjonale instrumenter</a:t>
            </a:r>
          </a:p>
          <a:p>
            <a:r>
              <a:rPr lang="nb-NO" dirty="0" smtClean="0"/>
              <a:t>Valg av målform</a:t>
            </a:r>
          </a:p>
          <a:p>
            <a:pPr lvl="1"/>
            <a:r>
              <a:rPr lang="nb-NO" dirty="0" smtClean="0"/>
              <a:t>Mållova 1980 og språkmeldingen (St.meld. nr. 35 (2007-2008)</a:t>
            </a:r>
          </a:p>
          <a:p>
            <a:pPr lvl="1"/>
            <a:r>
              <a:rPr lang="nb-NO" dirty="0" smtClean="0"/>
              <a:t>Den faktiske fordeling mellom bokmål og nynorsk</a:t>
            </a:r>
          </a:p>
          <a:p>
            <a:pPr lvl="2"/>
            <a:r>
              <a:rPr lang="nb-NO" dirty="0" smtClean="0"/>
              <a:t>Antall lover: Nynorsk &lt;15 %</a:t>
            </a:r>
          </a:p>
          <a:p>
            <a:pPr lvl="2"/>
            <a:r>
              <a:rPr lang="nb-NO" dirty="0" smtClean="0"/>
              <a:t>Tekstmengde: Nynorsk &lt; 10 %</a:t>
            </a:r>
          </a:p>
          <a:p>
            <a:pPr lvl="1"/>
            <a:r>
              <a:rPr lang="nb-NO" dirty="0" smtClean="0"/>
              <a:t>Den historiske utvikling</a:t>
            </a:r>
          </a:p>
          <a:p>
            <a:pPr lvl="1"/>
            <a:r>
              <a:rPr lang="nb-NO" dirty="0" smtClean="0"/>
              <a:t>Hvem bestemmer målformen?</a:t>
            </a:r>
          </a:p>
          <a:p>
            <a:r>
              <a:rPr lang="nb-NO" dirty="0" smtClean="0"/>
              <a:t>Ordvalg og rettskrivning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111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Forhåndskontroll med lover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Forhåndskontroll med hva?</a:t>
            </a:r>
          </a:p>
          <a:p>
            <a:pPr lvl="1"/>
            <a:r>
              <a:rPr lang="nb-NO" dirty="0" smtClean="0"/>
              <a:t>Forholdet til overordnete regler</a:t>
            </a:r>
          </a:p>
          <a:p>
            <a:pPr lvl="1"/>
            <a:r>
              <a:rPr lang="nb-NO" dirty="0" smtClean="0"/>
              <a:t>Forholdet til andre lovregler</a:t>
            </a:r>
          </a:p>
          <a:p>
            <a:pPr lvl="1"/>
            <a:r>
              <a:rPr lang="nb-NO" dirty="0" smtClean="0"/>
              <a:t>Utforming av loven</a:t>
            </a:r>
          </a:p>
          <a:p>
            <a:pPr lvl="1"/>
            <a:r>
              <a:rPr lang="nb-NO" dirty="0" smtClean="0"/>
              <a:t>Administrative og økonomiske konsekvenser osv. </a:t>
            </a:r>
          </a:p>
          <a:p>
            <a:r>
              <a:rPr lang="nb-NO" dirty="0" smtClean="0"/>
              <a:t>Lovforberedelse (integrert forhåndskontroll)/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forhåndskontroll/etterhåndskontroll</a:t>
            </a:r>
          </a:p>
          <a:p>
            <a:r>
              <a:rPr lang="nb-NO" dirty="0" smtClean="0"/>
              <a:t>Forhåndskontroll som kvalitetssikring</a:t>
            </a:r>
          </a:p>
          <a:p>
            <a:r>
              <a:rPr lang="nb-NO" dirty="0" smtClean="0"/>
              <a:t>Organisering av forhåndskontroll</a:t>
            </a:r>
          </a:p>
          <a:p>
            <a:pPr lvl="1"/>
            <a:r>
              <a:rPr lang="nb-NO" dirty="0" smtClean="0"/>
              <a:t>Justisdepartementets lovavdeling (lovteknisk gjennomgåelse)</a:t>
            </a:r>
          </a:p>
          <a:p>
            <a:pPr lvl="1"/>
            <a:r>
              <a:rPr lang="nb-NO" dirty="0" smtClean="0"/>
              <a:t>Stortingets rolle. Grl. § 83</a:t>
            </a:r>
          </a:p>
          <a:p>
            <a:pPr lvl="1"/>
            <a:r>
              <a:rPr lang="nb-NO" dirty="0" smtClean="0"/>
              <a:t>Det svenske Lagrådet</a:t>
            </a:r>
          </a:p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8F12-93EC-4E34-9941-B07F20EF080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644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300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Office-tema</vt:lpstr>
      <vt:lpstr>Lovforberedelsen – utvalgte spørsmål</vt:lpstr>
      <vt:lpstr>Lovgivningsprosessen – grovt oppsummert</vt:lpstr>
      <vt:lpstr>Lovutredning og lovproposisjon</vt:lpstr>
      <vt:lpstr>Proposisjonsutforming</vt:lpstr>
      <vt:lpstr>Konsekvenser og departementer</vt:lpstr>
      <vt:lpstr>Språkvalg</vt:lpstr>
      <vt:lpstr>Forhåndskontroll med lover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Lovforberedelsen – utvalgte spørsmål</dc:title>
  <dc:creator>Inge Lorange Backer</dc:creator>
  <cp:lastModifiedBy>Anne-Brit Strandset</cp:lastModifiedBy>
  <cp:revision>15</cp:revision>
  <cp:lastPrinted>2015-11-03T07:47:48Z</cp:lastPrinted>
  <dcterms:created xsi:type="dcterms:W3CDTF">2014-11-02T15:25:52Z</dcterms:created>
  <dcterms:modified xsi:type="dcterms:W3CDTF">2015-11-03T08:15:30Z</dcterms:modified>
</cp:coreProperties>
</file>