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5" r:id="rId2"/>
    <p:sldId id="299" r:id="rId3"/>
    <p:sldId id="300" r:id="rId4"/>
    <p:sldId id="266" r:id="rId5"/>
  </p:sldIdLst>
  <p:sldSz cx="9144000" cy="6858000" type="screen4x3"/>
  <p:notesSz cx="6858000" cy="9144000"/>
  <p:defaultTextStyle>
    <a:defPPr>
      <a:defRPr lang="nb-NO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8F8F8"/>
    <a:srgbClr val="FF0000"/>
    <a:srgbClr val="0000FF"/>
    <a:srgbClr val="6699FF"/>
    <a:srgbClr val="CC3300"/>
    <a:srgbClr val="CCEC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>
        <p:scale>
          <a:sx n="70" d="100"/>
          <a:sy n="70" d="100"/>
        </p:scale>
        <p:origin x="-1284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30" d="100"/>
          <a:sy n="30" d="100"/>
        </p:scale>
        <p:origin x="-1392" y="-168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>
              <a:defRPr sz="1000" i="1" smtClean="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>
              <a:defRPr sz="1000" i="1" smtClean="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>
              <a:defRPr sz="1000" i="1" smtClean="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>
              <a:defRPr sz="1000" i="1" smtClean="0"/>
            </a:lvl1pPr>
          </a:lstStyle>
          <a:p>
            <a:pPr>
              <a:defRPr/>
            </a:pPr>
            <a:fld id="{E36905CB-3020-4912-8B9A-E76A4E76D5BA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991339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>
              <a:defRPr sz="1000" i="1" smtClean="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>
              <a:defRPr sz="1000" i="1" smtClean="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noProof="0" smtClean="0"/>
              <a:t>Klikk for å redigere tekststiler i malen</a:t>
            </a:r>
          </a:p>
          <a:p>
            <a:pPr lvl="1"/>
            <a:r>
              <a:rPr lang="nb-NO" noProof="0" smtClean="0"/>
              <a:t>Andre nivå</a:t>
            </a:r>
          </a:p>
          <a:p>
            <a:pPr lvl="2"/>
            <a:r>
              <a:rPr lang="nb-NO" noProof="0" smtClean="0"/>
              <a:t>Tredje nivå</a:t>
            </a:r>
          </a:p>
          <a:p>
            <a:pPr lvl="3"/>
            <a:r>
              <a:rPr lang="nb-NO" noProof="0" smtClean="0"/>
              <a:t>Fjerde nivå</a:t>
            </a:r>
          </a:p>
          <a:p>
            <a:pPr lvl="4"/>
            <a:r>
              <a:rPr lang="nb-NO" noProof="0" smtClean="0"/>
              <a:t>Femte nivå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>
              <a:defRPr sz="1000" i="1" smtClean="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>
              <a:defRPr sz="1000" i="1" smtClean="0"/>
            </a:lvl1pPr>
          </a:lstStyle>
          <a:p>
            <a:pPr>
              <a:defRPr/>
            </a:pPr>
            <a:fld id="{B693C551-12AA-4224-B286-AF47F39A116A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930556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E3F97A-0BAE-44D9-B450-D2EACABD5573}" type="slidenum">
              <a:rPr lang="nb-NO">
                <a:solidFill>
                  <a:prstClr val="black"/>
                </a:solidFill>
              </a:rPr>
              <a:pPr/>
              <a:t>2</a:t>
            </a:fld>
            <a:endParaRPr lang="nb-NO">
              <a:solidFill>
                <a:prstClr val="black"/>
              </a:solidFill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9350" y="690563"/>
            <a:ext cx="4557713" cy="3417887"/>
          </a:xfrm>
          <a:ln cap="flat"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7613" cy="4114800"/>
          </a:xfrm>
          <a:noFill/>
          <a:ln/>
        </p:spPr>
        <p:txBody>
          <a:bodyPr/>
          <a:lstStyle/>
          <a:p>
            <a:endParaRPr lang="nb-NO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E3F97A-0BAE-44D9-B450-D2EACABD5573}" type="slidenum">
              <a:rPr lang="nb-NO">
                <a:solidFill>
                  <a:prstClr val="black"/>
                </a:solidFill>
              </a:rPr>
              <a:pPr/>
              <a:t>3</a:t>
            </a:fld>
            <a:endParaRPr lang="nb-NO">
              <a:solidFill>
                <a:prstClr val="black"/>
              </a:solidFill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9350" y="690563"/>
            <a:ext cx="4557713" cy="3417887"/>
          </a:xfrm>
          <a:ln cap="flat"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7613" cy="4114800"/>
          </a:xfrm>
          <a:noFill/>
          <a:ln/>
        </p:spPr>
        <p:txBody>
          <a:bodyPr/>
          <a:lstStyle/>
          <a:p>
            <a:endParaRPr lang="nb-NO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2E8278-9276-493C-BE78-B13E5B91728D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25360C-2BE1-4B51-A91E-504CB6041F39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1D8B3D-0EF1-4E84-9109-7AA01380ED00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863F37-7C75-42A3-B69C-63921CF90B3D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51904F-ED72-47FB-989E-19678861E97E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DC362F-7CD7-4099-A55C-F80C8C708CA3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EEA79E-57EC-4985-A2B4-E21BFB3BC4B4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2FB8A7-BB2C-4507-BB53-6149F8195CB2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04F5A-1197-4E2E-A39C-998A77417035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713D4A-DB75-4437-8DA0-868D3E9CB603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 smtClean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F80BE2-6436-4D84-9D23-B494BC9E31E5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tittelstil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E1BF0F1D-98D5-4CA2-AA23-EB80336FCD2F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6350" y="6350"/>
            <a:ext cx="9129713" cy="6843713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nb-NO"/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14288" y="22225"/>
            <a:ext cx="9129712" cy="6843713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nb-NO"/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14288" y="22225"/>
            <a:ext cx="9129712" cy="6843713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nb-NO"/>
          </a:p>
        </p:txBody>
      </p:sp>
      <p:sp>
        <p:nvSpPr>
          <p:cNvPr id="2" name="TekstSylinder 1"/>
          <p:cNvSpPr txBox="1"/>
          <p:nvPr/>
        </p:nvSpPr>
        <p:spPr>
          <a:xfrm>
            <a:off x="1986856" y="1772816"/>
            <a:ext cx="518457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4400" dirty="0" smtClean="0">
                <a:solidFill>
                  <a:srgbClr val="FFFF00"/>
                </a:solidFill>
              </a:rPr>
              <a:t>JUS5511 / JUR1511</a:t>
            </a:r>
          </a:p>
          <a:p>
            <a:pPr algn="ctr"/>
            <a:endParaRPr lang="nb-NO" sz="4400" dirty="0">
              <a:solidFill>
                <a:srgbClr val="FFFF00"/>
              </a:solidFill>
            </a:endParaRPr>
          </a:p>
          <a:p>
            <a:pPr algn="ctr"/>
            <a:r>
              <a:rPr lang="nb-NO" sz="4400" dirty="0" smtClean="0">
                <a:solidFill>
                  <a:srgbClr val="FFFF00"/>
                </a:solidFill>
              </a:rPr>
              <a:t>Introduksjon</a:t>
            </a:r>
          </a:p>
          <a:p>
            <a:pPr algn="ctr"/>
            <a:r>
              <a:rPr lang="nb-NO" sz="4400" dirty="0" smtClean="0">
                <a:solidFill>
                  <a:srgbClr val="FFFF00"/>
                </a:solidFill>
              </a:rPr>
              <a:t>3. okt. 2012</a:t>
            </a:r>
            <a:endParaRPr lang="nb-NO" sz="4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45" name="Picture 49" descr="M:\Stein Evju på Samba\Diverse dokumenter\Bilder\Apollonseglet\Apollonseglet\Apollonseglet\UiO_Segl_300dpi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5229200"/>
            <a:ext cx="1117723" cy="1117723"/>
          </a:xfrm>
          <a:prstGeom prst="rect">
            <a:avLst/>
          </a:prstGeom>
          <a:noFill/>
        </p:spPr>
      </p:pic>
      <p:pic>
        <p:nvPicPr>
          <p:cNvPr id="50" name="Bilde 49" descr="JUS_IFP_A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39552" y="188640"/>
            <a:ext cx="3600400" cy="525823"/>
          </a:xfrm>
          <a:prstGeom prst="rect">
            <a:avLst/>
          </a:prstGeom>
        </p:spPr>
      </p:pic>
      <p:sp>
        <p:nvSpPr>
          <p:cNvPr id="5" name="TekstSylinder 4"/>
          <p:cNvSpPr txBox="1"/>
          <p:nvPr/>
        </p:nvSpPr>
        <p:spPr>
          <a:xfrm>
            <a:off x="1475656" y="692696"/>
            <a:ext cx="25202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b="1" dirty="0" smtClean="0">
                <a:solidFill>
                  <a:srgbClr val="FF0000"/>
                </a:solidFill>
                <a:latin typeface="Garamond" pitchFamily="18" charset="0"/>
              </a:rPr>
              <a:t>Arbeidsrettsgruppen</a:t>
            </a:r>
            <a:endParaRPr lang="nb-NO" sz="1400" b="1" dirty="0">
              <a:solidFill>
                <a:srgbClr val="FF0000"/>
              </a:solidFill>
              <a:latin typeface="Garamond" pitchFamily="18" charset="0"/>
            </a:endParaRPr>
          </a:p>
        </p:txBody>
      </p:sp>
      <p:sp>
        <p:nvSpPr>
          <p:cNvPr id="6" name="Rektangel 5"/>
          <p:cNvSpPr/>
          <p:nvPr/>
        </p:nvSpPr>
        <p:spPr bwMode="auto">
          <a:xfrm>
            <a:off x="4932040" y="0"/>
            <a:ext cx="4211960" cy="188640"/>
          </a:xfrm>
          <a:prstGeom prst="rect">
            <a:avLst/>
          </a:prstGeom>
          <a:solidFill>
            <a:srgbClr val="FF330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nb-NO" smtClean="0">
              <a:solidFill>
                <a:srgbClr val="000000"/>
              </a:solidFill>
            </a:endParaRPr>
          </a:p>
        </p:txBody>
      </p:sp>
      <p:sp>
        <p:nvSpPr>
          <p:cNvPr id="7" name="Rektangel 6"/>
          <p:cNvSpPr/>
          <p:nvPr/>
        </p:nvSpPr>
        <p:spPr bwMode="auto">
          <a:xfrm>
            <a:off x="2339752" y="6669360"/>
            <a:ext cx="6804248" cy="188640"/>
          </a:xfrm>
          <a:prstGeom prst="rect">
            <a:avLst/>
          </a:prstGeom>
          <a:solidFill>
            <a:srgbClr val="FF330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nb-NO" smtClean="0">
              <a:solidFill>
                <a:srgbClr val="000000"/>
              </a:solidFill>
            </a:endParaRPr>
          </a:p>
        </p:txBody>
      </p:sp>
      <p:sp>
        <p:nvSpPr>
          <p:cNvPr id="8" name="Rektangel 7"/>
          <p:cNvSpPr/>
          <p:nvPr/>
        </p:nvSpPr>
        <p:spPr bwMode="auto">
          <a:xfrm rot="16200000">
            <a:off x="5813884" y="3339244"/>
            <a:ext cx="6480720" cy="179512"/>
          </a:xfrm>
          <a:prstGeom prst="rect">
            <a:avLst/>
          </a:prstGeom>
          <a:solidFill>
            <a:srgbClr val="FF330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nb-NO" smtClean="0">
              <a:solidFill>
                <a:srgbClr val="000000"/>
              </a:solidFill>
            </a:endParaRPr>
          </a:p>
        </p:txBody>
      </p:sp>
      <p:sp>
        <p:nvSpPr>
          <p:cNvPr id="2" name="TekstSylinder 1"/>
          <p:cNvSpPr txBox="1"/>
          <p:nvPr/>
        </p:nvSpPr>
        <p:spPr>
          <a:xfrm>
            <a:off x="1528818" y="1022356"/>
            <a:ext cx="61926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b="1" dirty="0" smtClean="0"/>
              <a:t>Tariffavtaler – former og strukturer</a:t>
            </a:r>
            <a:endParaRPr lang="nb-NO" sz="2400" b="1" dirty="0"/>
          </a:p>
        </p:txBody>
      </p:sp>
      <p:sp>
        <p:nvSpPr>
          <p:cNvPr id="3" name="TekstSylinder 2"/>
          <p:cNvSpPr txBox="1"/>
          <p:nvPr/>
        </p:nvSpPr>
        <p:spPr>
          <a:xfrm>
            <a:off x="3330661" y="1505922"/>
            <a:ext cx="19066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dirty="0" smtClean="0"/>
              <a:t>Hovedavtaler</a:t>
            </a:r>
            <a:endParaRPr lang="nb-NO" sz="2400" dirty="0"/>
          </a:p>
        </p:txBody>
      </p:sp>
      <p:sp>
        <p:nvSpPr>
          <p:cNvPr id="4" name="TekstSylinder 3"/>
          <p:cNvSpPr txBox="1"/>
          <p:nvPr/>
        </p:nvSpPr>
        <p:spPr>
          <a:xfrm>
            <a:off x="1729283" y="2564904"/>
            <a:ext cx="22666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dirty="0" smtClean="0"/>
              <a:t>Overenskomster</a:t>
            </a:r>
            <a:endParaRPr lang="nb-NO" sz="2400" dirty="0"/>
          </a:p>
        </p:txBody>
      </p:sp>
      <p:sp>
        <p:nvSpPr>
          <p:cNvPr id="9" name="TekstSylinder 8"/>
          <p:cNvSpPr txBox="1"/>
          <p:nvPr/>
        </p:nvSpPr>
        <p:spPr>
          <a:xfrm>
            <a:off x="4723358" y="2564904"/>
            <a:ext cx="3096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dirty="0" smtClean="0"/>
              <a:t>Hovedtariffavtaler</a:t>
            </a:r>
            <a:endParaRPr lang="nb-NO" sz="2400" dirty="0"/>
          </a:p>
        </p:txBody>
      </p:sp>
      <p:sp>
        <p:nvSpPr>
          <p:cNvPr id="10" name="TekstSylinder 9"/>
          <p:cNvSpPr txBox="1"/>
          <p:nvPr/>
        </p:nvSpPr>
        <p:spPr>
          <a:xfrm>
            <a:off x="2070047" y="1967587"/>
            <a:ext cx="46805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000" b="1" dirty="0" smtClean="0">
                <a:solidFill>
                  <a:srgbClr val="FF0000"/>
                </a:solidFill>
              </a:rPr>
              <a:t>Privat sektor  		Offentlig sektor</a:t>
            </a:r>
            <a:endParaRPr lang="nb-NO" sz="2000" b="1" dirty="0">
              <a:solidFill>
                <a:srgbClr val="FF0000"/>
              </a:solidFill>
            </a:endParaRPr>
          </a:p>
        </p:txBody>
      </p:sp>
      <p:cxnSp>
        <p:nvCxnSpPr>
          <p:cNvPr id="12" name="Rett linje 11"/>
          <p:cNvCxnSpPr/>
          <p:nvPr/>
        </p:nvCxnSpPr>
        <p:spPr bwMode="auto">
          <a:xfrm>
            <a:off x="4283968" y="2364849"/>
            <a:ext cx="0" cy="286435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3" name="TekstSylinder 12"/>
          <p:cNvSpPr txBox="1"/>
          <p:nvPr/>
        </p:nvSpPr>
        <p:spPr>
          <a:xfrm>
            <a:off x="2070047" y="3573016"/>
            <a:ext cx="16378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dirty="0" smtClean="0"/>
              <a:t>Særavtaler</a:t>
            </a:r>
            <a:endParaRPr lang="nb-NO" sz="2400" dirty="0"/>
          </a:p>
        </p:txBody>
      </p:sp>
      <p:cxnSp>
        <p:nvCxnSpPr>
          <p:cNvPr id="15" name="Rett pil 14"/>
          <p:cNvCxnSpPr>
            <a:stCxn id="4" idx="2"/>
            <a:endCxn id="13" idx="0"/>
          </p:cNvCxnSpPr>
          <p:nvPr/>
        </p:nvCxnSpPr>
        <p:spPr bwMode="auto">
          <a:xfrm>
            <a:off x="2862610" y="3026569"/>
            <a:ext cx="26366" cy="546447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7" name="Rett linje 16"/>
          <p:cNvCxnSpPr>
            <a:stCxn id="9" idx="2"/>
          </p:cNvCxnSpPr>
          <p:nvPr/>
        </p:nvCxnSpPr>
        <p:spPr bwMode="auto">
          <a:xfrm>
            <a:off x="6271530" y="3026570"/>
            <a:ext cx="0" cy="206269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8" name="TekstSylinder 17"/>
          <p:cNvSpPr txBox="1"/>
          <p:nvPr/>
        </p:nvSpPr>
        <p:spPr>
          <a:xfrm>
            <a:off x="7038020" y="2282076"/>
            <a:ext cx="1728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000" dirty="0" smtClean="0">
                <a:solidFill>
                  <a:srgbClr val="0070C0"/>
                </a:solidFill>
              </a:rPr>
              <a:t>Staten</a:t>
            </a:r>
            <a:endParaRPr lang="nb-NO" sz="2000" dirty="0">
              <a:solidFill>
                <a:srgbClr val="0070C0"/>
              </a:solidFill>
            </a:endParaRPr>
          </a:p>
        </p:txBody>
      </p:sp>
      <p:sp>
        <p:nvSpPr>
          <p:cNvPr id="19" name="TekstSylinder 18"/>
          <p:cNvSpPr txBox="1"/>
          <p:nvPr/>
        </p:nvSpPr>
        <p:spPr>
          <a:xfrm>
            <a:off x="4877780" y="2282076"/>
            <a:ext cx="1728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000" b="1" dirty="0" smtClean="0">
                <a:solidFill>
                  <a:srgbClr val="00B050"/>
                </a:solidFill>
              </a:rPr>
              <a:t>Kommuner</a:t>
            </a:r>
            <a:endParaRPr lang="nb-NO" sz="2000" b="1" dirty="0">
              <a:solidFill>
                <a:srgbClr val="00B050"/>
              </a:solidFill>
            </a:endParaRPr>
          </a:p>
        </p:txBody>
      </p:sp>
      <p:sp>
        <p:nvSpPr>
          <p:cNvPr id="21" name="TekstSylinder 20"/>
          <p:cNvSpPr txBox="1"/>
          <p:nvPr/>
        </p:nvSpPr>
        <p:spPr>
          <a:xfrm>
            <a:off x="7236296" y="2668829"/>
            <a:ext cx="15299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000" dirty="0" smtClean="0"/>
              <a:t>Særavtaler</a:t>
            </a:r>
            <a:endParaRPr lang="nb-NO" sz="2000" dirty="0"/>
          </a:p>
        </p:txBody>
      </p:sp>
      <p:sp>
        <p:nvSpPr>
          <p:cNvPr id="22" name="TekstSylinder 21"/>
          <p:cNvSpPr txBox="1"/>
          <p:nvPr/>
        </p:nvSpPr>
        <p:spPr>
          <a:xfrm>
            <a:off x="4543819" y="3219073"/>
            <a:ext cx="15841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000" dirty="0" smtClean="0"/>
              <a:t>Sentrale særavtaler</a:t>
            </a:r>
            <a:endParaRPr lang="nb-NO" sz="2000" dirty="0"/>
          </a:p>
        </p:txBody>
      </p:sp>
      <p:sp>
        <p:nvSpPr>
          <p:cNvPr id="25" name="TekstSylinder 24"/>
          <p:cNvSpPr txBox="1"/>
          <p:nvPr/>
        </p:nvSpPr>
        <p:spPr>
          <a:xfrm>
            <a:off x="4654752" y="4409147"/>
            <a:ext cx="15841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000" dirty="0" smtClean="0"/>
              <a:t>Lokale særavtaler</a:t>
            </a:r>
            <a:endParaRPr lang="nb-NO" sz="2000" dirty="0"/>
          </a:p>
        </p:txBody>
      </p:sp>
      <p:sp>
        <p:nvSpPr>
          <p:cNvPr id="26" name="TekstSylinder 25"/>
          <p:cNvSpPr txBox="1"/>
          <p:nvPr/>
        </p:nvSpPr>
        <p:spPr>
          <a:xfrm>
            <a:off x="6750567" y="3668505"/>
            <a:ext cx="15841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000" dirty="0" smtClean="0"/>
              <a:t>(Lokale) særavtaler</a:t>
            </a:r>
            <a:endParaRPr lang="nb-NO" sz="2000" dirty="0"/>
          </a:p>
        </p:txBody>
      </p:sp>
      <p:cxnSp>
        <p:nvCxnSpPr>
          <p:cNvPr id="24" name="Rett pil 23"/>
          <p:cNvCxnSpPr/>
          <p:nvPr/>
        </p:nvCxnSpPr>
        <p:spPr bwMode="auto">
          <a:xfrm flipH="1">
            <a:off x="5237274" y="3026569"/>
            <a:ext cx="209566" cy="273223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8" name="Rett pil 27"/>
          <p:cNvCxnSpPr/>
          <p:nvPr/>
        </p:nvCxnSpPr>
        <p:spPr bwMode="auto">
          <a:xfrm>
            <a:off x="5148064" y="3926959"/>
            <a:ext cx="0" cy="4821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0" name="Rett pil 29"/>
          <p:cNvCxnSpPr/>
          <p:nvPr/>
        </p:nvCxnSpPr>
        <p:spPr bwMode="auto">
          <a:xfrm>
            <a:off x="6750567" y="3068939"/>
            <a:ext cx="413721" cy="728085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2" name="Rett pil 31"/>
          <p:cNvCxnSpPr/>
          <p:nvPr/>
        </p:nvCxnSpPr>
        <p:spPr bwMode="auto">
          <a:xfrm flipH="1">
            <a:off x="7236296" y="3026570"/>
            <a:ext cx="485210" cy="770454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024290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9" grpId="0"/>
      <p:bldP spid="10" grpId="0"/>
      <p:bldP spid="13" grpId="0"/>
      <p:bldP spid="18" grpId="0"/>
      <p:bldP spid="21" grpId="0"/>
      <p:bldP spid="22" grpId="0"/>
      <p:bldP spid="25" grpId="0"/>
      <p:bldP spid="2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45" name="Picture 49" descr="M:\Stein Evju på Samba\Diverse dokumenter\Bilder\Apollonseglet\Apollonseglet\Apollonseglet\UiO_Segl_300dpi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5229200"/>
            <a:ext cx="1117723" cy="1117723"/>
          </a:xfrm>
          <a:prstGeom prst="rect">
            <a:avLst/>
          </a:prstGeom>
          <a:noFill/>
        </p:spPr>
      </p:pic>
      <p:pic>
        <p:nvPicPr>
          <p:cNvPr id="50" name="Bilde 49" descr="JUS_IFP_A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39552" y="188640"/>
            <a:ext cx="3600400" cy="525823"/>
          </a:xfrm>
          <a:prstGeom prst="rect">
            <a:avLst/>
          </a:prstGeom>
        </p:spPr>
      </p:pic>
      <p:sp>
        <p:nvSpPr>
          <p:cNvPr id="5" name="TekstSylinder 4"/>
          <p:cNvSpPr txBox="1"/>
          <p:nvPr/>
        </p:nvSpPr>
        <p:spPr>
          <a:xfrm>
            <a:off x="1475656" y="692696"/>
            <a:ext cx="25202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b="1" dirty="0" smtClean="0">
                <a:solidFill>
                  <a:srgbClr val="FF0000"/>
                </a:solidFill>
                <a:latin typeface="Garamond" pitchFamily="18" charset="0"/>
              </a:rPr>
              <a:t>Arbeidsrettsgruppen</a:t>
            </a:r>
            <a:endParaRPr lang="nb-NO" sz="1400" b="1" dirty="0">
              <a:solidFill>
                <a:srgbClr val="FF0000"/>
              </a:solidFill>
              <a:latin typeface="Garamond" pitchFamily="18" charset="0"/>
            </a:endParaRPr>
          </a:p>
        </p:txBody>
      </p:sp>
      <p:sp>
        <p:nvSpPr>
          <p:cNvPr id="6" name="Rektangel 5"/>
          <p:cNvSpPr/>
          <p:nvPr/>
        </p:nvSpPr>
        <p:spPr bwMode="auto">
          <a:xfrm>
            <a:off x="4932040" y="0"/>
            <a:ext cx="4211960" cy="188640"/>
          </a:xfrm>
          <a:prstGeom prst="rect">
            <a:avLst/>
          </a:prstGeom>
          <a:solidFill>
            <a:srgbClr val="FF330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nb-NO" smtClean="0">
              <a:solidFill>
                <a:srgbClr val="000000"/>
              </a:solidFill>
            </a:endParaRPr>
          </a:p>
        </p:txBody>
      </p:sp>
      <p:sp>
        <p:nvSpPr>
          <p:cNvPr id="7" name="Rektangel 6"/>
          <p:cNvSpPr/>
          <p:nvPr/>
        </p:nvSpPr>
        <p:spPr bwMode="auto">
          <a:xfrm>
            <a:off x="2339752" y="6669360"/>
            <a:ext cx="6804248" cy="188640"/>
          </a:xfrm>
          <a:prstGeom prst="rect">
            <a:avLst/>
          </a:prstGeom>
          <a:solidFill>
            <a:srgbClr val="FF330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nb-NO" smtClean="0">
              <a:solidFill>
                <a:srgbClr val="000000"/>
              </a:solidFill>
            </a:endParaRPr>
          </a:p>
        </p:txBody>
      </p:sp>
      <p:sp>
        <p:nvSpPr>
          <p:cNvPr id="8" name="Rektangel 7"/>
          <p:cNvSpPr/>
          <p:nvPr/>
        </p:nvSpPr>
        <p:spPr bwMode="auto">
          <a:xfrm rot="16200000">
            <a:off x="5813884" y="3339244"/>
            <a:ext cx="6480720" cy="179512"/>
          </a:xfrm>
          <a:prstGeom prst="rect">
            <a:avLst/>
          </a:prstGeom>
          <a:solidFill>
            <a:srgbClr val="FF330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nb-NO" smtClean="0">
              <a:solidFill>
                <a:srgbClr val="000000"/>
              </a:solidFill>
            </a:endParaRPr>
          </a:p>
        </p:txBody>
      </p:sp>
      <p:sp>
        <p:nvSpPr>
          <p:cNvPr id="2" name="Klargjøring 1"/>
          <p:cNvSpPr/>
          <p:nvPr/>
        </p:nvSpPr>
        <p:spPr bwMode="auto">
          <a:xfrm>
            <a:off x="1203612" y="2276872"/>
            <a:ext cx="6840760" cy="2880320"/>
          </a:xfrm>
          <a:prstGeom prst="flowChartPreparation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TekstSylinder 2"/>
          <p:cNvSpPr txBox="1"/>
          <p:nvPr/>
        </p:nvSpPr>
        <p:spPr>
          <a:xfrm>
            <a:off x="1845575" y="1003760"/>
            <a:ext cx="55446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«</a:t>
            </a:r>
            <a:r>
              <a:rPr lang="nb-NO" sz="2400" dirty="0" smtClean="0"/>
              <a:t>Arbeidsrettspølsen – individuell del»</a:t>
            </a:r>
            <a:endParaRPr lang="nb-NO" sz="2400" dirty="0"/>
          </a:p>
        </p:txBody>
      </p:sp>
      <p:cxnSp>
        <p:nvCxnSpPr>
          <p:cNvPr id="9" name="Rett linje 8"/>
          <p:cNvCxnSpPr/>
          <p:nvPr/>
        </p:nvCxnSpPr>
        <p:spPr bwMode="auto">
          <a:xfrm>
            <a:off x="2555776" y="2276872"/>
            <a:ext cx="0" cy="288032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0" name="TekstSylinder 9"/>
          <p:cNvSpPr txBox="1"/>
          <p:nvPr/>
        </p:nvSpPr>
        <p:spPr>
          <a:xfrm>
            <a:off x="1203612" y="3486410"/>
            <a:ext cx="13689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000" dirty="0" smtClean="0"/>
              <a:t>Ansettelse</a:t>
            </a:r>
            <a:br>
              <a:rPr lang="nb-NO" sz="2000" dirty="0" smtClean="0"/>
            </a:br>
            <a:r>
              <a:rPr lang="nb-NO" sz="2000" dirty="0" smtClean="0"/>
              <a:t>      mv</a:t>
            </a:r>
            <a:endParaRPr lang="nb-NO" sz="2000" dirty="0"/>
          </a:p>
        </p:txBody>
      </p:sp>
      <p:cxnSp>
        <p:nvCxnSpPr>
          <p:cNvPr id="12" name="Rett linje 11"/>
          <p:cNvCxnSpPr/>
          <p:nvPr/>
        </p:nvCxnSpPr>
        <p:spPr bwMode="auto">
          <a:xfrm>
            <a:off x="5868144" y="2276872"/>
            <a:ext cx="0" cy="288032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3" name="TekstSylinder 12"/>
          <p:cNvSpPr txBox="1"/>
          <p:nvPr/>
        </p:nvSpPr>
        <p:spPr>
          <a:xfrm>
            <a:off x="3635896" y="2220833"/>
            <a:ext cx="14401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000" dirty="0" smtClean="0"/>
              <a:t>  Innhold</a:t>
            </a:r>
            <a:endParaRPr lang="nb-NO" sz="2000" dirty="0"/>
          </a:p>
        </p:txBody>
      </p:sp>
      <p:cxnSp>
        <p:nvCxnSpPr>
          <p:cNvPr id="15" name="Rett linje 14"/>
          <p:cNvCxnSpPr/>
          <p:nvPr/>
        </p:nvCxnSpPr>
        <p:spPr bwMode="auto">
          <a:xfrm>
            <a:off x="3681519" y="2348880"/>
            <a:ext cx="0" cy="288032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7" name="TekstSylinder 16"/>
          <p:cNvSpPr txBox="1"/>
          <p:nvPr/>
        </p:nvSpPr>
        <p:spPr>
          <a:xfrm>
            <a:off x="2735796" y="2617728"/>
            <a:ext cx="9001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600" dirty="0" smtClean="0"/>
              <a:t>Arbeidsplikt</a:t>
            </a:r>
          </a:p>
          <a:p>
            <a:endParaRPr lang="nb-NO" sz="1600" dirty="0"/>
          </a:p>
          <a:p>
            <a:r>
              <a:rPr lang="nb-NO" sz="1600" dirty="0" smtClean="0"/>
              <a:t>Lojalitet</a:t>
            </a:r>
          </a:p>
          <a:p>
            <a:endParaRPr lang="nb-NO" sz="1600" dirty="0"/>
          </a:p>
          <a:p>
            <a:r>
              <a:rPr lang="nb-NO" sz="1600" dirty="0" smtClean="0"/>
              <a:t>Kontroll</a:t>
            </a:r>
          </a:p>
          <a:p>
            <a:endParaRPr lang="nb-NO" sz="1600" dirty="0"/>
          </a:p>
          <a:p>
            <a:r>
              <a:rPr lang="nb-NO" sz="1600" dirty="0" smtClean="0"/>
              <a:t>Varsling</a:t>
            </a:r>
            <a:endParaRPr lang="nb-NO" sz="1600" dirty="0"/>
          </a:p>
        </p:txBody>
      </p:sp>
      <p:cxnSp>
        <p:nvCxnSpPr>
          <p:cNvPr id="19" name="Rett linje 18"/>
          <p:cNvCxnSpPr/>
          <p:nvPr/>
        </p:nvCxnSpPr>
        <p:spPr bwMode="auto">
          <a:xfrm>
            <a:off x="4788024" y="2276872"/>
            <a:ext cx="0" cy="288032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0" name="TekstSylinder 19"/>
          <p:cNvSpPr txBox="1"/>
          <p:nvPr/>
        </p:nvSpPr>
        <p:spPr>
          <a:xfrm>
            <a:off x="3851920" y="2780928"/>
            <a:ext cx="93610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600" dirty="0" smtClean="0"/>
              <a:t>Arbeids-tid</a:t>
            </a:r>
          </a:p>
          <a:p>
            <a:endParaRPr lang="nb-NO" sz="1600" dirty="0"/>
          </a:p>
          <a:p>
            <a:r>
              <a:rPr lang="nb-NO" sz="1600" dirty="0" smtClean="0"/>
              <a:t>Permisjoner</a:t>
            </a:r>
          </a:p>
          <a:p>
            <a:endParaRPr lang="nb-NO" sz="1600" dirty="0"/>
          </a:p>
          <a:p>
            <a:r>
              <a:rPr lang="nb-NO" sz="1600" dirty="0" smtClean="0"/>
              <a:t>Ferie</a:t>
            </a:r>
            <a:endParaRPr lang="nb-NO" sz="1600" dirty="0"/>
          </a:p>
        </p:txBody>
      </p:sp>
      <p:sp>
        <p:nvSpPr>
          <p:cNvPr id="21" name="TekstSylinder 20"/>
          <p:cNvSpPr txBox="1"/>
          <p:nvPr/>
        </p:nvSpPr>
        <p:spPr>
          <a:xfrm>
            <a:off x="4932040" y="2620943"/>
            <a:ext cx="9361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600" dirty="0" smtClean="0"/>
              <a:t>Lønn</a:t>
            </a:r>
          </a:p>
          <a:p>
            <a:endParaRPr lang="nb-NO" sz="1600" dirty="0" smtClean="0"/>
          </a:p>
          <a:p>
            <a:endParaRPr lang="nb-NO" sz="1600" dirty="0"/>
          </a:p>
          <a:p>
            <a:endParaRPr lang="nb-NO" sz="1600" dirty="0"/>
          </a:p>
          <a:p>
            <a:r>
              <a:rPr lang="nb-NO" sz="1600" dirty="0" smtClean="0"/>
              <a:t>Permittering</a:t>
            </a:r>
            <a:endParaRPr lang="nb-NO" sz="1600" dirty="0"/>
          </a:p>
        </p:txBody>
      </p:sp>
      <p:sp>
        <p:nvSpPr>
          <p:cNvPr id="22" name="Bue 21"/>
          <p:cNvSpPr/>
          <p:nvPr/>
        </p:nvSpPr>
        <p:spPr bwMode="auto">
          <a:xfrm rot="16200000">
            <a:off x="5183973" y="2869797"/>
            <a:ext cx="1636701" cy="2467076"/>
          </a:xfrm>
          <a:prstGeom prst="arc">
            <a:avLst/>
          </a:prstGeom>
          <a:noFill/>
          <a:ln w="6350" cap="flat" cmpd="sng" algn="ctr">
            <a:solidFill>
              <a:schemeClr val="tx1"/>
            </a:solidFill>
            <a:prstDash val="dashDot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4" name="Rett linje 23"/>
          <p:cNvCxnSpPr/>
          <p:nvPr/>
        </p:nvCxnSpPr>
        <p:spPr bwMode="auto">
          <a:xfrm>
            <a:off x="4788024" y="4190603"/>
            <a:ext cx="1080120" cy="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dashDot"/>
            <a:round/>
            <a:headEnd type="none" w="sm" len="sm"/>
            <a:tailEnd type="none" w="sm" len="sm"/>
          </a:ln>
          <a:effectLst/>
        </p:spPr>
      </p:cxnSp>
      <p:sp>
        <p:nvSpPr>
          <p:cNvPr id="25" name="TekstSylinder 24"/>
          <p:cNvSpPr txBox="1"/>
          <p:nvPr/>
        </p:nvSpPr>
        <p:spPr>
          <a:xfrm>
            <a:off x="6002322" y="3259671"/>
            <a:ext cx="18100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000" dirty="0" smtClean="0"/>
              <a:t>Opphør (Stillingsvern)</a:t>
            </a:r>
            <a:endParaRPr lang="nb-NO" sz="2000" dirty="0"/>
          </a:p>
        </p:txBody>
      </p:sp>
      <p:sp>
        <p:nvSpPr>
          <p:cNvPr id="26" name="Bue 25"/>
          <p:cNvSpPr/>
          <p:nvPr/>
        </p:nvSpPr>
        <p:spPr bwMode="auto">
          <a:xfrm rot="3186373">
            <a:off x="5671553" y="3092496"/>
            <a:ext cx="2427951" cy="2619687"/>
          </a:xfrm>
          <a:prstGeom prst="arc">
            <a:avLst/>
          </a:prstGeom>
          <a:noFill/>
          <a:ln w="19050" cap="flat" cmpd="sng" algn="ctr">
            <a:solidFill>
              <a:schemeClr val="tx1"/>
            </a:solidFill>
            <a:prstDash val="lg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Bue 28"/>
          <p:cNvSpPr/>
          <p:nvPr/>
        </p:nvSpPr>
        <p:spPr bwMode="auto">
          <a:xfrm rot="12024842">
            <a:off x="1125776" y="2832397"/>
            <a:ext cx="2427951" cy="2619687"/>
          </a:xfrm>
          <a:prstGeom prst="arc">
            <a:avLst/>
          </a:prstGeom>
          <a:noFill/>
          <a:ln w="19050" cap="flat" cmpd="sng" algn="ctr">
            <a:solidFill>
              <a:schemeClr val="tx1"/>
            </a:solidFill>
            <a:prstDash val="lg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8" name="Rett linje 27"/>
          <p:cNvCxnSpPr>
            <a:stCxn id="26" idx="2"/>
          </p:cNvCxnSpPr>
          <p:nvPr/>
        </p:nvCxnSpPr>
        <p:spPr bwMode="auto">
          <a:xfrm flipH="1">
            <a:off x="1888081" y="5373216"/>
            <a:ext cx="5726237" cy="5197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lgDash"/>
            <a:round/>
            <a:headEnd type="none" w="sm" len="sm"/>
            <a:tailEnd type="none" w="sm" len="sm"/>
          </a:ln>
          <a:effectLst/>
        </p:spPr>
      </p:cxnSp>
      <p:sp>
        <p:nvSpPr>
          <p:cNvPr id="30" name="TekstSylinder 29"/>
          <p:cNvSpPr txBox="1"/>
          <p:nvPr/>
        </p:nvSpPr>
        <p:spPr>
          <a:xfrm>
            <a:off x="1059596" y="1700808"/>
            <a:ext cx="7128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800" dirty="0" smtClean="0"/>
              <a:t>Generell lovgivning: Diskrimineringsvern    Personvern   Forvaltningsrett</a:t>
            </a:r>
            <a:endParaRPr lang="nb-NO" sz="1800" dirty="0"/>
          </a:p>
        </p:txBody>
      </p:sp>
      <p:sp>
        <p:nvSpPr>
          <p:cNvPr id="31" name="TekstSylinder 30"/>
          <p:cNvSpPr txBox="1"/>
          <p:nvPr/>
        </p:nvSpPr>
        <p:spPr>
          <a:xfrm>
            <a:off x="2051720" y="5788061"/>
            <a:ext cx="57606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800" dirty="0" err="1" smtClean="0"/>
              <a:t>Spesiallovgining</a:t>
            </a:r>
            <a:r>
              <a:rPr lang="nb-NO" sz="1800" dirty="0" smtClean="0"/>
              <a:t>:   </a:t>
            </a:r>
            <a:r>
              <a:rPr lang="nb-NO" sz="1800" dirty="0" err="1" smtClean="0"/>
              <a:t>Embeds</a:t>
            </a:r>
            <a:r>
              <a:rPr lang="nb-NO" sz="1800" dirty="0" smtClean="0"/>
              <a:t>/tjenestemenn stat      Sjømenn</a:t>
            </a:r>
            <a:endParaRPr lang="nb-NO" sz="1800" dirty="0"/>
          </a:p>
        </p:txBody>
      </p:sp>
      <p:sp>
        <p:nvSpPr>
          <p:cNvPr id="32" name="TekstSylinder 31"/>
          <p:cNvSpPr txBox="1"/>
          <p:nvPr/>
        </p:nvSpPr>
        <p:spPr>
          <a:xfrm>
            <a:off x="3885325" y="5344026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800" dirty="0" smtClean="0"/>
              <a:t>Trygd (mv)</a:t>
            </a:r>
            <a:endParaRPr lang="nb-NO" sz="1800" dirty="0"/>
          </a:p>
        </p:txBody>
      </p:sp>
    </p:spTree>
    <p:extLst>
      <p:ext uri="{BB962C8B-B14F-4D97-AF65-F5344CB8AC3E}">
        <p14:creationId xmlns:p14="http://schemas.microsoft.com/office/powerpoint/2010/main" val="2024290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9" grpId="0" animBg="1"/>
      <p:bldP spid="30" grpId="0"/>
      <p:bldP spid="31" grpId="0"/>
      <p:bldP spid="3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6350" y="6350"/>
            <a:ext cx="9129713" cy="6843713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nb-NO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 utforming">
  <a:themeElements>
    <a:clrScheme name="Standard utforming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 utforming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tandard utforming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803</TotalTime>
  <Words>72</Words>
  <Application>Microsoft Office PowerPoint</Application>
  <PresentationFormat>Skjermfremvisning (4:3)</PresentationFormat>
  <Paragraphs>44</Paragraphs>
  <Slides>4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4</vt:i4>
      </vt:variant>
    </vt:vector>
  </HeadingPairs>
  <TitlesOfParts>
    <vt:vector size="5" baseType="lpstr">
      <vt:lpstr>Standard utforming</vt:lpstr>
      <vt:lpstr>PowerPoint-presentasjon</vt:lpstr>
      <vt:lpstr>PowerPoint-presentasjon</vt:lpstr>
      <vt:lpstr>PowerPoint-presentasjon</vt:lpstr>
      <vt:lpstr>PowerPoint-presentasjon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Ingen lysbildetittel</dc:title>
  <dc:creator>Stein Evju</dc:creator>
  <cp:lastModifiedBy>Stein Evju</cp:lastModifiedBy>
  <cp:revision>55</cp:revision>
  <dcterms:created xsi:type="dcterms:W3CDTF">1995-05-24T20:16:34Z</dcterms:created>
  <dcterms:modified xsi:type="dcterms:W3CDTF">2012-10-03T11:01:12Z</dcterms:modified>
</cp:coreProperties>
</file>